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  <p:sldMasterId id="2147483881" r:id="rId2"/>
  </p:sldMasterIdLst>
  <p:notesMasterIdLst>
    <p:notesMasterId r:id="rId28"/>
  </p:notesMasterIdLst>
  <p:sldIdLst>
    <p:sldId id="256" r:id="rId3"/>
    <p:sldId id="275" r:id="rId4"/>
    <p:sldId id="274" r:id="rId5"/>
    <p:sldId id="259" r:id="rId6"/>
    <p:sldId id="267" r:id="rId7"/>
    <p:sldId id="311" r:id="rId8"/>
    <p:sldId id="273" r:id="rId9"/>
    <p:sldId id="314" r:id="rId10"/>
    <p:sldId id="312" r:id="rId11"/>
    <p:sldId id="290" r:id="rId12"/>
    <p:sldId id="291" r:id="rId13"/>
    <p:sldId id="315" r:id="rId14"/>
    <p:sldId id="316" r:id="rId15"/>
    <p:sldId id="317" r:id="rId16"/>
    <p:sldId id="302" r:id="rId17"/>
    <p:sldId id="320" r:id="rId18"/>
    <p:sldId id="318" r:id="rId19"/>
    <p:sldId id="321" r:id="rId20"/>
    <p:sldId id="307" r:id="rId21"/>
    <p:sldId id="322" r:id="rId22"/>
    <p:sldId id="324" r:id="rId23"/>
    <p:sldId id="323" r:id="rId24"/>
    <p:sldId id="325" r:id="rId25"/>
    <p:sldId id="295" r:id="rId26"/>
    <p:sldId id="32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2915"/>
  </p:normalViewPr>
  <p:slideViewPr>
    <p:cSldViewPr>
      <p:cViewPr varScale="1">
        <p:scale>
          <a:sx n="66" d="100"/>
          <a:sy n="66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34EE9-194A-4C9F-BCE4-F98893A2214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A73D0C2-F804-4EA6-84DF-7BEB87F5946B}">
      <dgm:prSet phldrT="[Texto]"/>
      <dgm:spPr/>
      <dgm:t>
        <a:bodyPr/>
        <a:lstStyle/>
        <a:p>
          <a:pPr algn="ctr"/>
          <a:r>
            <a:rPr lang="pt-BR" dirty="0"/>
            <a:t>Quanti-qualitativa</a:t>
          </a:r>
        </a:p>
      </dgm:t>
    </dgm:pt>
    <dgm:pt modelId="{F489DC4D-5429-40D4-911F-BF891F7FBD03}" type="parTrans" cxnId="{C54F6E2D-5D62-4C7B-A4F9-A8156EFE1177}">
      <dgm:prSet/>
      <dgm:spPr/>
      <dgm:t>
        <a:bodyPr/>
        <a:lstStyle/>
        <a:p>
          <a:endParaRPr lang="pt-BR"/>
        </a:p>
      </dgm:t>
    </dgm:pt>
    <dgm:pt modelId="{FE5A6B82-FF9A-4B19-866E-A33E50F669DE}" type="sibTrans" cxnId="{C54F6E2D-5D62-4C7B-A4F9-A8156EFE1177}">
      <dgm:prSet/>
      <dgm:spPr/>
      <dgm:t>
        <a:bodyPr/>
        <a:lstStyle/>
        <a:p>
          <a:endParaRPr lang="pt-BR"/>
        </a:p>
      </dgm:t>
    </dgm:pt>
    <dgm:pt modelId="{BD1CBC9E-8FDE-4F44-8A4D-11C22B06C42F}">
      <dgm:prSet phldrT="[Texto]"/>
      <dgm:spPr/>
      <dgm:t>
        <a:bodyPr/>
        <a:lstStyle/>
        <a:p>
          <a:pPr algn="ctr"/>
          <a:r>
            <a:rPr lang="pt-BR" dirty="0"/>
            <a:t>Empresa público-privado</a:t>
          </a:r>
        </a:p>
      </dgm:t>
    </dgm:pt>
    <dgm:pt modelId="{DEDF2590-0FF1-4F19-ACBC-091AE2438C05}" type="parTrans" cxnId="{C155C032-2844-4A61-9632-642FF6FD1A97}">
      <dgm:prSet/>
      <dgm:spPr/>
      <dgm:t>
        <a:bodyPr/>
        <a:lstStyle/>
        <a:p>
          <a:endParaRPr lang="pt-BR"/>
        </a:p>
      </dgm:t>
    </dgm:pt>
    <dgm:pt modelId="{C0C59EE8-473C-4C51-A410-163AB2C19674}" type="sibTrans" cxnId="{C155C032-2844-4A61-9632-642FF6FD1A97}">
      <dgm:prSet/>
      <dgm:spPr/>
      <dgm:t>
        <a:bodyPr/>
        <a:lstStyle/>
        <a:p>
          <a:endParaRPr lang="pt-BR"/>
        </a:p>
      </dgm:t>
    </dgm:pt>
    <dgm:pt modelId="{A3F13270-329A-4A63-BFCB-351119D96C7A}">
      <dgm:prSet phldrT="[Texto]"/>
      <dgm:spPr/>
      <dgm:t>
        <a:bodyPr/>
        <a:lstStyle/>
        <a:p>
          <a:pPr algn="ctr"/>
          <a:r>
            <a:rPr lang="pt-BR" dirty="0"/>
            <a:t>Funcionários efetivos e terceirizados</a:t>
          </a:r>
        </a:p>
      </dgm:t>
    </dgm:pt>
    <dgm:pt modelId="{3D725C20-1F4F-4DB8-B957-4946411A8BC1}" type="parTrans" cxnId="{C9176C54-CB02-4F11-8402-57F154B645D1}">
      <dgm:prSet/>
      <dgm:spPr/>
      <dgm:t>
        <a:bodyPr/>
        <a:lstStyle/>
        <a:p>
          <a:endParaRPr lang="pt-BR"/>
        </a:p>
      </dgm:t>
    </dgm:pt>
    <dgm:pt modelId="{8B3E4FC3-43BF-44E8-AA8F-641B91E2297E}" type="sibTrans" cxnId="{C9176C54-CB02-4F11-8402-57F154B645D1}">
      <dgm:prSet/>
      <dgm:spPr/>
      <dgm:t>
        <a:bodyPr/>
        <a:lstStyle/>
        <a:p>
          <a:endParaRPr lang="pt-BR"/>
        </a:p>
      </dgm:t>
    </dgm:pt>
    <dgm:pt modelId="{222A78CA-C353-46C3-A923-D1921194A2D3}">
      <dgm:prSet phldrT="[Texto]"/>
      <dgm:spPr/>
      <dgm:t>
        <a:bodyPr/>
        <a:lstStyle/>
        <a:p>
          <a:pPr algn="ctr"/>
          <a:r>
            <a: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Questionário e Entrevistas semiestruturadas</a:t>
          </a:r>
          <a:endParaRPr lang="pt-BR" dirty="0">
            <a:latin typeface="+mn-lt"/>
          </a:endParaRPr>
        </a:p>
      </dgm:t>
    </dgm:pt>
    <dgm:pt modelId="{0393C10D-3107-4779-ADF0-BFB304CAF43B}" type="parTrans" cxnId="{019B599F-3A37-449B-ADE0-D5187AE43EB4}">
      <dgm:prSet/>
      <dgm:spPr/>
      <dgm:t>
        <a:bodyPr/>
        <a:lstStyle/>
        <a:p>
          <a:endParaRPr lang="pt-BR"/>
        </a:p>
      </dgm:t>
    </dgm:pt>
    <dgm:pt modelId="{57F3A013-D573-4356-AEC5-942BF8D9FE56}" type="sibTrans" cxnId="{019B599F-3A37-449B-ADE0-D5187AE43EB4}">
      <dgm:prSet/>
      <dgm:spPr/>
      <dgm:t>
        <a:bodyPr/>
        <a:lstStyle/>
        <a:p>
          <a:endParaRPr lang="pt-BR"/>
        </a:p>
      </dgm:t>
    </dgm:pt>
    <dgm:pt modelId="{6DD89ED3-AC67-42A5-B755-114C93B87430}">
      <dgm:prSet phldrT="[Texto]"/>
      <dgm:spPr/>
      <dgm:t>
        <a:bodyPr/>
        <a:lstStyle/>
        <a:p>
          <a:pPr algn="ctr"/>
          <a:r>
            <a: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SPSS</a:t>
          </a:r>
          <a:r>
            <a:rPr lang="pt-BR" b="0" strike="noStrike" spc="-1" baseline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 e </a:t>
          </a:r>
          <a:r>
            <a: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Análise Sociológica</a:t>
          </a:r>
          <a:r>
            <a:rPr lang="pt-BR" b="0" strike="noStrike" spc="-1" baseline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 do Discurso</a:t>
          </a:r>
          <a:endParaRPr lang="pt-BR" dirty="0">
            <a:latin typeface="+mn-lt"/>
          </a:endParaRPr>
        </a:p>
      </dgm:t>
    </dgm:pt>
    <dgm:pt modelId="{AA67CCAA-2012-44BB-95C1-CB37E48D1B05}" type="parTrans" cxnId="{07DCE07E-DD39-4FFD-8CE1-0612DBC29139}">
      <dgm:prSet/>
      <dgm:spPr/>
      <dgm:t>
        <a:bodyPr/>
        <a:lstStyle/>
        <a:p>
          <a:endParaRPr lang="pt-BR"/>
        </a:p>
      </dgm:t>
    </dgm:pt>
    <dgm:pt modelId="{5EBDBE2F-0441-4D30-9A17-4105B7B41D76}" type="sibTrans" cxnId="{07DCE07E-DD39-4FFD-8CE1-0612DBC29139}">
      <dgm:prSet/>
      <dgm:spPr/>
      <dgm:t>
        <a:bodyPr/>
        <a:lstStyle/>
        <a:p>
          <a:endParaRPr lang="pt-BR"/>
        </a:p>
      </dgm:t>
    </dgm:pt>
    <dgm:pt modelId="{DA653CFE-77CC-408E-98D6-036546DD56DE}" type="pres">
      <dgm:prSet presAssocID="{EDD34EE9-194A-4C9F-BCE4-F98893A2214F}" presName="Name0" presStyleCnt="0">
        <dgm:presLayoutVars>
          <dgm:dir/>
          <dgm:resizeHandles val="exact"/>
        </dgm:presLayoutVars>
      </dgm:prSet>
      <dgm:spPr/>
    </dgm:pt>
    <dgm:pt modelId="{924794C3-9F71-402F-9F6D-6FA7C4434A88}" type="pres">
      <dgm:prSet presAssocID="{2A73D0C2-F804-4EA6-84DF-7BEB87F5946B}" presName="composite" presStyleCnt="0"/>
      <dgm:spPr/>
    </dgm:pt>
    <dgm:pt modelId="{5A3CD1AA-E7CF-4B73-A1F0-2F74A13CF38B}" type="pres">
      <dgm:prSet presAssocID="{2A73D0C2-F804-4EA6-84DF-7BEB87F5946B}" presName="rect1" presStyleLbl="trAlignAcc1" presStyleIdx="0" presStyleCnt="5">
        <dgm:presLayoutVars>
          <dgm:bulletEnabled val="1"/>
        </dgm:presLayoutVars>
      </dgm:prSet>
      <dgm:spPr/>
    </dgm:pt>
    <dgm:pt modelId="{A39D3749-1020-4BAD-9EA4-0478C3B48A49}" type="pres">
      <dgm:prSet presAssocID="{2A73D0C2-F804-4EA6-84DF-7BEB87F5946B}" presName="rect2" presStyleLbl="fgImgPlace1" presStyleIdx="0" presStyleCnt="5" custScaleX="118778" custScaleY="95568" custLinFactNeighborX="-1763" custLinFactNeighborY="1118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D3C3B7D9-8CF8-44B6-8AA8-6E38B9E6D6DF}" type="pres">
      <dgm:prSet presAssocID="{FE5A6B82-FF9A-4B19-866E-A33E50F669DE}" presName="sibTrans" presStyleCnt="0"/>
      <dgm:spPr/>
    </dgm:pt>
    <dgm:pt modelId="{07E8A6D2-09B3-45FF-B832-464A0CFFE8F9}" type="pres">
      <dgm:prSet presAssocID="{BD1CBC9E-8FDE-4F44-8A4D-11C22B06C42F}" presName="composite" presStyleCnt="0"/>
      <dgm:spPr/>
    </dgm:pt>
    <dgm:pt modelId="{E0EFEFF7-2908-4FDB-9232-CACBE762549F}" type="pres">
      <dgm:prSet presAssocID="{BD1CBC9E-8FDE-4F44-8A4D-11C22B06C42F}" presName="rect1" presStyleLbl="trAlignAcc1" presStyleIdx="1" presStyleCnt="5">
        <dgm:presLayoutVars>
          <dgm:bulletEnabled val="1"/>
        </dgm:presLayoutVars>
      </dgm:prSet>
      <dgm:spPr/>
    </dgm:pt>
    <dgm:pt modelId="{32F2CF41-FF65-4D9C-81DB-258A73CCD6A9}" type="pres">
      <dgm:prSet presAssocID="{BD1CBC9E-8FDE-4F44-8A4D-11C22B06C42F}" presName="rect2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FD75C2C4-B567-4D2F-BE1D-A38850B29571}" type="pres">
      <dgm:prSet presAssocID="{C0C59EE8-473C-4C51-A410-163AB2C19674}" presName="sibTrans" presStyleCnt="0"/>
      <dgm:spPr/>
    </dgm:pt>
    <dgm:pt modelId="{4F7162E2-7C33-4C22-AB1B-809DC50F59DB}" type="pres">
      <dgm:prSet presAssocID="{A3F13270-329A-4A63-BFCB-351119D96C7A}" presName="composite" presStyleCnt="0"/>
      <dgm:spPr/>
    </dgm:pt>
    <dgm:pt modelId="{1B74FFF6-91B7-45C2-9BE8-BAB8817C84E3}" type="pres">
      <dgm:prSet presAssocID="{A3F13270-329A-4A63-BFCB-351119D96C7A}" presName="rect1" presStyleLbl="trAlignAcc1" presStyleIdx="2" presStyleCnt="5" custLinFactNeighborX="1172" custLinFactNeighborY="-5706">
        <dgm:presLayoutVars>
          <dgm:bulletEnabled val="1"/>
        </dgm:presLayoutVars>
      </dgm:prSet>
      <dgm:spPr/>
    </dgm:pt>
    <dgm:pt modelId="{9386E9FB-7702-4524-AC67-5C7D86913B6C}" type="pres">
      <dgm:prSet presAssocID="{A3F13270-329A-4A63-BFCB-351119D96C7A}" presName="rect2" presStyleLbl="fgImgPlace1" presStyleIdx="2" presStyleCnt="5" custScaleX="122780" custScaleY="96244" custLinFactNeighborX="-844" custLinFactNeighborY="391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4000" r="-94000"/>
          </a:stretch>
        </a:blipFill>
      </dgm:spPr>
    </dgm:pt>
    <dgm:pt modelId="{093902D1-7668-45F7-A284-AEADA240D87F}" type="pres">
      <dgm:prSet presAssocID="{8B3E4FC3-43BF-44E8-AA8F-641B91E2297E}" presName="sibTrans" presStyleCnt="0"/>
      <dgm:spPr/>
    </dgm:pt>
    <dgm:pt modelId="{927B4302-4FAB-4816-825F-0B05435422B7}" type="pres">
      <dgm:prSet presAssocID="{222A78CA-C353-46C3-A923-D1921194A2D3}" presName="composite" presStyleCnt="0"/>
      <dgm:spPr/>
    </dgm:pt>
    <dgm:pt modelId="{286A44E0-07E9-4E34-ACDA-73E4C9BAB056}" type="pres">
      <dgm:prSet presAssocID="{222A78CA-C353-46C3-A923-D1921194A2D3}" presName="rect1" presStyleLbl="trAlignAcc1" presStyleIdx="3" presStyleCnt="5" custLinFactNeighborX="1172" custLinFactNeighborY="-5706">
        <dgm:presLayoutVars>
          <dgm:bulletEnabled val="1"/>
        </dgm:presLayoutVars>
      </dgm:prSet>
      <dgm:spPr/>
    </dgm:pt>
    <dgm:pt modelId="{49BB429D-34AA-414B-A587-52FFAD5F477F}" type="pres">
      <dgm:prSet presAssocID="{222A78CA-C353-46C3-A923-D1921194A2D3}" presName="rect2" presStyleLbl="fgImgPlace1" presStyleIdx="3" presStyleCnt="5" custScaleX="134826" custLinFactNeighborY="483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B81C7B24-64D4-4DF3-BAE4-9E8784323015}" type="pres">
      <dgm:prSet presAssocID="{57F3A013-D573-4356-AEC5-942BF8D9FE56}" presName="sibTrans" presStyleCnt="0"/>
      <dgm:spPr/>
    </dgm:pt>
    <dgm:pt modelId="{9DA085F9-23B3-494F-B127-79D87FA966EF}" type="pres">
      <dgm:prSet presAssocID="{6DD89ED3-AC67-42A5-B755-114C93B87430}" presName="composite" presStyleCnt="0"/>
      <dgm:spPr/>
    </dgm:pt>
    <dgm:pt modelId="{48C01515-992F-4988-8E20-B4AB457BA685}" type="pres">
      <dgm:prSet presAssocID="{6DD89ED3-AC67-42A5-B755-114C93B87430}" presName="rect1" presStyleLbl="trAlignAcc1" presStyleIdx="4" presStyleCnt="5" custLinFactNeighborX="1172" custLinFactNeighborY="-5706">
        <dgm:presLayoutVars>
          <dgm:bulletEnabled val="1"/>
        </dgm:presLayoutVars>
      </dgm:prSet>
      <dgm:spPr/>
    </dgm:pt>
    <dgm:pt modelId="{BF2B52B3-056E-416F-B125-62F33FA22A94}" type="pres">
      <dgm:prSet presAssocID="{6DD89ED3-AC67-42A5-B755-114C93B87430}" presName="rect2" presStyleLbl="fgImgPlace1" presStyleIdx="4" presStyleCnt="5" custScaleX="145471" custScaleY="114089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</dgm:spPr>
    </dgm:pt>
  </dgm:ptLst>
  <dgm:cxnLst>
    <dgm:cxn modelId="{F0512500-4A74-42D8-BE95-1AB04D728071}" type="presOf" srcId="{2A73D0C2-F804-4EA6-84DF-7BEB87F5946B}" destId="{5A3CD1AA-E7CF-4B73-A1F0-2F74A13CF38B}" srcOrd="0" destOrd="0" presId="urn:microsoft.com/office/officeart/2008/layout/PictureStrips"/>
    <dgm:cxn modelId="{EFB2E129-0B7D-4308-910E-2F709A2DF962}" type="presOf" srcId="{222A78CA-C353-46C3-A923-D1921194A2D3}" destId="{286A44E0-07E9-4E34-ACDA-73E4C9BAB056}" srcOrd="0" destOrd="0" presId="urn:microsoft.com/office/officeart/2008/layout/PictureStrips"/>
    <dgm:cxn modelId="{C54F6E2D-5D62-4C7B-A4F9-A8156EFE1177}" srcId="{EDD34EE9-194A-4C9F-BCE4-F98893A2214F}" destId="{2A73D0C2-F804-4EA6-84DF-7BEB87F5946B}" srcOrd="0" destOrd="0" parTransId="{F489DC4D-5429-40D4-911F-BF891F7FBD03}" sibTransId="{FE5A6B82-FF9A-4B19-866E-A33E50F669DE}"/>
    <dgm:cxn modelId="{C155C032-2844-4A61-9632-642FF6FD1A97}" srcId="{EDD34EE9-194A-4C9F-BCE4-F98893A2214F}" destId="{BD1CBC9E-8FDE-4F44-8A4D-11C22B06C42F}" srcOrd="1" destOrd="0" parTransId="{DEDF2590-0FF1-4F19-ACBC-091AE2438C05}" sibTransId="{C0C59EE8-473C-4C51-A410-163AB2C19674}"/>
    <dgm:cxn modelId="{E4D5543B-0055-484C-AF1C-B871F845E17C}" type="presOf" srcId="{6DD89ED3-AC67-42A5-B755-114C93B87430}" destId="{48C01515-992F-4988-8E20-B4AB457BA685}" srcOrd="0" destOrd="0" presId="urn:microsoft.com/office/officeart/2008/layout/PictureStrips"/>
    <dgm:cxn modelId="{2785BD42-BD73-4645-935E-1B289F0BB2E8}" type="presOf" srcId="{EDD34EE9-194A-4C9F-BCE4-F98893A2214F}" destId="{DA653CFE-77CC-408E-98D6-036546DD56DE}" srcOrd="0" destOrd="0" presId="urn:microsoft.com/office/officeart/2008/layout/PictureStrips"/>
    <dgm:cxn modelId="{C9176C54-CB02-4F11-8402-57F154B645D1}" srcId="{EDD34EE9-194A-4C9F-BCE4-F98893A2214F}" destId="{A3F13270-329A-4A63-BFCB-351119D96C7A}" srcOrd="2" destOrd="0" parTransId="{3D725C20-1F4F-4DB8-B957-4946411A8BC1}" sibTransId="{8B3E4FC3-43BF-44E8-AA8F-641B91E2297E}"/>
    <dgm:cxn modelId="{9F9DAA77-1AB3-4E34-A1A7-D5FE6AC54021}" type="presOf" srcId="{BD1CBC9E-8FDE-4F44-8A4D-11C22B06C42F}" destId="{E0EFEFF7-2908-4FDB-9232-CACBE762549F}" srcOrd="0" destOrd="0" presId="urn:microsoft.com/office/officeart/2008/layout/PictureStrips"/>
    <dgm:cxn modelId="{07DCE07E-DD39-4FFD-8CE1-0612DBC29139}" srcId="{EDD34EE9-194A-4C9F-BCE4-F98893A2214F}" destId="{6DD89ED3-AC67-42A5-B755-114C93B87430}" srcOrd="4" destOrd="0" parTransId="{AA67CCAA-2012-44BB-95C1-CB37E48D1B05}" sibTransId="{5EBDBE2F-0441-4D30-9A17-4105B7B41D76}"/>
    <dgm:cxn modelId="{0F1ECA93-7DDA-4550-9AF5-3B587BD7E361}" type="presOf" srcId="{A3F13270-329A-4A63-BFCB-351119D96C7A}" destId="{1B74FFF6-91B7-45C2-9BE8-BAB8817C84E3}" srcOrd="0" destOrd="0" presId="urn:microsoft.com/office/officeart/2008/layout/PictureStrips"/>
    <dgm:cxn modelId="{019B599F-3A37-449B-ADE0-D5187AE43EB4}" srcId="{EDD34EE9-194A-4C9F-BCE4-F98893A2214F}" destId="{222A78CA-C353-46C3-A923-D1921194A2D3}" srcOrd="3" destOrd="0" parTransId="{0393C10D-3107-4779-ADF0-BFB304CAF43B}" sibTransId="{57F3A013-D573-4356-AEC5-942BF8D9FE56}"/>
    <dgm:cxn modelId="{C6B67DD3-444B-4351-9FB0-C052E7EEDED7}" type="presParOf" srcId="{DA653CFE-77CC-408E-98D6-036546DD56DE}" destId="{924794C3-9F71-402F-9F6D-6FA7C4434A88}" srcOrd="0" destOrd="0" presId="urn:microsoft.com/office/officeart/2008/layout/PictureStrips"/>
    <dgm:cxn modelId="{E349876D-82E7-4670-B527-922730C3C2F5}" type="presParOf" srcId="{924794C3-9F71-402F-9F6D-6FA7C4434A88}" destId="{5A3CD1AA-E7CF-4B73-A1F0-2F74A13CF38B}" srcOrd="0" destOrd="0" presId="urn:microsoft.com/office/officeart/2008/layout/PictureStrips"/>
    <dgm:cxn modelId="{42B4C121-8CA1-40D7-B897-CD79784E27B3}" type="presParOf" srcId="{924794C3-9F71-402F-9F6D-6FA7C4434A88}" destId="{A39D3749-1020-4BAD-9EA4-0478C3B48A49}" srcOrd="1" destOrd="0" presId="urn:microsoft.com/office/officeart/2008/layout/PictureStrips"/>
    <dgm:cxn modelId="{321357BB-7938-4BE5-A17B-38F608D20581}" type="presParOf" srcId="{DA653CFE-77CC-408E-98D6-036546DD56DE}" destId="{D3C3B7D9-8CF8-44B6-8AA8-6E38B9E6D6DF}" srcOrd="1" destOrd="0" presId="urn:microsoft.com/office/officeart/2008/layout/PictureStrips"/>
    <dgm:cxn modelId="{F104B840-0CE6-4F16-8A5F-6C2346E76E77}" type="presParOf" srcId="{DA653CFE-77CC-408E-98D6-036546DD56DE}" destId="{07E8A6D2-09B3-45FF-B832-464A0CFFE8F9}" srcOrd="2" destOrd="0" presId="urn:microsoft.com/office/officeart/2008/layout/PictureStrips"/>
    <dgm:cxn modelId="{663F2C27-8A0B-4534-AA31-F86C08BF9FE5}" type="presParOf" srcId="{07E8A6D2-09B3-45FF-B832-464A0CFFE8F9}" destId="{E0EFEFF7-2908-4FDB-9232-CACBE762549F}" srcOrd="0" destOrd="0" presId="urn:microsoft.com/office/officeart/2008/layout/PictureStrips"/>
    <dgm:cxn modelId="{D52EA221-AC8C-4C71-A07D-010DAC9E4AFC}" type="presParOf" srcId="{07E8A6D2-09B3-45FF-B832-464A0CFFE8F9}" destId="{32F2CF41-FF65-4D9C-81DB-258A73CCD6A9}" srcOrd="1" destOrd="0" presId="urn:microsoft.com/office/officeart/2008/layout/PictureStrips"/>
    <dgm:cxn modelId="{19E089F9-EBC6-4495-947E-321EC3F78DA2}" type="presParOf" srcId="{DA653CFE-77CC-408E-98D6-036546DD56DE}" destId="{FD75C2C4-B567-4D2F-BE1D-A38850B29571}" srcOrd="3" destOrd="0" presId="urn:microsoft.com/office/officeart/2008/layout/PictureStrips"/>
    <dgm:cxn modelId="{8423A2C8-2BC1-40D5-A038-025F34306B54}" type="presParOf" srcId="{DA653CFE-77CC-408E-98D6-036546DD56DE}" destId="{4F7162E2-7C33-4C22-AB1B-809DC50F59DB}" srcOrd="4" destOrd="0" presId="urn:microsoft.com/office/officeart/2008/layout/PictureStrips"/>
    <dgm:cxn modelId="{61852B4D-3A41-4D3E-BC21-A76A390F07EF}" type="presParOf" srcId="{4F7162E2-7C33-4C22-AB1B-809DC50F59DB}" destId="{1B74FFF6-91B7-45C2-9BE8-BAB8817C84E3}" srcOrd="0" destOrd="0" presId="urn:microsoft.com/office/officeart/2008/layout/PictureStrips"/>
    <dgm:cxn modelId="{FEA822A2-526D-43B3-A804-4F8AE2886836}" type="presParOf" srcId="{4F7162E2-7C33-4C22-AB1B-809DC50F59DB}" destId="{9386E9FB-7702-4524-AC67-5C7D86913B6C}" srcOrd="1" destOrd="0" presId="urn:microsoft.com/office/officeart/2008/layout/PictureStrips"/>
    <dgm:cxn modelId="{B9404A6E-9005-43BD-9C6A-6DBABD2D06DB}" type="presParOf" srcId="{DA653CFE-77CC-408E-98D6-036546DD56DE}" destId="{093902D1-7668-45F7-A284-AEADA240D87F}" srcOrd="5" destOrd="0" presId="urn:microsoft.com/office/officeart/2008/layout/PictureStrips"/>
    <dgm:cxn modelId="{A896C813-1363-4B63-827F-B0E6BB427F17}" type="presParOf" srcId="{DA653CFE-77CC-408E-98D6-036546DD56DE}" destId="{927B4302-4FAB-4816-825F-0B05435422B7}" srcOrd="6" destOrd="0" presId="urn:microsoft.com/office/officeart/2008/layout/PictureStrips"/>
    <dgm:cxn modelId="{A18BA591-5315-43D3-940B-579EB966BB39}" type="presParOf" srcId="{927B4302-4FAB-4816-825F-0B05435422B7}" destId="{286A44E0-07E9-4E34-ACDA-73E4C9BAB056}" srcOrd="0" destOrd="0" presId="urn:microsoft.com/office/officeart/2008/layout/PictureStrips"/>
    <dgm:cxn modelId="{B540F213-9C57-4BE0-8CB1-64AF9BAB1B5C}" type="presParOf" srcId="{927B4302-4FAB-4816-825F-0B05435422B7}" destId="{49BB429D-34AA-414B-A587-52FFAD5F477F}" srcOrd="1" destOrd="0" presId="urn:microsoft.com/office/officeart/2008/layout/PictureStrips"/>
    <dgm:cxn modelId="{DF84A1CB-E7B2-4951-83D9-BD129CAAD9A9}" type="presParOf" srcId="{DA653CFE-77CC-408E-98D6-036546DD56DE}" destId="{B81C7B24-64D4-4DF3-BAE4-9E8784323015}" srcOrd="7" destOrd="0" presId="urn:microsoft.com/office/officeart/2008/layout/PictureStrips"/>
    <dgm:cxn modelId="{407328BC-16F6-41F9-89A8-4048922AB595}" type="presParOf" srcId="{DA653CFE-77CC-408E-98D6-036546DD56DE}" destId="{9DA085F9-23B3-494F-B127-79D87FA966EF}" srcOrd="8" destOrd="0" presId="urn:microsoft.com/office/officeart/2008/layout/PictureStrips"/>
    <dgm:cxn modelId="{CF928BF5-ADC3-46B6-B2D4-80609200980C}" type="presParOf" srcId="{9DA085F9-23B3-494F-B127-79D87FA966EF}" destId="{48C01515-992F-4988-8E20-B4AB457BA685}" srcOrd="0" destOrd="0" presId="urn:microsoft.com/office/officeart/2008/layout/PictureStrips"/>
    <dgm:cxn modelId="{67CD04F0-80F3-413A-948C-6C19FE1A7675}" type="presParOf" srcId="{9DA085F9-23B3-494F-B127-79D87FA966EF}" destId="{BF2B52B3-056E-416F-B125-62F33FA22A9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04206D-5D11-4183-8D6C-C6DC0086C1D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C756691-FC71-4D79-A1AE-E8A09CE75E73}">
      <dgm:prSet phldrT="[Texto]" custT="1"/>
      <dgm:spPr/>
      <dgm:t>
        <a:bodyPr/>
        <a:lstStyle/>
        <a:p>
          <a:r>
            <a:rPr lang="pt-BR" sz="2800" dirty="0">
              <a:latin typeface="Cambria" panose="02040503050406030204" pitchFamily="18" charset="0"/>
              <a:ea typeface="Cambria" panose="02040503050406030204" pitchFamily="18" charset="0"/>
            </a:rPr>
            <a:t>Inventário sobre Trabalho e Riscos e Adoecimentos</a:t>
          </a:r>
        </a:p>
      </dgm:t>
    </dgm:pt>
    <dgm:pt modelId="{03ADCC8C-AC97-46D9-B2DF-30344F523F32}" type="parTrans" cxnId="{2E511E9E-6513-4004-9378-01E047FAF3C4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6EAE0F0-F0A2-4F0D-A310-DDB5A7F467FF}" type="sibTrans" cxnId="{2E511E9E-6513-4004-9378-01E047FAF3C4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10636F5-18E2-4A76-8E7C-562EF95D81F4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2000" dirty="0">
              <a:latin typeface="Cambria" panose="02040503050406030204" pitchFamily="18" charset="0"/>
              <a:ea typeface="Cambria" panose="02040503050406030204" pitchFamily="18" charset="0"/>
            </a:rPr>
            <a:t>Escala de Avaliação do Contexto de Trabalho (EACT)</a:t>
          </a:r>
        </a:p>
      </dgm:t>
    </dgm:pt>
    <dgm:pt modelId="{55B8D4CA-A456-416C-842C-F1FD7D28CA51}" type="parTrans" cxnId="{8A980D09-0C7C-42BC-B358-B70BA2C4FFD7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F13A9E5-57AB-4C9D-A456-78D5864B7F90}" type="sibTrans" cxnId="{8A980D09-0C7C-42BC-B358-B70BA2C4FFD7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448DB0A-B9FD-4F11-9751-FC0AE3B12FE1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2000" dirty="0">
              <a:latin typeface="Cambria" panose="02040503050406030204" pitchFamily="18" charset="0"/>
              <a:ea typeface="Cambria" panose="02040503050406030204" pitchFamily="18" charset="0"/>
            </a:rPr>
            <a:t>Escala de Custo Humano do Trabalho (ECHT)</a:t>
          </a:r>
        </a:p>
      </dgm:t>
    </dgm:pt>
    <dgm:pt modelId="{C68418BE-EA42-4A47-B68F-4605E766DBDA}" type="parTrans" cxnId="{11ED704C-8BAF-47E7-8F5A-3C2B03A771EA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1056D69-99E1-4952-95D9-4A257337A6C0}" type="sibTrans" cxnId="{11ED704C-8BAF-47E7-8F5A-3C2B03A771EA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449F8DA-5876-427B-8A8D-81BD3E08116B}">
      <dgm:prSet phldrT="[Texto]" custT="1"/>
      <dgm:spPr/>
      <dgm:t>
        <a:bodyPr/>
        <a:lstStyle/>
        <a:p>
          <a:r>
            <a:rPr lang="pt-BR" sz="2000" dirty="0">
              <a:latin typeface="Cambria" panose="02040503050406030204" pitchFamily="18" charset="0"/>
              <a:ea typeface="Cambria" panose="02040503050406030204" pitchFamily="18" charset="0"/>
            </a:rPr>
            <a:t>Escala de Indicadores de Prazer-Sofrimento no Trabalho (EPIST)</a:t>
          </a:r>
        </a:p>
      </dgm:t>
    </dgm:pt>
    <dgm:pt modelId="{4F4206BD-BB70-490E-8346-696440163DEA}" type="parTrans" cxnId="{5AB6B9D2-9E47-48A7-B2A7-302253675221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94A3DE8-AA86-4F01-9F0E-42E41DD7F7FB}" type="sibTrans" cxnId="{5AB6B9D2-9E47-48A7-B2A7-302253675221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E0B079B-2CB9-46CC-B815-DB0EA64F61A1}">
      <dgm:prSet custT="1"/>
      <dgm:spPr>
        <a:solidFill>
          <a:srgbClr val="FF0000"/>
        </a:solidFill>
      </dgm:spPr>
      <dgm:t>
        <a:bodyPr/>
        <a:lstStyle/>
        <a:p>
          <a:r>
            <a:rPr lang="pt-BR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Escala de Avaliação de Danos Relacionados ao Trabalho (EADRT)</a:t>
          </a:r>
        </a:p>
      </dgm:t>
    </dgm:pt>
    <dgm:pt modelId="{B0F310B7-CAB9-4F1D-8CA1-8470B3CAB494}" type="parTrans" cxnId="{B234E69F-EB6D-4FC5-AC11-E2FB078EDCB6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940CE2F-021C-4111-AEFD-64A725A950A5}" type="sibTrans" cxnId="{B234E69F-EB6D-4FC5-AC11-E2FB078EDCB6}">
      <dgm:prSet/>
      <dgm:spPr/>
      <dgm:t>
        <a:bodyPr/>
        <a:lstStyle/>
        <a:p>
          <a:endParaRPr lang="pt-BR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59D49DF-ECCC-4418-A977-1EA1B5B0FBA6}" type="pres">
      <dgm:prSet presAssocID="{5E04206D-5D11-4183-8D6C-C6DC0086C1D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24B8F20-70E0-4EC0-B229-4C616783A8D8}" type="pres">
      <dgm:prSet presAssocID="{FC756691-FC71-4D79-A1AE-E8A09CE75E73}" presName="root1" presStyleCnt="0"/>
      <dgm:spPr/>
    </dgm:pt>
    <dgm:pt modelId="{C04FE609-31D5-4F50-A6BC-7205F0CB75B6}" type="pres">
      <dgm:prSet presAssocID="{FC756691-FC71-4D79-A1AE-E8A09CE75E73}" presName="LevelOneTextNode" presStyleLbl="node0" presStyleIdx="0" presStyleCnt="1" custScaleX="109978">
        <dgm:presLayoutVars>
          <dgm:chPref val="3"/>
        </dgm:presLayoutVars>
      </dgm:prSet>
      <dgm:spPr/>
    </dgm:pt>
    <dgm:pt modelId="{040830F0-F3F6-49D2-9436-6A1F6FBA6E1C}" type="pres">
      <dgm:prSet presAssocID="{FC756691-FC71-4D79-A1AE-E8A09CE75E73}" presName="level2hierChild" presStyleCnt="0"/>
      <dgm:spPr/>
    </dgm:pt>
    <dgm:pt modelId="{CF5405AE-AEA9-4169-AC2E-EDB2F3042463}" type="pres">
      <dgm:prSet presAssocID="{55B8D4CA-A456-416C-842C-F1FD7D28CA51}" presName="conn2-1" presStyleLbl="parChTrans1D2" presStyleIdx="0" presStyleCnt="4"/>
      <dgm:spPr/>
    </dgm:pt>
    <dgm:pt modelId="{6F8181FE-AD55-4F9F-9187-AC840B03BA52}" type="pres">
      <dgm:prSet presAssocID="{55B8D4CA-A456-416C-842C-F1FD7D28CA51}" presName="connTx" presStyleLbl="parChTrans1D2" presStyleIdx="0" presStyleCnt="4"/>
      <dgm:spPr/>
    </dgm:pt>
    <dgm:pt modelId="{AB604FE4-76E4-4F61-9229-340852F81510}" type="pres">
      <dgm:prSet presAssocID="{510636F5-18E2-4A76-8E7C-562EF95D81F4}" presName="root2" presStyleCnt="0"/>
      <dgm:spPr/>
    </dgm:pt>
    <dgm:pt modelId="{63654AA2-8839-4584-8265-B3B7B4DB09A6}" type="pres">
      <dgm:prSet presAssocID="{510636F5-18E2-4A76-8E7C-562EF95D81F4}" presName="LevelTwoTextNode" presStyleLbl="node2" presStyleIdx="0" presStyleCnt="4" custScaleX="116430">
        <dgm:presLayoutVars>
          <dgm:chPref val="3"/>
        </dgm:presLayoutVars>
      </dgm:prSet>
      <dgm:spPr/>
    </dgm:pt>
    <dgm:pt modelId="{B016BA35-4830-43FE-A174-4384AD16BEAD}" type="pres">
      <dgm:prSet presAssocID="{510636F5-18E2-4A76-8E7C-562EF95D81F4}" presName="level3hierChild" presStyleCnt="0"/>
      <dgm:spPr/>
    </dgm:pt>
    <dgm:pt modelId="{2CF8370A-5BF8-4972-A098-577D2071C379}" type="pres">
      <dgm:prSet presAssocID="{C68418BE-EA42-4A47-B68F-4605E766DBDA}" presName="conn2-1" presStyleLbl="parChTrans1D2" presStyleIdx="1" presStyleCnt="4"/>
      <dgm:spPr/>
    </dgm:pt>
    <dgm:pt modelId="{07A82FDE-40F4-4A0D-AFCF-EDDB1AFC0B35}" type="pres">
      <dgm:prSet presAssocID="{C68418BE-EA42-4A47-B68F-4605E766DBDA}" presName="connTx" presStyleLbl="parChTrans1D2" presStyleIdx="1" presStyleCnt="4"/>
      <dgm:spPr/>
    </dgm:pt>
    <dgm:pt modelId="{FDF4F47E-1E20-4D88-88A2-D9DB98D9908A}" type="pres">
      <dgm:prSet presAssocID="{9448DB0A-B9FD-4F11-9751-FC0AE3B12FE1}" presName="root2" presStyleCnt="0"/>
      <dgm:spPr/>
    </dgm:pt>
    <dgm:pt modelId="{CCA78F70-90CB-4788-82E8-8F59B8D58AF6}" type="pres">
      <dgm:prSet presAssocID="{9448DB0A-B9FD-4F11-9751-FC0AE3B12FE1}" presName="LevelTwoTextNode" presStyleLbl="node2" presStyleIdx="1" presStyleCnt="4" custScaleX="116430">
        <dgm:presLayoutVars>
          <dgm:chPref val="3"/>
        </dgm:presLayoutVars>
      </dgm:prSet>
      <dgm:spPr/>
    </dgm:pt>
    <dgm:pt modelId="{FFC8267A-3061-4DAB-A736-4D54284E13AD}" type="pres">
      <dgm:prSet presAssocID="{9448DB0A-B9FD-4F11-9751-FC0AE3B12FE1}" presName="level3hierChild" presStyleCnt="0"/>
      <dgm:spPr/>
    </dgm:pt>
    <dgm:pt modelId="{0987A852-BC70-451B-9C27-E09C7D1E05CE}" type="pres">
      <dgm:prSet presAssocID="{4F4206BD-BB70-490E-8346-696440163DEA}" presName="conn2-1" presStyleLbl="parChTrans1D2" presStyleIdx="2" presStyleCnt="4"/>
      <dgm:spPr/>
    </dgm:pt>
    <dgm:pt modelId="{4ADA06D7-48D3-429F-999D-E279711DFE28}" type="pres">
      <dgm:prSet presAssocID="{4F4206BD-BB70-490E-8346-696440163DEA}" presName="connTx" presStyleLbl="parChTrans1D2" presStyleIdx="2" presStyleCnt="4"/>
      <dgm:spPr/>
    </dgm:pt>
    <dgm:pt modelId="{E97E2F6F-1329-4D8C-A8BE-E4539F2CF14B}" type="pres">
      <dgm:prSet presAssocID="{0449F8DA-5876-427B-8A8D-81BD3E08116B}" presName="root2" presStyleCnt="0"/>
      <dgm:spPr/>
    </dgm:pt>
    <dgm:pt modelId="{E04945A2-DA4C-4FFB-80A8-C40B304D49D4}" type="pres">
      <dgm:prSet presAssocID="{0449F8DA-5876-427B-8A8D-81BD3E08116B}" presName="LevelTwoTextNode" presStyleLbl="node2" presStyleIdx="2" presStyleCnt="4" custScaleX="116442">
        <dgm:presLayoutVars>
          <dgm:chPref val="3"/>
        </dgm:presLayoutVars>
      </dgm:prSet>
      <dgm:spPr/>
    </dgm:pt>
    <dgm:pt modelId="{C2DF7C24-C4C8-43B3-9EF0-43A7D0660C9E}" type="pres">
      <dgm:prSet presAssocID="{0449F8DA-5876-427B-8A8D-81BD3E08116B}" presName="level3hierChild" presStyleCnt="0"/>
      <dgm:spPr/>
    </dgm:pt>
    <dgm:pt modelId="{81FC4BE6-74D6-470E-BFBB-38E670B5B3CC}" type="pres">
      <dgm:prSet presAssocID="{B0F310B7-CAB9-4F1D-8CA1-8470B3CAB494}" presName="conn2-1" presStyleLbl="parChTrans1D2" presStyleIdx="3" presStyleCnt="4"/>
      <dgm:spPr/>
    </dgm:pt>
    <dgm:pt modelId="{B3FDE5B1-B7B9-48BD-AFDE-832CFE66E446}" type="pres">
      <dgm:prSet presAssocID="{B0F310B7-CAB9-4F1D-8CA1-8470B3CAB494}" presName="connTx" presStyleLbl="parChTrans1D2" presStyleIdx="3" presStyleCnt="4"/>
      <dgm:spPr/>
    </dgm:pt>
    <dgm:pt modelId="{A2F77B8C-9180-44B5-AC74-F6E448280D4B}" type="pres">
      <dgm:prSet presAssocID="{FE0B079B-2CB9-46CC-B815-DB0EA64F61A1}" presName="root2" presStyleCnt="0"/>
      <dgm:spPr/>
    </dgm:pt>
    <dgm:pt modelId="{DBC921A3-112C-4EBF-A71C-7DD560614B40}" type="pres">
      <dgm:prSet presAssocID="{FE0B079B-2CB9-46CC-B815-DB0EA64F61A1}" presName="LevelTwoTextNode" presStyleLbl="node2" presStyleIdx="3" presStyleCnt="4" custScaleX="117433">
        <dgm:presLayoutVars>
          <dgm:chPref val="3"/>
        </dgm:presLayoutVars>
      </dgm:prSet>
      <dgm:spPr/>
    </dgm:pt>
    <dgm:pt modelId="{8DBDC5DF-72BE-4A41-99D4-EA83FC206734}" type="pres">
      <dgm:prSet presAssocID="{FE0B079B-2CB9-46CC-B815-DB0EA64F61A1}" presName="level3hierChild" presStyleCnt="0"/>
      <dgm:spPr/>
    </dgm:pt>
  </dgm:ptLst>
  <dgm:cxnLst>
    <dgm:cxn modelId="{8A980D09-0C7C-42BC-B358-B70BA2C4FFD7}" srcId="{FC756691-FC71-4D79-A1AE-E8A09CE75E73}" destId="{510636F5-18E2-4A76-8E7C-562EF95D81F4}" srcOrd="0" destOrd="0" parTransId="{55B8D4CA-A456-416C-842C-F1FD7D28CA51}" sibTransId="{3F13A9E5-57AB-4C9D-A456-78D5864B7F90}"/>
    <dgm:cxn modelId="{D475A717-959F-4647-A5A7-A87DFF2BA42B}" type="presOf" srcId="{4F4206BD-BB70-490E-8346-696440163DEA}" destId="{0987A852-BC70-451B-9C27-E09C7D1E05CE}" srcOrd="0" destOrd="0" presId="urn:microsoft.com/office/officeart/2008/layout/HorizontalMultiLevelHierarchy"/>
    <dgm:cxn modelId="{35D8511F-FD35-4970-8FB4-30B8D5880841}" type="presOf" srcId="{4F4206BD-BB70-490E-8346-696440163DEA}" destId="{4ADA06D7-48D3-429F-999D-E279711DFE28}" srcOrd="1" destOrd="0" presId="urn:microsoft.com/office/officeart/2008/layout/HorizontalMultiLevelHierarchy"/>
    <dgm:cxn modelId="{FEB0B132-F59A-4FA1-8E0E-A5832E745AC4}" type="presOf" srcId="{FE0B079B-2CB9-46CC-B815-DB0EA64F61A1}" destId="{DBC921A3-112C-4EBF-A71C-7DD560614B40}" srcOrd="0" destOrd="0" presId="urn:microsoft.com/office/officeart/2008/layout/HorizontalMultiLevelHierarchy"/>
    <dgm:cxn modelId="{2EEE5C61-5EBC-49A0-8C09-D815D0666706}" type="presOf" srcId="{FC756691-FC71-4D79-A1AE-E8A09CE75E73}" destId="{C04FE609-31D5-4F50-A6BC-7205F0CB75B6}" srcOrd="0" destOrd="0" presId="urn:microsoft.com/office/officeart/2008/layout/HorizontalMultiLevelHierarchy"/>
    <dgm:cxn modelId="{AA267D49-2971-4E3F-A48A-557F454DB80A}" type="presOf" srcId="{C68418BE-EA42-4A47-B68F-4605E766DBDA}" destId="{07A82FDE-40F4-4A0D-AFCF-EDDB1AFC0B35}" srcOrd="1" destOrd="0" presId="urn:microsoft.com/office/officeart/2008/layout/HorizontalMultiLevelHierarchy"/>
    <dgm:cxn modelId="{11ED704C-8BAF-47E7-8F5A-3C2B03A771EA}" srcId="{FC756691-FC71-4D79-A1AE-E8A09CE75E73}" destId="{9448DB0A-B9FD-4F11-9751-FC0AE3B12FE1}" srcOrd="1" destOrd="0" parTransId="{C68418BE-EA42-4A47-B68F-4605E766DBDA}" sibTransId="{81056D69-99E1-4952-95D9-4A257337A6C0}"/>
    <dgm:cxn modelId="{DB78B775-FC90-48FF-BD28-E683F67CC2B3}" type="presOf" srcId="{5E04206D-5D11-4183-8D6C-C6DC0086C1D7}" destId="{359D49DF-ECCC-4418-A977-1EA1B5B0FBA6}" srcOrd="0" destOrd="0" presId="urn:microsoft.com/office/officeart/2008/layout/HorizontalMultiLevelHierarchy"/>
    <dgm:cxn modelId="{5ED8AB87-C36A-4891-AD7E-C03FA61EFD7D}" type="presOf" srcId="{B0F310B7-CAB9-4F1D-8CA1-8470B3CAB494}" destId="{B3FDE5B1-B7B9-48BD-AFDE-832CFE66E446}" srcOrd="1" destOrd="0" presId="urn:microsoft.com/office/officeart/2008/layout/HorizontalMultiLevelHierarchy"/>
    <dgm:cxn modelId="{4FBD7291-B66D-4592-9BE5-B713D5057D6D}" type="presOf" srcId="{0449F8DA-5876-427B-8A8D-81BD3E08116B}" destId="{E04945A2-DA4C-4FFB-80A8-C40B304D49D4}" srcOrd="0" destOrd="0" presId="urn:microsoft.com/office/officeart/2008/layout/HorizontalMultiLevelHierarchy"/>
    <dgm:cxn modelId="{2E511E9E-6513-4004-9378-01E047FAF3C4}" srcId="{5E04206D-5D11-4183-8D6C-C6DC0086C1D7}" destId="{FC756691-FC71-4D79-A1AE-E8A09CE75E73}" srcOrd="0" destOrd="0" parTransId="{03ADCC8C-AC97-46D9-B2DF-30344F523F32}" sibTransId="{36EAE0F0-F0A2-4F0D-A310-DDB5A7F467FF}"/>
    <dgm:cxn modelId="{B234E69F-EB6D-4FC5-AC11-E2FB078EDCB6}" srcId="{FC756691-FC71-4D79-A1AE-E8A09CE75E73}" destId="{FE0B079B-2CB9-46CC-B815-DB0EA64F61A1}" srcOrd="3" destOrd="0" parTransId="{B0F310B7-CAB9-4F1D-8CA1-8470B3CAB494}" sibTransId="{8940CE2F-021C-4111-AEFD-64A725A950A5}"/>
    <dgm:cxn modelId="{B7C6CDAC-EAD3-41E1-A9EB-2E9A6CDC3C4A}" type="presOf" srcId="{510636F5-18E2-4A76-8E7C-562EF95D81F4}" destId="{63654AA2-8839-4584-8265-B3B7B4DB09A6}" srcOrd="0" destOrd="0" presId="urn:microsoft.com/office/officeart/2008/layout/HorizontalMultiLevelHierarchy"/>
    <dgm:cxn modelId="{F8AD18B1-59D0-4AB4-99A0-0AD094CC3805}" type="presOf" srcId="{55B8D4CA-A456-416C-842C-F1FD7D28CA51}" destId="{6F8181FE-AD55-4F9F-9187-AC840B03BA52}" srcOrd="1" destOrd="0" presId="urn:microsoft.com/office/officeart/2008/layout/HorizontalMultiLevelHierarchy"/>
    <dgm:cxn modelId="{370210BC-252F-47AC-99CA-CEEAD68A8195}" type="presOf" srcId="{C68418BE-EA42-4A47-B68F-4605E766DBDA}" destId="{2CF8370A-5BF8-4972-A098-577D2071C379}" srcOrd="0" destOrd="0" presId="urn:microsoft.com/office/officeart/2008/layout/HorizontalMultiLevelHierarchy"/>
    <dgm:cxn modelId="{9FF582C9-D020-41A7-9EBC-1E49C5246139}" type="presOf" srcId="{9448DB0A-B9FD-4F11-9751-FC0AE3B12FE1}" destId="{CCA78F70-90CB-4788-82E8-8F59B8D58AF6}" srcOrd="0" destOrd="0" presId="urn:microsoft.com/office/officeart/2008/layout/HorizontalMultiLevelHierarchy"/>
    <dgm:cxn modelId="{5AB6B9D2-9E47-48A7-B2A7-302253675221}" srcId="{FC756691-FC71-4D79-A1AE-E8A09CE75E73}" destId="{0449F8DA-5876-427B-8A8D-81BD3E08116B}" srcOrd="2" destOrd="0" parTransId="{4F4206BD-BB70-490E-8346-696440163DEA}" sibTransId="{C94A3DE8-AA86-4F01-9F0E-42E41DD7F7FB}"/>
    <dgm:cxn modelId="{9F4B2DD3-14B3-4C2D-91B2-36D54499D391}" type="presOf" srcId="{55B8D4CA-A456-416C-842C-F1FD7D28CA51}" destId="{CF5405AE-AEA9-4169-AC2E-EDB2F3042463}" srcOrd="0" destOrd="0" presId="urn:microsoft.com/office/officeart/2008/layout/HorizontalMultiLevelHierarchy"/>
    <dgm:cxn modelId="{128B66F4-5061-4A96-AA09-455C9FDAB428}" type="presOf" srcId="{B0F310B7-CAB9-4F1D-8CA1-8470B3CAB494}" destId="{81FC4BE6-74D6-470E-BFBB-38E670B5B3CC}" srcOrd="0" destOrd="0" presId="urn:microsoft.com/office/officeart/2008/layout/HorizontalMultiLevelHierarchy"/>
    <dgm:cxn modelId="{8624404E-4008-49C2-96D8-067EAC506725}" type="presParOf" srcId="{359D49DF-ECCC-4418-A977-1EA1B5B0FBA6}" destId="{624B8F20-70E0-4EC0-B229-4C616783A8D8}" srcOrd="0" destOrd="0" presId="urn:microsoft.com/office/officeart/2008/layout/HorizontalMultiLevelHierarchy"/>
    <dgm:cxn modelId="{857F7ED5-802D-423A-AACF-B1822CDE1479}" type="presParOf" srcId="{624B8F20-70E0-4EC0-B229-4C616783A8D8}" destId="{C04FE609-31D5-4F50-A6BC-7205F0CB75B6}" srcOrd="0" destOrd="0" presId="urn:microsoft.com/office/officeart/2008/layout/HorizontalMultiLevelHierarchy"/>
    <dgm:cxn modelId="{4AB5A375-D158-4C2A-A04C-1BB9DA1866F2}" type="presParOf" srcId="{624B8F20-70E0-4EC0-B229-4C616783A8D8}" destId="{040830F0-F3F6-49D2-9436-6A1F6FBA6E1C}" srcOrd="1" destOrd="0" presId="urn:microsoft.com/office/officeart/2008/layout/HorizontalMultiLevelHierarchy"/>
    <dgm:cxn modelId="{8E668336-9946-4EBA-A4E6-D00DB538F8F7}" type="presParOf" srcId="{040830F0-F3F6-49D2-9436-6A1F6FBA6E1C}" destId="{CF5405AE-AEA9-4169-AC2E-EDB2F3042463}" srcOrd="0" destOrd="0" presId="urn:microsoft.com/office/officeart/2008/layout/HorizontalMultiLevelHierarchy"/>
    <dgm:cxn modelId="{407D9F62-4444-4927-99F5-66D90B454A52}" type="presParOf" srcId="{CF5405AE-AEA9-4169-AC2E-EDB2F3042463}" destId="{6F8181FE-AD55-4F9F-9187-AC840B03BA52}" srcOrd="0" destOrd="0" presId="urn:microsoft.com/office/officeart/2008/layout/HorizontalMultiLevelHierarchy"/>
    <dgm:cxn modelId="{2FD73264-2772-4AC8-9F33-150B4986369B}" type="presParOf" srcId="{040830F0-F3F6-49D2-9436-6A1F6FBA6E1C}" destId="{AB604FE4-76E4-4F61-9229-340852F81510}" srcOrd="1" destOrd="0" presId="urn:microsoft.com/office/officeart/2008/layout/HorizontalMultiLevelHierarchy"/>
    <dgm:cxn modelId="{93FFACCB-02BE-4F08-80A8-39550336C65D}" type="presParOf" srcId="{AB604FE4-76E4-4F61-9229-340852F81510}" destId="{63654AA2-8839-4584-8265-B3B7B4DB09A6}" srcOrd="0" destOrd="0" presId="urn:microsoft.com/office/officeart/2008/layout/HorizontalMultiLevelHierarchy"/>
    <dgm:cxn modelId="{3601849F-D82C-46E9-9BDC-8FC0C908383C}" type="presParOf" srcId="{AB604FE4-76E4-4F61-9229-340852F81510}" destId="{B016BA35-4830-43FE-A174-4384AD16BEAD}" srcOrd="1" destOrd="0" presId="urn:microsoft.com/office/officeart/2008/layout/HorizontalMultiLevelHierarchy"/>
    <dgm:cxn modelId="{01F7B847-7966-4DB7-A383-43ACAD8793C5}" type="presParOf" srcId="{040830F0-F3F6-49D2-9436-6A1F6FBA6E1C}" destId="{2CF8370A-5BF8-4972-A098-577D2071C379}" srcOrd="2" destOrd="0" presId="urn:microsoft.com/office/officeart/2008/layout/HorizontalMultiLevelHierarchy"/>
    <dgm:cxn modelId="{5B4C536C-F9D0-45DE-9C84-6B0306AF0EB4}" type="presParOf" srcId="{2CF8370A-5BF8-4972-A098-577D2071C379}" destId="{07A82FDE-40F4-4A0D-AFCF-EDDB1AFC0B35}" srcOrd="0" destOrd="0" presId="urn:microsoft.com/office/officeart/2008/layout/HorizontalMultiLevelHierarchy"/>
    <dgm:cxn modelId="{4D2883BF-3C2E-435E-9D85-DE2127F71DBD}" type="presParOf" srcId="{040830F0-F3F6-49D2-9436-6A1F6FBA6E1C}" destId="{FDF4F47E-1E20-4D88-88A2-D9DB98D9908A}" srcOrd="3" destOrd="0" presId="urn:microsoft.com/office/officeart/2008/layout/HorizontalMultiLevelHierarchy"/>
    <dgm:cxn modelId="{8B55ABF4-4001-4931-B6E1-11878D8509E7}" type="presParOf" srcId="{FDF4F47E-1E20-4D88-88A2-D9DB98D9908A}" destId="{CCA78F70-90CB-4788-82E8-8F59B8D58AF6}" srcOrd="0" destOrd="0" presId="urn:microsoft.com/office/officeart/2008/layout/HorizontalMultiLevelHierarchy"/>
    <dgm:cxn modelId="{776C4760-EB06-403F-9DBD-8623CA1C4641}" type="presParOf" srcId="{FDF4F47E-1E20-4D88-88A2-D9DB98D9908A}" destId="{FFC8267A-3061-4DAB-A736-4D54284E13AD}" srcOrd="1" destOrd="0" presId="urn:microsoft.com/office/officeart/2008/layout/HorizontalMultiLevelHierarchy"/>
    <dgm:cxn modelId="{7ACDBAFA-B272-4260-8A0A-1397023D91A0}" type="presParOf" srcId="{040830F0-F3F6-49D2-9436-6A1F6FBA6E1C}" destId="{0987A852-BC70-451B-9C27-E09C7D1E05CE}" srcOrd="4" destOrd="0" presId="urn:microsoft.com/office/officeart/2008/layout/HorizontalMultiLevelHierarchy"/>
    <dgm:cxn modelId="{9E22C97A-486E-4C40-A2BE-9699672D1FB5}" type="presParOf" srcId="{0987A852-BC70-451B-9C27-E09C7D1E05CE}" destId="{4ADA06D7-48D3-429F-999D-E279711DFE28}" srcOrd="0" destOrd="0" presId="urn:microsoft.com/office/officeart/2008/layout/HorizontalMultiLevelHierarchy"/>
    <dgm:cxn modelId="{A9641951-2734-41E2-A919-38565EB6E20A}" type="presParOf" srcId="{040830F0-F3F6-49D2-9436-6A1F6FBA6E1C}" destId="{E97E2F6F-1329-4D8C-A8BE-E4539F2CF14B}" srcOrd="5" destOrd="0" presId="urn:microsoft.com/office/officeart/2008/layout/HorizontalMultiLevelHierarchy"/>
    <dgm:cxn modelId="{49283CD3-4E70-41A7-83C9-84940E5FB67B}" type="presParOf" srcId="{E97E2F6F-1329-4D8C-A8BE-E4539F2CF14B}" destId="{E04945A2-DA4C-4FFB-80A8-C40B304D49D4}" srcOrd="0" destOrd="0" presId="urn:microsoft.com/office/officeart/2008/layout/HorizontalMultiLevelHierarchy"/>
    <dgm:cxn modelId="{8F6CA87D-94D4-4601-B259-8EF59A08E69B}" type="presParOf" srcId="{E97E2F6F-1329-4D8C-A8BE-E4539F2CF14B}" destId="{C2DF7C24-C4C8-43B3-9EF0-43A7D0660C9E}" srcOrd="1" destOrd="0" presId="urn:microsoft.com/office/officeart/2008/layout/HorizontalMultiLevelHierarchy"/>
    <dgm:cxn modelId="{DC4C6FE4-DE05-4666-A3B1-B0998C800058}" type="presParOf" srcId="{040830F0-F3F6-49D2-9436-6A1F6FBA6E1C}" destId="{81FC4BE6-74D6-470E-BFBB-38E670B5B3CC}" srcOrd="6" destOrd="0" presId="urn:microsoft.com/office/officeart/2008/layout/HorizontalMultiLevelHierarchy"/>
    <dgm:cxn modelId="{54E1F5C2-05C5-4320-AF4D-9FAAFBB32C7D}" type="presParOf" srcId="{81FC4BE6-74D6-470E-BFBB-38E670B5B3CC}" destId="{B3FDE5B1-B7B9-48BD-AFDE-832CFE66E446}" srcOrd="0" destOrd="0" presId="urn:microsoft.com/office/officeart/2008/layout/HorizontalMultiLevelHierarchy"/>
    <dgm:cxn modelId="{96FDDEE5-2998-4FC1-A545-10F6D4994C2B}" type="presParOf" srcId="{040830F0-F3F6-49D2-9436-6A1F6FBA6E1C}" destId="{A2F77B8C-9180-44B5-AC74-F6E448280D4B}" srcOrd="7" destOrd="0" presId="urn:microsoft.com/office/officeart/2008/layout/HorizontalMultiLevelHierarchy"/>
    <dgm:cxn modelId="{2858409B-422E-4DD1-8F2C-9849E2688626}" type="presParOf" srcId="{A2F77B8C-9180-44B5-AC74-F6E448280D4B}" destId="{DBC921A3-112C-4EBF-A71C-7DD560614B40}" srcOrd="0" destOrd="0" presId="urn:microsoft.com/office/officeart/2008/layout/HorizontalMultiLevelHierarchy"/>
    <dgm:cxn modelId="{BEBFD98C-C0B8-43F5-8717-1E2216A93BF8}" type="presParOf" srcId="{A2F77B8C-9180-44B5-AC74-F6E448280D4B}" destId="{8DBDC5DF-72BE-4A41-99D4-EA83FC20673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CD1AA-E7CF-4B73-A1F0-2F74A13CF38B}">
      <dsp:nvSpPr>
        <dsp:cNvPr id="0" name=""/>
        <dsp:cNvSpPr/>
      </dsp:nvSpPr>
      <dsp:spPr>
        <a:xfrm>
          <a:off x="1260225" y="177013"/>
          <a:ext cx="3477790" cy="10868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132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Quanti-qualitativa</a:t>
          </a:r>
        </a:p>
      </dsp:txBody>
      <dsp:txXfrm>
        <a:off x="1260225" y="177013"/>
        <a:ext cx="3477790" cy="1086809"/>
      </dsp:txXfrm>
    </dsp:sp>
    <dsp:sp modelId="{A39D3749-1020-4BAD-9EA4-0478C3B48A49}">
      <dsp:nvSpPr>
        <dsp:cNvPr id="0" name=""/>
        <dsp:cNvSpPr/>
      </dsp:nvSpPr>
      <dsp:spPr>
        <a:xfrm>
          <a:off x="1030477" y="172909"/>
          <a:ext cx="903623" cy="10905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FEFF7-2908-4FDB-9232-CACBE762549F}">
      <dsp:nvSpPr>
        <dsp:cNvPr id="0" name=""/>
        <dsp:cNvSpPr/>
      </dsp:nvSpPr>
      <dsp:spPr>
        <a:xfrm>
          <a:off x="5039256" y="189656"/>
          <a:ext cx="3477790" cy="10868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132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Empresa público-privado</a:t>
          </a:r>
        </a:p>
      </dsp:txBody>
      <dsp:txXfrm>
        <a:off x="5039256" y="189656"/>
        <a:ext cx="3477790" cy="1086809"/>
      </dsp:txXfrm>
    </dsp:sp>
    <dsp:sp modelId="{32F2CF41-FF65-4D9C-81DB-258A73CCD6A9}">
      <dsp:nvSpPr>
        <dsp:cNvPr id="0" name=""/>
        <dsp:cNvSpPr/>
      </dsp:nvSpPr>
      <dsp:spPr>
        <a:xfrm>
          <a:off x="4894348" y="32673"/>
          <a:ext cx="760766" cy="114114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4FFF6-91B7-45C2-9BE8-BAB8817C84E3}">
      <dsp:nvSpPr>
        <dsp:cNvPr id="0" name=""/>
        <dsp:cNvSpPr/>
      </dsp:nvSpPr>
      <dsp:spPr>
        <a:xfrm>
          <a:off x="1242360" y="1485100"/>
          <a:ext cx="3477790" cy="10868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132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Funcionários efetivos e terceirizados</a:t>
          </a:r>
        </a:p>
      </dsp:txBody>
      <dsp:txXfrm>
        <a:off x="1242360" y="1485100"/>
        <a:ext cx="3477790" cy="1086809"/>
      </dsp:txXfrm>
    </dsp:sp>
    <dsp:sp modelId="{9386E9FB-7702-4524-AC67-5C7D86913B6C}">
      <dsp:nvSpPr>
        <dsp:cNvPr id="0" name=""/>
        <dsp:cNvSpPr/>
      </dsp:nvSpPr>
      <dsp:spPr>
        <a:xfrm>
          <a:off x="963620" y="1456191"/>
          <a:ext cx="934069" cy="10982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4000" r="-9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A44E0-07E9-4E34-ACDA-73E4C9BAB056}">
      <dsp:nvSpPr>
        <dsp:cNvPr id="0" name=""/>
        <dsp:cNvSpPr/>
      </dsp:nvSpPr>
      <dsp:spPr>
        <a:xfrm>
          <a:off x="5153863" y="1495816"/>
          <a:ext cx="3477790" cy="10868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132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strike="noStrike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Questionário e Entrevistas semiestruturadas</a:t>
          </a:r>
          <a:endParaRPr lang="pt-BR" sz="2100" kern="1200" dirty="0">
            <a:latin typeface="+mn-lt"/>
          </a:endParaRPr>
        </a:p>
      </dsp:txBody>
      <dsp:txXfrm>
        <a:off x="5153863" y="1495816"/>
        <a:ext cx="3477790" cy="1086809"/>
      </dsp:txXfrm>
    </dsp:sp>
    <dsp:sp modelId="{49BB429D-34AA-414B-A587-52FFAD5F477F}">
      <dsp:nvSpPr>
        <dsp:cNvPr id="0" name=""/>
        <dsp:cNvSpPr/>
      </dsp:nvSpPr>
      <dsp:spPr>
        <a:xfrm>
          <a:off x="4835723" y="1455963"/>
          <a:ext cx="1025711" cy="1141149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01515-992F-4988-8E20-B4AB457BA685}">
      <dsp:nvSpPr>
        <dsp:cNvPr id="0" name=""/>
        <dsp:cNvSpPr/>
      </dsp:nvSpPr>
      <dsp:spPr>
        <a:xfrm>
          <a:off x="3241268" y="2944376"/>
          <a:ext cx="3477790" cy="108680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132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0" strike="noStrike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SPSS</a:t>
          </a:r>
          <a:r>
            <a:rPr lang="pt-BR" sz="2100" b="0" strike="noStrike" kern="1200" spc="-1" baseline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 e </a:t>
          </a:r>
          <a:r>
            <a:rPr lang="pt-BR" sz="2100" b="0" strike="noStrike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Análise Sociológica</a:t>
          </a:r>
          <a:r>
            <a:rPr lang="pt-BR" sz="2100" b="0" strike="noStrike" kern="1200" spc="-1" baseline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n-lt"/>
            </a:rPr>
            <a:t> do Discurso</a:t>
          </a:r>
          <a:endParaRPr lang="pt-BR" sz="2100" kern="1200" dirty="0">
            <a:latin typeface="+mn-lt"/>
          </a:endParaRPr>
        </a:p>
      </dsp:txBody>
      <dsp:txXfrm>
        <a:off x="3241268" y="2944376"/>
        <a:ext cx="3477790" cy="1086809"/>
      </dsp:txXfrm>
    </dsp:sp>
    <dsp:sp modelId="{BF2B52B3-056E-416F-B125-62F33FA22A94}">
      <dsp:nvSpPr>
        <dsp:cNvPr id="0" name=""/>
        <dsp:cNvSpPr/>
      </dsp:nvSpPr>
      <dsp:spPr>
        <a:xfrm>
          <a:off x="2882636" y="2769018"/>
          <a:ext cx="1106694" cy="1301926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C4BE6-74D6-470E-BFBB-38E670B5B3CC}">
      <dsp:nvSpPr>
        <dsp:cNvPr id="0" name=""/>
        <dsp:cNvSpPr/>
      </dsp:nvSpPr>
      <dsp:spPr>
        <a:xfrm>
          <a:off x="3899912" y="2651192"/>
          <a:ext cx="660889" cy="1888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444" y="0"/>
              </a:lnTo>
              <a:lnTo>
                <a:pt x="330444" y="1888974"/>
              </a:lnTo>
              <a:lnTo>
                <a:pt x="660889" y="18889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180326" y="3545647"/>
        <a:ext cx="100062" cy="100062"/>
      </dsp:txXfrm>
    </dsp:sp>
    <dsp:sp modelId="{0987A852-BC70-451B-9C27-E09C7D1E05CE}">
      <dsp:nvSpPr>
        <dsp:cNvPr id="0" name=""/>
        <dsp:cNvSpPr/>
      </dsp:nvSpPr>
      <dsp:spPr>
        <a:xfrm>
          <a:off x="3899912" y="2651192"/>
          <a:ext cx="660889" cy="629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0444" y="0"/>
              </a:lnTo>
              <a:lnTo>
                <a:pt x="330444" y="629658"/>
              </a:lnTo>
              <a:lnTo>
                <a:pt x="660889" y="6296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207536" y="2943200"/>
        <a:ext cx="45641" cy="45641"/>
      </dsp:txXfrm>
    </dsp:sp>
    <dsp:sp modelId="{2CF8370A-5BF8-4972-A098-577D2071C379}">
      <dsp:nvSpPr>
        <dsp:cNvPr id="0" name=""/>
        <dsp:cNvSpPr/>
      </dsp:nvSpPr>
      <dsp:spPr>
        <a:xfrm>
          <a:off x="3899912" y="2021533"/>
          <a:ext cx="660889" cy="629658"/>
        </a:xfrm>
        <a:custGeom>
          <a:avLst/>
          <a:gdLst/>
          <a:ahLst/>
          <a:cxnLst/>
          <a:rect l="0" t="0" r="0" b="0"/>
          <a:pathLst>
            <a:path>
              <a:moveTo>
                <a:pt x="0" y="629658"/>
              </a:moveTo>
              <a:lnTo>
                <a:pt x="330444" y="629658"/>
              </a:lnTo>
              <a:lnTo>
                <a:pt x="330444" y="0"/>
              </a:lnTo>
              <a:lnTo>
                <a:pt x="66088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207536" y="2313542"/>
        <a:ext cx="45641" cy="45641"/>
      </dsp:txXfrm>
    </dsp:sp>
    <dsp:sp modelId="{CF5405AE-AEA9-4169-AC2E-EDB2F3042463}">
      <dsp:nvSpPr>
        <dsp:cNvPr id="0" name=""/>
        <dsp:cNvSpPr/>
      </dsp:nvSpPr>
      <dsp:spPr>
        <a:xfrm>
          <a:off x="3899912" y="762217"/>
          <a:ext cx="660889" cy="1888974"/>
        </a:xfrm>
        <a:custGeom>
          <a:avLst/>
          <a:gdLst/>
          <a:ahLst/>
          <a:cxnLst/>
          <a:rect l="0" t="0" r="0" b="0"/>
          <a:pathLst>
            <a:path>
              <a:moveTo>
                <a:pt x="0" y="1888974"/>
              </a:moveTo>
              <a:lnTo>
                <a:pt x="330444" y="1888974"/>
              </a:lnTo>
              <a:lnTo>
                <a:pt x="330444" y="0"/>
              </a:lnTo>
              <a:lnTo>
                <a:pt x="66088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180326" y="1656673"/>
        <a:ext cx="100062" cy="100062"/>
      </dsp:txXfrm>
    </dsp:sp>
    <dsp:sp modelId="{C04FE609-31D5-4F50-A6BC-7205F0CB75B6}">
      <dsp:nvSpPr>
        <dsp:cNvPr id="0" name=""/>
        <dsp:cNvSpPr/>
      </dsp:nvSpPr>
      <dsp:spPr>
        <a:xfrm rot="16200000">
          <a:off x="694732" y="2097203"/>
          <a:ext cx="5302384" cy="1107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Cambria" panose="02040503050406030204" pitchFamily="18" charset="0"/>
              <a:ea typeface="Cambria" panose="02040503050406030204" pitchFamily="18" charset="0"/>
            </a:rPr>
            <a:t>Inventário sobre Trabalho e Riscos e Adoecimentos</a:t>
          </a:r>
        </a:p>
      </dsp:txBody>
      <dsp:txXfrm>
        <a:off x="694732" y="2097203"/>
        <a:ext cx="5302384" cy="1107976"/>
      </dsp:txXfrm>
    </dsp:sp>
    <dsp:sp modelId="{63654AA2-8839-4584-8265-B3B7B4DB09A6}">
      <dsp:nvSpPr>
        <dsp:cNvPr id="0" name=""/>
        <dsp:cNvSpPr/>
      </dsp:nvSpPr>
      <dsp:spPr>
        <a:xfrm>
          <a:off x="4560802" y="258491"/>
          <a:ext cx="3847366" cy="1007452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mbria" panose="02040503050406030204" pitchFamily="18" charset="0"/>
              <a:ea typeface="Cambria" panose="02040503050406030204" pitchFamily="18" charset="0"/>
            </a:rPr>
            <a:t>Escala de Avaliação do Contexto de Trabalho (EACT)</a:t>
          </a:r>
        </a:p>
      </dsp:txBody>
      <dsp:txXfrm>
        <a:off x="4560802" y="258491"/>
        <a:ext cx="3847366" cy="1007452"/>
      </dsp:txXfrm>
    </dsp:sp>
    <dsp:sp modelId="{CCA78F70-90CB-4788-82E8-8F59B8D58AF6}">
      <dsp:nvSpPr>
        <dsp:cNvPr id="0" name=""/>
        <dsp:cNvSpPr/>
      </dsp:nvSpPr>
      <dsp:spPr>
        <a:xfrm>
          <a:off x="4560802" y="1517807"/>
          <a:ext cx="3847366" cy="100745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mbria" panose="02040503050406030204" pitchFamily="18" charset="0"/>
              <a:ea typeface="Cambria" panose="02040503050406030204" pitchFamily="18" charset="0"/>
            </a:rPr>
            <a:t>Escala de Custo Humano do Trabalho (ECHT)</a:t>
          </a:r>
        </a:p>
      </dsp:txBody>
      <dsp:txXfrm>
        <a:off x="4560802" y="1517807"/>
        <a:ext cx="3847366" cy="1007452"/>
      </dsp:txXfrm>
    </dsp:sp>
    <dsp:sp modelId="{E04945A2-DA4C-4FFB-80A8-C40B304D49D4}">
      <dsp:nvSpPr>
        <dsp:cNvPr id="0" name=""/>
        <dsp:cNvSpPr/>
      </dsp:nvSpPr>
      <dsp:spPr>
        <a:xfrm>
          <a:off x="4560802" y="2777123"/>
          <a:ext cx="3847762" cy="1007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mbria" panose="02040503050406030204" pitchFamily="18" charset="0"/>
              <a:ea typeface="Cambria" panose="02040503050406030204" pitchFamily="18" charset="0"/>
            </a:rPr>
            <a:t>Escala de Indicadores de Prazer-Sofrimento no Trabalho (EPIST)</a:t>
          </a:r>
        </a:p>
      </dsp:txBody>
      <dsp:txXfrm>
        <a:off x="4560802" y="2777123"/>
        <a:ext cx="3847762" cy="1007452"/>
      </dsp:txXfrm>
    </dsp:sp>
    <dsp:sp modelId="{DBC921A3-112C-4EBF-A71C-7DD560614B40}">
      <dsp:nvSpPr>
        <dsp:cNvPr id="0" name=""/>
        <dsp:cNvSpPr/>
      </dsp:nvSpPr>
      <dsp:spPr>
        <a:xfrm>
          <a:off x="4560802" y="4036439"/>
          <a:ext cx="3880509" cy="1007452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Escala de Avaliação de Danos Relacionados ao Trabalho (EADRT)</a:t>
          </a:r>
        </a:p>
      </dsp:txBody>
      <dsp:txXfrm>
        <a:off x="4560802" y="4036439"/>
        <a:ext cx="3880509" cy="1007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>
            <a:extLst>
              <a:ext uri="{FF2B5EF4-FFF2-40B4-BE49-F238E27FC236}">
                <a16:creationId xmlns:a16="http://schemas.microsoft.com/office/drawing/2014/main" id="{47DC35A6-5DA2-4831-8D20-94B3E4A4223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pt-BR" noProof="0"/>
              <a:t>Clique para editar o formato de notas</a:t>
            </a:r>
          </a:p>
        </p:txBody>
      </p:sp>
      <p:sp>
        <p:nvSpPr>
          <p:cNvPr id="164" name="PlaceHolder 2">
            <a:extLst>
              <a:ext uri="{FF2B5EF4-FFF2-40B4-BE49-F238E27FC236}">
                <a16:creationId xmlns:a16="http://schemas.microsoft.com/office/drawing/2014/main" id="{89EC8F00-F251-4D39-83CB-CE7EE6BEC726}"/>
              </a:ext>
            </a:extLst>
          </p:cNvPr>
          <p:cNvSpPr>
            <a:spLocks noGrp="1"/>
          </p:cNvSpPr>
          <p:nvPr>
            <p:ph type="hdr"/>
          </p:nvPr>
        </p:nvSpPr>
        <p:spPr>
          <a:xfrm>
            <a:off x="0" y="0"/>
            <a:ext cx="3281363" cy="534988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pt-BR"/>
              <a:t> </a:t>
            </a:r>
          </a:p>
        </p:txBody>
      </p:sp>
      <p:sp>
        <p:nvSpPr>
          <p:cNvPr id="165" name="PlaceHolder 3">
            <a:extLst>
              <a:ext uri="{FF2B5EF4-FFF2-40B4-BE49-F238E27FC236}">
                <a16:creationId xmlns:a16="http://schemas.microsoft.com/office/drawing/2014/main" id="{142D0F68-362E-4D67-9005-F771DE2E2D12}"/>
              </a:ext>
            </a:extLst>
          </p:cNvPr>
          <p:cNvSpPr>
            <a:spLocks noGrp="1"/>
          </p:cNvSpPr>
          <p:nvPr>
            <p:ph type="dt"/>
          </p:nvPr>
        </p:nvSpPr>
        <p:spPr>
          <a:xfrm>
            <a:off x="4278313" y="0"/>
            <a:ext cx="3281362" cy="534988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pt-BR"/>
              <a:t> </a:t>
            </a:r>
          </a:p>
        </p:txBody>
      </p:sp>
      <p:sp>
        <p:nvSpPr>
          <p:cNvPr id="166" name="PlaceHolder 4">
            <a:extLst>
              <a:ext uri="{FF2B5EF4-FFF2-40B4-BE49-F238E27FC236}">
                <a16:creationId xmlns:a16="http://schemas.microsoft.com/office/drawing/2014/main" id="{3840BF5D-1993-4CB1-9C93-A3B8D4D33F6C}"/>
              </a:ext>
            </a:extLst>
          </p:cNvPr>
          <p:cNvSpPr>
            <a:spLocks noGrp="1"/>
          </p:cNvSpPr>
          <p:nvPr>
            <p:ph type="ftr"/>
          </p:nvPr>
        </p:nvSpPr>
        <p:spPr>
          <a:xfrm>
            <a:off x="0" y="10156825"/>
            <a:ext cx="3281363" cy="534988"/>
          </a:xfrm>
          <a:prstGeom prst="rect">
            <a:avLst/>
          </a:prstGeom>
        </p:spPr>
        <p:txBody>
          <a:bodyPr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pt-BR"/>
              <a:t> </a:t>
            </a:r>
          </a:p>
        </p:txBody>
      </p:sp>
      <p:sp>
        <p:nvSpPr>
          <p:cNvPr id="167" name="PlaceHolder 5">
            <a:extLst>
              <a:ext uri="{FF2B5EF4-FFF2-40B4-BE49-F238E27FC236}">
                <a16:creationId xmlns:a16="http://schemas.microsoft.com/office/drawing/2014/main" id="{912F65C1-2E53-4B46-8B6B-6EEC809052B7}"/>
              </a:ext>
            </a:extLst>
          </p:cNvPr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fld id="{D5E7EB90-24A9-410F-A107-4FB7E77BF50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id="{D050DCF2-E773-4D45-B116-E337800EE8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id="{F21441F3-0F79-45D8-9785-44898BB9D1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255CD2-04E8-4CC4-A401-C717D035ED20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B982F3-BF78-47C7-8D05-799C01F88AD7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pPr eaLnBrk="1" hangingPunct="1"/>
              <a:t>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503" y="6356352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82150" y="6356351"/>
            <a:ext cx="2457449" cy="365125"/>
          </a:xfrm>
        </p:spPr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0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8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4899F-5594-4CFE-8ADB-4C46E3F6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84457E5-D7ED-4D9B-B5C3-44FDDE90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F9064F4-E12C-43DE-85A8-7C184B5E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59DDEDF-620D-4D43-95A0-F2ED23A3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7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A60E4-DB02-478F-8A03-4A00C2D9B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8B07B5-BBF2-4863-97F3-74965F217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95E2C-B221-4B8B-B9ED-F905798E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3939F8-6B39-443A-AECF-0C893C0C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74369A-8B91-4EEA-BD5D-9E00F86B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794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0BF1C-C4ED-45CF-BA34-8D4B3CC3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DB287B-56DA-45C0-B1EB-1BA45A2F9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2213E6-615A-498F-935C-318CA7AE2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C712CA-6773-4B4B-9C04-29DA8DCB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BBE493-24C0-46AF-9D89-7DBA05C4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276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0F259-6866-4605-9C13-B2B3BB85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43FA95-7BB5-4EBB-B7E3-F851792FD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618CA1-6865-47D9-89C8-6A8E6129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618EC6-ADFD-4623-9215-5AAA06E4F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C92124-ACC7-4F46-85A7-33D26B35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507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F76BB-EACA-44BA-AD4D-46DF58CB3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E772E9-BB72-4FEF-B17D-7A58AAD63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B6B83D-FFA4-48F7-A1C7-05D591C01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4251D5-CCDA-48B9-9198-FBDB45FA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9AFEFD-6803-48DC-B6C9-624DDE89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9A809E-5DC0-4DE5-B2BD-732CB6B5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39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DEC35-5AB0-4E6F-BFC3-D9AC88E3F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A20112-4F3F-4095-9C7E-3556ABAB4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E161B8-03FC-4B03-8A81-762443B14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C97CFD4-1B91-4945-8DC5-783D56D11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CF81FA-7342-468B-B1FD-9C088AE1C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ED93FA-3916-4CE4-8F4A-909B2235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24EB93-3876-4DF0-9C01-D500E872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8EF2301-85DE-4D83-B060-323E748D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368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D0019-DAFE-41CB-B8A6-8CAF1F43E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48AA5AB-817F-4613-9189-360C1801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FD936BF-272C-4075-9509-80059A92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D6B5436-431D-45CC-A607-2B574AE2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379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742B7A5-FC7B-4AF4-A3C7-12F0FDA8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250A68-5253-486B-A1F1-0A05B500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690C3D-D5FC-452C-86CD-F9A025223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58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44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09E10-0E20-413E-88D2-144FB356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CC9311-7640-4053-ABF9-637192EAB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CBCC91B-C05B-46D3-8C28-D195BDB5B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754D33-30C8-4694-B1F2-E73B1280A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BE81B5-51EF-4794-AA3C-92BA3FE72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15F0B7-F295-43B0-9ABA-A63F029A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257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A63BD-8B66-4CB0-9AFB-BA95902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E4F7FF0-AF03-49B9-8ED3-F12442EF8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0C1A32-0AFB-4BAB-A5B5-34980208D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471DA1-1B10-4233-BABA-02E47157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85FE1F-C1CD-43AC-9E0A-AC04F309B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D3506B-AB34-48ED-9711-9656E4CA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188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A9849-C6EF-4AA2-9EA8-E04E58BF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ECACE8-41CC-473D-AC2D-6BFCACAEA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DA013C-F981-4F53-9980-FFB2DC91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77F3E0-EFF6-487E-89AE-23911898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9793F4-803F-4C80-9CA8-9E41EA06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235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A8C0D9-4E4F-41D8-BA7E-CB033FF03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CFBF1FA-6948-4CB4-ADD3-0C2ECDF65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ED6D23-6784-4E2D-8A62-86384C69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F3FC2F-70F9-49EA-8C13-74F2B659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F9757B-B3FF-4633-9658-ADE79C1D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4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6280-4BA1-4EFE-93C1-5CE065BB365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970C2-D022-45D0-AD63-41E35EFE9BEE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4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572C-7BB1-4762-99F3-5A061157D22B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4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55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8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E557-1794-450C-BA73-0538FCFA6C53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6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07/07/17</a:t>
            </a:r>
            <a:endParaRPr lang="pt-BR" sz="140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0EC5-DDEC-4BCF-83AA-64B21BFCE22F}" type="slidenum">
              <a:rPr lang="pt-BR" altLang="pt-BR" smtClean="0"/>
              <a:pPr/>
              <a:t>‹nº›</a:t>
            </a:fld>
            <a:endParaRPr lang="pt-BR" altLang="pt-BR" sz="1400">
              <a:latin typeface="Times New Roman" panose="02020603050405020304" pitchFamily="18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7105A8F-F9D1-4D2B-83E6-DDA223E77E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0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95B0382-9CC2-454F-928A-CB08877F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99E248-074A-42D8-A81F-5B460BA2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A3EA04-5BB4-4199-8E54-3B6C739FA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88C1-9E06-42CB-87E1-D55AC67C1A6E}" type="datetimeFigureOut">
              <a:rPr lang="pt-BR" smtClean="0"/>
              <a:t>07/05/2019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132F26-DE67-42F6-9E7A-9387388FE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354455-D42B-4C7F-8EE2-C20D0F427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5944-35F3-44ED-BB26-0E717786CA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32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0.svg"/><Relationship Id="rId4" Type="http://schemas.openxmlformats.org/officeDocument/2006/relationships/diagramData" Target="../diagrams/data2.xml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2">
            <a:extLst>
              <a:ext uri="{FF2B5EF4-FFF2-40B4-BE49-F238E27FC236}">
                <a16:creationId xmlns:a16="http://schemas.microsoft.com/office/drawing/2014/main" id="{F574AD85-BB22-4110-B656-3D36F7AA88C8}"/>
              </a:ext>
            </a:extLst>
          </p:cNvPr>
          <p:cNvSpPr txBox="1"/>
          <p:nvPr/>
        </p:nvSpPr>
        <p:spPr>
          <a:xfrm>
            <a:off x="430299" y="332656"/>
            <a:ext cx="11331401" cy="1691994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RISCOS PSICOSSOCIAIS PARA A SAÚDE DE TRABALHADORES EFETIVOS E TERCEIRIZADOS EM UMA INSTITUIÇÃO PÚBLICO-PRIVADO DO ESTADO DO CEARÁ </a:t>
            </a:r>
            <a:endParaRPr lang="en-US" sz="3200" b="1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cs typeface="+mn-cs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D0BCE5-3AE9-433B-A8A8-2BC8F2AA7C90}"/>
              </a:ext>
            </a:extLst>
          </p:cNvPr>
          <p:cNvSpPr/>
          <p:nvPr/>
        </p:nvSpPr>
        <p:spPr>
          <a:xfrm>
            <a:off x="983432" y="3068960"/>
            <a:ext cx="100091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Samara Silva Silveira</a:t>
            </a:r>
          </a:p>
          <a:p>
            <a:pPr algn="ctr"/>
            <a:r>
              <a:rPr lang="pt-BR" sz="2000" dirty="0">
                <a:latin typeface="Cambria" panose="02040503050406030204" pitchFamily="18" charset="0"/>
                <a:ea typeface="Cambria" panose="02040503050406030204" pitchFamily="18" charset="0"/>
              </a:rPr>
              <a:t>Mestre em Psicologia pela Universidade Federal do Ceará (UFC)</a:t>
            </a:r>
          </a:p>
          <a:p>
            <a:pPr algn="ctr"/>
            <a:endParaRPr lang="pt-B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0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Flávia Cristina da S. Sousa </a:t>
            </a:r>
            <a:r>
              <a:rPr lang="pt-BR" sz="2000" b="1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Taleires</a:t>
            </a:r>
            <a:r>
              <a:rPr lang="pt-BR" sz="20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pt-BR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000" dirty="0">
                <a:latin typeface="Cambria" panose="02040503050406030204" pitchFamily="18" charset="0"/>
                <a:ea typeface="Cambria" panose="02040503050406030204" pitchFamily="18" charset="0"/>
              </a:rPr>
              <a:t>Mestre em Geografia pela Universidade Estadual do Ceará (UECE)</a:t>
            </a:r>
          </a:p>
          <a:p>
            <a:pPr algn="ctr"/>
            <a:endParaRPr lang="pt-B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BR" sz="2000" b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Lívia Castro Arruda</a:t>
            </a:r>
          </a:p>
          <a:p>
            <a:pPr algn="ctr"/>
            <a:r>
              <a:rPr lang="pt-BR" sz="2000" dirty="0">
                <a:latin typeface="Cambria" panose="02040503050406030204" pitchFamily="18" charset="0"/>
                <a:ea typeface="Cambria" panose="02040503050406030204" pitchFamily="18" charset="0"/>
              </a:rPr>
              <a:t>Doutoranda em Administração e Controladoria pela Universidade Federal do Ceará (UFC)</a:t>
            </a:r>
            <a:endParaRPr lang="pt-BR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916D58E-AF64-4DCB-9390-F7DFFA026396}"/>
              </a:ext>
            </a:extLst>
          </p:cNvPr>
          <p:cNvSpPr txBox="1"/>
          <p:nvPr/>
        </p:nvSpPr>
        <p:spPr>
          <a:xfrm>
            <a:off x="4511824" y="23488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Autores: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tângulo 2">
            <a:extLst>
              <a:ext uri="{FF2B5EF4-FFF2-40B4-BE49-F238E27FC236}">
                <a16:creationId xmlns:a16="http://schemas.microsoft.com/office/drawing/2014/main" id="{E588476A-3AC6-4664-935B-A8B57E444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" y="2696721"/>
            <a:ext cx="102965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Instabilidade x Estabilidade laboral </a:t>
            </a:r>
          </a:p>
          <a:p>
            <a:pPr>
              <a:defRPr/>
            </a:pPr>
            <a:endParaRPr lang="pt-BR" sz="2400" dirty="0">
              <a:cs typeface="Arial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Dificuldades de articulação entre jornada laboral e tempo “fora” do trabalho </a:t>
            </a:r>
          </a:p>
          <a:p>
            <a:pPr>
              <a:defRPr/>
            </a:pPr>
            <a:endParaRPr lang="pt-BR" sz="2400" dirty="0">
              <a:cs typeface="Arial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Fatores de Riscos psicossociais e Cuidados com a saúde mental </a:t>
            </a:r>
          </a:p>
          <a:p>
            <a:pPr>
              <a:defRPr/>
            </a:pPr>
            <a:endParaRPr lang="pt-BR" sz="2400" dirty="0">
              <a:cs typeface="Arial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Mais que um trabalho, um elo afetivo. </a:t>
            </a:r>
          </a:p>
          <a:p>
            <a:pPr>
              <a:defRPr/>
            </a:pPr>
            <a:endParaRPr lang="pt-BR" sz="2800" dirty="0">
              <a:cs typeface="Arial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0694FE5-DF9B-473B-9AA9-8BDE3618966D}"/>
              </a:ext>
            </a:extLst>
          </p:cNvPr>
          <p:cNvSpPr txBox="1">
            <a:spLocks/>
          </p:cNvSpPr>
          <p:nvPr/>
        </p:nvSpPr>
        <p:spPr>
          <a:xfrm>
            <a:off x="407368" y="366938"/>
            <a:ext cx="11305256" cy="90182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</a:rPr>
              <a:t>ANÁLISE DAS ENTREVISTAS</a:t>
            </a:r>
            <a:endParaRPr lang="pt-BR" dirty="0"/>
          </a:p>
        </p:txBody>
      </p:sp>
      <p:sp>
        <p:nvSpPr>
          <p:cNvPr id="5" name="Line 11">
            <a:extLst>
              <a:ext uri="{FF2B5EF4-FFF2-40B4-BE49-F238E27FC236}">
                <a16:creationId xmlns:a16="http://schemas.microsoft.com/office/drawing/2014/main" id="{1BEA0581-4428-4D8B-B895-93815043E5B5}"/>
              </a:ext>
            </a:extLst>
          </p:cNvPr>
          <p:cNvSpPr/>
          <p:nvPr/>
        </p:nvSpPr>
        <p:spPr>
          <a:xfrm>
            <a:off x="623392" y="980728"/>
            <a:ext cx="10514013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F68C146-0C7A-4F25-B687-60297A587A51}"/>
              </a:ext>
            </a:extLst>
          </p:cNvPr>
          <p:cNvSpPr txBox="1"/>
          <p:nvPr/>
        </p:nvSpPr>
        <p:spPr>
          <a:xfrm>
            <a:off x="767408" y="1404065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Categorias identificadas: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E2088FA0-DF15-4FF1-B8F0-2EBAAD9F1CDF}"/>
              </a:ext>
            </a:extLst>
          </p:cNvPr>
          <p:cNvSpPr txBox="1"/>
          <p:nvPr/>
        </p:nvSpPr>
        <p:spPr>
          <a:xfrm>
            <a:off x="644524" y="1484784"/>
            <a:ext cx="11068099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pt-BR" altLang="pt-BR" sz="2000" dirty="0"/>
              <a:t>Sinaliza o que é despendido pelos trabalhadores para dar conta das exigências das tarefas, </a:t>
            </a:r>
            <a:r>
              <a:rPr lang="pt-BR" sz="2000" dirty="0"/>
              <a:t>e indica a discrepância existente entre o que é demandado pela gestão e as reais situações ocorridas no trabalho, articulando-se com possíveis preocupações relativas a erros, retrabalhos e ritmos</a:t>
            </a:r>
            <a:r>
              <a:rPr lang="pt-BR" altLang="pt-BR" sz="2000" dirty="0"/>
              <a:t> </a:t>
            </a:r>
          </a:p>
          <a:p>
            <a:pPr>
              <a:defRPr/>
            </a:pPr>
            <a:endParaRPr lang="pt-BR" sz="2000" dirty="0">
              <a:cs typeface="Arial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pt-BR" sz="2000" dirty="0"/>
              <a:t>Escala de 5 pontos, onde 1 = nunca, 2 = pouco exigido, 3 = mais ou menos exigido, 4 = bastante exigido, 5 = totalmente exigido.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pt-BR" sz="2000" dirty="0"/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pt-BR" sz="2000" dirty="0"/>
              <a:t>Pontos de cortes: </a:t>
            </a:r>
          </a:p>
          <a:p>
            <a:pPr>
              <a:defRPr/>
            </a:pPr>
            <a:endParaRPr lang="pt-BR" sz="2000" dirty="0"/>
          </a:p>
          <a:p>
            <a:pPr>
              <a:defRPr/>
            </a:pPr>
            <a:r>
              <a:rPr lang="pt-BR" sz="2000" dirty="0"/>
              <a:t>- acima de 3,7 indica avaliação mais negativa, grave; </a:t>
            </a:r>
          </a:p>
          <a:p>
            <a:pPr lvl="0"/>
            <a:r>
              <a:rPr lang="pt-BR" sz="2000" dirty="0"/>
              <a:t>- entre 2,3 e 3,69 indica avaliação mais moderada, crítica;</a:t>
            </a:r>
          </a:p>
          <a:p>
            <a:pPr lvl="0"/>
            <a:r>
              <a:rPr lang="pt-BR" sz="2000" dirty="0"/>
              <a:t>- Abaixo de 2,29 indica uma avaliação mais positiva, satisfatória.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endParaRPr lang="pt-BR" dirty="0"/>
          </a:p>
          <a:p>
            <a:pPr marL="285750" indent="-285750">
              <a:buFont typeface="Wingdings" pitchFamily="2" charset="2"/>
              <a:buChar char="§"/>
              <a:defRPr/>
            </a:pPr>
            <a:endParaRPr lang="pt-BR" sz="2000" dirty="0">
              <a:cs typeface="Arial" charset="0"/>
            </a:endParaRPr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3B2455CE-675B-4F85-B4AE-2E12C121E51E}"/>
              </a:ext>
            </a:extLst>
          </p:cNvPr>
          <p:cNvSpPr txBox="1"/>
          <p:nvPr/>
        </p:nvSpPr>
        <p:spPr>
          <a:xfrm>
            <a:off x="2566988" y="333028"/>
            <a:ext cx="65532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  <a:cs typeface="+mn-cs"/>
              </a:rPr>
              <a:t>RESULTADOS - ECHT</a:t>
            </a:r>
            <a:endParaRPr lang="en-US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C4852DB2-6DFD-4115-9D9D-D28919AC8062}"/>
              </a:ext>
            </a:extLst>
          </p:cNvPr>
          <p:cNvSpPr/>
          <p:nvPr/>
        </p:nvSpPr>
        <p:spPr>
          <a:xfrm>
            <a:off x="1343472" y="980728"/>
            <a:ext cx="9289603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3B2455CE-675B-4F85-B4AE-2E12C121E51E}"/>
              </a:ext>
            </a:extLst>
          </p:cNvPr>
          <p:cNvSpPr txBox="1"/>
          <p:nvPr/>
        </p:nvSpPr>
        <p:spPr>
          <a:xfrm>
            <a:off x="2566988" y="-27384"/>
            <a:ext cx="65532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  <a:cs typeface="+mn-cs"/>
              </a:rPr>
              <a:t>RESULTADOS - ECHT</a:t>
            </a:r>
            <a:endParaRPr lang="en-US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C4852DB2-6DFD-4115-9D9D-D28919AC8062}"/>
              </a:ext>
            </a:extLst>
          </p:cNvPr>
          <p:cNvSpPr/>
          <p:nvPr/>
        </p:nvSpPr>
        <p:spPr>
          <a:xfrm>
            <a:off x="1343472" y="620688"/>
            <a:ext cx="9289603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2A218C-7EA1-4EEE-9C10-A98A4FF7AE01}"/>
              </a:ext>
            </a:extLst>
          </p:cNvPr>
          <p:cNvSpPr txBox="1"/>
          <p:nvPr/>
        </p:nvSpPr>
        <p:spPr>
          <a:xfrm>
            <a:off x="2423592" y="83671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2"/>
                </a:solidFill>
              </a:rPr>
              <a:t>Fator “Custo Cognitivo”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DC4E189-7D6F-4DF2-8289-905140A41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74706"/>
              </p:ext>
            </p:extLst>
          </p:nvPr>
        </p:nvGraphicFramePr>
        <p:xfrm>
          <a:off x="1343472" y="1844824"/>
          <a:ext cx="9462573" cy="527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9985">
                  <a:extLst>
                    <a:ext uri="{9D8B030D-6E8A-4147-A177-3AD203B41FA5}">
                      <a16:colId xmlns:a16="http://schemas.microsoft.com/office/drawing/2014/main" val="726479886"/>
                    </a:ext>
                  </a:extLst>
                </a:gridCol>
                <a:gridCol w="2950032">
                  <a:extLst>
                    <a:ext uri="{9D8B030D-6E8A-4147-A177-3AD203B41FA5}">
                      <a16:colId xmlns:a16="http://schemas.microsoft.com/office/drawing/2014/main" val="1460406482"/>
                    </a:ext>
                  </a:extLst>
                </a:gridCol>
                <a:gridCol w="3372556">
                  <a:extLst>
                    <a:ext uri="{9D8B030D-6E8A-4147-A177-3AD203B41FA5}">
                      <a16:colId xmlns:a16="http://schemas.microsoft.com/office/drawing/2014/main" val="3732586531"/>
                    </a:ext>
                  </a:extLst>
                </a:gridCol>
              </a:tblGrid>
              <a:tr h="237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positiva, satisfatório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moderada, crítico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negativa, grave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31557"/>
                  </a:ext>
                </a:extLst>
              </a:tr>
              <a:tr h="237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 = 39 (12,5%)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127 (40,7%)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146 (46,8%)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941227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866D77EE-2F86-44FF-BFF9-DF059EEF2778}"/>
              </a:ext>
            </a:extLst>
          </p:cNvPr>
          <p:cNvSpPr txBox="1"/>
          <p:nvPr/>
        </p:nvSpPr>
        <p:spPr>
          <a:xfrm>
            <a:off x="4439816" y="14847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Média do fator = 3,48</a:t>
            </a:r>
            <a:endParaRPr lang="pt-BR" dirty="0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6C19430D-FD4C-495B-A544-C67D67CAE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38475"/>
              </p:ext>
            </p:extLst>
          </p:nvPr>
        </p:nvGraphicFramePr>
        <p:xfrm>
          <a:off x="1199456" y="3054121"/>
          <a:ext cx="10081120" cy="3327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0866">
                  <a:extLst>
                    <a:ext uri="{9D8B030D-6E8A-4147-A177-3AD203B41FA5}">
                      <a16:colId xmlns:a16="http://schemas.microsoft.com/office/drawing/2014/main" val="2480556286"/>
                    </a:ext>
                  </a:extLst>
                </a:gridCol>
                <a:gridCol w="1403562">
                  <a:extLst>
                    <a:ext uri="{9D8B030D-6E8A-4147-A177-3AD203B41FA5}">
                      <a16:colId xmlns:a16="http://schemas.microsoft.com/office/drawing/2014/main" val="1968167288"/>
                    </a:ext>
                  </a:extLst>
                </a:gridCol>
                <a:gridCol w="1176692">
                  <a:extLst>
                    <a:ext uri="{9D8B030D-6E8A-4147-A177-3AD203B41FA5}">
                      <a16:colId xmlns:a16="http://schemas.microsoft.com/office/drawing/2014/main" val="147232929"/>
                    </a:ext>
                  </a:extLst>
                </a:gridCol>
              </a:tblGrid>
              <a:tr h="409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pt-BR" sz="2400" b="1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pt-BR" sz="2400" b="1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err="1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pt-BR" sz="2400" b="1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327183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Desenvolver macetes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2,43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48784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Ter que resolver problemas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3,70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452828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Ser obrigado a lidar com imprevistos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3,68</a:t>
                      </a:r>
                      <a:endParaRPr lang="pt-BR" sz="200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1,19</a:t>
                      </a:r>
                      <a:endParaRPr lang="pt-BR" sz="200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03980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Fazer previsão de acontecimentos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3,28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pt-BR" sz="200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858125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Usar a visão de forma contínua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3,54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1,21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99991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Usar a memória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73640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Ter desafios intelectuais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3,46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828676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Fazer esforço mental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1,18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075042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Ter concentração mental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3,72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1,21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52129"/>
                  </a:ext>
                </a:extLst>
              </a:tr>
              <a:tr h="2917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Usar a criatividade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3,62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pt-BR" sz="20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377238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5F69FCB-F1D8-47ED-A0DF-CA10BD4F60FB}"/>
              </a:ext>
            </a:extLst>
          </p:cNvPr>
          <p:cNvSpPr txBox="1"/>
          <p:nvPr/>
        </p:nvSpPr>
        <p:spPr>
          <a:xfrm>
            <a:off x="1199456" y="2658398"/>
            <a:ext cx="662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Tabela 3. </a:t>
            </a:r>
            <a:r>
              <a:rPr lang="pt-BR" sz="1600" dirty="0"/>
              <a:t>Análise descritiva dos itens do fator custo cognitivo.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0900B9E-7402-4CAD-BCD1-F0BA37B1FA9A}"/>
              </a:ext>
            </a:extLst>
          </p:cNvPr>
          <p:cNvSpPr txBox="1"/>
          <p:nvPr/>
        </p:nvSpPr>
        <p:spPr>
          <a:xfrm>
            <a:off x="1199456" y="6381328"/>
            <a:ext cx="662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Fonte: </a:t>
            </a:r>
            <a:r>
              <a:rPr lang="pt-BR" sz="1600" dirty="0"/>
              <a:t>Da autora (2019).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874153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3B2455CE-675B-4F85-B4AE-2E12C121E51E}"/>
              </a:ext>
            </a:extLst>
          </p:cNvPr>
          <p:cNvSpPr txBox="1"/>
          <p:nvPr/>
        </p:nvSpPr>
        <p:spPr>
          <a:xfrm>
            <a:off x="2566988" y="-27384"/>
            <a:ext cx="65532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  <a:cs typeface="+mn-cs"/>
              </a:rPr>
              <a:t>RESULTADOS - ECHT</a:t>
            </a:r>
            <a:endParaRPr lang="en-US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C4852DB2-6DFD-4115-9D9D-D28919AC8062}"/>
              </a:ext>
            </a:extLst>
          </p:cNvPr>
          <p:cNvSpPr/>
          <p:nvPr/>
        </p:nvSpPr>
        <p:spPr>
          <a:xfrm>
            <a:off x="1343472" y="620688"/>
            <a:ext cx="9289603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2A218C-7EA1-4EEE-9C10-A98A4FF7AE01}"/>
              </a:ext>
            </a:extLst>
          </p:cNvPr>
          <p:cNvSpPr txBox="1"/>
          <p:nvPr/>
        </p:nvSpPr>
        <p:spPr>
          <a:xfrm>
            <a:off x="2423592" y="83671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2"/>
                </a:solidFill>
              </a:rPr>
              <a:t>Fator “Custo Afetivo”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DC4E189-7D6F-4DF2-8289-905140A41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96650"/>
              </p:ext>
            </p:extLst>
          </p:nvPr>
        </p:nvGraphicFramePr>
        <p:xfrm>
          <a:off x="1343472" y="1844824"/>
          <a:ext cx="9462573" cy="527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9985">
                  <a:extLst>
                    <a:ext uri="{9D8B030D-6E8A-4147-A177-3AD203B41FA5}">
                      <a16:colId xmlns:a16="http://schemas.microsoft.com/office/drawing/2014/main" val="726479886"/>
                    </a:ext>
                  </a:extLst>
                </a:gridCol>
                <a:gridCol w="2950032">
                  <a:extLst>
                    <a:ext uri="{9D8B030D-6E8A-4147-A177-3AD203B41FA5}">
                      <a16:colId xmlns:a16="http://schemas.microsoft.com/office/drawing/2014/main" val="1460406482"/>
                    </a:ext>
                  </a:extLst>
                </a:gridCol>
                <a:gridCol w="3372556">
                  <a:extLst>
                    <a:ext uri="{9D8B030D-6E8A-4147-A177-3AD203B41FA5}">
                      <a16:colId xmlns:a16="http://schemas.microsoft.com/office/drawing/2014/main" val="3732586531"/>
                    </a:ext>
                  </a:extLst>
                </a:gridCol>
              </a:tblGrid>
              <a:tr h="2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positiva, satisfatório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moderada, crítico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negativa, grave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31557"/>
                  </a:ext>
                </a:extLst>
              </a:tr>
              <a:tr h="2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110 (35,3%)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168 (53,8%)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29 (9,3%)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941227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866D77EE-2F86-44FF-BFF9-DF059EEF2778}"/>
              </a:ext>
            </a:extLst>
          </p:cNvPr>
          <p:cNvSpPr txBox="1"/>
          <p:nvPr/>
        </p:nvSpPr>
        <p:spPr>
          <a:xfrm>
            <a:off x="4439816" y="14847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Média do fator = 2,58</a:t>
            </a: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5F69FCB-F1D8-47ED-A0DF-CA10BD4F60FB}"/>
              </a:ext>
            </a:extLst>
          </p:cNvPr>
          <p:cNvSpPr txBox="1"/>
          <p:nvPr/>
        </p:nvSpPr>
        <p:spPr>
          <a:xfrm>
            <a:off x="1127448" y="2658398"/>
            <a:ext cx="662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Tabela 4. </a:t>
            </a:r>
            <a:r>
              <a:rPr lang="pt-BR" sz="1600" dirty="0"/>
              <a:t>Análise descritiva dos itens do fator custo afetivo.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0900B9E-7402-4CAD-BCD1-F0BA37B1FA9A}"/>
              </a:ext>
            </a:extLst>
          </p:cNvPr>
          <p:cNvSpPr txBox="1"/>
          <p:nvPr/>
        </p:nvSpPr>
        <p:spPr>
          <a:xfrm>
            <a:off x="1199455" y="6577607"/>
            <a:ext cx="662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Fonte: </a:t>
            </a:r>
            <a:r>
              <a:rPr lang="pt-BR" sz="1600" dirty="0"/>
              <a:t>Da autora (2019).</a:t>
            </a:r>
            <a:endParaRPr lang="pt-BR" sz="20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E1878D3-BA74-4204-84E8-5D47E34F2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28484"/>
              </p:ext>
            </p:extLst>
          </p:nvPr>
        </p:nvGraphicFramePr>
        <p:xfrm>
          <a:off x="1199456" y="3020459"/>
          <a:ext cx="9793087" cy="3580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1827">
                  <a:extLst>
                    <a:ext uri="{9D8B030D-6E8A-4147-A177-3AD203B41FA5}">
                      <a16:colId xmlns:a16="http://schemas.microsoft.com/office/drawing/2014/main" val="2450274364"/>
                    </a:ext>
                  </a:extLst>
                </a:gridCol>
                <a:gridCol w="1360298">
                  <a:extLst>
                    <a:ext uri="{9D8B030D-6E8A-4147-A177-3AD203B41FA5}">
                      <a16:colId xmlns:a16="http://schemas.microsoft.com/office/drawing/2014/main" val="1406149246"/>
                    </a:ext>
                  </a:extLst>
                </a:gridCol>
                <a:gridCol w="1140962">
                  <a:extLst>
                    <a:ext uri="{9D8B030D-6E8A-4147-A177-3AD203B41FA5}">
                      <a16:colId xmlns:a16="http://schemas.microsoft.com/office/drawing/2014/main" val="1142697182"/>
                    </a:ext>
                  </a:extLst>
                </a:gridCol>
              </a:tblGrid>
              <a:tr h="299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Item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m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effectLst/>
                        </a:rPr>
                        <a:t>dp</a:t>
                      </a:r>
                      <a:endParaRPr lang="pt-B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6520610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Ter controle das emoções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3,50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1,11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07614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Ter que lidar com ordens contraditórias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3,19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1,15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489033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Ter custo emocional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3,13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1,16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39399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Ser obrigado a lidar com a agressividade dos outros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2,85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1,28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17074"/>
                  </a:ext>
                </a:extLst>
              </a:tr>
              <a:tr h="26461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Disfarçar os sentimentos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2,99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1,28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096119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Ser obrigado a elogiar as pessoas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2,03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1,11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213214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Ser obrigado a ter bom humor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2,57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1,27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307711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Ser obrigado a cuidar da aparência física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2,49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1,24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84050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Ser bonzinho com os outros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2,34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1,17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95448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Transgredir valores éticos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2,05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1,26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145088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Ser submetido a constrangimentos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1,94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1,14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08303"/>
                  </a:ext>
                </a:extLst>
              </a:tr>
              <a:tr h="2742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Ser obrigado a sorrir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1,88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1,01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95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26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1">
            <a:extLst>
              <a:ext uri="{FF2B5EF4-FFF2-40B4-BE49-F238E27FC236}">
                <a16:creationId xmlns:a16="http://schemas.microsoft.com/office/drawing/2014/main" id="{3B2455CE-675B-4F85-B4AE-2E12C121E51E}"/>
              </a:ext>
            </a:extLst>
          </p:cNvPr>
          <p:cNvSpPr txBox="1"/>
          <p:nvPr/>
        </p:nvSpPr>
        <p:spPr>
          <a:xfrm>
            <a:off x="2566988" y="-27384"/>
            <a:ext cx="65532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  <a:cs typeface="+mn-cs"/>
              </a:rPr>
              <a:t>RESULTADOS - ECHT</a:t>
            </a:r>
            <a:endParaRPr lang="en-US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C4852DB2-6DFD-4115-9D9D-D28919AC8062}"/>
              </a:ext>
            </a:extLst>
          </p:cNvPr>
          <p:cNvSpPr/>
          <p:nvPr/>
        </p:nvSpPr>
        <p:spPr>
          <a:xfrm>
            <a:off x="1343472" y="620688"/>
            <a:ext cx="9289603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32A218C-7EA1-4EEE-9C10-A98A4FF7AE01}"/>
              </a:ext>
            </a:extLst>
          </p:cNvPr>
          <p:cNvSpPr txBox="1"/>
          <p:nvPr/>
        </p:nvSpPr>
        <p:spPr>
          <a:xfrm>
            <a:off x="2423592" y="83671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2"/>
                </a:solidFill>
              </a:rPr>
              <a:t>Fator “Custo Físico”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3DC4E189-7D6F-4DF2-8289-905140A41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74141"/>
              </p:ext>
            </p:extLst>
          </p:nvPr>
        </p:nvGraphicFramePr>
        <p:xfrm>
          <a:off x="1343472" y="1844824"/>
          <a:ext cx="9462573" cy="527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9985">
                  <a:extLst>
                    <a:ext uri="{9D8B030D-6E8A-4147-A177-3AD203B41FA5}">
                      <a16:colId xmlns:a16="http://schemas.microsoft.com/office/drawing/2014/main" val="726479886"/>
                    </a:ext>
                  </a:extLst>
                </a:gridCol>
                <a:gridCol w="2950032">
                  <a:extLst>
                    <a:ext uri="{9D8B030D-6E8A-4147-A177-3AD203B41FA5}">
                      <a16:colId xmlns:a16="http://schemas.microsoft.com/office/drawing/2014/main" val="1460406482"/>
                    </a:ext>
                  </a:extLst>
                </a:gridCol>
                <a:gridCol w="3372556">
                  <a:extLst>
                    <a:ext uri="{9D8B030D-6E8A-4147-A177-3AD203B41FA5}">
                      <a16:colId xmlns:a16="http://schemas.microsoft.com/office/drawing/2014/main" val="3732586531"/>
                    </a:ext>
                  </a:extLst>
                </a:gridCol>
              </a:tblGrid>
              <a:tr h="2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positiva, satisfatório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moderada, crítico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Avaliação mais negativa, grave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31557"/>
                  </a:ext>
                </a:extLst>
              </a:tr>
              <a:tr h="216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233 (74,7%)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5 (24,4%)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 = 3 (1,0%)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941227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866D77EE-2F86-44FF-BFF9-DF059EEF2778}"/>
              </a:ext>
            </a:extLst>
          </p:cNvPr>
          <p:cNvSpPr txBox="1"/>
          <p:nvPr/>
        </p:nvSpPr>
        <p:spPr>
          <a:xfrm>
            <a:off x="4439816" y="14847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Média do fator = 1,87</a:t>
            </a: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5F69FCB-F1D8-47ED-A0DF-CA10BD4F60FB}"/>
              </a:ext>
            </a:extLst>
          </p:cNvPr>
          <p:cNvSpPr txBox="1"/>
          <p:nvPr/>
        </p:nvSpPr>
        <p:spPr>
          <a:xfrm>
            <a:off x="1271463" y="2658398"/>
            <a:ext cx="662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Tabela 5. </a:t>
            </a:r>
            <a:r>
              <a:rPr lang="pt-BR" sz="1600" dirty="0"/>
              <a:t>Análise descritiva dos itens do fator custo físico.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0900B9E-7402-4CAD-BCD1-F0BA37B1FA9A}"/>
              </a:ext>
            </a:extLst>
          </p:cNvPr>
          <p:cNvSpPr txBox="1"/>
          <p:nvPr/>
        </p:nvSpPr>
        <p:spPr>
          <a:xfrm>
            <a:off x="1254909" y="6137105"/>
            <a:ext cx="662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Fonte: </a:t>
            </a:r>
            <a:r>
              <a:rPr lang="pt-BR" sz="1600" dirty="0"/>
              <a:t>Da autora (2019).</a:t>
            </a:r>
            <a:endParaRPr lang="pt-BR" sz="20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D070868-3312-45B7-9937-16E4CFDF6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277295"/>
              </p:ext>
            </p:extLst>
          </p:nvPr>
        </p:nvGraphicFramePr>
        <p:xfrm>
          <a:off x="1271464" y="3008787"/>
          <a:ext cx="9462573" cy="3108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9428">
                  <a:extLst>
                    <a:ext uri="{9D8B030D-6E8A-4147-A177-3AD203B41FA5}">
                      <a16:colId xmlns:a16="http://schemas.microsoft.com/office/drawing/2014/main" val="2303396087"/>
                    </a:ext>
                  </a:extLst>
                </a:gridCol>
                <a:gridCol w="1324577">
                  <a:extLst>
                    <a:ext uri="{9D8B030D-6E8A-4147-A177-3AD203B41FA5}">
                      <a16:colId xmlns:a16="http://schemas.microsoft.com/office/drawing/2014/main" val="2545752463"/>
                    </a:ext>
                  </a:extLst>
                </a:gridCol>
                <a:gridCol w="1108568">
                  <a:extLst>
                    <a:ext uri="{9D8B030D-6E8A-4147-A177-3AD203B41FA5}">
                      <a16:colId xmlns:a16="http://schemas.microsoft.com/office/drawing/2014/main" val="3774409924"/>
                    </a:ext>
                  </a:extLst>
                </a:gridCol>
              </a:tblGrid>
              <a:tr h="46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Item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dp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2334881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Usar a força física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1,62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0,85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563740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Usar os braços de forma contínua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2,32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1,31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749403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Ficar em posição curvada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1,92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1,16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0670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Caminhar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1,98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1,06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176973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Ser obrigado a ficar em pé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1,57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0,90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60818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Ter que manusear objetos pesados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1,31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0,62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697317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Fazer esforço físico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1,44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0,75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306654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Usar as pernas de forma contínua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1,62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0,91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642605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Usar as mãos de forma repetida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3,04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1,40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5481"/>
                  </a:ext>
                </a:extLst>
              </a:tr>
              <a:tr h="2254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Subir e descer escadas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1,84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1,08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5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0268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tângulo 2">
            <a:extLst>
              <a:ext uri="{FF2B5EF4-FFF2-40B4-BE49-F238E27FC236}">
                <a16:creationId xmlns:a16="http://schemas.microsoft.com/office/drawing/2014/main" id="{C32B69E3-A171-4E5E-98BD-822E4A37A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75" y="1916832"/>
            <a:ext cx="10534650" cy="2308324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b="1" dirty="0">
                <a:latin typeface="Arial" panose="020B0604020202020204" pitchFamily="34" charset="0"/>
              </a:rPr>
              <a:t>Pesquisadora: </a:t>
            </a:r>
            <a:r>
              <a:rPr lang="pt-BR" dirty="0">
                <a:latin typeface="Arial" panose="020B0604020202020204" pitchFamily="34" charset="0"/>
              </a:rPr>
              <a:t>E essa cobrança de você levar o trabalho pra casa, de resolver tudo, vinha de você ou vinha da gestão, do ambiente mesmo?</a:t>
            </a: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</a:rPr>
              <a:t>Joana: </a:t>
            </a:r>
            <a:r>
              <a:rPr lang="pt-BR" dirty="0">
                <a:latin typeface="Arial" panose="020B0604020202020204" pitchFamily="34" charset="0"/>
              </a:rPr>
              <a:t>[...] Eu levava demanda pra responder em casa pra não perder prazo porque você tinha aqueles 15 dias, você tem que responder, você tem que responder, aquela pressão toda [...] Era tudo concentrado só na minha pessoa. Pra finalizar, pra fazer a cobrança. Aí assim, era um… um negócio de louco. E aí cheguei a conclusão que quando você tem ali 200 300 é beleza, mas quando chegou em 1000 não deu mais, eu já </a:t>
            </a:r>
            <a:r>
              <a:rPr lang="pt-BR" dirty="0" err="1">
                <a:latin typeface="Arial" panose="020B0604020202020204" pitchFamily="34" charset="0"/>
              </a:rPr>
              <a:t>tava</a:t>
            </a:r>
            <a:r>
              <a:rPr lang="pt-BR" dirty="0">
                <a:latin typeface="Arial" panose="020B0604020202020204" pitchFamily="34" charset="0"/>
              </a:rPr>
              <a:t> pirando na batatinha.</a:t>
            </a:r>
            <a:endParaRPr lang="pt-BR" altLang="pt-BR" sz="2200" i="1" dirty="0">
              <a:latin typeface="Arial" panose="020B0604020202020204" pitchFamily="34" charset="0"/>
            </a:endParaRPr>
          </a:p>
        </p:txBody>
      </p:sp>
      <p:sp>
        <p:nvSpPr>
          <p:cNvPr id="6" name="Texto explicativo retangular com cantos arredondados 5">
            <a:extLst>
              <a:ext uri="{FF2B5EF4-FFF2-40B4-BE49-F238E27FC236}">
                <a16:creationId xmlns:a16="http://schemas.microsoft.com/office/drawing/2014/main" id="{5B4E911A-FBEB-4DAC-8A9D-C26FB72B9C9D}"/>
              </a:ext>
            </a:extLst>
          </p:cNvPr>
          <p:cNvSpPr/>
          <p:nvPr/>
        </p:nvSpPr>
        <p:spPr>
          <a:xfrm>
            <a:off x="550863" y="750372"/>
            <a:ext cx="1441450" cy="647700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bg1"/>
                </a:solidFill>
              </a:rPr>
              <a:t>JOANA* (E)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3F988E8-1FA3-417B-ADEE-DDF090CD2C67}"/>
              </a:ext>
            </a:extLst>
          </p:cNvPr>
          <p:cNvSpPr txBox="1"/>
          <p:nvPr/>
        </p:nvSpPr>
        <p:spPr>
          <a:xfrm>
            <a:off x="550863" y="5445224"/>
            <a:ext cx="2736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* Nome fictício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464ADF2E-DEBD-4639-8069-7E1D6FD7DDA1}"/>
              </a:ext>
            </a:extLst>
          </p:cNvPr>
          <p:cNvSpPr/>
          <p:nvPr/>
        </p:nvSpPr>
        <p:spPr>
          <a:xfrm>
            <a:off x="551384" y="516827"/>
            <a:ext cx="11125236" cy="96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O caso exemplificado corrobora com o único fator das escalas do ITRA que trouxe uma avaliação grave sobre os riscos à saúde dos trabalhadores da empresa. </a:t>
            </a:r>
            <a:r>
              <a:rPr lang="pt-BR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Antloga</a:t>
            </a:r>
            <a:r>
              <a:rPr lang="pt-BR" sz="20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et al</a:t>
            </a:r>
            <a:r>
              <a:rPr lang="pt-B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(2014, </a:t>
            </a:r>
            <a:r>
              <a:rPr lang="pt-BR" sz="2000" dirty="0">
                <a:ea typeface="Calibri" panose="020F0502020204030204" pitchFamily="34" charset="0"/>
                <a:cs typeface="Times New Roman" panose="02020603050405020304" pitchFamily="18" charset="0"/>
              </a:rPr>
              <a:t>p. 4789</a:t>
            </a:r>
            <a:r>
              <a:rPr lang="pt-B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) explicam que </a:t>
            </a:r>
            <a:endParaRPr lang="pt-B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A73C38A-1698-4DE6-8A04-DF840C0EF7F4}"/>
              </a:ext>
            </a:extLst>
          </p:cNvPr>
          <p:cNvSpPr/>
          <p:nvPr/>
        </p:nvSpPr>
        <p:spPr>
          <a:xfrm>
            <a:off x="4439816" y="2092934"/>
            <a:ext cx="6960096" cy="2057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600" dirty="0">
                <a:ea typeface="Calibri" panose="020F0502020204030204" pitchFamily="34" charset="0"/>
              </a:rPr>
              <a:t>em uma situação real de trabalho, o trabalhador é demandado a realizar um conjunto de tarefas prescritas pela organização, porém, as atividades realizadas efetivamente nem sempre consistem do proposto. Dessa forma, diante das contradições entre o prescrito e o real, o trabalhador elabora estratégias para atender as exigências do CPBS e isso implica em um CHT. Quando as estratégias de mediação são eficazes, há vivências de bem-estar no trabalho. Por outro lado, se as estratégias de mediação falham, há risco de adoecimento.</a:t>
            </a:r>
          </a:p>
        </p:txBody>
      </p:sp>
    </p:spTree>
    <p:extLst>
      <p:ext uri="{BB962C8B-B14F-4D97-AF65-F5344CB8AC3E}">
        <p14:creationId xmlns:p14="http://schemas.microsoft.com/office/powerpoint/2010/main" val="75772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89EE213-0002-4555-A47C-19AD8660F804}"/>
              </a:ext>
            </a:extLst>
          </p:cNvPr>
          <p:cNvSpPr/>
          <p:nvPr/>
        </p:nvSpPr>
        <p:spPr>
          <a:xfrm>
            <a:off x="407368" y="476672"/>
            <a:ext cx="11377264" cy="5449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demais resultados do questionário indicaram níveis de avaliação </a:t>
            </a:r>
            <a:r>
              <a:rPr lang="pt-BR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críticos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fator “organização do trabalho” (</a:t>
            </a:r>
            <a:r>
              <a:rPr lang="pt-B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EACT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70,2%; M = 3,11);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satisfatórios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“Realização Profissional” (</a:t>
            </a:r>
            <a:r>
              <a:rPr lang="pt-B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EIPST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54,5%; M = 3,98);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“Liberdade de Expressão” (</a:t>
            </a:r>
            <a:r>
              <a:rPr lang="pt-B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EIPST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59%; M = 4,19);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“Falta de Reconhecimento” (</a:t>
            </a:r>
            <a:r>
              <a:rPr lang="pt-B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ECHT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58,7%; M = 1,84).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resultados estatísticos do </a:t>
            </a:r>
            <a:r>
              <a:rPr lang="pt-BR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teste t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indicaram diferença significativa entre trabalhadores efetivos e terceirizados apenas para os fatores </a:t>
            </a:r>
            <a:r>
              <a:rPr lang="pt-BR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“organização do trabalho”, “relações </a:t>
            </a:r>
            <a:r>
              <a:rPr lang="pt-BR" b="1" u="sng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socioprofissionais</a:t>
            </a:r>
            <a:r>
              <a:rPr lang="pt-BR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e “custo físico”.</a:t>
            </a:r>
            <a:endParaRPr lang="pt-BR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9FDBBA8-7910-4E76-8044-CFED2A62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221111"/>
            <a:ext cx="11305256" cy="1047649"/>
          </a:xfrm>
        </p:spPr>
        <p:txBody>
          <a:bodyPr>
            <a:normAutofit/>
          </a:bodyPr>
          <a:lstStyle/>
          <a:p>
            <a:pPr algn="ctr"/>
            <a:r>
              <a:rPr lang="en-US" sz="40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</a:rPr>
              <a:t>CONCLUSÃO</a:t>
            </a:r>
            <a:endParaRPr lang="pt-BR" dirty="0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29584BF1-5883-4183-A769-E28260D5754C}"/>
              </a:ext>
            </a:extLst>
          </p:cNvPr>
          <p:cNvSpPr/>
          <p:nvPr/>
        </p:nvSpPr>
        <p:spPr>
          <a:xfrm flipV="1">
            <a:off x="1847528" y="1052736"/>
            <a:ext cx="8064896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666FE1F-002D-47C8-BDEB-B509D8500F4C}"/>
              </a:ext>
            </a:extLst>
          </p:cNvPr>
          <p:cNvSpPr/>
          <p:nvPr/>
        </p:nvSpPr>
        <p:spPr>
          <a:xfrm>
            <a:off x="587388" y="3136900"/>
            <a:ext cx="105851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ea typeface="Calibri" panose="020F0502020204030204" pitchFamily="34" charset="0"/>
              </a:rPr>
              <a:t>Fatores relacionados à “organização do trabalho”, tais como o seu modo de se organizar e de apresentar e cobrar as normas, tarefas e resultados;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ea typeface="Calibri" panose="020F0502020204030204" pitchFamily="34" charset="0"/>
              </a:rPr>
              <a:t>Alto custo cognitivo (principalmente a </a:t>
            </a:r>
            <a:r>
              <a:rPr lang="pt-BR" dirty="0" err="1">
                <a:ea typeface="Calibri" panose="020F0502020204030204" pitchFamily="34" charset="0"/>
              </a:rPr>
              <a:t>pró-atividade</a:t>
            </a:r>
            <a:r>
              <a:rPr lang="pt-BR" dirty="0">
                <a:ea typeface="Calibri" panose="020F0502020204030204" pitchFamily="34" charset="0"/>
              </a:rPr>
              <a:t> para solução de problema, a necessidade de concentração e o uso da memória) exigido do trabalhador;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ea typeface="Calibri" panose="020F0502020204030204" pitchFamily="34" charset="0"/>
              </a:rPr>
              <a:t>Ingerências políticas;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ea typeface="Calibri" panose="020F0502020204030204" pitchFamily="34" charset="0"/>
              </a:rPr>
              <a:t>Burocratização de alguns processos de trabalho;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ea typeface="Calibri" panose="020F0502020204030204" pitchFamily="34" charset="0"/>
              </a:rPr>
              <a:t>Pressão por atendimento a metas e a prazos;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ea typeface="Calibri" panose="020F0502020204030204" pitchFamily="34" charset="0"/>
              </a:rPr>
              <a:t>Cansativa jornada de trabalho para os terceirizados e gestores;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ea typeface="Calibri" panose="020F0502020204030204" pitchFamily="34" charset="0"/>
              </a:rPr>
              <a:t>Instabilidade do vínculo empregatício de trabalhadores terceirizados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20B860-F43D-4A58-9419-98CF74E6629C}"/>
              </a:ext>
            </a:extLst>
          </p:cNvPr>
          <p:cNvSpPr txBox="1"/>
          <p:nvPr/>
        </p:nvSpPr>
        <p:spPr>
          <a:xfrm>
            <a:off x="839416" y="1412776"/>
            <a:ext cx="10657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É possível compreender que o trabalho não se trata apenas de uma ferramenta para suprir necessidades básicas, mas também atua como formador da identidade e da autoestima do indivíduo ao permiti-lo se sentir participante dos objetivos da sociedade por meio do seu conhecimento técnico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98A4AF-0B8D-4C27-A7F2-A36B5726508E}"/>
              </a:ext>
            </a:extLst>
          </p:cNvPr>
          <p:cNvSpPr txBox="1"/>
          <p:nvPr/>
        </p:nvSpPr>
        <p:spPr>
          <a:xfrm>
            <a:off x="551384" y="2492896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altLang="pt-BR" sz="2400" b="1" dirty="0">
                <a:solidFill>
                  <a:schemeClr val="accent2"/>
                </a:solidFill>
              </a:rPr>
              <a:t>Principais Fatores de Risco Psicossociais identificados:</a:t>
            </a:r>
            <a:endParaRPr lang="pt-BR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51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CaixaDeTexto 7">
            <a:extLst>
              <a:ext uri="{FF2B5EF4-FFF2-40B4-BE49-F238E27FC236}">
                <a16:creationId xmlns:a16="http://schemas.microsoft.com/office/drawing/2014/main" id="{ECEACACB-C0C3-4F8C-A1BB-B7F4D1A1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826" y="657224"/>
            <a:ext cx="76494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pt-BR" altLang="pt-BR" sz="2400" b="1" dirty="0">
                <a:solidFill>
                  <a:schemeClr val="accent2"/>
                </a:solidFill>
              </a:rPr>
              <a:t> </a:t>
            </a:r>
            <a:r>
              <a:rPr lang="pt-BR" altLang="pt-BR" sz="2400" b="1" dirty="0">
                <a:solidFill>
                  <a:schemeClr val="accent2"/>
                </a:solidFill>
                <a:latin typeface="+mn-lt"/>
              </a:rPr>
              <a:t>Principais Cuidados com a saúde mental identificados</a:t>
            </a:r>
          </a:p>
        </p:txBody>
      </p:sp>
      <p:sp>
        <p:nvSpPr>
          <p:cNvPr id="21509" name="CaixaDeTexto 2">
            <a:extLst>
              <a:ext uri="{FF2B5EF4-FFF2-40B4-BE49-F238E27FC236}">
                <a16:creationId xmlns:a16="http://schemas.microsoft.com/office/drawing/2014/main" id="{50CA3AEB-BCC5-4A0B-80F9-19FFC7A86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826" y="1412776"/>
            <a:ext cx="100091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pt-BR" altLang="pt-BR" sz="2000" dirty="0">
                <a:latin typeface="+mn-lt"/>
              </a:rPr>
              <a:t>Envolvimento religioso;</a:t>
            </a:r>
          </a:p>
          <a:p>
            <a:pPr eaLnBrk="1" hangingPunct="1">
              <a:buFontTx/>
              <a:buChar char="-"/>
            </a:pPr>
            <a:endParaRPr lang="pt-BR" altLang="pt-BR" sz="2000" dirty="0">
              <a:latin typeface="+mn-lt"/>
            </a:endParaRPr>
          </a:p>
          <a:p>
            <a:pPr eaLnBrk="1" hangingPunct="1">
              <a:buFontTx/>
              <a:buChar char="-"/>
            </a:pPr>
            <a:r>
              <a:rPr lang="pt-BR" altLang="pt-BR" sz="2000" dirty="0">
                <a:latin typeface="+mn-lt"/>
              </a:rPr>
              <a:t>Prática de atividades físicas como fonte de relaxamento e “esvaziamento mental”;</a:t>
            </a:r>
          </a:p>
          <a:p>
            <a:pPr eaLnBrk="1" hangingPunct="1">
              <a:buFontTx/>
              <a:buChar char="-"/>
            </a:pPr>
            <a:endParaRPr lang="pt-BR" altLang="pt-BR" sz="2000" dirty="0">
              <a:latin typeface="+mn-lt"/>
            </a:endParaRPr>
          </a:p>
          <a:p>
            <a:pPr eaLnBrk="1" hangingPunct="1">
              <a:buFontTx/>
              <a:buChar char="-"/>
            </a:pPr>
            <a:r>
              <a:rPr lang="pt-BR" altLang="pt-BR" sz="2000" dirty="0">
                <a:latin typeface="+mn-lt"/>
              </a:rPr>
              <a:t>Em mais da metade dos entrevistados, a terapia surgiu como um dos cuidados realizados ou reconhecidamente importante para manter a saúde mental;</a:t>
            </a:r>
          </a:p>
          <a:p>
            <a:pPr eaLnBrk="1" hangingPunct="1">
              <a:buFontTx/>
              <a:buChar char="-"/>
            </a:pPr>
            <a:endParaRPr lang="pt-BR" altLang="pt-BR" sz="2000" dirty="0">
              <a:latin typeface="+mn-lt"/>
            </a:endParaRPr>
          </a:p>
          <a:p>
            <a:pPr eaLnBrk="1" hangingPunct="1">
              <a:buFontTx/>
              <a:buChar char="-"/>
            </a:pPr>
            <a:r>
              <a:rPr lang="pt-BR" altLang="pt-BR" sz="2000" dirty="0">
                <a:latin typeface="+mn-lt"/>
              </a:rPr>
              <a:t>Postura dos gestores para receber opiniões e negociar com seus subordinados;</a:t>
            </a:r>
          </a:p>
          <a:p>
            <a:pPr eaLnBrk="1" hangingPunct="1">
              <a:buFontTx/>
              <a:buChar char="-"/>
            </a:pPr>
            <a:endParaRPr lang="pt-BR" altLang="pt-BR" sz="2000" dirty="0">
              <a:latin typeface="+mn-lt"/>
            </a:endParaRPr>
          </a:p>
          <a:p>
            <a:pPr eaLnBrk="1" hangingPunct="1">
              <a:buFontTx/>
              <a:buChar char="-"/>
            </a:pPr>
            <a:r>
              <a:rPr lang="pt-BR" altLang="pt-BR" sz="2000" dirty="0">
                <a:latin typeface="+mn-lt"/>
              </a:rPr>
              <a:t>Convivência social.</a:t>
            </a:r>
          </a:p>
          <a:p>
            <a:pPr eaLnBrk="1" hangingPunct="1">
              <a:buFontTx/>
              <a:buChar char="-"/>
            </a:pPr>
            <a:endParaRPr lang="pt-BR" altLang="pt-BR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98A1FE2-3641-45A5-A80F-36342A36959E}"/>
              </a:ext>
            </a:extLst>
          </p:cNvPr>
          <p:cNvSpPr/>
          <p:nvPr/>
        </p:nvSpPr>
        <p:spPr>
          <a:xfrm>
            <a:off x="623763" y="1800199"/>
            <a:ext cx="9864725" cy="40196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08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defRPr/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cs typeface="Arial" charset="0"/>
            </a:endParaRPr>
          </a:p>
          <a:p>
            <a:pPr marL="388980" indent="-342900" algn="just">
              <a:lnSpc>
                <a:spcPct val="150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  <a:defRPr/>
            </a:pPr>
            <a:r>
              <a:rPr lang="pt-BR" dirty="0"/>
              <a:t>Ainda que a noção de estabilidade, carga horária definida (e, por vezes, mais flexível), além dos diversos benefícios, configurem-se como uma possível fonte de prazer e felicidade no âmbito do serviço público, pode-se observar um conjunto amplo de fatores que aumentam o risco de adoecimento e sofrimento;</a:t>
            </a:r>
          </a:p>
          <a:p>
            <a:pPr marL="388980" indent="-342900" algn="just">
              <a:lnSpc>
                <a:spcPct val="150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Crescente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número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de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adoecimento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mental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atribuído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ao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trabalho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</a:t>
            </a:r>
          </a:p>
          <a:p>
            <a:pPr marL="38898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Arial" pitchFamily="34" charset="0"/>
              <a:buChar char="•"/>
              <a:defRPr/>
            </a:pPr>
            <a:r>
              <a:rPr lang="pt-BR" dirty="0"/>
              <a:t>Necessidade de se propor políticas de intervenção em saúde mental nas organizações;</a:t>
            </a:r>
          </a:p>
          <a:p>
            <a:pPr marL="388980" indent="-342900" algn="just">
              <a:lnSpc>
                <a:spcPct val="150000"/>
              </a:lnSpc>
              <a:buClr>
                <a:srgbClr val="000000"/>
              </a:buClr>
              <a:buSzPct val="80000"/>
              <a:buFont typeface="Arial" pitchFamily="34" charset="0"/>
              <a:buChar char="•"/>
              <a:defRPr/>
            </a:pP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Poucos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estudos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que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tem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como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cenário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empresas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de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economia-mista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608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defRPr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cs typeface="+mn-cs"/>
            </a:endParaRPr>
          </a:p>
          <a:p>
            <a:pPr marL="228600" indent="-18252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charset="2"/>
              <a:buChar char=""/>
              <a:defRPr/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cs typeface="+mn-cs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40264A4-DE01-49F3-8591-6A65AAC274BD}"/>
              </a:ext>
            </a:extLst>
          </p:cNvPr>
          <p:cNvSpPr/>
          <p:nvPr/>
        </p:nvSpPr>
        <p:spPr>
          <a:xfrm>
            <a:off x="608847" y="1154115"/>
            <a:ext cx="3227487" cy="5890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183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Wingdings" pitchFamily="2" charset="2"/>
              <a:buChar char="ü"/>
              <a:defRPr/>
            </a:pPr>
            <a:r>
              <a:rPr lang="en-US" sz="2400" b="1" spc="-1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Arial" charset="0"/>
              </a:rPr>
              <a:t>Justificativa</a:t>
            </a:r>
            <a:r>
              <a:rPr lang="en-US" sz="2400" b="1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Arial" charset="0"/>
              </a:rPr>
              <a:t> do </a:t>
            </a:r>
            <a:r>
              <a:rPr lang="en-US" sz="2400" b="1" spc="-1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Arial" charset="0"/>
              </a:rPr>
              <a:t>tema</a:t>
            </a:r>
            <a:r>
              <a:rPr lang="en-US" sz="2400" b="1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Arial" charset="0"/>
              </a:rPr>
              <a:t>:</a:t>
            </a:r>
          </a:p>
        </p:txBody>
      </p:sp>
      <p:sp>
        <p:nvSpPr>
          <p:cNvPr id="10" name="TextShape 1">
            <a:extLst>
              <a:ext uri="{FF2B5EF4-FFF2-40B4-BE49-F238E27FC236}">
                <a16:creationId xmlns:a16="http://schemas.microsoft.com/office/drawing/2014/main" id="{14B0E25C-E214-430D-AEDF-47E98680426D}"/>
              </a:ext>
            </a:extLst>
          </p:cNvPr>
          <p:cNvSpPr txBox="1"/>
          <p:nvPr/>
        </p:nvSpPr>
        <p:spPr>
          <a:xfrm>
            <a:off x="2774950" y="298450"/>
            <a:ext cx="6200775" cy="8270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  <a:cs typeface="+mn-cs"/>
              </a:rPr>
              <a:t>INTRODUÇÃO</a:t>
            </a:r>
            <a:endParaRPr lang="en-US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FEC94F8A-425D-4538-84D4-93B9AC5899AF}"/>
              </a:ext>
            </a:extLst>
          </p:cNvPr>
          <p:cNvSpPr/>
          <p:nvPr/>
        </p:nvSpPr>
        <p:spPr>
          <a:xfrm>
            <a:off x="2495550" y="1052513"/>
            <a:ext cx="6864350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0F37B8F-E8A1-4BDA-A215-4E777634B76B}"/>
              </a:ext>
            </a:extLst>
          </p:cNvPr>
          <p:cNvSpPr/>
          <p:nvPr/>
        </p:nvSpPr>
        <p:spPr>
          <a:xfrm>
            <a:off x="623392" y="1412776"/>
            <a:ext cx="902466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pt-BR" sz="2000" dirty="0"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spcAft>
                <a:spcPts val="1000"/>
              </a:spcAft>
              <a:buSzPts val="1200"/>
              <a:buFont typeface="Wingdings" panose="05000000000000000000" pitchFamily="2" charset="2"/>
              <a:buChar char="q"/>
            </a:pPr>
            <a:r>
              <a:rPr lang="pt-BR" sz="2000" dirty="0">
                <a:ea typeface="Calibri" panose="020F0502020204030204" pitchFamily="34" charset="0"/>
              </a:rPr>
              <a:t>Elaboração de Cartilha de Saúde Mental.</a:t>
            </a:r>
          </a:p>
          <a:p>
            <a:pPr marL="342900" lvl="0" indent="-342900" algn="just">
              <a:spcAft>
                <a:spcPts val="1000"/>
              </a:spcAft>
              <a:buSzPts val="1200"/>
              <a:buFont typeface="Wingdings" panose="05000000000000000000" pitchFamily="2" charset="2"/>
              <a:buChar char="q"/>
            </a:pPr>
            <a:r>
              <a:rPr lang="pt-BR" sz="2000" dirty="0">
                <a:ea typeface="Calibri" panose="020F0502020204030204" pitchFamily="34" charset="0"/>
              </a:rPr>
              <a:t>Projeto de Desenvolvimento de Líderes. </a:t>
            </a:r>
          </a:p>
          <a:p>
            <a:pPr marL="342900" lvl="0" indent="-342900" algn="just">
              <a:spcAft>
                <a:spcPts val="1000"/>
              </a:spcAft>
              <a:buSzPts val="1200"/>
              <a:buFont typeface="Wingdings" panose="05000000000000000000" pitchFamily="2" charset="2"/>
              <a:buChar char="q"/>
            </a:pPr>
            <a:r>
              <a:rPr lang="pt-BR" sz="2000" dirty="0">
                <a:ea typeface="Calibri" panose="020F0502020204030204" pitchFamily="34" charset="0"/>
              </a:rPr>
              <a:t>Plantões psicológicos. </a:t>
            </a:r>
          </a:p>
          <a:p>
            <a:pPr marL="342900" lvl="0" indent="-342900" algn="just">
              <a:spcAft>
                <a:spcPts val="1000"/>
              </a:spcAft>
              <a:buSzPts val="1200"/>
              <a:buFont typeface="Wingdings" panose="05000000000000000000" pitchFamily="2" charset="2"/>
              <a:buChar char="q"/>
            </a:pPr>
            <a:r>
              <a:rPr lang="pt-BR" sz="2000" dirty="0">
                <a:ea typeface="Calibri" panose="020F0502020204030204" pitchFamily="34" charset="0"/>
              </a:rPr>
              <a:t>Parcerias com clínicas de psicologia. </a:t>
            </a:r>
          </a:p>
          <a:p>
            <a:pPr marL="342900" lvl="0" indent="-342900" algn="just">
              <a:spcAft>
                <a:spcPts val="1000"/>
              </a:spcAft>
              <a:buSzPts val="1200"/>
              <a:buFont typeface="Wingdings" panose="05000000000000000000" pitchFamily="2" charset="2"/>
              <a:buChar char="q"/>
            </a:pPr>
            <a:r>
              <a:rPr lang="pt-BR" sz="2000" dirty="0">
                <a:ea typeface="Calibri" panose="020F0502020204030204" pitchFamily="34" charset="0"/>
              </a:rPr>
              <a:t>Time de “terapia em grupo”. </a:t>
            </a:r>
          </a:p>
          <a:p>
            <a:pPr marL="342900" lvl="0" indent="-342900" algn="just">
              <a:spcAft>
                <a:spcPts val="1000"/>
              </a:spcAft>
              <a:buSzPts val="1200"/>
              <a:buFont typeface="Wingdings" panose="05000000000000000000" pitchFamily="2" charset="2"/>
              <a:buChar char="q"/>
            </a:pPr>
            <a:r>
              <a:rPr lang="pt-BR" sz="2000" dirty="0">
                <a:ea typeface="Calibri" panose="020F0502020204030204" pitchFamily="34" charset="0"/>
              </a:rPr>
              <a:t>Ambiente destinado a práticas de bem-estar (horta; cadeiras de massagem; </a:t>
            </a:r>
            <a:r>
              <a:rPr lang="pt-BR" sz="2000" dirty="0" err="1">
                <a:ea typeface="Calibri" panose="020F0502020204030204" pitchFamily="34" charset="0"/>
              </a:rPr>
              <a:t>quiropatas</a:t>
            </a:r>
            <a:r>
              <a:rPr lang="pt-BR" sz="2000" dirty="0">
                <a:ea typeface="Calibri" panose="020F0502020204030204" pitchFamily="34" charset="0"/>
              </a:rPr>
              <a:t>; etc.). Transição de “</a:t>
            </a:r>
            <a:r>
              <a:rPr lang="pt-BR" sz="2000" dirty="0" err="1">
                <a:ea typeface="Calibri" panose="020F0502020204030204" pitchFamily="34" charset="0"/>
              </a:rPr>
              <a:t>Work</a:t>
            </a:r>
            <a:r>
              <a:rPr lang="pt-BR" sz="2000" dirty="0">
                <a:ea typeface="Calibri" panose="020F0502020204030204" pitchFamily="34" charset="0"/>
              </a:rPr>
              <a:t> Life Balance” (vida em equilíbrio) para “Life </a:t>
            </a:r>
            <a:r>
              <a:rPr lang="pt-BR" sz="2000" dirty="0" err="1">
                <a:ea typeface="Calibri" panose="020F0502020204030204" pitchFamily="34" charset="0"/>
              </a:rPr>
              <a:t>integration</a:t>
            </a:r>
            <a:r>
              <a:rPr lang="pt-BR" sz="2000" dirty="0">
                <a:ea typeface="Calibri" panose="020F0502020204030204" pitchFamily="34" charset="0"/>
              </a:rPr>
              <a:t>” (vida integrada). </a:t>
            </a:r>
            <a:endParaRPr lang="pt-BR" sz="2000" dirty="0">
              <a:effectLst/>
              <a:ea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BA770A1-0F62-4980-B799-F6ABA5D772C5}"/>
              </a:ext>
            </a:extLst>
          </p:cNvPr>
          <p:cNvSpPr/>
          <p:nvPr/>
        </p:nvSpPr>
        <p:spPr>
          <a:xfrm>
            <a:off x="1199456" y="363121"/>
            <a:ext cx="10153128" cy="54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  <a:buSzPts val="1200"/>
            </a:pPr>
            <a:r>
              <a:rPr lang="pt-BR" sz="2800" b="1" kern="5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SUGESTÕES DE ENCAMINHAMENTOS PARA INTERVENÇÃO</a:t>
            </a:r>
          </a:p>
        </p:txBody>
      </p:sp>
      <p:sp>
        <p:nvSpPr>
          <p:cNvPr id="4" name="Line 11">
            <a:extLst>
              <a:ext uri="{FF2B5EF4-FFF2-40B4-BE49-F238E27FC236}">
                <a16:creationId xmlns:a16="http://schemas.microsoft.com/office/drawing/2014/main" id="{458F6E4D-40E0-4438-A9B1-D21962FE678D}"/>
              </a:ext>
            </a:extLst>
          </p:cNvPr>
          <p:cNvSpPr/>
          <p:nvPr/>
        </p:nvSpPr>
        <p:spPr>
          <a:xfrm flipV="1">
            <a:off x="1055440" y="943992"/>
            <a:ext cx="10297144" cy="36736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17137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0F37B8F-E8A1-4BDA-A215-4E777634B76B}"/>
              </a:ext>
            </a:extLst>
          </p:cNvPr>
          <p:cNvSpPr/>
          <p:nvPr/>
        </p:nvSpPr>
        <p:spPr>
          <a:xfrm>
            <a:off x="407368" y="1268760"/>
            <a:ext cx="113052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ALVES, G. </a:t>
            </a:r>
            <a:r>
              <a:rPr lang="pt-BR" sz="1600" b="1" dirty="0"/>
              <a:t>Trabalho e Subjetividade: o espírito do </a:t>
            </a:r>
            <a:r>
              <a:rPr lang="pt-BR" sz="1600" b="1" dirty="0" err="1"/>
              <a:t>toyotismo</a:t>
            </a:r>
            <a:r>
              <a:rPr lang="pt-BR" sz="1600" b="1" dirty="0"/>
              <a:t> na era do capitalismo </a:t>
            </a:r>
            <a:r>
              <a:rPr lang="pt-BR" sz="1600" b="1" dirty="0" err="1"/>
              <a:t>manipulatório</a:t>
            </a:r>
            <a:r>
              <a:rPr lang="pt-BR" sz="1600" dirty="0"/>
              <a:t>. São Paulo, </a:t>
            </a:r>
            <a:r>
              <a:rPr lang="pt-BR" sz="1600" dirty="0" err="1"/>
              <a:t>Boitempo</a:t>
            </a:r>
            <a:r>
              <a:rPr lang="pt-BR" sz="1600" dirty="0"/>
              <a:t>, 2011. 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ANCHIETA, V. C. C.; GALINKIN, A. L.; MENDES, A. M. B.; NEIVA, E. R. Trabalho e Riscos de Adoecimento: Um Estudo entre Policiais Civis. </a:t>
            </a:r>
            <a:r>
              <a:rPr lang="pt-BR" sz="1600" b="1" dirty="0"/>
              <a:t>Psicologia: Teoria e Pesquisa</a:t>
            </a:r>
            <a:r>
              <a:rPr lang="pt-BR" sz="1600" dirty="0"/>
              <a:t>, v. 27 n. 2, p. 199-208, </a:t>
            </a:r>
            <a:r>
              <a:rPr lang="pt-BR" sz="1600" dirty="0" err="1"/>
              <a:t>abr</a:t>
            </a:r>
            <a:r>
              <a:rPr lang="pt-BR" sz="1600" dirty="0"/>
              <a:t>-jun. 2011.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ANTLOGA, C. S.; MAIA, M.; CUNHA, K. R.; PEIXOTO, J. Contexto de trabalho e custo humano no trabalho em um órgão do poder judiciário brasileiro. </a:t>
            </a:r>
            <a:r>
              <a:rPr lang="pt-BR" sz="1600" b="1" dirty="0"/>
              <a:t>Ciência &amp; Saúde Coletiva</a:t>
            </a:r>
            <a:r>
              <a:rPr lang="pt-BR" sz="1600" dirty="0"/>
              <a:t>, v. 19, n. 12, p. 4787-4796, 2014.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BARROS, P.C.R; MENDES, A.M.B. Sofrimento psíquico no trabalho e estratégias defensivas dos operários terceirizados da construção civil. </a:t>
            </a:r>
            <a:r>
              <a:rPr lang="pt-BR" sz="1600" b="1" dirty="0" err="1"/>
              <a:t>Psico-USF</a:t>
            </a:r>
            <a:r>
              <a:rPr lang="pt-BR" sz="1600" dirty="0"/>
              <a:t>, v.8, n 1, p. 63-70, </a:t>
            </a:r>
            <a:r>
              <a:rPr lang="pt-BR" sz="1600" dirty="0" err="1"/>
              <a:t>jan-jun</a:t>
            </a:r>
            <a:r>
              <a:rPr lang="pt-BR" sz="1600" dirty="0"/>
              <a:t>, 2003. 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BARROS, N. M.G.; HONÓRIO, L. C. Riscos de adoecimento no trabalho de médicos e enfermeiros em um hospital regional mato-grossense. </a:t>
            </a:r>
            <a:r>
              <a:rPr lang="pt-BR" sz="1600" b="1" dirty="0"/>
              <a:t>REGE</a:t>
            </a:r>
            <a:r>
              <a:rPr lang="pt-BR" sz="1600" dirty="0"/>
              <a:t>, São Paulo, v. 22, n. 1, p. 21-39, </a:t>
            </a:r>
            <a:r>
              <a:rPr lang="pt-BR" sz="1600" dirty="0" err="1"/>
              <a:t>jan</a:t>
            </a:r>
            <a:r>
              <a:rPr lang="pt-BR" sz="1600" dirty="0"/>
              <a:t>-mar. 2015.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BORSOI, I. C. F.; PEREIRA, F. S. Professores do ensino público superior: produtividade, </a:t>
            </a:r>
            <a:r>
              <a:rPr lang="pt-BR" sz="1600" dirty="0" err="1"/>
              <a:t>produtivismo</a:t>
            </a:r>
            <a:r>
              <a:rPr lang="pt-BR" sz="1600" dirty="0"/>
              <a:t> e adoecimento. </a:t>
            </a:r>
            <a:r>
              <a:rPr lang="pt-BR" sz="1600" b="1" dirty="0" err="1"/>
              <a:t>Universitas</a:t>
            </a:r>
            <a:r>
              <a:rPr lang="pt-BR" sz="1600" b="1" dirty="0"/>
              <a:t> </a:t>
            </a:r>
            <a:r>
              <a:rPr lang="pt-BR" sz="1600" b="1" dirty="0" err="1"/>
              <a:t>Psychologica</a:t>
            </a:r>
            <a:r>
              <a:rPr lang="pt-BR" sz="1600" dirty="0"/>
              <a:t>, v. 12, n. 4, p. 1211-1233, 2013.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CARVALHO, T. P. </a:t>
            </a:r>
            <a:r>
              <a:rPr lang="pt-BR" sz="1600" b="1" dirty="0"/>
              <a:t>Prazer e Sofrimento no Trabalho: Riscos de Adoecimento para Servidores Públicos de uma Coordenação de Desenvolvimento de Pessoas do Ministério da Saúde. </a:t>
            </a:r>
            <a:r>
              <a:rPr lang="pt-BR" sz="1600" dirty="0"/>
              <a:t>2012</a:t>
            </a:r>
            <a:r>
              <a:rPr lang="pt-BR" sz="1600" b="1" dirty="0"/>
              <a:t>. </a:t>
            </a:r>
            <a:r>
              <a:rPr lang="pt-BR" sz="1600" dirty="0"/>
              <a:t>63 f.</a:t>
            </a:r>
            <a:r>
              <a:rPr lang="pt-BR" sz="1600" b="1" dirty="0"/>
              <a:t> </a:t>
            </a:r>
            <a:r>
              <a:rPr lang="pt-BR" sz="1600" dirty="0"/>
              <a:t>Trabalho de Conclusão de Curso (Graduação - Psicologia) - Universidade Católica de Brasília, Brasília, 2012. 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endParaRPr lang="pt-BR" sz="16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BA770A1-0F62-4980-B799-F6ABA5D772C5}"/>
              </a:ext>
            </a:extLst>
          </p:cNvPr>
          <p:cNvSpPr/>
          <p:nvPr/>
        </p:nvSpPr>
        <p:spPr>
          <a:xfrm>
            <a:off x="1199456" y="363121"/>
            <a:ext cx="10153128" cy="54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  <a:buSzPts val="1200"/>
            </a:pPr>
            <a:r>
              <a:rPr lang="pt-BR" sz="2800" b="1" kern="5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REFERÊNCIAS BIBLIOGRÁFICAS</a:t>
            </a:r>
          </a:p>
        </p:txBody>
      </p:sp>
      <p:sp>
        <p:nvSpPr>
          <p:cNvPr id="4" name="Line 11">
            <a:extLst>
              <a:ext uri="{FF2B5EF4-FFF2-40B4-BE49-F238E27FC236}">
                <a16:creationId xmlns:a16="http://schemas.microsoft.com/office/drawing/2014/main" id="{458F6E4D-40E0-4438-A9B1-D21962FE678D}"/>
              </a:ext>
            </a:extLst>
          </p:cNvPr>
          <p:cNvSpPr/>
          <p:nvPr/>
        </p:nvSpPr>
        <p:spPr>
          <a:xfrm flipV="1">
            <a:off x="1055440" y="943992"/>
            <a:ext cx="10297144" cy="36736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78541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2D58D67-B4AF-4645-B27D-DE7FE70A77E0}"/>
              </a:ext>
            </a:extLst>
          </p:cNvPr>
          <p:cNvSpPr/>
          <p:nvPr/>
        </p:nvSpPr>
        <p:spPr>
          <a:xfrm>
            <a:off x="407368" y="404664"/>
            <a:ext cx="113052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CRESWELL, J. W. </a:t>
            </a:r>
            <a:r>
              <a:rPr lang="en-US" sz="1600" b="1" dirty="0"/>
              <a:t>Research Design: qualitative, quantitative and mixed methods approaches</a:t>
            </a:r>
            <a:r>
              <a:rPr lang="en-US" sz="1600" i="1" dirty="0"/>
              <a:t>.</a:t>
            </a:r>
            <a:r>
              <a:rPr lang="en-US" sz="1600" b="1" dirty="0"/>
              <a:t> </a:t>
            </a:r>
            <a:r>
              <a:rPr lang="pt-BR" sz="1600" dirty="0"/>
              <a:t>3 </a:t>
            </a:r>
            <a:r>
              <a:rPr lang="pt-BR" sz="1600" dirty="0" err="1"/>
              <a:t>ed</a:t>
            </a:r>
            <a:r>
              <a:rPr lang="pt-BR" sz="1600" dirty="0"/>
              <a:t>, </a:t>
            </a:r>
            <a:r>
              <a:rPr lang="pt-BR" sz="1600" dirty="0" err="1"/>
              <a:t>Sage</a:t>
            </a:r>
            <a:r>
              <a:rPr lang="pt-BR" sz="1600" dirty="0"/>
              <a:t> </a:t>
            </a:r>
            <a:r>
              <a:rPr lang="pt-BR" sz="1600" dirty="0" err="1"/>
              <a:t>Publications</a:t>
            </a:r>
            <a:r>
              <a:rPr lang="pt-BR" sz="1600" dirty="0"/>
              <a:t>, 2009. 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CRESWELL, J. W.; PLANO CLARK, V. L. </a:t>
            </a:r>
            <a:r>
              <a:rPr lang="pt-BR" sz="1600" b="1" dirty="0"/>
              <a:t>Pesquisa de métodos mistos</a:t>
            </a:r>
            <a:r>
              <a:rPr lang="pt-BR" sz="1600" i="1" dirty="0"/>
              <a:t>.</a:t>
            </a:r>
            <a:r>
              <a:rPr lang="pt-BR" sz="1600" dirty="0"/>
              <a:t> 2ª ed. Porto Alegre (RS): Penso, 2013 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FERREIRA, M.C; MENDES, A. M.</a:t>
            </a:r>
            <a:r>
              <a:rPr lang="pt-BR" sz="1600" b="1" dirty="0"/>
              <a:t> </a:t>
            </a:r>
            <a:r>
              <a:rPr lang="pt-BR" sz="1600" dirty="0"/>
              <a:t>“Só de pensar em vir trabalhar, já fico de mau humor”: atividade de atendimento ao público prazer-sofrimento no trabalho.</a:t>
            </a:r>
            <a:r>
              <a:rPr lang="pt-BR" sz="1600" b="1" dirty="0"/>
              <a:t> Estudos em Psicologia</a:t>
            </a:r>
            <a:r>
              <a:rPr lang="pt-BR" sz="1600" dirty="0"/>
              <a:t>, v 1, n. 6, p. 93-104, 2001.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FERREIRA, M. C; ALVES, L.; TOSTES, N. Gestão de Qualidade de Vida no Trabalho (QVT) no Serviço Público Federal: O descompasso entre problemas e práticas gerenciais. </a:t>
            </a:r>
            <a:r>
              <a:rPr lang="pt-BR" sz="1600" b="1" dirty="0"/>
              <a:t>Psicologia: Teoria e Pesquisa</a:t>
            </a:r>
            <a:r>
              <a:rPr lang="pt-BR" sz="1600" dirty="0"/>
              <a:t>, v 25, n 3, p. 319 – 327, </a:t>
            </a:r>
            <a:r>
              <a:rPr lang="pt-BR" sz="1600" dirty="0" err="1"/>
              <a:t>jul</a:t>
            </a:r>
            <a:r>
              <a:rPr lang="pt-BR" sz="1600" dirty="0"/>
              <a:t>-set, 2009. 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FERREIRA, M. C.; BRUSIQUESE, R.G. Novas condições de trabalho e velhos modos de gestão: a qualidade de vida no trabalho em questão</a:t>
            </a:r>
            <a:r>
              <a:rPr lang="pt-BR" sz="1600" b="1" dirty="0"/>
              <a:t>. Revista Brasileira de Gestão e Desenvolvimento Regional</a:t>
            </a:r>
            <a:r>
              <a:rPr lang="pt-BR" sz="1600" dirty="0"/>
              <a:t>, Taubaté, São Paulo, v.10, n. 3 p.247-267, 2014.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FILHO, J. R. F.; PICOLIN, L. M. Governança corporativa em empresas estatais: avanços, propostas e limitações. </a:t>
            </a:r>
            <a:r>
              <a:rPr lang="pt-BR" sz="1600" b="1" dirty="0"/>
              <a:t>Revista de Administração Pública (RAP)</a:t>
            </a:r>
            <a:r>
              <a:rPr lang="pt-BR" sz="1600" i="1" dirty="0"/>
              <a:t>, </a:t>
            </a:r>
            <a:r>
              <a:rPr lang="pt-BR" sz="1600" dirty="0"/>
              <a:t>Rio de Janeiro, v. 42, n. 6, p.1163-88, nov./dez, 2008.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MENDES, A. M. B.; FERRERA, M. C. Inventário sobre Trabalho e Riscos de Adoecimento – ITRA: Instrumento auxiliar de diagnóstico de indicadores críticos no trabalho. In: MENDES, A. M. B. (</a:t>
            </a:r>
            <a:r>
              <a:rPr lang="pt-BR" sz="1600" dirty="0" err="1"/>
              <a:t>Org</a:t>
            </a:r>
            <a:r>
              <a:rPr lang="pt-BR" sz="1600" dirty="0"/>
              <a:t>). </a:t>
            </a:r>
            <a:r>
              <a:rPr lang="pt-BR" sz="1600" b="1" dirty="0"/>
              <a:t>Psicodinâmica do trabalho: teoria, método e pesquisas</a:t>
            </a:r>
            <a:r>
              <a:rPr lang="pt-BR" sz="1600" dirty="0"/>
              <a:t>. São Paulo: Casa do psicólogo, p. 111-126, 2007.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PARANHOS, R.; FIGUEIREDO FILHO, S. B.; ROCHA, E. C.; SILVA JÚNIOR, J. A.; FREITAS, D. Uma introdução aos métodos mistos. </a:t>
            </a:r>
            <a:r>
              <a:rPr lang="pt-BR" sz="1600" b="1" dirty="0"/>
              <a:t>Sociologias</a:t>
            </a:r>
            <a:r>
              <a:rPr lang="pt-BR" sz="1600" dirty="0"/>
              <a:t>, Porto Alegre, ano 18, n 42, p. 384-411, </a:t>
            </a:r>
            <a:r>
              <a:rPr lang="pt-BR" sz="1600" dirty="0" err="1"/>
              <a:t>mai</a:t>
            </a:r>
            <a:r>
              <a:rPr lang="pt-BR" sz="1600" dirty="0"/>
              <a:t>/ago. 2016.</a:t>
            </a:r>
          </a:p>
        </p:txBody>
      </p:sp>
    </p:spTree>
    <p:extLst>
      <p:ext uri="{BB962C8B-B14F-4D97-AF65-F5344CB8AC3E}">
        <p14:creationId xmlns:p14="http://schemas.microsoft.com/office/powerpoint/2010/main" val="1270563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579993-3599-40DA-A8C0-52486978E44E}"/>
              </a:ext>
            </a:extLst>
          </p:cNvPr>
          <p:cNvSpPr/>
          <p:nvPr/>
        </p:nvSpPr>
        <p:spPr>
          <a:xfrm>
            <a:off x="407368" y="704885"/>
            <a:ext cx="113052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1600" dirty="0"/>
          </a:p>
          <a:p>
            <a:pPr algn="just"/>
            <a:r>
              <a:rPr lang="pt-BR" sz="1600" dirty="0"/>
              <a:t>PINHEIRO, F. P. H. A. </a:t>
            </a:r>
            <a:r>
              <a:rPr lang="pt-BR" sz="1600" b="1" dirty="0"/>
              <a:t>Docência na educação infantil:</a:t>
            </a:r>
            <a:r>
              <a:rPr lang="pt-BR" sz="1600" i="1" dirty="0"/>
              <a:t> </a:t>
            </a:r>
            <a:r>
              <a:rPr lang="pt-BR" sz="1600" dirty="0"/>
              <a:t>ofício, atividade e saúde</a:t>
            </a:r>
            <a:r>
              <a:rPr lang="pt-BR" sz="1600" b="1" dirty="0"/>
              <a:t>. </a:t>
            </a:r>
            <a:r>
              <a:rPr lang="pt-BR" sz="1600" dirty="0"/>
              <a:t>2014. 273 f. Tese (Doutorado em Educação) – Programa de Pós-Graduação em Educação Brasileira, Universidade Federal do Ceará, Fortaleza, 2014.</a:t>
            </a:r>
            <a:r>
              <a:rPr lang="pt-BR" sz="1600" b="1" dirty="0"/>
              <a:t> </a:t>
            </a:r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RUIZ </a:t>
            </a:r>
            <a:r>
              <a:rPr lang="pt-BR" sz="1600" dirty="0" err="1"/>
              <a:t>RUIZ</a:t>
            </a:r>
            <a:r>
              <a:rPr lang="pt-BR" sz="1600" dirty="0"/>
              <a:t>, J.</a:t>
            </a:r>
            <a:r>
              <a:rPr lang="pt-BR" sz="1600" i="1" dirty="0"/>
              <a:t> </a:t>
            </a:r>
            <a:r>
              <a:rPr lang="pt-BR" sz="1600" dirty="0" err="1"/>
              <a:t>Análisis</a:t>
            </a:r>
            <a:r>
              <a:rPr lang="pt-BR" sz="1600" dirty="0"/>
              <a:t> sociológico </a:t>
            </a:r>
            <a:r>
              <a:rPr lang="pt-BR" sz="1600" dirty="0" err="1"/>
              <a:t>del</a:t>
            </a:r>
            <a:r>
              <a:rPr lang="pt-BR" sz="1600" dirty="0"/>
              <a:t> discurso: métodos y lógicas.</a:t>
            </a:r>
            <a:r>
              <a:rPr lang="pt-BR" sz="1600" i="1" dirty="0"/>
              <a:t> </a:t>
            </a:r>
            <a:r>
              <a:rPr lang="pt-BR" sz="1600" b="1" dirty="0" err="1"/>
              <a:t>Forum</a:t>
            </a:r>
            <a:r>
              <a:rPr lang="pt-BR" sz="1600" b="1" dirty="0"/>
              <a:t>: </a:t>
            </a:r>
            <a:r>
              <a:rPr lang="pt-BR" sz="1600" b="1" dirty="0" err="1"/>
              <a:t>Qualitative</a:t>
            </a:r>
            <a:r>
              <a:rPr lang="pt-BR" sz="1600" b="1" dirty="0"/>
              <a:t> Social </a:t>
            </a:r>
            <a:r>
              <a:rPr lang="pt-BR" sz="1600" b="1" dirty="0" err="1"/>
              <a:t>Research</a:t>
            </a:r>
            <a:r>
              <a:rPr lang="pt-BR" sz="1600" i="1" dirty="0"/>
              <a:t>, </a:t>
            </a:r>
            <a:r>
              <a:rPr lang="pt-BR" sz="1600" dirty="0"/>
              <a:t>v. 10, n. 2, </a:t>
            </a:r>
            <a:r>
              <a:rPr lang="pt-BR" sz="1600" dirty="0" err="1"/>
              <a:t>Art</a:t>
            </a:r>
            <a:r>
              <a:rPr lang="pt-BR" sz="1600" dirty="0"/>
              <a:t> 26, 2009.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SANTOS, L. A.; FERREIRA, M. C. Bem-estar no trabalho: percepção dos trabalhadores de uma universidade pública.</a:t>
            </a:r>
            <a:r>
              <a:rPr lang="pt-BR" sz="1600" i="1" dirty="0"/>
              <a:t> </a:t>
            </a:r>
            <a:r>
              <a:rPr lang="pt-BR" sz="1600" b="1" dirty="0"/>
              <a:t>Revista Laborativa</a:t>
            </a:r>
            <a:r>
              <a:rPr lang="pt-BR" sz="1600" dirty="0"/>
              <a:t>, v. 3, n. 1, p. 1-18, abr. 2014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SCHIBUOLA, T. Você em equilíbrio: doenças do trabalho.  </a:t>
            </a:r>
            <a:r>
              <a:rPr lang="pt-BR" sz="1600" b="1" dirty="0"/>
              <a:t>Revista Você S. A.</a:t>
            </a:r>
            <a:r>
              <a:rPr lang="pt-BR" sz="1600" dirty="0"/>
              <a:t>, v. 89, p. 74-78, set. 2005.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SERAFIM, A. C.; CAMPOS, I. C. M.; CRUZ, R. M.; RABUSKE, M. M. Riscos Psicossociais e Incapacidade do Servidor Público: Um Estudo de Caso. </a:t>
            </a:r>
            <a:r>
              <a:rPr lang="pt-BR" sz="1600" b="1" dirty="0"/>
              <a:t>Psicologia: Ciência e Profissão</a:t>
            </a:r>
            <a:r>
              <a:rPr lang="pt-BR" sz="1600" dirty="0"/>
              <a:t>, v. 32 n. 3, p. 686-705, 2012.</a:t>
            </a:r>
          </a:p>
          <a:p>
            <a:pPr algn="just"/>
            <a:r>
              <a:rPr lang="pt-BR" sz="1600" dirty="0"/>
              <a:t> </a:t>
            </a:r>
          </a:p>
          <a:p>
            <a:pPr algn="just"/>
            <a:r>
              <a:rPr lang="pt-BR" sz="1600" dirty="0"/>
              <a:t>SILVA, L. P. </a:t>
            </a:r>
            <a:r>
              <a:rPr lang="pt-BR" sz="1600" b="1" dirty="0"/>
              <a:t>Organização do trabalho e vivências de prazer e sofrimento no trabalho em delegacias de polícia do Distrito Federal</a:t>
            </a:r>
            <a:r>
              <a:rPr lang="pt-BR" sz="1600" dirty="0"/>
              <a:t>. 2011. 34 f. Monografia (Especialização em Psicodinâmica do Trabalho e Clínica do Trabalho) – Instituto de Psicologia, Universidade de Brasília, Brasília, 2011</a:t>
            </a:r>
          </a:p>
          <a:p>
            <a:pPr algn="just"/>
            <a:r>
              <a:rPr lang="pt-BR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53828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6F172-1A4F-43C9-8FA5-F48124CE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925" y="1989138"/>
            <a:ext cx="9042400" cy="1600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6000" b="1" dirty="0">
                <a:solidFill>
                  <a:schemeClr val="accent1"/>
                </a:solidFill>
                <a:latin typeface="Cambria" pitchFamily="18" charset="0"/>
              </a:rPr>
              <a:t>Obrigada!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14EBA74-C0B1-4069-B69B-AD1356151715}"/>
              </a:ext>
            </a:extLst>
          </p:cNvPr>
          <p:cNvSpPr txBox="1"/>
          <p:nvPr/>
        </p:nvSpPr>
        <p:spPr>
          <a:xfrm>
            <a:off x="3287688" y="327125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samara.silveira@cagece.com.br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BA770A1-0F62-4980-B799-F6ABA5D772C5}"/>
              </a:ext>
            </a:extLst>
          </p:cNvPr>
          <p:cNvSpPr/>
          <p:nvPr/>
        </p:nvSpPr>
        <p:spPr>
          <a:xfrm>
            <a:off x="1199456" y="363121"/>
            <a:ext cx="10153128" cy="675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  <a:buSzPts val="1200"/>
            </a:pPr>
            <a:r>
              <a:rPr lang="pt-BR" sz="3600" b="1" kern="5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ANEXO – ROTEIRO DE ENTREVISTA</a:t>
            </a:r>
          </a:p>
        </p:txBody>
      </p:sp>
      <p:sp>
        <p:nvSpPr>
          <p:cNvPr id="4" name="Line 11">
            <a:extLst>
              <a:ext uri="{FF2B5EF4-FFF2-40B4-BE49-F238E27FC236}">
                <a16:creationId xmlns:a16="http://schemas.microsoft.com/office/drawing/2014/main" id="{458F6E4D-40E0-4438-A9B1-D21962FE678D}"/>
              </a:ext>
            </a:extLst>
          </p:cNvPr>
          <p:cNvSpPr/>
          <p:nvPr/>
        </p:nvSpPr>
        <p:spPr>
          <a:xfrm flipV="1">
            <a:off x="1055440" y="943992"/>
            <a:ext cx="10297144" cy="36736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EACBED5-2322-485A-976F-F2ECF6278758}"/>
              </a:ext>
            </a:extLst>
          </p:cNvPr>
          <p:cNvSpPr/>
          <p:nvPr/>
        </p:nvSpPr>
        <p:spPr>
          <a:xfrm>
            <a:off x="524879" y="1268760"/>
            <a:ext cx="3888432" cy="40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400" b="1" dirty="0">
                <a:ea typeface="Calibri" panose="020F0502020204030204" pitchFamily="34" charset="0"/>
              </a:rPr>
              <a:t>1. DADOS DE IDENTIFICAÇÃO DO TRABALHADOR</a:t>
            </a:r>
            <a:endParaRPr lang="pt-BR" sz="1400" dirty="0">
              <a:ea typeface="Calibri" panose="020F050202020403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Nome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Idade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Gênero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Estado Civil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Nível de Escolaridade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Cargo/Função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Tempo de serviço na Companhia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Tempo de serviço na função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400" dirty="0">
                <a:ea typeface="Times New Roman" panose="02020603050405020304" pitchFamily="18" charset="0"/>
              </a:rPr>
              <a:t> </a:t>
            </a:r>
            <a:endParaRPr lang="pt-BR" sz="1400" dirty="0"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1400" dirty="0">
              <a:effectLst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7CEE6C8-ABCC-413A-A6B1-9E2664BE5A3F}"/>
              </a:ext>
            </a:extLst>
          </p:cNvPr>
          <p:cNvSpPr/>
          <p:nvPr/>
        </p:nvSpPr>
        <p:spPr>
          <a:xfrm>
            <a:off x="5375920" y="1208241"/>
            <a:ext cx="6867265" cy="4957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400" b="1" dirty="0">
                <a:ea typeface="Calibri" panose="020F0502020204030204" pitchFamily="34" charset="0"/>
              </a:rPr>
              <a:t>2. QUESTÕES SOBRE A ATIVIDADE DESENVOLVIDA</a:t>
            </a:r>
            <a:endParaRPr lang="pt-BR" sz="1400" dirty="0">
              <a:ea typeface="Calibri" panose="020F050202020403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Como você chegou na XXXX?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Como é um dia típico no seu trabalho?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Pra você, como é trabalhar na XXXX? 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Quais os aspectos positivos e negativos de ser terceirizado/</a:t>
            </a:r>
            <a:r>
              <a:rPr lang="pt-BR" sz="1400" dirty="0" err="1">
                <a:ea typeface="Calibri" panose="020F0502020204030204" pitchFamily="34" charset="0"/>
                <a:cs typeface="Symbol" panose="05050102010706020507" pitchFamily="18" charset="2"/>
              </a:rPr>
              <a:t>cageciano</a:t>
            </a: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?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O que lhe traz satisfação no dia a dia do trabalho?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O que lhe traz insatisfação no dia a do trabalho?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Você tem outra fonte de renda?</a:t>
            </a:r>
            <a:r>
              <a:rPr lang="pt-BR" sz="1400" dirty="0">
                <a:ea typeface="TimesNewRomanPSMT"/>
                <a:cs typeface="Symbol" panose="05050102010706020507" pitchFamily="18" charset="2"/>
              </a:rPr>
              <a:t> 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Você considera que cuida da sua saúde mental? Se sim, de que forma? Se não, por que?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Você faz algum tipo de atividade física regularmente? (Exemplos: caminhada, corrida, natação, esportes, outros)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Você já passou ou conhece alguma história de adoecimento a qual atribui suas causas ao trabalho?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pt-BR" sz="1400" dirty="0">
                <a:ea typeface="Calibri" panose="020F0502020204030204" pitchFamily="34" charset="0"/>
                <a:cs typeface="Symbol" panose="05050102010706020507" pitchFamily="18" charset="2"/>
              </a:rPr>
              <a:t>Se pudesse, o que você mudaria no seu trabalho?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8617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aixaDeTexto 22">
            <a:extLst>
              <a:ext uri="{FF2B5EF4-FFF2-40B4-BE49-F238E27FC236}">
                <a16:creationId xmlns:a16="http://schemas.microsoft.com/office/drawing/2014/main" id="{65B18D94-B259-434E-8CB7-9785BC54D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5949950"/>
            <a:ext cx="10872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 </a:t>
            </a:r>
          </a:p>
        </p:txBody>
      </p:sp>
      <p:sp>
        <p:nvSpPr>
          <p:cNvPr id="6148" name="CaixaDeTexto 23">
            <a:extLst>
              <a:ext uri="{FF2B5EF4-FFF2-40B4-BE49-F238E27FC236}">
                <a16:creationId xmlns:a16="http://schemas.microsoft.com/office/drawing/2014/main" id="{2AE72FFA-9EBF-4EB2-AAEB-04AED82D3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5810250"/>
            <a:ext cx="10872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 </a:t>
            </a:r>
          </a:p>
        </p:txBody>
      </p:sp>
      <p:sp>
        <p:nvSpPr>
          <p:cNvPr id="6149" name="CaixaDeTexto 24">
            <a:extLst>
              <a:ext uri="{FF2B5EF4-FFF2-40B4-BE49-F238E27FC236}">
                <a16:creationId xmlns:a16="http://schemas.microsoft.com/office/drawing/2014/main" id="{31F70AAA-B027-4367-A785-B729661F4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5810250"/>
            <a:ext cx="10872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 </a:t>
            </a:r>
          </a:p>
        </p:txBody>
      </p:sp>
      <p:sp>
        <p:nvSpPr>
          <p:cNvPr id="6150" name="CaixaDeTexto 26">
            <a:extLst>
              <a:ext uri="{FF2B5EF4-FFF2-40B4-BE49-F238E27FC236}">
                <a16:creationId xmlns:a16="http://schemas.microsoft.com/office/drawing/2014/main" id="{B68B4326-F691-4AC9-B3FF-002D6E671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5878513"/>
            <a:ext cx="1087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1BEEE66-023E-4415-8A6B-150B6B27DC89}"/>
              </a:ext>
            </a:extLst>
          </p:cNvPr>
          <p:cNvSpPr txBox="1"/>
          <p:nvPr/>
        </p:nvSpPr>
        <p:spPr>
          <a:xfrm>
            <a:off x="445517" y="1367585"/>
            <a:ext cx="1511300" cy="92233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Aumento dos adoecimentos psíquicos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7DD0028-8D90-4F77-83A3-A4B8CA83FE2E}"/>
              </a:ext>
            </a:extLst>
          </p:cNvPr>
          <p:cNvSpPr txBox="1"/>
          <p:nvPr/>
        </p:nvSpPr>
        <p:spPr>
          <a:xfrm>
            <a:off x="2036763" y="2322740"/>
            <a:ext cx="1498914" cy="341632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As bases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toyotista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de produção alcançaram os serviços públicos, exercendo controle sobre os trabalho de modo mais sutil e eficaz.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EB1D9A8-393B-4D85-B4BF-F29368B7AFA6}"/>
              </a:ext>
            </a:extLst>
          </p:cNvPr>
          <p:cNvSpPr txBox="1"/>
          <p:nvPr/>
        </p:nvSpPr>
        <p:spPr>
          <a:xfrm>
            <a:off x="3790951" y="1365998"/>
            <a:ext cx="1752649" cy="369331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Empresas de economia mista  buscam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sym typeface="Wingdings" pitchFamily="2" charset="2"/>
              </a:rPr>
              <a:t>assegurar investimentos em áreas de interesse social que não devem ser realizados, em sua totalidade, por investidores privados. 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D83C14E-26C8-4168-8B9B-13B3AB5B5121}"/>
              </a:ext>
            </a:extLst>
          </p:cNvPr>
          <p:cNvSpPr txBox="1"/>
          <p:nvPr/>
        </p:nvSpPr>
        <p:spPr>
          <a:xfrm>
            <a:off x="5831839" y="2289923"/>
            <a:ext cx="1837020" cy="315530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Tentam alcançar rentabilidade dentro de um mercado competitivo e flexível e, paralelamente, mantêm uma rotina subordinada ao poder público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sym typeface="Wingdings" pitchFamily="2" charset="2"/>
              </a:rPr>
              <a:t>. 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7B2D531-49AB-4701-B3C1-780B947C7763}"/>
              </a:ext>
            </a:extLst>
          </p:cNvPr>
          <p:cNvSpPr txBox="1"/>
          <p:nvPr/>
        </p:nvSpPr>
        <p:spPr>
          <a:xfrm>
            <a:off x="7754761" y="1365998"/>
            <a:ext cx="2123136" cy="341632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  <a:cs typeface="+mn-cs"/>
              </a:rPr>
              <a:t>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Essa combinação pode trazer impactos na saúde dos trabalhadores devido a uma rotina de cobrança por resultados que podem ser potencializados pela burocratização e pelas ingerências políticas</a:t>
            </a:r>
            <a:r>
              <a:rPr lang="pt-BR" dirty="0">
                <a:latin typeface="+mn-lt"/>
                <a:cs typeface="+mn-cs"/>
              </a:rPr>
              <a:t>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F004BAC-1A1F-4A8A-BA84-4CF74068E606}"/>
              </a:ext>
            </a:extLst>
          </p:cNvPr>
          <p:cNvSpPr txBox="1"/>
          <p:nvPr/>
        </p:nvSpPr>
        <p:spPr>
          <a:xfrm>
            <a:off x="9955214" y="2285320"/>
            <a:ext cx="1791270" cy="120032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Criação de demanda para estudos epidemiológicos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  <a:sym typeface="Wingdings" pitchFamily="2" charset="2"/>
              </a:rPr>
              <a:t>. 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Fluxograma: Mesclar 3">
            <a:extLst>
              <a:ext uri="{FF2B5EF4-FFF2-40B4-BE49-F238E27FC236}">
                <a16:creationId xmlns:a16="http://schemas.microsoft.com/office/drawing/2014/main" id="{90AE4AF2-8FD7-4E59-A5E9-14260D9B2F57}"/>
              </a:ext>
            </a:extLst>
          </p:cNvPr>
          <p:cNvSpPr/>
          <p:nvPr/>
        </p:nvSpPr>
        <p:spPr>
          <a:xfrm>
            <a:off x="661417" y="505573"/>
            <a:ext cx="1079500" cy="792162"/>
          </a:xfrm>
          <a:prstGeom prst="flowChartMerg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9" name="Fluxograma: Mesclar 18">
            <a:extLst>
              <a:ext uri="{FF2B5EF4-FFF2-40B4-BE49-F238E27FC236}">
                <a16:creationId xmlns:a16="http://schemas.microsoft.com/office/drawing/2014/main" id="{7FAB9AE9-3850-4E8A-AE2A-E8158F9F1C6A}"/>
              </a:ext>
            </a:extLst>
          </p:cNvPr>
          <p:cNvSpPr/>
          <p:nvPr/>
        </p:nvSpPr>
        <p:spPr>
          <a:xfrm>
            <a:off x="2314103" y="1297735"/>
            <a:ext cx="1079500" cy="792162"/>
          </a:xfrm>
          <a:prstGeom prst="flowChartMerg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0" name="Fluxograma: Mesclar 19">
            <a:extLst>
              <a:ext uri="{FF2B5EF4-FFF2-40B4-BE49-F238E27FC236}">
                <a16:creationId xmlns:a16="http://schemas.microsoft.com/office/drawing/2014/main" id="{6F84260C-73F1-4742-9DA8-646EA89866FA}"/>
              </a:ext>
            </a:extLst>
          </p:cNvPr>
          <p:cNvSpPr/>
          <p:nvPr/>
        </p:nvSpPr>
        <p:spPr>
          <a:xfrm>
            <a:off x="4126731" y="464934"/>
            <a:ext cx="1081087" cy="792162"/>
          </a:xfrm>
          <a:prstGeom prst="flowChartMerg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1" name="Fluxograma: Mesclar 20">
            <a:extLst>
              <a:ext uri="{FF2B5EF4-FFF2-40B4-BE49-F238E27FC236}">
                <a16:creationId xmlns:a16="http://schemas.microsoft.com/office/drawing/2014/main" id="{D37FBA09-D824-402B-8912-9409F554A6ED}"/>
              </a:ext>
            </a:extLst>
          </p:cNvPr>
          <p:cNvSpPr/>
          <p:nvPr/>
        </p:nvSpPr>
        <p:spPr>
          <a:xfrm>
            <a:off x="6108637" y="1297735"/>
            <a:ext cx="1081087" cy="792162"/>
          </a:xfrm>
          <a:prstGeom prst="flowChartMerg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2" name="Fluxograma: Mesclar 21">
            <a:extLst>
              <a:ext uri="{FF2B5EF4-FFF2-40B4-BE49-F238E27FC236}">
                <a16:creationId xmlns:a16="http://schemas.microsoft.com/office/drawing/2014/main" id="{E8F5E3E8-61B4-4EC4-96CE-C582E107EB54}"/>
              </a:ext>
            </a:extLst>
          </p:cNvPr>
          <p:cNvSpPr/>
          <p:nvPr/>
        </p:nvSpPr>
        <p:spPr>
          <a:xfrm>
            <a:off x="8250485" y="505573"/>
            <a:ext cx="1079500" cy="792162"/>
          </a:xfrm>
          <a:prstGeom prst="flowChartMerg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6" name="Fluxograma: Mesclar 25">
            <a:extLst>
              <a:ext uri="{FF2B5EF4-FFF2-40B4-BE49-F238E27FC236}">
                <a16:creationId xmlns:a16="http://schemas.microsoft.com/office/drawing/2014/main" id="{56903053-9FAF-4805-A4F2-59BEF70E176E}"/>
              </a:ext>
            </a:extLst>
          </p:cNvPr>
          <p:cNvSpPr/>
          <p:nvPr/>
        </p:nvSpPr>
        <p:spPr>
          <a:xfrm>
            <a:off x="10401301" y="1297735"/>
            <a:ext cx="1079500" cy="792162"/>
          </a:xfrm>
          <a:prstGeom prst="flowChartMerg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>
            <a:extLst>
              <a:ext uri="{FF2B5EF4-FFF2-40B4-BE49-F238E27FC236}">
                <a16:creationId xmlns:a16="http://schemas.microsoft.com/office/drawing/2014/main" id="{A64DDA27-B218-4402-952D-AE74509E446E}"/>
              </a:ext>
            </a:extLst>
          </p:cNvPr>
          <p:cNvSpPr txBox="1"/>
          <p:nvPr/>
        </p:nvSpPr>
        <p:spPr>
          <a:xfrm>
            <a:off x="4804395" y="87932"/>
            <a:ext cx="2487612" cy="13557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  <a:cs typeface="+mn-cs"/>
              </a:rPr>
              <a:t>OBJETIVOS</a:t>
            </a:r>
            <a:endParaRPr lang="en-U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195" name="Line 2">
            <a:extLst>
              <a:ext uri="{FF2B5EF4-FFF2-40B4-BE49-F238E27FC236}">
                <a16:creationId xmlns:a16="http://schemas.microsoft.com/office/drawing/2014/main" id="{9891A215-EB01-4BAF-BEDC-2DC467E643D9}"/>
              </a:ext>
            </a:extLst>
          </p:cNvPr>
          <p:cNvSpPr/>
          <p:nvPr/>
        </p:nvSpPr>
        <p:spPr>
          <a:xfrm>
            <a:off x="2616026" y="1125538"/>
            <a:ext cx="6864350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6" name="TextShape 3">
            <a:extLst>
              <a:ext uri="{FF2B5EF4-FFF2-40B4-BE49-F238E27FC236}">
                <a16:creationId xmlns:a16="http://schemas.microsoft.com/office/drawing/2014/main" id="{3C5E10E8-D95E-4C86-90BE-7F0CC445BADD}"/>
              </a:ext>
            </a:extLst>
          </p:cNvPr>
          <p:cNvSpPr txBox="1"/>
          <p:nvPr/>
        </p:nvSpPr>
        <p:spPr>
          <a:xfrm>
            <a:off x="242888" y="2348880"/>
            <a:ext cx="11757768" cy="37433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spc="-1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Objetivo</a:t>
            </a:r>
            <a:r>
              <a:rPr lang="en-US" b="1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 </a:t>
            </a:r>
            <a:r>
              <a:rPr lang="en-US" b="1" spc="-1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Geral</a:t>
            </a:r>
            <a:r>
              <a:rPr lang="en-US" b="1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:</a:t>
            </a:r>
            <a:endParaRPr lang="en-US" spc="-1" dirty="0">
              <a:solidFill>
                <a:schemeClr val="accent1">
                  <a:lumMod val="75000"/>
                </a:schemeClr>
              </a:solidFill>
              <a:uFill>
                <a:solidFill>
                  <a:srgbClr val="FFFFFF"/>
                </a:solidFill>
              </a:uFill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 </a:t>
            </a:r>
            <a:endParaRPr lang="pt-BR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cs typeface="+mn-cs"/>
              </a:rPr>
              <a:t>- Avaliar os riscos psicossociais presentes no contexto de trabalho que possam influenciar no processo saúde/doença dos trabalhadores efetivos e terceirizados de uma instituição público-privada do estado do Ceará </a:t>
            </a:r>
            <a:r>
              <a:rPr lang="pt-BR" spc="-1" dirty="0">
                <a:solidFill>
                  <a:srgbClr val="403E37"/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 </a:t>
            </a:r>
            <a:endParaRPr lang="en-US" spc="-1" dirty="0">
              <a:solidFill>
                <a:srgbClr val="403E37"/>
              </a:solidFill>
              <a:uFill>
                <a:solidFill>
                  <a:srgbClr val="FFFFFF"/>
                </a:solidFill>
              </a:uFill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pc="-1" dirty="0">
              <a:solidFill>
                <a:srgbClr val="403E37"/>
              </a:solidFill>
              <a:uFill>
                <a:solidFill>
                  <a:srgbClr val="FFFFFF"/>
                </a:solidFill>
              </a:uFill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b="1" spc="-1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Objetivos</a:t>
            </a:r>
            <a:r>
              <a:rPr lang="en-US" b="1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 </a:t>
            </a:r>
            <a:r>
              <a:rPr lang="en-US" b="1" spc="-1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Específicos</a:t>
            </a:r>
            <a:r>
              <a:rPr lang="en-US" spc="-1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cs typeface="+mn-cs"/>
              </a:rPr>
              <a:t>: </a:t>
            </a:r>
          </a:p>
          <a:p>
            <a:pPr marL="46080" algn="just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0000"/>
              <a:defRPr/>
            </a:pPr>
            <a:endParaRPr lang="en-US" spc="-1" dirty="0">
              <a:solidFill>
                <a:srgbClr val="403E37"/>
              </a:solidFill>
              <a:uFill>
                <a:solidFill>
                  <a:srgbClr val="FFFFFF"/>
                </a:solidFill>
              </a:uFill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cs typeface="+mn-cs"/>
              </a:rPr>
              <a:t>- Caracterizar o contexto da organização em seus aspectos, o perfil cultural da organização e as formas de vínculos laborais;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cs typeface="+mn-cs"/>
              </a:rPr>
              <a:t>- Definir os aspectos críticos do ambiente de trabalho que impactam na saúde do trabalhador;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cs typeface="+mn-cs"/>
              </a:rPr>
              <a:t>- Mapear as percepções dos trabalhadores ante as possíveis variáveis </a:t>
            </a:r>
            <a:r>
              <a:rPr lang="pt-BR" dirty="0" err="1">
                <a:cs typeface="+mn-cs"/>
              </a:rPr>
              <a:t>potencializadoras</a:t>
            </a:r>
            <a:r>
              <a:rPr lang="pt-BR" dirty="0">
                <a:cs typeface="+mn-cs"/>
              </a:rPr>
              <a:t> de sofrimento e adoecimento psíquico. </a:t>
            </a:r>
            <a:endParaRPr lang="en-US" spc="-1" dirty="0">
              <a:solidFill>
                <a:srgbClr val="403E37"/>
              </a:solidFill>
              <a:uFill>
                <a:solidFill>
                  <a:srgbClr val="FFFFFF"/>
                </a:solidFill>
              </a:uFill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F0E8AE9-1469-4CC2-A073-A108288EDB2F}"/>
              </a:ext>
            </a:extLst>
          </p:cNvPr>
          <p:cNvSpPr txBox="1"/>
          <p:nvPr/>
        </p:nvSpPr>
        <p:spPr>
          <a:xfrm>
            <a:off x="1776610" y="1340768"/>
            <a:ext cx="83518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Quais os riscos psicossociais para a saúde do trabalhador presentes no ambiente de trabalho de uma instituição público-privado?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>
            <a:extLst>
              <a:ext uri="{FF2B5EF4-FFF2-40B4-BE49-F238E27FC236}">
                <a16:creationId xmlns:a16="http://schemas.microsoft.com/office/drawing/2014/main" id="{C75F8F8A-7E73-46B3-93D9-0D6AB9024033}"/>
              </a:ext>
            </a:extLst>
          </p:cNvPr>
          <p:cNvSpPr txBox="1"/>
          <p:nvPr/>
        </p:nvSpPr>
        <p:spPr>
          <a:xfrm>
            <a:off x="2566988" y="260127"/>
            <a:ext cx="6553200" cy="9366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</a:rPr>
              <a:t>MATERIAL E MÉTODOS</a:t>
            </a:r>
            <a:endParaRPr lang="en-US" sz="3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206" name="Line 2">
            <a:extLst>
              <a:ext uri="{FF2B5EF4-FFF2-40B4-BE49-F238E27FC236}">
                <a16:creationId xmlns:a16="http://schemas.microsoft.com/office/drawing/2014/main" id="{86465A46-7CC9-441B-B9E0-4B8CBFD19F51}"/>
              </a:ext>
            </a:extLst>
          </p:cNvPr>
          <p:cNvSpPr/>
          <p:nvPr/>
        </p:nvSpPr>
        <p:spPr>
          <a:xfrm>
            <a:off x="2111375" y="1052513"/>
            <a:ext cx="6864350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BAAC3CF-B26A-4918-BB88-AFEF2FC1C5BC}"/>
              </a:ext>
            </a:extLst>
          </p:cNvPr>
          <p:cNvGraphicFramePr/>
          <p:nvPr/>
        </p:nvGraphicFramePr>
        <p:xfrm>
          <a:off x="1271464" y="1751399"/>
          <a:ext cx="9560936" cy="4125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 descr="Seta: girar para a esquerda">
            <a:extLst>
              <a:ext uri="{FF2B5EF4-FFF2-40B4-BE49-F238E27FC236}">
                <a16:creationId xmlns:a16="http://schemas.microsoft.com/office/drawing/2014/main" id="{C727D661-36AC-4EAF-BBAE-61658149C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421775">
            <a:off x="673629" y="193483"/>
            <a:ext cx="1286456" cy="1286456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B665704A-7BC3-4CE7-B375-C71616630F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243978"/>
              </p:ext>
            </p:extLst>
          </p:nvPr>
        </p:nvGraphicFramePr>
        <p:xfrm>
          <a:off x="-1066512" y="1113094"/>
          <a:ext cx="11233248" cy="5302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9B68CDCF-699D-45CB-B157-5C745A999E95}"/>
              </a:ext>
            </a:extLst>
          </p:cNvPr>
          <p:cNvSpPr txBox="1"/>
          <p:nvPr/>
        </p:nvSpPr>
        <p:spPr>
          <a:xfrm>
            <a:off x="3359696" y="262389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Cambria" panose="02040503050406030204" pitchFamily="18" charset="0"/>
                <a:ea typeface="Cambria" panose="02040503050406030204" pitchFamily="18" charset="0"/>
              </a:rPr>
              <a:t>QUESTIONÁRIO</a:t>
            </a:r>
            <a:endParaRPr lang="pt-B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Gráfico 10" descr="Lista">
            <a:extLst>
              <a:ext uri="{FF2B5EF4-FFF2-40B4-BE49-F238E27FC236}">
                <a16:creationId xmlns:a16="http://schemas.microsoft.com/office/drawing/2014/main" id="{128D9E6D-B7BC-4EE8-B721-0A972AE608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91744" y="116632"/>
            <a:ext cx="720080" cy="72008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B34FF9-DAD1-41CC-A3BD-9892A2D8B1B9}"/>
              </a:ext>
            </a:extLst>
          </p:cNvPr>
          <p:cNvSpPr txBox="1"/>
          <p:nvPr/>
        </p:nvSpPr>
        <p:spPr>
          <a:xfrm>
            <a:off x="7970755" y="1434262"/>
            <a:ext cx="3582353" cy="338554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600" dirty="0"/>
              <a:t> </a:t>
            </a:r>
            <a:r>
              <a:rPr lang="pt-BR" sz="1400" dirty="0"/>
              <a:t>Organização do Trabalho – 11 itens</a:t>
            </a:r>
            <a:endParaRPr lang="pt-BR" sz="16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6326FFA-9B3A-47D0-9672-BEE564355673}"/>
              </a:ext>
            </a:extLst>
          </p:cNvPr>
          <p:cNvSpPr txBox="1"/>
          <p:nvPr/>
        </p:nvSpPr>
        <p:spPr>
          <a:xfrm>
            <a:off x="7968208" y="1753071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Condições do Trabalho – 10 itens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595D8F6-7F2C-4D6A-A989-06B833348D95}"/>
              </a:ext>
            </a:extLst>
          </p:cNvPr>
          <p:cNvSpPr txBox="1"/>
          <p:nvPr/>
        </p:nvSpPr>
        <p:spPr>
          <a:xfrm>
            <a:off x="7968208" y="2041103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Relações </a:t>
            </a:r>
            <a:r>
              <a:rPr lang="pt-BR" sz="1400" dirty="0" err="1"/>
              <a:t>Socioprofissionais</a:t>
            </a:r>
            <a:r>
              <a:rPr lang="pt-BR" sz="1400" dirty="0"/>
              <a:t> – 10 itens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64523B4-B866-4561-967C-002CEC0C0D18}"/>
              </a:ext>
            </a:extLst>
          </p:cNvPr>
          <p:cNvSpPr txBox="1"/>
          <p:nvPr/>
        </p:nvSpPr>
        <p:spPr>
          <a:xfrm>
            <a:off x="7968208" y="2761183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Custo Físico – 10 itens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DFD32AB-3B80-46CA-A5E3-5D7E0CF8310F}"/>
              </a:ext>
            </a:extLst>
          </p:cNvPr>
          <p:cNvSpPr txBox="1"/>
          <p:nvPr/>
        </p:nvSpPr>
        <p:spPr>
          <a:xfrm>
            <a:off x="7968208" y="3049215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Custo Cognitivo – 10 itens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ED9B79B-27B7-40F6-B009-C71AAD40D148}"/>
              </a:ext>
            </a:extLst>
          </p:cNvPr>
          <p:cNvSpPr txBox="1"/>
          <p:nvPr/>
        </p:nvSpPr>
        <p:spPr>
          <a:xfrm>
            <a:off x="7968208" y="3337247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Custo Afetivo – 12 itens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3AC8BB8-AE96-440A-AF4C-62A400D525A1}"/>
              </a:ext>
            </a:extLst>
          </p:cNvPr>
          <p:cNvSpPr txBox="1"/>
          <p:nvPr/>
        </p:nvSpPr>
        <p:spPr>
          <a:xfrm>
            <a:off x="7968208" y="3923764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Realização Profissional – 9 itens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37D4FDE-699A-4F65-952A-3DCCF78CE59C}"/>
              </a:ext>
            </a:extLst>
          </p:cNvPr>
          <p:cNvSpPr txBox="1"/>
          <p:nvPr/>
        </p:nvSpPr>
        <p:spPr>
          <a:xfrm>
            <a:off x="7968208" y="4807211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Falta de Liberdade de Expressão – 7 itens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050BC83-982A-4B10-AF03-518DB1DA4989}"/>
              </a:ext>
            </a:extLst>
          </p:cNvPr>
          <p:cNvSpPr txBox="1"/>
          <p:nvPr/>
        </p:nvSpPr>
        <p:spPr>
          <a:xfrm>
            <a:off x="7967938" y="4208923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Liberdade de Expressão  – 8 itens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9CA69AC-CD88-44B3-BE09-320171315757}"/>
              </a:ext>
            </a:extLst>
          </p:cNvPr>
          <p:cNvSpPr txBox="1"/>
          <p:nvPr/>
        </p:nvSpPr>
        <p:spPr>
          <a:xfrm>
            <a:off x="7968073" y="4508067"/>
            <a:ext cx="3582353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Falta de Reconhecimento – 8 itens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7C9E1D2-4C0C-4F53-9846-C55FCDF025D3}"/>
              </a:ext>
            </a:extLst>
          </p:cNvPr>
          <p:cNvSpPr txBox="1"/>
          <p:nvPr/>
        </p:nvSpPr>
        <p:spPr>
          <a:xfrm>
            <a:off x="7953472" y="5281464"/>
            <a:ext cx="359681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Danos Físicos– 12 itens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DC23314A-9792-4112-A299-3D613BCD7E89}"/>
              </a:ext>
            </a:extLst>
          </p:cNvPr>
          <p:cNvSpPr txBox="1"/>
          <p:nvPr/>
        </p:nvSpPr>
        <p:spPr>
          <a:xfrm>
            <a:off x="7964986" y="5581773"/>
            <a:ext cx="358530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Danos Psicológicos – 10 itens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8609F2FF-7717-4DC7-B5D5-4EF4B579354B}"/>
              </a:ext>
            </a:extLst>
          </p:cNvPr>
          <p:cNvSpPr txBox="1"/>
          <p:nvPr/>
        </p:nvSpPr>
        <p:spPr>
          <a:xfrm>
            <a:off x="7964986" y="5877272"/>
            <a:ext cx="358530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400" dirty="0"/>
              <a:t>Danos Sociais– 7 itens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76C1B0E9-5418-4B89-A0FE-F633004CA3AC}"/>
              </a:ext>
            </a:extLst>
          </p:cNvPr>
          <p:cNvCxnSpPr>
            <a:cxnSpLocks/>
          </p:cNvCxnSpPr>
          <p:nvPr/>
        </p:nvCxnSpPr>
        <p:spPr>
          <a:xfrm flipV="1">
            <a:off x="7482199" y="1532342"/>
            <a:ext cx="341993" cy="307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2315458B-0101-4AD3-842F-6FA5A291A4BE}"/>
              </a:ext>
            </a:extLst>
          </p:cNvPr>
          <p:cNvCxnSpPr/>
          <p:nvPr/>
        </p:nvCxnSpPr>
        <p:spPr>
          <a:xfrm>
            <a:off x="7482199" y="1840119"/>
            <a:ext cx="419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6C0A7868-A607-4D8B-9840-2F9EC6ADBEB6}"/>
              </a:ext>
            </a:extLst>
          </p:cNvPr>
          <p:cNvCxnSpPr/>
          <p:nvPr/>
        </p:nvCxnSpPr>
        <p:spPr>
          <a:xfrm>
            <a:off x="7482199" y="1840119"/>
            <a:ext cx="341993" cy="36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DCF0AA36-F891-4CC9-B707-E690F37D189D}"/>
              </a:ext>
            </a:extLst>
          </p:cNvPr>
          <p:cNvCxnSpPr/>
          <p:nvPr/>
        </p:nvCxnSpPr>
        <p:spPr>
          <a:xfrm>
            <a:off x="7521062" y="3246627"/>
            <a:ext cx="341993" cy="36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1067AF8F-BA79-435E-AB18-0A5C3121196A}"/>
              </a:ext>
            </a:extLst>
          </p:cNvPr>
          <p:cNvCxnSpPr/>
          <p:nvPr/>
        </p:nvCxnSpPr>
        <p:spPr>
          <a:xfrm>
            <a:off x="7521062" y="3246627"/>
            <a:ext cx="419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01BC1454-7005-43BF-B83F-8FE51F2A0673}"/>
              </a:ext>
            </a:extLst>
          </p:cNvPr>
          <p:cNvCxnSpPr>
            <a:cxnSpLocks/>
          </p:cNvCxnSpPr>
          <p:nvPr/>
        </p:nvCxnSpPr>
        <p:spPr>
          <a:xfrm flipV="1">
            <a:off x="7521061" y="2949639"/>
            <a:ext cx="341993" cy="307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87732774-2F88-4CBB-8ECF-DC324370718D}"/>
              </a:ext>
            </a:extLst>
          </p:cNvPr>
          <p:cNvCxnSpPr/>
          <p:nvPr/>
        </p:nvCxnSpPr>
        <p:spPr>
          <a:xfrm>
            <a:off x="7521061" y="5747590"/>
            <a:ext cx="4197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781801CB-6DB3-4A87-8D0A-9C2A491456AB}"/>
              </a:ext>
            </a:extLst>
          </p:cNvPr>
          <p:cNvCxnSpPr>
            <a:cxnSpLocks/>
          </p:cNvCxnSpPr>
          <p:nvPr/>
        </p:nvCxnSpPr>
        <p:spPr>
          <a:xfrm>
            <a:off x="7482194" y="5744905"/>
            <a:ext cx="380860" cy="296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0CA6B400-401C-4DBC-BD1E-B639EB73D84A}"/>
              </a:ext>
            </a:extLst>
          </p:cNvPr>
          <p:cNvCxnSpPr>
            <a:cxnSpLocks/>
          </p:cNvCxnSpPr>
          <p:nvPr/>
        </p:nvCxnSpPr>
        <p:spPr>
          <a:xfrm flipV="1">
            <a:off x="7482199" y="5447916"/>
            <a:ext cx="341993" cy="307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DDBB5C50-72FF-401A-AE7F-34FBFDDB6B04}"/>
              </a:ext>
            </a:extLst>
          </p:cNvPr>
          <p:cNvCxnSpPr>
            <a:cxnSpLocks/>
          </p:cNvCxnSpPr>
          <p:nvPr/>
        </p:nvCxnSpPr>
        <p:spPr>
          <a:xfrm>
            <a:off x="7435173" y="4366894"/>
            <a:ext cx="427881" cy="592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B31C4FED-07EA-4835-BA59-DBBEECA1F636}"/>
              </a:ext>
            </a:extLst>
          </p:cNvPr>
          <p:cNvCxnSpPr>
            <a:cxnSpLocks/>
          </p:cNvCxnSpPr>
          <p:nvPr/>
        </p:nvCxnSpPr>
        <p:spPr>
          <a:xfrm flipV="1">
            <a:off x="7451327" y="4052624"/>
            <a:ext cx="450593" cy="317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0056D90C-D38C-4760-B071-EB7BF0D4EE8D}"/>
              </a:ext>
            </a:extLst>
          </p:cNvPr>
          <p:cNvCxnSpPr>
            <a:cxnSpLocks/>
          </p:cNvCxnSpPr>
          <p:nvPr/>
        </p:nvCxnSpPr>
        <p:spPr>
          <a:xfrm>
            <a:off x="7453689" y="4364247"/>
            <a:ext cx="411997" cy="5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65555DEF-4A07-4E2D-B2CE-C47D69C99CFB}"/>
              </a:ext>
            </a:extLst>
          </p:cNvPr>
          <p:cNvCxnSpPr>
            <a:cxnSpLocks/>
          </p:cNvCxnSpPr>
          <p:nvPr/>
        </p:nvCxnSpPr>
        <p:spPr>
          <a:xfrm>
            <a:off x="7425699" y="4375861"/>
            <a:ext cx="468492" cy="259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2">
            <a:extLst>
              <a:ext uri="{FF2B5EF4-FFF2-40B4-BE49-F238E27FC236}">
                <a16:creationId xmlns:a16="http://schemas.microsoft.com/office/drawing/2014/main" id="{667CB9BD-078D-470B-9F18-01B7508933E3}"/>
              </a:ext>
            </a:extLst>
          </p:cNvPr>
          <p:cNvSpPr/>
          <p:nvPr/>
        </p:nvSpPr>
        <p:spPr>
          <a:xfrm>
            <a:off x="2639616" y="908720"/>
            <a:ext cx="6864350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12926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>
            <a:extLst>
              <a:ext uri="{FF2B5EF4-FFF2-40B4-BE49-F238E27FC236}">
                <a16:creationId xmlns:a16="http://schemas.microsoft.com/office/drawing/2014/main" id="{1372CBD1-39EE-40F0-A61F-DA0D73F3F6DB}"/>
              </a:ext>
            </a:extLst>
          </p:cNvPr>
          <p:cNvSpPr txBox="1"/>
          <p:nvPr/>
        </p:nvSpPr>
        <p:spPr>
          <a:xfrm>
            <a:off x="2583090" y="226638"/>
            <a:ext cx="8693150" cy="13557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  <a:cs typeface="+mn-cs"/>
              </a:rPr>
              <a:t>CONSTRUÇÃO DA PESQUISA: ETAPAS</a:t>
            </a:r>
            <a:endParaRPr lang="en-US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mbria" pitchFamily="18" charset="0"/>
              <a:cs typeface="+mn-cs"/>
            </a:endParaRPr>
          </a:p>
        </p:txBody>
      </p:sp>
      <p:sp>
        <p:nvSpPr>
          <p:cNvPr id="219" name="Line 11">
            <a:extLst>
              <a:ext uri="{FF2B5EF4-FFF2-40B4-BE49-F238E27FC236}">
                <a16:creationId xmlns:a16="http://schemas.microsoft.com/office/drawing/2014/main" id="{E825BDE5-A2A7-4C7B-9A2B-A65601696338}"/>
              </a:ext>
            </a:extLst>
          </p:cNvPr>
          <p:cNvSpPr/>
          <p:nvPr/>
        </p:nvSpPr>
        <p:spPr>
          <a:xfrm>
            <a:off x="2135188" y="1268760"/>
            <a:ext cx="8209283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4AB7CC94-575C-436E-8F5A-A8D29D64F098}"/>
              </a:ext>
            </a:extLst>
          </p:cNvPr>
          <p:cNvSpPr/>
          <p:nvPr/>
        </p:nvSpPr>
        <p:spPr>
          <a:xfrm>
            <a:off x="623888" y="2492375"/>
            <a:ext cx="935037" cy="8651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eta para a direita 3">
            <a:extLst>
              <a:ext uri="{FF2B5EF4-FFF2-40B4-BE49-F238E27FC236}">
                <a16:creationId xmlns:a16="http://schemas.microsoft.com/office/drawing/2014/main" id="{357A9CA0-4620-434D-8C53-B29A5A08784C}"/>
              </a:ext>
            </a:extLst>
          </p:cNvPr>
          <p:cNvSpPr/>
          <p:nvPr/>
        </p:nvSpPr>
        <p:spPr>
          <a:xfrm>
            <a:off x="1774825" y="2781300"/>
            <a:ext cx="649288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E80BCD0-A589-4132-99D5-F31B1F2D823E}"/>
              </a:ext>
            </a:extLst>
          </p:cNvPr>
          <p:cNvSpPr/>
          <p:nvPr/>
        </p:nvSpPr>
        <p:spPr>
          <a:xfrm>
            <a:off x="2566988" y="2492375"/>
            <a:ext cx="936625" cy="8651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1"/>
                </a:solidFill>
              </a:rPr>
              <a:t>2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8" name="Seta para a direita 7">
            <a:extLst>
              <a:ext uri="{FF2B5EF4-FFF2-40B4-BE49-F238E27FC236}">
                <a16:creationId xmlns:a16="http://schemas.microsoft.com/office/drawing/2014/main" id="{D845E2D2-2164-4B6C-BA0D-6AC53B488966}"/>
              </a:ext>
            </a:extLst>
          </p:cNvPr>
          <p:cNvSpPr/>
          <p:nvPr/>
        </p:nvSpPr>
        <p:spPr>
          <a:xfrm>
            <a:off x="3683000" y="2781300"/>
            <a:ext cx="6477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0F0715C-2369-4026-858F-75F6E76BD5A4}"/>
              </a:ext>
            </a:extLst>
          </p:cNvPr>
          <p:cNvSpPr/>
          <p:nvPr/>
        </p:nvSpPr>
        <p:spPr>
          <a:xfrm>
            <a:off x="4514850" y="2492375"/>
            <a:ext cx="936625" cy="8651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0" name="Seta para a direita 9">
            <a:extLst>
              <a:ext uri="{FF2B5EF4-FFF2-40B4-BE49-F238E27FC236}">
                <a16:creationId xmlns:a16="http://schemas.microsoft.com/office/drawing/2014/main" id="{65555C4A-1DAF-4341-85B9-B3DEE2936355}"/>
              </a:ext>
            </a:extLst>
          </p:cNvPr>
          <p:cNvSpPr/>
          <p:nvPr/>
        </p:nvSpPr>
        <p:spPr>
          <a:xfrm>
            <a:off x="5591175" y="2781300"/>
            <a:ext cx="649288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C86CF463-B380-4F7D-A75F-7EF09501C442}"/>
              </a:ext>
            </a:extLst>
          </p:cNvPr>
          <p:cNvSpPr/>
          <p:nvPr/>
        </p:nvSpPr>
        <p:spPr>
          <a:xfrm>
            <a:off x="6383338" y="2492375"/>
            <a:ext cx="936625" cy="8651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2" name="Seta para a direita 11">
            <a:extLst>
              <a:ext uri="{FF2B5EF4-FFF2-40B4-BE49-F238E27FC236}">
                <a16:creationId xmlns:a16="http://schemas.microsoft.com/office/drawing/2014/main" id="{3AA32342-7ED6-47F0-8A46-B12F8E348B97}"/>
              </a:ext>
            </a:extLst>
          </p:cNvPr>
          <p:cNvSpPr/>
          <p:nvPr/>
        </p:nvSpPr>
        <p:spPr>
          <a:xfrm>
            <a:off x="7464425" y="2781300"/>
            <a:ext cx="6477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7DD4471F-7E4D-4980-99DB-F6EBA450CEF5}"/>
              </a:ext>
            </a:extLst>
          </p:cNvPr>
          <p:cNvSpPr/>
          <p:nvPr/>
        </p:nvSpPr>
        <p:spPr>
          <a:xfrm>
            <a:off x="8256588" y="2493963"/>
            <a:ext cx="935037" cy="865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4" name="Seta para a direita 13">
            <a:extLst>
              <a:ext uri="{FF2B5EF4-FFF2-40B4-BE49-F238E27FC236}">
                <a16:creationId xmlns:a16="http://schemas.microsoft.com/office/drawing/2014/main" id="{697FCE6A-C678-4AAF-A85D-D32449C7F7CF}"/>
              </a:ext>
            </a:extLst>
          </p:cNvPr>
          <p:cNvSpPr/>
          <p:nvPr/>
        </p:nvSpPr>
        <p:spPr>
          <a:xfrm>
            <a:off x="9409113" y="2781300"/>
            <a:ext cx="6477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7656C79-224E-4B15-AB9D-E16E9770A73D}"/>
              </a:ext>
            </a:extLst>
          </p:cNvPr>
          <p:cNvSpPr/>
          <p:nvPr/>
        </p:nvSpPr>
        <p:spPr>
          <a:xfrm>
            <a:off x="10199688" y="2493963"/>
            <a:ext cx="936625" cy="865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0255" name="CaixaDeTexto 4">
            <a:extLst>
              <a:ext uri="{FF2B5EF4-FFF2-40B4-BE49-F238E27FC236}">
                <a16:creationId xmlns:a16="http://schemas.microsoft.com/office/drawing/2014/main" id="{D61A5C7E-7805-4D76-ACF0-72B0C0443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3716338"/>
            <a:ext cx="13668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Autorização da empresa investigada</a:t>
            </a:r>
          </a:p>
          <a:p>
            <a:pPr eaLnBrk="1" hangingPunct="1"/>
            <a:endParaRPr lang="pt-BR" altLang="pt-BR"/>
          </a:p>
        </p:txBody>
      </p:sp>
      <p:sp>
        <p:nvSpPr>
          <p:cNvPr id="10256" name="CaixaDeTexto 16">
            <a:extLst>
              <a:ext uri="{FF2B5EF4-FFF2-40B4-BE49-F238E27FC236}">
                <a16:creationId xmlns:a16="http://schemas.microsoft.com/office/drawing/2014/main" id="{9208C8D1-3CC3-4BE5-9E4B-55D9F5B34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3716338"/>
            <a:ext cx="1512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/>
              <a:t>Construção do questionário</a:t>
            </a:r>
          </a:p>
        </p:txBody>
      </p:sp>
      <p:sp>
        <p:nvSpPr>
          <p:cNvPr id="10257" name="CaixaDeTexto 17">
            <a:extLst>
              <a:ext uri="{FF2B5EF4-FFF2-40B4-BE49-F238E27FC236}">
                <a16:creationId xmlns:a16="http://schemas.microsoft.com/office/drawing/2014/main" id="{DF1F16C2-0E84-4C65-968C-314C44E80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3716338"/>
            <a:ext cx="1619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/>
              <a:t>Distribuição do questionário via e-mail</a:t>
            </a:r>
          </a:p>
        </p:txBody>
      </p:sp>
      <p:sp>
        <p:nvSpPr>
          <p:cNvPr id="10258" name="CaixaDeTexto 18">
            <a:extLst>
              <a:ext uri="{FF2B5EF4-FFF2-40B4-BE49-F238E27FC236}">
                <a16:creationId xmlns:a16="http://schemas.microsoft.com/office/drawing/2014/main" id="{4DED8FDC-AC6C-4B1D-9D0B-90ADAC525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3719513"/>
            <a:ext cx="1944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/>
              <a:t>Análise dos dados quantitativos</a:t>
            </a:r>
          </a:p>
        </p:txBody>
      </p:sp>
      <p:sp>
        <p:nvSpPr>
          <p:cNvPr id="10259" name="CaixaDeTexto 19">
            <a:extLst>
              <a:ext uri="{FF2B5EF4-FFF2-40B4-BE49-F238E27FC236}">
                <a16:creationId xmlns:a16="http://schemas.microsoft.com/office/drawing/2014/main" id="{4156F55F-DC17-40BB-B53E-000392E9D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5" y="3716338"/>
            <a:ext cx="1368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/>
              <a:t>Entrevistas</a:t>
            </a:r>
          </a:p>
        </p:txBody>
      </p:sp>
      <p:sp>
        <p:nvSpPr>
          <p:cNvPr id="10260" name="CaixaDeTexto 20">
            <a:extLst>
              <a:ext uri="{FF2B5EF4-FFF2-40B4-BE49-F238E27FC236}">
                <a16:creationId xmlns:a16="http://schemas.microsoft.com/office/drawing/2014/main" id="{F78DF0E8-3D18-4986-AA7E-8B76417F9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3" y="3716338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/>
              <a:t>Transcrição e  Análise das entrevistas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62D6D060-998A-4A95-B597-778261679E59}"/>
              </a:ext>
            </a:extLst>
          </p:cNvPr>
          <p:cNvSpPr/>
          <p:nvPr/>
        </p:nvSpPr>
        <p:spPr>
          <a:xfrm rot="16200000">
            <a:off x="5645944" y="-656431"/>
            <a:ext cx="719137" cy="11483975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262" name="CaixaDeTexto 22">
            <a:extLst>
              <a:ext uri="{FF2B5EF4-FFF2-40B4-BE49-F238E27FC236}">
                <a16:creationId xmlns:a16="http://schemas.microsoft.com/office/drawing/2014/main" id="{718D28B2-2970-4390-8C76-0A1FF471C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589588"/>
            <a:ext cx="7921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b="1" dirty="0"/>
              <a:t>DISCUSSÃO GERAL DOS RESULTADOS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52B2FFA-8291-49A2-8369-F71D5B633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895908"/>
            <a:ext cx="8386627" cy="598947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69B9DDAD-1665-4040-BED6-A948E03B410E}"/>
              </a:ext>
            </a:extLst>
          </p:cNvPr>
          <p:cNvSpPr txBox="1"/>
          <p:nvPr/>
        </p:nvSpPr>
        <p:spPr>
          <a:xfrm>
            <a:off x="2135560" y="498158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Tabela 1. </a:t>
            </a:r>
            <a:r>
              <a:rPr lang="pt-BR" sz="1600" dirty="0"/>
              <a:t>Aspectos metodológicos do desenvolvimento da pesquisa</a:t>
            </a:r>
            <a:endParaRPr lang="pt-BR" sz="1600" i="1" dirty="0"/>
          </a:p>
        </p:txBody>
      </p:sp>
    </p:spTree>
    <p:extLst>
      <p:ext uri="{BB962C8B-B14F-4D97-AF65-F5344CB8AC3E}">
        <p14:creationId xmlns:p14="http://schemas.microsoft.com/office/powerpoint/2010/main" val="3562487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9FDBBA8-7910-4E76-8044-CFED2A62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49103"/>
            <a:ext cx="11305256" cy="1047649"/>
          </a:xfrm>
        </p:spPr>
        <p:txBody>
          <a:bodyPr>
            <a:normAutofit/>
          </a:bodyPr>
          <a:lstStyle/>
          <a:p>
            <a:pPr algn="ctr"/>
            <a:r>
              <a:rPr lang="en-US" sz="4000" b="1" spc="-1" dirty="0">
                <a:solidFill>
                  <a:srgbClr val="323232"/>
                </a:solidFill>
                <a:uFill>
                  <a:solidFill>
                    <a:srgbClr val="FFFFFF"/>
                  </a:solidFill>
                </a:uFill>
                <a:latin typeface="Cambria" pitchFamily="18" charset="0"/>
              </a:rPr>
              <a:t>ANÁLISE DO QUESTIONÁRIO</a:t>
            </a:r>
            <a:endParaRPr lang="pt-BR" dirty="0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29584BF1-5883-4183-A769-E28260D5754C}"/>
              </a:ext>
            </a:extLst>
          </p:cNvPr>
          <p:cNvSpPr/>
          <p:nvPr/>
        </p:nvSpPr>
        <p:spPr>
          <a:xfrm>
            <a:off x="695325" y="980728"/>
            <a:ext cx="10514013" cy="0"/>
          </a:xfrm>
          <a:prstGeom prst="line">
            <a:avLst/>
          </a:prstGeom>
          <a:ln>
            <a:solidFill>
              <a:schemeClr val="accent2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C6C44CD0-F9AF-4072-8255-AB77AD19F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95954"/>
              </p:ext>
            </p:extLst>
          </p:nvPr>
        </p:nvGraphicFramePr>
        <p:xfrm>
          <a:off x="2171564" y="1560445"/>
          <a:ext cx="7848872" cy="4244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Caracterização da Amostra</a:t>
                      </a:r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Maioria</a:t>
                      </a:r>
                      <a:r>
                        <a:rPr lang="pt-BR" sz="1800" baseline="0" dirty="0"/>
                        <a:t> do sexo feminino (60,4%)</a:t>
                      </a:r>
                      <a:endParaRPr lang="pt-BR" sz="1800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85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Idades entre 20 e 63 anos (M</a:t>
                      </a:r>
                      <a:r>
                        <a:rPr lang="pt-BR" sz="1800" baseline="0" dirty="0"/>
                        <a:t> = 39,19; DP = 11,32)</a:t>
                      </a:r>
                      <a:endParaRPr lang="pt-BR" sz="1800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Pós-graduada</a:t>
                      </a:r>
                      <a:r>
                        <a:rPr lang="pt-BR" sz="1800" baseline="0" dirty="0"/>
                        <a:t> (42,9%)</a:t>
                      </a:r>
                      <a:endParaRPr lang="pt-BR" sz="1800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Casados (50,5%)</a:t>
                      </a:r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Função Administrativa</a:t>
                      </a:r>
                      <a:r>
                        <a:rPr lang="pt-BR" sz="1800" baseline="0" dirty="0"/>
                        <a:t> (36%)</a:t>
                      </a:r>
                      <a:endParaRPr lang="pt-BR" sz="1800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Funcionários</a:t>
                      </a:r>
                      <a:r>
                        <a:rPr lang="pt-BR" sz="1800" baseline="0" dirty="0"/>
                        <a:t> efetivos (57,9%)</a:t>
                      </a:r>
                      <a:endParaRPr lang="pt-BR" sz="1800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M</a:t>
                      </a:r>
                      <a:r>
                        <a:rPr lang="pt-BR" sz="1800" baseline="0" dirty="0"/>
                        <a:t> = 10,7 anos de trabalho na empresa</a:t>
                      </a:r>
                      <a:endParaRPr lang="pt-BR" sz="1800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M</a:t>
                      </a:r>
                      <a:r>
                        <a:rPr lang="pt-BR" sz="1800" baseline="0" dirty="0"/>
                        <a:t> = 5,5 anos na função</a:t>
                      </a:r>
                      <a:endParaRPr lang="pt-BR" sz="1800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996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TOTAL:</a:t>
                      </a:r>
                      <a:r>
                        <a:rPr lang="pt-BR" sz="1800" b="1" baseline="0" dirty="0"/>
                        <a:t> 312 sujeitos</a:t>
                      </a:r>
                      <a:endParaRPr lang="pt-BR" sz="1800" b="1" dirty="0"/>
                    </a:p>
                  </a:txBody>
                  <a:tcPr marL="91410" marR="91410" marT="45702" marB="4570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E6A2BCB4-67CB-4B51-801C-4EEAD7F6754C}"/>
              </a:ext>
            </a:extLst>
          </p:cNvPr>
          <p:cNvSpPr txBox="1"/>
          <p:nvPr/>
        </p:nvSpPr>
        <p:spPr>
          <a:xfrm>
            <a:off x="2171564" y="1146230"/>
            <a:ext cx="6084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Tabela 2. </a:t>
            </a:r>
            <a:r>
              <a:rPr lang="pt-BR" sz="1600" dirty="0"/>
              <a:t>Caracterização da Amostra do Questionário</a:t>
            </a:r>
          </a:p>
        </p:txBody>
      </p:sp>
    </p:spTree>
    <p:extLst>
      <p:ext uri="{BB962C8B-B14F-4D97-AF65-F5344CB8AC3E}">
        <p14:creationId xmlns:p14="http://schemas.microsoft.com/office/powerpoint/2010/main" val="48891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9_Assema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9_Assemae" id="{8F3B772F-7C0B-4F8E-A453-4D6A7F3D84EC}" vid="{1C07AF2C-AB2C-475D-A766-E9C046D12AA5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49_Assemae</Template>
  <TotalTime>2383</TotalTime>
  <Words>2127</Words>
  <Application>Microsoft Office PowerPoint</Application>
  <PresentationFormat>Widescreen</PresentationFormat>
  <Paragraphs>365</Paragraphs>
  <Slides>25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</vt:lpstr>
      <vt:lpstr>Perpetua</vt:lpstr>
      <vt:lpstr>Times New Roman</vt:lpstr>
      <vt:lpstr>Wingdings</vt:lpstr>
      <vt:lpstr>49_Assemae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DO QUESTIONÁRIO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Obrigada!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Computador</dc:creator>
  <cp:lastModifiedBy>Samara Silveira</cp:lastModifiedBy>
  <cp:revision>85</cp:revision>
  <dcterms:created xsi:type="dcterms:W3CDTF">2018-04-09T23:46:24Z</dcterms:created>
  <dcterms:modified xsi:type="dcterms:W3CDTF">2019-05-07T03:04:12Z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  <property fmtid="{D5CDD505-2E9C-101B-9397-08002B2CF9AE}" pid="12" name="_TemplateID">
    <vt:lpwstr>TC029009979991</vt:lpwstr>
  </property>
</Properties>
</file>