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1" r:id="rId4"/>
    <p:sldId id="264" r:id="rId5"/>
    <p:sldId id="262" r:id="rId6"/>
    <p:sldId id="272" r:id="rId7"/>
    <p:sldId id="263" r:id="rId8"/>
    <p:sldId id="265" r:id="rId9"/>
    <p:sldId id="258" r:id="rId10"/>
    <p:sldId id="259" r:id="rId11"/>
    <p:sldId id="271" r:id="rId12"/>
    <p:sldId id="267" r:id="rId13"/>
    <p:sldId id="266" r:id="rId14"/>
    <p:sldId id="268" r:id="rId15"/>
    <p:sldId id="257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1228-A51C-49B3-8055-90A857EB3D2B}" type="datetimeFigureOut">
              <a:rPr lang="pt-BR" smtClean="0"/>
              <a:t>03/05/2019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F23B-CC0D-4E73-90BC-3705FBB663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5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F23B-CC0D-4E73-90BC-3705FBB6637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95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74CC3EF-DFDD-4CEB-8074-FFA356519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0407" y="47486"/>
            <a:ext cx="1850560" cy="5710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6B02F9C-2772-4942-AA62-78D3768601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3775" y="5883275"/>
            <a:ext cx="1914884" cy="734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16200-ECA7-4F5F-9117-CA0D9F1EC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Gestão administrativa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587039-2EB1-4E57-ABDA-C1B481E1E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Modelo de gestão </a:t>
            </a:r>
            <a:r>
              <a:rPr lang="pt-BR" dirty="0" smtClean="0"/>
              <a:t>2017-2020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F2BD9F-1F56-4E91-9932-4459BB4A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71" y="1600201"/>
            <a:ext cx="4236658" cy="13073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6E7CE40-C5B8-4986-A2CB-1AE0D5C29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075" y="190029"/>
            <a:ext cx="3575258" cy="13715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1A8426-1512-48E7-821A-183C04706295}"/>
              </a:ext>
            </a:extLst>
          </p:cNvPr>
          <p:cNvSpPr txBox="1"/>
          <p:nvPr/>
        </p:nvSpPr>
        <p:spPr>
          <a:xfrm>
            <a:off x="103031" y="5112937"/>
            <a:ext cx="3726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Raimundo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Dantas Souza Filho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/>
              <a:t>Diretor SAAE Lucas do Rio </a:t>
            </a:r>
            <a:r>
              <a:rPr lang="pt-BR" dirty="0" smtClean="0"/>
              <a:t>Verde – MT</a:t>
            </a:r>
          </a:p>
          <a:p>
            <a:r>
              <a:rPr lang="pt-BR" dirty="0" smtClean="0"/>
              <a:t>Administrador</a:t>
            </a:r>
          </a:p>
          <a:p>
            <a:r>
              <a:rPr lang="pt-BR" dirty="0" smtClean="0"/>
              <a:t>Especialista em Administração </a:t>
            </a:r>
          </a:p>
          <a:p>
            <a:r>
              <a:rPr lang="pt-BR" dirty="0" smtClean="0"/>
              <a:t>Publica e Gestão de Cidades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166D5D-A0C7-4F65-A788-6A158153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663" y="4581789"/>
            <a:ext cx="10364432" cy="811610"/>
          </a:xfrm>
        </p:spPr>
        <p:txBody>
          <a:bodyPr>
            <a:normAutofit/>
          </a:bodyPr>
          <a:lstStyle/>
          <a:p>
            <a:r>
              <a:rPr lang="pt-BR" sz="4000" b="1" dirty="0"/>
              <a:t>BI financeiros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840A3FD-B5B7-45C3-975A-F2D488CB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613" y="5393399"/>
            <a:ext cx="9822532" cy="682472"/>
          </a:xfrm>
        </p:spPr>
        <p:txBody>
          <a:bodyPr>
            <a:noAutofit/>
          </a:bodyPr>
          <a:lstStyle/>
          <a:p>
            <a:r>
              <a:rPr lang="pt-BR" sz="2000" b="1" dirty="0" smtClean="0"/>
              <a:t>Todos os </a:t>
            </a:r>
            <a:r>
              <a:rPr lang="pt-BR" sz="2000" b="1" dirty="0"/>
              <a:t>dados financeiros e administrativos </a:t>
            </a:r>
            <a:r>
              <a:rPr lang="pt-BR" sz="2000" b="1" dirty="0" smtClean="0"/>
              <a:t>em </a:t>
            </a:r>
            <a:r>
              <a:rPr lang="pt-BR" sz="2000" b="1" dirty="0"/>
              <a:t>tempo real </a:t>
            </a:r>
            <a:r>
              <a:rPr lang="pt-BR" sz="2000" b="1" dirty="0" smtClean="0"/>
              <a:t>do saae, viabilizando </a:t>
            </a:r>
            <a:r>
              <a:rPr lang="pt-BR" sz="2000" b="1" dirty="0"/>
              <a:t>gestão e tomada de decisão rápida e </a:t>
            </a:r>
            <a:r>
              <a:rPr lang="pt-BR" sz="2000" b="1" dirty="0" smtClean="0"/>
              <a:t>segura.</a:t>
            </a:r>
            <a:endParaRPr lang="pt-BR" sz="2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2" y="511933"/>
            <a:ext cx="10684578" cy="43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166D5D-A0C7-4F65-A788-6A158153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663" y="4651064"/>
            <a:ext cx="10364432" cy="811610"/>
          </a:xfrm>
        </p:spPr>
        <p:txBody>
          <a:bodyPr>
            <a:normAutofit/>
          </a:bodyPr>
          <a:lstStyle/>
          <a:p>
            <a:r>
              <a:rPr lang="pt-BR" sz="4000" b="1" dirty="0"/>
              <a:t>BI </a:t>
            </a:r>
            <a:r>
              <a:rPr lang="pt-BR" sz="4000" b="1" dirty="0" smtClean="0"/>
              <a:t>operacional</a:t>
            </a:r>
            <a:endParaRPr lang="pt-BR" sz="4000" b="1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840A3FD-B5B7-45C3-975A-F2D488CB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613" y="5448819"/>
            <a:ext cx="9822532" cy="682472"/>
          </a:xfrm>
        </p:spPr>
        <p:txBody>
          <a:bodyPr>
            <a:noAutofit/>
          </a:bodyPr>
          <a:lstStyle/>
          <a:p>
            <a:r>
              <a:rPr lang="pt-BR" sz="2000" b="1" dirty="0"/>
              <a:t>dados em tempo real de toda estrutura operacional do saae viabilizando gestão e tomada de decisão rápida e </a:t>
            </a:r>
            <a:r>
              <a:rPr lang="pt-BR" sz="2000" b="1" dirty="0" smtClean="0"/>
              <a:t>segura.</a:t>
            </a:r>
            <a:endParaRPr lang="pt-BR" sz="2000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6C56ADE-F0DB-46B1-AF3E-87C04A5C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3" y="551690"/>
            <a:ext cx="10432211" cy="43363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38" y="551690"/>
            <a:ext cx="10423946" cy="43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6471E-7258-4723-A982-1D88FB9F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38211"/>
            <a:ext cx="10364451" cy="1596177"/>
          </a:xfrm>
        </p:spPr>
        <p:txBody>
          <a:bodyPr>
            <a:normAutofit/>
          </a:bodyPr>
          <a:lstStyle/>
          <a:p>
            <a:r>
              <a:rPr lang="pt-BR" sz="4400" b="1" dirty="0"/>
              <a:t>Análise de 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7A2F48-6F4E-4695-8D91-05D69928C4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45875"/>
            <a:ext cx="10363826" cy="3424107"/>
          </a:xfrm>
        </p:spPr>
        <p:txBody>
          <a:bodyPr>
            <a:noAutofit/>
          </a:bodyPr>
          <a:lstStyle/>
          <a:p>
            <a:r>
              <a:rPr lang="pt-BR" sz="2400" b="1" dirty="0"/>
              <a:t>Itens que são avaliados:</a:t>
            </a:r>
          </a:p>
          <a:p>
            <a:pPr lvl="1"/>
            <a:r>
              <a:rPr lang="pt-BR" sz="2000" b="1" dirty="0" smtClean="0"/>
              <a:t>Gráfico de Evolução </a:t>
            </a:r>
            <a:r>
              <a:rPr lang="pt-BR" sz="2000" b="1" dirty="0"/>
              <a:t>e expectativa de </a:t>
            </a:r>
            <a:r>
              <a:rPr lang="pt-BR" sz="2000" b="1" dirty="0" smtClean="0"/>
              <a:t>receita.</a:t>
            </a:r>
            <a:endParaRPr lang="pt-BR" sz="2000" b="1" dirty="0"/>
          </a:p>
          <a:p>
            <a:pPr lvl="1"/>
            <a:r>
              <a:rPr lang="pt-BR" sz="2000" b="1" dirty="0"/>
              <a:t>Gráfico de Consumo do </a:t>
            </a:r>
            <a:r>
              <a:rPr lang="pt-BR" sz="2000" b="1" dirty="0" smtClean="0"/>
              <a:t>orçamento.</a:t>
            </a:r>
            <a:endParaRPr lang="pt-BR" sz="2000" b="1" dirty="0"/>
          </a:p>
          <a:p>
            <a:pPr lvl="1"/>
            <a:r>
              <a:rPr lang="pt-BR" sz="2000" b="1" dirty="0"/>
              <a:t>Gráfico de Evolução e expectativa de </a:t>
            </a:r>
            <a:r>
              <a:rPr lang="pt-BR" sz="2000" b="1" dirty="0" smtClean="0"/>
              <a:t>despesa.</a:t>
            </a:r>
            <a:endParaRPr lang="pt-BR" sz="2000" b="1" dirty="0"/>
          </a:p>
          <a:p>
            <a:pPr lvl="1"/>
            <a:r>
              <a:rPr lang="pt-BR" sz="2000" b="1" dirty="0"/>
              <a:t>Gráfico de Investimentos e </a:t>
            </a:r>
            <a:r>
              <a:rPr lang="pt-BR" sz="2000" b="1" dirty="0" smtClean="0"/>
              <a:t>custeio.</a:t>
            </a:r>
            <a:endParaRPr lang="pt-BR" sz="2000" b="1" dirty="0"/>
          </a:p>
          <a:p>
            <a:pPr lvl="1"/>
            <a:r>
              <a:rPr lang="pt-BR" sz="2000" b="1" dirty="0"/>
              <a:t>Gráfico de Quadro de pessoal e folha de </a:t>
            </a:r>
            <a:r>
              <a:rPr lang="pt-BR" sz="2000" b="1" dirty="0" smtClean="0"/>
              <a:t>pagamento.</a:t>
            </a:r>
            <a:endParaRPr lang="pt-BR" sz="2000" b="1" dirty="0"/>
          </a:p>
          <a:p>
            <a:pPr lvl="1"/>
            <a:r>
              <a:rPr lang="pt-BR" sz="2000" b="1" dirty="0"/>
              <a:t>Gráfico de </a:t>
            </a:r>
            <a:r>
              <a:rPr lang="pt-BR" sz="2000" b="1" dirty="0" smtClean="0"/>
              <a:t>Licitações.</a:t>
            </a:r>
            <a:endParaRPr lang="pt-BR" sz="2000" b="1" dirty="0"/>
          </a:p>
          <a:p>
            <a:pPr lvl="1"/>
            <a:r>
              <a:rPr lang="pt-BR" sz="2000" b="1" dirty="0"/>
              <a:t>Gráfico de Resultados operacionais de água, esgoto e resíduos sólidos</a:t>
            </a:r>
          </a:p>
          <a:p>
            <a:pPr lvl="1"/>
            <a:r>
              <a:rPr lang="pt-BR" sz="2000" b="1" dirty="0"/>
              <a:t>Gráfico de Custos anual de água, esgoto e resíduos sólidos por </a:t>
            </a:r>
            <a:r>
              <a:rPr lang="pt-BR" sz="2000" b="1" dirty="0" smtClean="0"/>
              <a:t>economia.</a:t>
            </a:r>
            <a:endParaRPr lang="pt-BR" sz="2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50BCC-CE15-440E-9A67-BFAA1FC4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74339"/>
            <a:ext cx="10364451" cy="1596177"/>
          </a:xfrm>
        </p:spPr>
        <p:txBody>
          <a:bodyPr>
            <a:normAutofit/>
          </a:bodyPr>
          <a:lstStyle/>
          <a:p>
            <a:r>
              <a:rPr lang="pt-BR" sz="4000" b="1" dirty="0"/>
              <a:t>Análise de 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065C9D-7D92-4C38-99BB-B3902A2426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376967"/>
            <a:ext cx="10363826" cy="3424107"/>
          </a:xfrm>
        </p:spPr>
        <p:txBody>
          <a:bodyPr>
            <a:normAutofit/>
          </a:bodyPr>
          <a:lstStyle/>
          <a:p>
            <a:r>
              <a:rPr lang="pt-BR" sz="2400" b="1" dirty="0"/>
              <a:t>Reunião mensal para avaliação orçamentária e financeira dos resultados do saae, através de análise de dados.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1A6CF9-8A8B-4455-864B-CB4CCC0C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5" y="2395469"/>
            <a:ext cx="5677281" cy="34644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553421-E74A-43E8-AAB9-804D8C8B9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87" y="2398998"/>
            <a:ext cx="5662699" cy="34608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79" y="5942607"/>
            <a:ext cx="1197211" cy="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B4EC1-FC94-4FA1-AE40-96167E4D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66648"/>
            <a:ext cx="10364451" cy="1596177"/>
          </a:xfrm>
        </p:spPr>
        <p:txBody>
          <a:bodyPr>
            <a:normAutofit/>
          </a:bodyPr>
          <a:lstStyle/>
          <a:p>
            <a:r>
              <a:rPr lang="pt-BR" sz="4000" b="1" dirty="0"/>
              <a:t>Análise de 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5F6E0F-E19D-414D-8937-BE5DA27675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62538"/>
            <a:ext cx="10363826" cy="3424107"/>
          </a:xfrm>
        </p:spPr>
        <p:txBody>
          <a:bodyPr>
            <a:normAutofit/>
          </a:bodyPr>
          <a:lstStyle/>
          <a:p>
            <a:r>
              <a:rPr lang="pt-BR" sz="2400" b="1" dirty="0"/>
              <a:t>Avaliações de custos: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FA1A72-A3B5-4622-8296-734D04F7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3" y="1930260"/>
            <a:ext cx="5965099" cy="37493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1811C0-227A-409B-9BEF-E06A342C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228" y="1930261"/>
            <a:ext cx="5802147" cy="374932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411" y="5778332"/>
            <a:ext cx="1461780" cy="9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44E58-F4F7-40CA-86E8-693E1173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79880"/>
            <a:ext cx="10364451" cy="1596177"/>
          </a:xfrm>
        </p:spPr>
        <p:txBody>
          <a:bodyPr>
            <a:normAutofit/>
          </a:bodyPr>
          <a:lstStyle/>
          <a:p>
            <a:r>
              <a:rPr lang="pt-BR" sz="4000" b="1" dirty="0"/>
              <a:t>Gestão apoiada em tecnologia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B1B9E2-29E2-4476-8190-7F3B6E8E98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54964"/>
            <a:ext cx="10363826" cy="3424107"/>
          </a:xfrm>
        </p:spPr>
        <p:txBody>
          <a:bodyPr>
            <a:normAutofit/>
          </a:bodyPr>
          <a:lstStyle/>
          <a:p>
            <a:r>
              <a:rPr lang="pt-BR" b="1" dirty="0"/>
              <a:t>Software Administrativo/Financeiro integrado com operacional</a:t>
            </a:r>
          </a:p>
          <a:p>
            <a:r>
              <a:rPr lang="pt-BR" b="1" dirty="0"/>
              <a:t>BI – </a:t>
            </a:r>
            <a:r>
              <a:rPr lang="pt-BR" b="1" dirty="0" err="1"/>
              <a:t>Bussiness</a:t>
            </a:r>
            <a:r>
              <a:rPr lang="pt-BR" b="1" dirty="0"/>
              <a:t> </a:t>
            </a:r>
            <a:r>
              <a:rPr lang="pt-BR" b="1" dirty="0" err="1"/>
              <a:t>Intelligence</a:t>
            </a:r>
            <a:endParaRPr lang="pt-BR" b="1" dirty="0"/>
          </a:p>
          <a:p>
            <a:r>
              <a:rPr lang="pt-BR" b="1" dirty="0"/>
              <a:t>Serviços on-line </a:t>
            </a:r>
            <a:r>
              <a:rPr lang="pt-BR" b="1" dirty="0" smtClean="0"/>
              <a:t>disponíveis no site do saae </a:t>
            </a:r>
            <a:r>
              <a:rPr lang="pt-BR" b="1" dirty="0"/>
              <a:t>aos usuários: 2ª via de fatura, serviços, comunicação de falta de água, dentre outros: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35F06F-FD97-4D97-9814-FCC9B17F9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80" y="4108144"/>
            <a:ext cx="5731039" cy="17578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411" y="5726080"/>
            <a:ext cx="1461780" cy="9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1D9C2-3DD9-4EBB-AF2E-3F8C3E31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84" y="4762944"/>
            <a:ext cx="10364432" cy="811610"/>
          </a:xfrm>
        </p:spPr>
        <p:txBody>
          <a:bodyPr>
            <a:normAutofit/>
          </a:bodyPr>
          <a:lstStyle/>
          <a:p>
            <a:r>
              <a:rPr lang="pt-BR" sz="3600" b="1" dirty="0"/>
              <a:t>transparência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69D68-36BB-4AC9-A033-5A9742CDF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7038" y="5574554"/>
            <a:ext cx="10364452" cy="682472"/>
          </a:xfrm>
        </p:spPr>
        <p:txBody>
          <a:bodyPr>
            <a:normAutofit/>
          </a:bodyPr>
          <a:lstStyle/>
          <a:p>
            <a:r>
              <a:rPr lang="pt-BR" sz="1800" b="1" dirty="0"/>
              <a:t>Todos atos e fatos praticados pelo saae disponíveis na </a:t>
            </a:r>
            <a:r>
              <a:rPr lang="pt-BR" sz="1800" b="1" dirty="0" smtClean="0"/>
              <a:t>web</a:t>
            </a:r>
            <a:r>
              <a:rPr lang="pt-BR" sz="1800" b="1" dirty="0"/>
              <a:t> </a:t>
            </a:r>
            <a:r>
              <a:rPr lang="pt-BR" sz="1800" b="1" dirty="0" smtClean="0"/>
              <a:t>em tempo real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BD05E4-76B3-48E7-8321-9364E028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742" y="336430"/>
            <a:ext cx="5734691" cy="46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20F787-B3FA-43D8-BCC6-2D18FD93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71" y="1941381"/>
            <a:ext cx="4236658" cy="13073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C0D810-B9D9-4A44-950E-5CDA8AAA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313" y="3561909"/>
            <a:ext cx="3575258" cy="13715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07AF416-EB5D-4FCD-B3B7-C8A352E908BE}"/>
              </a:ext>
            </a:extLst>
          </p:cNvPr>
          <p:cNvSpPr txBox="1"/>
          <p:nvPr/>
        </p:nvSpPr>
        <p:spPr>
          <a:xfrm>
            <a:off x="5418571" y="1295155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OBRIGADO!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13" y="3525588"/>
            <a:ext cx="2967948" cy="15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F4E9E-DDA1-4FDD-8CD4-E6169CF9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/>
              <a:t>Componentes norteadores da gestão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94223A-B5E9-417B-B42B-A08EA59FA3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pt-BR" sz="2800" b="1" dirty="0" smtClean="0"/>
              <a:t>Planejamento.</a:t>
            </a:r>
            <a:endParaRPr lang="pt-BR" sz="2800" b="1" dirty="0"/>
          </a:p>
          <a:p>
            <a:r>
              <a:rPr lang="pt-BR" sz="2800" b="1" dirty="0"/>
              <a:t>Melhorias nos </a:t>
            </a:r>
            <a:r>
              <a:rPr lang="pt-BR" sz="2800" b="1" dirty="0" smtClean="0"/>
              <a:t>processos.</a:t>
            </a:r>
            <a:endParaRPr lang="pt-BR" sz="2800" b="1" dirty="0"/>
          </a:p>
          <a:p>
            <a:r>
              <a:rPr lang="pt-BR" sz="2800" b="1" dirty="0"/>
              <a:t>Controles mais </a:t>
            </a:r>
            <a:r>
              <a:rPr lang="pt-BR" sz="2800" b="1" dirty="0" smtClean="0"/>
              <a:t>eficientes.</a:t>
            </a:r>
            <a:endParaRPr lang="pt-BR" sz="2800" b="1" dirty="0"/>
          </a:p>
          <a:p>
            <a:r>
              <a:rPr lang="pt-BR" sz="2800" b="1" dirty="0"/>
              <a:t>Uso exaustivo de </a:t>
            </a:r>
            <a:r>
              <a:rPr lang="pt-BR" sz="2800" b="1" dirty="0" smtClean="0"/>
              <a:t>tecnologia.</a:t>
            </a:r>
            <a:endParaRPr lang="pt-BR" sz="2800" b="1" dirty="0"/>
          </a:p>
          <a:p>
            <a:r>
              <a:rPr lang="pt-BR" sz="2800" b="1" dirty="0"/>
              <a:t>Transparência </a:t>
            </a:r>
            <a:r>
              <a:rPr lang="pt-BR" sz="2800" b="1" dirty="0" smtClean="0"/>
              <a:t>.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C6D69-7EDE-4252-B426-324B7287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2147"/>
            <a:ext cx="10364451" cy="1596177"/>
          </a:xfrm>
        </p:spPr>
        <p:txBody>
          <a:bodyPr>
            <a:normAutofit/>
          </a:bodyPr>
          <a:lstStyle/>
          <a:p>
            <a:r>
              <a:rPr lang="pt-BR" sz="4400" b="1" dirty="0"/>
              <a:t>planejamento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D5551D-7397-415E-AB04-835DE3E3C7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375415"/>
            <a:ext cx="10363826" cy="3424107"/>
          </a:xfrm>
        </p:spPr>
        <p:txBody>
          <a:bodyPr>
            <a:noAutofit/>
          </a:bodyPr>
          <a:lstStyle/>
          <a:p>
            <a:r>
              <a:rPr lang="pt-BR" sz="2800" b="1" dirty="0"/>
              <a:t>O plano de metas do saae é compostos por metas nas seguintes esferas:</a:t>
            </a:r>
          </a:p>
          <a:p>
            <a:pPr lvl="1"/>
            <a:r>
              <a:rPr lang="pt-BR" sz="2400" b="1" dirty="0"/>
              <a:t>Metas do plano de governo do prefeito</a:t>
            </a:r>
          </a:p>
          <a:p>
            <a:pPr lvl="1"/>
            <a:r>
              <a:rPr lang="pt-BR" sz="2400" b="1" dirty="0"/>
              <a:t>Metas do plano de desenvolvimento institucional – pdi (em parceria com o tribunal de contas do estado de mato grosso – </a:t>
            </a:r>
            <a:r>
              <a:rPr lang="pt-BR" sz="2400" b="1" dirty="0" smtClean="0"/>
              <a:t>tce-mt).</a:t>
            </a:r>
            <a:endParaRPr lang="pt-BR" sz="2400" b="1" dirty="0"/>
          </a:p>
          <a:p>
            <a:pPr lvl="1"/>
            <a:r>
              <a:rPr lang="pt-BR" sz="2400" b="1" dirty="0"/>
              <a:t>Metas do plano municipal de saneamento </a:t>
            </a:r>
            <a:r>
              <a:rPr lang="pt-BR" sz="2400" b="1" dirty="0" smtClean="0"/>
              <a:t>básico.</a:t>
            </a:r>
            <a:endParaRPr lang="pt-BR" sz="2400" b="1" dirty="0"/>
          </a:p>
          <a:p>
            <a:r>
              <a:rPr lang="pt-BR" sz="2800" b="1" dirty="0"/>
              <a:t>Esse conjunto de metas estabelecidas pauta todas as ações em execução no saae.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03CC8-C30F-44AC-A509-16606B89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41999"/>
            <a:ext cx="10364451" cy="1596177"/>
          </a:xfrm>
        </p:spPr>
        <p:txBody>
          <a:bodyPr/>
          <a:lstStyle/>
          <a:p>
            <a:r>
              <a:rPr lang="pt-BR" b="1" dirty="0"/>
              <a:t>Plano de metas saae lucas do rio verde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A9D7C38-A546-4FE2-9834-069C5DEA94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1815" y="1120463"/>
            <a:ext cx="9542836" cy="4765182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14" y="6015011"/>
            <a:ext cx="1242177" cy="8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55CB9-764C-46BF-AC79-D3835CAA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25334"/>
            <a:ext cx="10364451" cy="1596177"/>
          </a:xfrm>
        </p:spPr>
        <p:txBody>
          <a:bodyPr>
            <a:normAutofit/>
          </a:bodyPr>
          <a:lstStyle/>
          <a:p>
            <a:r>
              <a:rPr lang="pt-BR" sz="4400" b="1" dirty="0"/>
              <a:t>Acompanhamento do planejamento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70C3FC-385A-478D-AEB4-C6871A572C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594361"/>
            <a:ext cx="10363826" cy="4291284"/>
          </a:xfrm>
        </p:spPr>
        <p:txBody>
          <a:bodyPr>
            <a:noAutofit/>
          </a:bodyPr>
          <a:lstStyle/>
          <a:p>
            <a:r>
              <a:rPr lang="pt-BR" sz="2800" b="1" dirty="0"/>
              <a:t>Sistematicamente são realizadas reuniões de avaliação da execução das </a:t>
            </a:r>
            <a:r>
              <a:rPr lang="pt-BR" sz="2800" b="1" dirty="0" smtClean="0"/>
              <a:t>metas.</a:t>
            </a:r>
            <a:endParaRPr lang="pt-BR" sz="2800" b="1" dirty="0"/>
          </a:p>
          <a:p>
            <a:r>
              <a:rPr lang="pt-BR" sz="2800" b="1" dirty="0"/>
              <a:t>Essas reuniões de avaliação fazem com que o saae não perca foco e também possa avaliar o cumprimento de cada </a:t>
            </a:r>
            <a:r>
              <a:rPr lang="pt-BR" sz="2800" b="1" dirty="0" smtClean="0"/>
              <a:t>meta.</a:t>
            </a:r>
            <a:endParaRPr lang="pt-BR" sz="2800" b="1" dirty="0"/>
          </a:p>
          <a:p>
            <a:r>
              <a:rPr lang="pt-BR" sz="2800" b="1" dirty="0"/>
              <a:t>Também são evidenciados e deliberados sobre todos os “obstáculos” que precisam ser superados para cumprir as </a:t>
            </a:r>
            <a:r>
              <a:rPr lang="pt-BR" sz="2800" b="1" dirty="0" smtClean="0"/>
              <a:t>metas.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49" y="1903659"/>
            <a:ext cx="5627783" cy="391928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1903659"/>
            <a:ext cx="5692461" cy="393047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0055CB9-764C-46BF-AC79-D3835CAA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25334"/>
            <a:ext cx="10364451" cy="1596177"/>
          </a:xfrm>
        </p:spPr>
        <p:txBody>
          <a:bodyPr>
            <a:normAutofit/>
          </a:bodyPr>
          <a:lstStyle/>
          <a:p>
            <a:r>
              <a:rPr lang="pt-BR" sz="4400" b="1" dirty="0"/>
              <a:t>reuniões de avaliação da execução das metas.</a:t>
            </a:r>
            <a:endParaRPr lang="pt-BR" sz="44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38" y="5872768"/>
            <a:ext cx="1198976" cy="8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8DF8E-192D-4931-9109-8EFACE4A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/>
              <a:t>Melhorias nos processos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CC97AE-D6DC-48DC-8D5E-48B82EE076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t-BR" sz="2800" b="1" dirty="0"/>
              <a:t>Durante a avaliação constante das ações executadas são identificados e tratados pontos de melhoria nos processos de trabalho do </a:t>
            </a:r>
            <a:r>
              <a:rPr lang="pt-BR" sz="2800" b="1" dirty="0" smtClean="0"/>
              <a:t>saae.</a:t>
            </a:r>
            <a:endParaRPr lang="pt-BR" sz="2800" b="1" dirty="0"/>
          </a:p>
          <a:p>
            <a:r>
              <a:rPr lang="pt-BR" sz="2800" b="1" dirty="0"/>
              <a:t>Essas melhorias fazem com que as ações tenham resultado mais efetivo e menos </a:t>
            </a:r>
            <a:r>
              <a:rPr lang="pt-BR" sz="2800" b="1" dirty="0" smtClean="0"/>
              <a:t>burocrático. 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8975F-BDF0-43AE-8CAE-0ACBF98E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/>
              <a:t>Controles mais eficientes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B129C3-9ABB-4DD6-A05E-0EA5E0A0C5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pt-BR" sz="2800" b="1" dirty="0"/>
              <a:t>O saae contratou software para gerenciar e controlar toda a parte operacional, desde a leitura, arrecadação e gerenciamento do sistema de </a:t>
            </a:r>
            <a:r>
              <a:rPr lang="pt-BR" sz="2800" b="1" dirty="0" smtClean="0"/>
              <a:t>abastecimento.</a:t>
            </a:r>
            <a:endParaRPr lang="pt-BR" sz="2800" b="1" dirty="0"/>
          </a:p>
          <a:p>
            <a:r>
              <a:rPr lang="pt-BR" sz="2800" b="1" dirty="0"/>
              <a:t>Todas as atividades são acompanhadas em tempo real por ferramenta de </a:t>
            </a:r>
            <a:r>
              <a:rPr lang="pt-BR" sz="2800" b="1" dirty="0" err="1"/>
              <a:t>Bussiness</a:t>
            </a:r>
            <a:r>
              <a:rPr lang="pt-BR" sz="2800" b="1" dirty="0"/>
              <a:t> </a:t>
            </a:r>
            <a:r>
              <a:rPr lang="pt-BR" sz="2800" b="1" dirty="0" err="1"/>
              <a:t>Intelligence</a:t>
            </a:r>
            <a:r>
              <a:rPr lang="pt-BR" sz="2800" b="1" dirty="0"/>
              <a:t> </a:t>
            </a:r>
            <a:r>
              <a:rPr lang="pt-BR" sz="2800" b="1" dirty="0" smtClean="0"/>
              <a:t>– BI.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9A01728-F3BB-429A-BF5E-60EEAE69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/>
              <a:t>BI </a:t>
            </a:r>
            <a:r>
              <a:rPr lang="pt-BR" sz="4800" b="1" dirty="0" err="1"/>
              <a:t>Bussiness</a:t>
            </a:r>
            <a:r>
              <a:rPr lang="pt-BR" sz="4800" b="1" dirty="0"/>
              <a:t> </a:t>
            </a:r>
            <a:r>
              <a:rPr lang="pt-BR" sz="4800" b="1" dirty="0" err="1"/>
              <a:t>Intelligence</a:t>
            </a:r>
            <a:endParaRPr lang="pt-BR" sz="4800" b="1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C0247AF-135A-4B5F-AA86-1A4A828E22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39058"/>
            <a:ext cx="10363826" cy="3424107"/>
          </a:xfrm>
        </p:spPr>
        <p:txBody>
          <a:bodyPr>
            <a:noAutofit/>
          </a:bodyPr>
          <a:lstStyle/>
          <a:p>
            <a:r>
              <a:rPr lang="pt-BR" sz="2800" b="1" dirty="0"/>
              <a:t>Conjunto de técnicas e de ferramentas que visam oferecer suporte à tomada de decisão e ao monitoramento de resultados da entidade.</a:t>
            </a:r>
          </a:p>
          <a:p>
            <a:r>
              <a:rPr lang="pt-BR" sz="2800" b="1" dirty="0"/>
              <a:t>Foram implantados:</a:t>
            </a:r>
          </a:p>
          <a:p>
            <a:pPr lvl="1"/>
            <a:r>
              <a:rPr lang="pt-BR" sz="2400" b="1" dirty="0"/>
              <a:t>BI da parte operacional do SAAE com acompanhamento em tempo real de toda a infraestrutura que envolve a </a:t>
            </a:r>
            <a:r>
              <a:rPr lang="pt-BR" sz="2400" b="1" dirty="0" smtClean="0"/>
              <a:t>entidade.</a:t>
            </a:r>
            <a:endParaRPr lang="pt-BR" sz="2400" b="1" dirty="0"/>
          </a:p>
          <a:p>
            <a:pPr lvl="1"/>
            <a:r>
              <a:rPr lang="pt-BR" sz="2400" b="1" dirty="0"/>
              <a:t>Análise dos dados financeiros e administrativos através de levantamento de dados e reuniões de avaliações </a:t>
            </a:r>
            <a:r>
              <a:rPr lang="pt-BR" sz="2400" b="1" dirty="0" smtClean="0"/>
              <a:t>mensais.</a:t>
            </a:r>
            <a:endParaRPr lang="pt-BR" sz="2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95" y="5679582"/>
            <a:ext cx="1530296" cy="10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2309</TotalTime>
  <Words>541</Words>
  <Application>Microsoft Office PowerPoint</Application>
  <PresentationFormat>Widescreen</PresentationFormat>
  <Paragraphs>62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Tw Cen MT</vt:lpstr>
      <vt:lpstr>Gotícula</vt:lpstr>
      <vt:lpstr>Gestão administrativa</vt:lpstr>
      <vt:lpstr>Componentes norteadores da gestão</vt:lpstr>
      <vt:lpstr>planejamento</vt:lpstr>
      <vt:lpstr>Plano de metas saae lucas do rio verde</vt:lpstr>
      <vt:lpstr>Acompanhamento do planejamento</vt:lpstr>
      <vt:lpstr>reuniões de avaliação da execução das metas.</vt:lpstr>
      <vt:lpstr>Melhorias nos processos</vt:lpstr>
      <vt:lpstr>Controles mais eficientes</vt:lpstr>
      <vt:lpstr>BI Bussiness Intelligence</vt:lpstr>
      <vt:lpstr>BI financeiros</vt:lpstr>
      <vt:lpstr>BI operacional</vt:lpstr>
      <vt:lpstr>Análise de resultados</vt:lpstr>
      <vt:lpstr>Análise de resultados</vt:lpstr>
      <vt:lpstr>Análise de resultados</vt:lpstr>
      <vt:lpstr>Gestão apoiada em tecnologia</vt:lpstr>
      <vt:lpstr>transparência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administrativa</dc:title>
  <dc:creator>Juliano Maestro</dc:creator>
  <cp:lastModifiedBy>Anderson Gabriel Rodrigues Trevisan</cp:lastModifiedBy>
  <cp:revision>25</cp:revision>
  <dcterms:created xsi:type="dcterms:W3CDTF">2019-05-02T02:22:16Z</dcterms:created>
  <dcterms:modified xsi:type="dcterms:W3CDTF">2019-05-03T18:00:10Z</dcterms:modified>
</cp:coreProperties>
</file>