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4" r:id="rId9"/>
    <p:sldId id="273" r:id="rId10"/>
    <p:sldId id="270" r:id="rId11"/>
    <p:sldId id="271" r:id="rId12"/>
    <p:sldId id="272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77250" autoAdjust="0"/>
  </p:normalViewPr>
  <p:slideViewPr>
    <p:cSldViewPr snapToGrid="0">
      <p:cViewPr varScale="1">
        <p:scale>
          <a:sx n="61" d="100"/>
          <a:sy n="61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49174-229A-4261-A579-EA6964D53F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9B07B38-9DD2-4D76-9CB2-AAEFA9C58420}">
      <dgm:prSet phldrT="[Texto]"/>
      <dgm:spPr/>
      <dgm:t>
        <a:bodyPr/>
        <a:lstStyle/>
        <a:p>
          <a:r>
            <a:rPr lang="pt-BR" dirty="0" smtClean="0"/>
            <a:t>Coletado e analisado o lodo da ETE 2</a:t>
          </a:r>
          <a:endParaRPr lang="pt-BR" dirty="0"/>
        </a:p>
      </dgm:t>
    </dgm:pt>
    <dgm:pt modelId="{56C4D804-8057-4E58-8530-61956E322624}" type="parTrans" cxnId="{C0AB04C1-17B0-4610-B650-EE2DC4CCCE83}">
      <dgm:prSet/>
      <dgm:spPr/>
      <dgm:t>
        <a:bodyPr/>
        <a:lstStyle/>
        <a:p>
          <a:endParaRPr lang="pt-BR"/>
        </a:p>
      </dgm:t>
    </dgm:pt>
    <dgm:pt modelId="{32D4F4AE-121F-4CEE-9614-C700C9494CB2}" type="sibTrans" cxnId="{C0AB04C1-17B0-4610-B650-EE2DC4CCCE83}">
      <dgm:prSet/>
      <dgm:spPr/>
      <dgm:t>
        <a:bodyPr/>
        <a:lstStyle/>
        <a:p>
          <a:endParaRPr lang="pt-BR"/>
        </a:p>
      </dgm:t>
    </dgm:pt>
    <dgm:pt modelId="{DAAD0279-21FD-460D-B2DB-DB03C46D6AD7}">
      <dgm:prSet phldrT="[Texto]"/>
      <dgm:spPr/>
      <dgm:t>
        <a:bodyPr/>
        <a:lstStyle/>
        <a:p>
          <a:r>
            <a:rPr lang="pt-BR" dirty="0" smtClean="0"/>
            <a:t>Plantio do girassol em vasos de PVC de 14L</a:t>
          </a:r>
          <a:endParaRPr lang="pt-BR" dirty="0"/>
        </a:p>
      </dgm:t>
    </dgm:pt>
    <dgm:pt modelId="{0787816F-0138-49E1-AB8F-7FE2B25A872C}" type="parTrans" cxnId="{89C87F8B-41EA-4A61-AFE0-85118EB302CE}">
      <dgm:prSet/>
      <dgm:spPr/>
      <dgm:t>
        <a:bodyPr/>
        <a:lstStyle/>
        <a:p>
          <a:endParaRPr lang="pt-BR"/>
        </a:p>
      </dgm:t>
    </dgm:pt>
    <dgm:pt modelId="{D3FE1440-DABC-425E-B345-8059A75C3905}" type="sibTrans" cxnId="{89C87F8B-41EA-4A61-AFE0-85118EB302CE}">
      <dgm:prSet/>
      <dgm:spPr/>
      <dgm:t>
        <a:bodyPr/>
        <a:lstStyle/>
        <a:p>
          <a:endParaRPr lang="pt-BR"/>
        </a:p>
      </dgm:t>
    </dgm:pt>
    <dgm:pt modelId="{44F748E1-0E8C-4FF9-9366-64F1580DDCFF}">
      <dgm:prSet phldrT="[Texto]"/>
      <dgm:spPr/>
      <dgm:t>
        <a:bodyPr/>
        <a:lstStyle/>
        <a:p>
          <a:r>
            <a:rPr lang="pt-BR" dirty="0" smtClean="0"/>
            <a:t>Foram feitos 5 tratamentos com 4 repetições</a:t>
          </a:r>
          <a:endParaRPr lang="pt-BR" dirty="0"/>
        </a:p>
      </dgm:t>
    </dgm:pt>
    <dgm:pt modelId="{66724B06-B0C3-4332-B129-2B0435BE9075}" type="parTrans" cxnId="{5D97B36E-FF99-4532-97AA-CCA3E7FBB42D}">
      <dgm:prSet/>
      <dgm:spPr/>
      <dgm:t>
        <a:bodyPr/>
        <a:lstStyle/>
        <a:p>
          <a:endParaRPr lang="pt-BR"/>
        </a:p>
      </dgm:t>
    </dgm:pt>
    <dgm:pt modelId="{A7D9D4B4-BF1E-4154-8242-381D450D4C74}" type="sibTrans" cxnId="{5D97B36E-FF99-4532-97AA-CCA3E7FBB42D}">
      <dgm:prSet/>
      <dgm:spPr/>
      <dgm:t>
        <a:bodyPr/>
        <a:lstStyle/>
        <a:p>
          <a:endParaRPr lang="pt-BR"/>
        </a:p>
      </dgm:t>
    </dgm:pt>
    <dgm:pt modelId="{29873D73-B3F5-407F-82A3-5AF495329083}">
      <dgm:prSet/>
      <dgm:spPr/>
      <dgm:t>
        <a:bodyPr/>
        <a:lstStyle/>
        <a:p>
          <a:r>
            <a:rPr lang="pt-BR" dirty="0" smtClean="0"/>
            <a:t>Desbaste após 6 dias de emergência das sementes</a:t>
          </a:r>
          <a:endParaRPr lang="pt-BR" dirty="0"/>
        </a:p>
      </dgm:t>
    </dgm:pt>
    <dgm:pt modelId="{55DA400C-10C0-45DF-B085-8F127CA5D383}" type="parTrans" cxnId="{4AB63B97-CF64-4B37-92BE-CD8C62AE9338}">
      <dgm:prSet/>
      <dgm:spPr/>
      <dgm:t>
        <a:bodyPr/>
        <a:lstStyle/>
        <a:p>
          <a:endParaRPr lang="pt-BR"/>
        </a:p>
      </dgm:t>
    </dgm:pt>
    <dgm:pt modelId="{BAF4D0F3-C383-48CC-A7E0-501B56826F91}" type="sibTrans" cxnId="{4AB63B97-CF64-4B37-92BE-CD8C62AE9338}">
      <dgm:prSet/>
      <dgm:spPr/>
      <dgm:t>
        <a:bodyPr/>
        <a:lstStyle/>
        <a:p>
          <a:endParaRPr lang="pt-BR"/>
        </a:p>
      </dgm:t>
    </dgm:pt>
    <dgm:pt modelId="{D2DA2A29-E03F-4C34-B8E5-9F0A50322E53}">
      <dgm:prSet/>
      <dgm:spPr/>
      <dgm:t>
        <a:bodyPr/>
        <a:lstStyle/>
        <a:p>
          <a:r>
            <a:rPr lang="pt-BR" dirty="0" smtClean="0"/>
            <a:t>Monitoramento por 60 dias</a:t>
          </a:r>
          <a:endParaRPr lang="pt-BR" dirty="0"/>
        </a:p>
      </dgm:t>
    </dgm:pt>
    <dgm:pt modelId="{68B97D87-2389-4DC7-BC36-7C3027C54230}" type="parTrans" cxnId="{03CAC4BC-0149-4269-A2E0-E1B04FA0B230}">
      <dgm:prSet/>
      <dgm:spPr/>
      <dgm:t>
        <a:bodyPr/>
        <a:lstStyle/>
        <a:p>
          <a:endParaRPr lang="pt-BR"/>
        </a:p>
      </dgm:t>
    </dgm:pt>
    <dgm:pt modelId="{D9F21A00-9DCD-4AFC-9F79-ABF67FD968F0}" type="sibTrans" cxnId="{03CAC4BC-0149-4269-A2E0-E1B04FA0B230}">
      <dgm:prSet/>
      <dgm:spPr/>
      <dgm:t>
        <a:bodyPr/>
        <a:lstStyle/>
        <a:p>
          <a:endParaRPr lang="pt-BR"/>
        </a:p>
      </dgm:t>
    </dgm:pt>
    <dgm:pt modelId="{E06417B3-2EEE-4C33-A8EC-DD867BA07E28}" type="pres">
      <dgm:prSet presAssocID="{FEA49174-229A-4261-A579-EA6964D53FE2}" presName="CompostProcess" presStyleCnt="0">
        <dgm:presLayoutVars>
          <dgm:dir/>
          <dgm:resizeHandles val="exact"/>
        </dgm:presLayoutVars>
      </dgm:prSet>
      <dgm:spPr/>
    </dgm:pt>
    <dgm:pt modelId="{C4C14247-C447-45F4-8488-A64195EC9712}" type="pres">
      <dgm:prSet presAssocID="{FEA49174-229A-4261-A579-EA6964D53FE2}" presName="arrow" presStyleLbl="bgShp" presStyleIdx="0" presStyleCnt="1"/>
      <dgm:spPr/>
    </dgm:pt>
    <dgm:pt modelId="{41367158-A44D-4BEE-979C-536DDD2EEA61}" type="pres">
      <dgm:prSet presAssocID="{FEA49174-229A-4261-A579-EA6964D53FE2}" presName="linearProcess" presStyleCnt="0"/>
      <dgm:spPr/>
    </dgm:pt>
    <dgm:pt modelId="{6578693D-8536-491F-B253-680C1D5FEA34}" type="pres">
      <dgm:prSet presAssocID="{09B07B38-9DD2-4D76-9CB2-AAEFA9C5842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D9D2A2-F942-4047-9B19-1303B60CBCB1}" type="pres">
      <dgm:prSet presAssocID="{32D4F4AE-121F-4CEE-9614-C700C9494CB2}" presName="sibTrans" presStyleCnt="0"/>
      <dgm:spPr/>
    </dgm:pt>
    <dgm:pt modelId="{15C4E4C9-8510-4437-863E-4E2945A7B01C}" type="pres">
      <dgm:prSet presAssocID="{DAAD0279-21FD-460D-B2DB-DB03C46D6A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1A96BD-45EC-45F4-8DCB-9C46879049B1}" type="pres">
      <dgm:prSet presAssocID="{D3FE1440-DABC-425E-B345-8059A75C3905}" presName="sibTrans" presStyleCnt="0"/>
      <dgm:spPr/>
    </dgm:pt>
    <dgm:pt modelId="{AE82CB45-598D-4C25-9B27-DF1869C4F789}" type="pres">
      <dgm:prSet presAssocID="{44F748E1-0E8C-4FF9-9366-64F1580DDCFF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31A411-5784-449D-823F-5135F374320B}" type="pres">
      <dgm:prSet presAssocID="{A7D9D4B4-BF1E-4154-8242-381D450D4C74}" presName="sibTrans" presStyleCnt="0"/>
      <dgm:spPr/>
    </dgm:pt>
    <dgm:pt modelId="{48C1864F-B4C2-46B5-A0EB-1FA5CCA2C8FD}" type="pres">
      <dgm:prSet presAssocID="{29873D73-B3F5-407F-82A3-5AF49532908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08CF2C-359A-4DC0-9BBC-875BA5D7850A}" type="pres">
      <dgm:prSet presAssocID="{BAF4D0F3-C383-48CC-A7E0-501B56826F91}" presName="sibTrans" presStyleCnt="0"/>
      <dgm:spPr/>
    </dgm:pt>
    <dgm:pt modelId="{5C8DF978-B72C-4E10-A838-610D426AC057}" type="pres">
      <dgm:prSet presAssocID="{D2DA2A29-E03F-4C34-B8E5-9F0A50322E5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EFA5F4-3E3E-4859-B999-5BAEFD0176BD}" type="presOf" srcId="{29873D73-B3F5-407F-82A3-5AF495329083}" destId="{48C1864F-B4C2-46B5-A0EB-1FA5CCA2C8FD}" srcOrd="0" destOrd="0" presId="urn:microsoft.com/office/officeart/2005/8/layout/hProcess9"/>
    <dgm:cxn modelId="{E09676E8-867A-4A4E-96BB-BE92091F206F}" type="presOf" srcId="{D2DA2A29-E03F-4C34-B8E5-9F0A50322E53}" destId="{5C8DF978-B72C-4E10-A838-610D426AC057}" srcOrd="0" destOrd="0" presId="urn:microsoft.com/office/officeart/2005/8/layout/hProcess9"/>
    <dgm:cxn modelId="{61D40D8B-5942-455E-9347-7B570911D4C0}" type="presOf" srcId="{FEA49174-229A-4261-A579-EA6964D53FE2}" destId="{E06417B3-2EEE-4C33-A8EC-DD867BA07E28}" srcOrd="0" destOrd="0" presId="urn:microsoft.com/office/officeart/2005/8/layout/hProcess9"/>
    <dgm:cxn modelId="{EEA23684-D3D2-453A-BD47-5EFBE45801AB}" type="presOf" srcId="{44F748E1-0E8C-4FF9-9366-64F1580DDCFF}" destId="{AE82CB45-598D-4C25-9B27-DF1869C4F789}" srcOrd="0" destOrd="0" presId="urn:microsoft.com/office/officeart/2005/8/layout/hProcess9"/>
    <dgm:cxn modelId="{64CCC890-B5A4-4B3C-9368-D43BADBD3D3C}" type="presOf" srcId="{09B07B38-9DD2-4D76-9CB2-AAEFA9C58420}" destId="{6578693D-8536-491F-B253-680C1D5FEA34}" srcOrd="0" destOrd="0" presId="urn:microsoft.com/office/officeart/2005/8/layout/hProcess9"/>
    <dgm:cxn modelId="{89C87F8B-41EA-4A61-AFE0-85118EB302CE}" srcId="{FEA49174-229A-4261-A579-EA6964D53FE2}" destId="{DAAD0279-21FD-460D-B2DB-DB03C46D6AD7}" srcOrd="1" destOrd="0" parTransId="{0787816F-0138-49E1-AB8F-7FE2B25A872C}" sibTransId="{D3FE1440-DABC-425E-B345-8059A75C3905}"/>
    <dgm:cxn modelId="{C0AB04C1-17B0-4610-B650-EE2DC4CCCE83}" srcId="{FEA49174-229A-4261-A579-EA6964D53FE2}" destId="{09B07B38-9DD2-4D76-9CB2-AAEFA9C58420}" srcOrd="0" destOrd="0" parTransId="{56C4D804-8057-4E58-8530-61956E322624}" sibTransId="{32D4F4AE-121F-4CEE-9614-C700C9494CB2}"/>
    <dgm:cxn modelId="{03CAC4BC-0149-4269-A2E0-E1B04FA0B230}" srcId="{FEA49174-229A-4261-A579-EA6964D53FE2}" destId="{D2DA2A29-E03F-4C34-B8E5-9F0A50322E53}" srcOrd="4" destOrd="0" parTransId="{68B97D87-2389-4DC7-BC36-7C3027C54230}" sibTransId="{D9F21A00-9DCD-4AFC-9F79-ABF67FD968F0}"/>
    <dgm:cxn modelId="{B6FF64CA-F2E9-4DA6-9D93-7C427B46F582}" type="presOf" srcId="{DAAD0279-21FD-460D-B2DB-DB03C46D6AD7}" destId="{15C4E4C9-8510-4437-863E-4E2945A7B01C}" srcOrd="0" destOrd="0" presId="urn:microsoft.com/office/officeart/2005/8/layout/hProcess9"/>
    <dgm:cxn modelId="{4AB63B97-CF64-4B37-92BE-CD8C62AE9338}" srcId="{FEA49174-229A-4261-A579-EA6964D53FE2}" destId="{29873D73-B3F5-407F-82A3-5AF495329083}" srcOrd="3" destOrd="0" parTransId="{55DA400C-10C0-45DF-B085-8F127CA5D383}" sibTransId="{BAF4D0F3-C383-48CC-A7E0-501B56826F91}"/>
    <dgm:cxn modelId="{5D97B36E-FF99-4532-97AA-CCA3E7FBB42D}" srcId="{FEA49174-229A-4261-A579-EA6964D53FE2}" destId="{44F748E1-0E8C-4FF9-9366-64F1580DDCFF}" srcOrd="2" destOrd="0" parTransId="{66724B06-B0C3-4332-B129-2B0435BE9075}" sibTransId="{A7D9D4B4-BF1E-4154-8242-381D450D4C74}"/>
    <dgm:cxn modelId="{3C456BA2-5766-4E95-963F-012C0AB64158}" type="presParOf" srcId="{E06417B3-2EEE-4C33-A8EC-DD867BA07E28}" destId="{C4C14247-C447-45F4-8488-A64195EC9712}" srcOrd="0" destOrd="0" presId="urn:microsoft.com/office/officeart/2005/8/layout/hProcess9"/>
    <dgm:cxn modelId="{DD37DBE1-C6E2-4A49-B580-5E31EC700D68}" type="presParOf" srcId="{E06417B3-2EEE-4C33-A8EC-DD867BA07E28}" destId="{41367158-A44D-4BEE-979C-536DDD2EEA61}" srcOrd="1" destOrd="0" presId="urn:microsoft.com/office/officeart/2005/8/layout/hProcess9"/>
    <dgm:cxn modelId="{5137905E-4C32-4D9C-9E35-BC3A485DC847}" type="presParOf" srcId="{41367158-A44D-4BEE-979C-536DDD2EEA61}" destId="{6578693D-8536-491F-B253-680C1D5FEA34}" srcOrd="0" destOrd="0" presId="urn:microsoft.com/office/officeart/2005/8/layout/hProcess9"/>
    <dgm:cxn modelId="{985EFE31-A21E-4AC4-89EB-E8A7EEE59374}" type="presParOf" srcId="{41367158-A44D-4BEE-979C-536DDD2EEA61}" destId="{A6D9D2A2-F942-4047-9B19-1303B60CBCB1}" srcOrd="1" destOrd="0" presId="urn:microsoft.com/office/officeart/2005/8/layout/hProcess9"/>
    <dgm:cxn modelId="{F41ABB56-46F7-4596-ABDC-01DC419D5813}" type="presParOf" srcId="{41367158-A44D-4BEE-979C-536DDD2EEA61}" destId="{15C4E4C9-8510-4437-863E-4E2945A7B01C}" srcOrd="2" destOrd="0" presId="urn:microsoft.com/office/officeart/2005/8/layout/hProcess9"/>
    <dgm:cxn modelId="{98B2A0B2-C191-44E4-A109-7F7B256E1AC8}" type="presParOf" srcId="{41367158-A44D-4BEE-979C-536DDD2EEA61}" destId="{081A96BD-45EC-45F4-8DCB-9C46879049B1}" srcOrd="3" destOrd="0" presId="urn:microsoft.com/office/officeart/2005/8/layout/hProcess9"/>
    <dgm:cxn modelId="{68F390D3-4AFC-4DF8-B60F-7E84E9E8CD1E}" type="presParOf" srcId="{41367158-A44D-4BEE-979C-536DDD2EEA61}" destId="{AE82CB45-598D-4C25-9B27-DF1869C4F789}" srcOrd="4" destOrd="0" presId="urn:microsoft.com/office/officeart/2005/8/layout/hProcess9"/>
    <dgm:cxn modelId="{4FD75A30-2CD9-40AB-AF0A-BDCEC5E03456}" type="presParOf" srcId="{41367158-A44D-4BEE-979C-536DDD2EEA61}" destId="{A831A411-5784-449D-823F-5135F374320B}" srcOrd="5" destOrd="0" presId="urn:microsoft.com/office/officeart/2005/8/layout/hProcess9"/>
    <dgm:cxn modelId="{61B5A27F-880F-430A-A448-484A7D2B1C02}" type="presParOf" srcId="{41367158-A44D-4BEE-979C-536DDD2EEA61}" destId="{48C1864F-B4C2-46B5-A0EB-1FA5CCA2C8FD}" srcOrd="6" destOrd="0" presId="urn:microsoft.com/office/officeart/2005/8/layout/hProcess9"/>
    <dgm:cxn modelId="{860B9EF3-6B5B-4DCB-8494-6DCC8E2EBF4F}" type="presParOf" srcId="{41367158-A44D-4BEE-979C-536DDD2EEA61}" destId="{6008CF2C-359A-4DC0-9BBC-875BA5D7850A}" srcOrd="7" destOrd="0" presId="urn:microsoft.com/office/officeart/2005/8/layout/hProcess9"/>
    <dgm:cxn modelId="{92BA4CAD-54F1-44F2-B9CF-00D95115FA53}" type="presParOf" srcId="{41367158-A44D-4BEE-979C-536DDD2EEA61}" destId="{5C8DF978-B72C-4E10-A838-610D426AC05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14247-C447-45F4-8488-A64195EC9712}">
      <dsp:nvSpPr>
        <dsp:cNvPr id="0" name=""/>
        <dsp:cNvSpPr/>
      </dsp:nvSpPr>
      <dsp:spPr>
        <a:xfrm>
          <a:off x="786305" y="0"/>
          <a:ext cx="8911458" cy="40730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8693D-8536-491F-B253-680C1D5FEA34}">
      <dsp:nvSpPr>
        <dsp:cNvPr id="0" name=""/>
        <dsp:cNvSpPr/>
      </dsp:nvSpPr>
      <dsp:spPr>
        <a:xfrm>
          <a:off x="4607" y="1221914"/>
          <a:ext cx="2014395" cy="162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Coletado e analisado o lodo da ETE 2</a:t>
          </a:r>
          <a:endParaRPr lang="pt-BR" sz="2100" kern="1200" dirty="0"/>
        </a:p>
      </dsp:txBody>
      <dsp:txXfrm>
        <a:off x="84139" y="1301446"/>
        <a:ext cx="1855331" cy="1470156"/>
      </dsp:txXfrm>
    </dsp:sp>
    <dsp:sp modelId="{15C4E4C9-8510-4437-863E-4E2945A7B01C}">
      <dsp:nvSpPr>
        <dsp:cNvPr id="0" name=""/>
        <dsp:cNvSpPr/>
      </dsp:nvSpPr>
      <dsp:spPr>
        <a:xfrm>
          <a:off x="2119722" y="1221914"/>
          <a:ext cx="2014395" cy="162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Plantio do girassol em vasos de PVC de 14L</a:t>
          </a:r>
          <a:endParaRPr lang="pt-BR" sz="2100" kern="1200" dirty="0"/>
        </a:p>
      </dsp:txBody>
      <dsp:txXfrm>
        <a:off x="2199254" y="1301446"/>
        <a:ext cx="1855331" cy="1470156"/>
      </dsp:txXfrm>
    </dsp:sp>
    <dsp:sp modelId="{AE82CB45-598D-4C25-9B27-DF1869C4F789}">
      <dsp:nvSpPr>
        <dsp:cNvPr id="0" name=""/>
        <dsp:cNvSpPr/>
      </dsp:nvSpPr>
      <dsp:spPr>
        <a:xfrm>
          <a:off x="4234836" y="1221914"/>
          <a:ext cx="2014395" cy="162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Foram feitos 5 tratamentos com 4 repetições</a:t>
          </a:r>
          <a:endParaRPr lang="pt-BR" sz="2100" kern="1200" dirty="0"/>
        </a:p>
      </dsp:txBody>
      <dsp:txXfrm>
        <a:off x="4314368" y="1301446"/>
        <a:ext cx="1855331" cy="1470156"/>
      </dsp:txXfrm>
    </dsp:sp>
    <dsp:sp modelId="{48C1864F-B4C2-46B5-A0EB-1FA5CCA2C8FD}">
      <dsp:nvSpPr>
        <dsp:cNvPr id="0" name=""/>
        <dsp:cNvSpPr/>
      </dsp:nvSpPr>
      <dsp:spPr>
        <a:xfrm>
          <a:off x="6349951" y="1221914"/>
          <a:ext cx="2014395" cy="162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Desbaste após 6 dias de emergência das sementes</a:t>
          </a:r>
          <a:endParaRPr lang="pt-BR" sz="2100" kern="1200" dirty="0"/>
        </a:p>
      </dsp:txBody>
      <dsp:txXfrm>
        <a:off x="6429483" y="1301446"/>
        <a:ext cx="1855331" cy="1470156"/>
      </dsp:txXfrm>
    </dsp:sp>
    <dsp:sp modelId="{5C8DF978-B72C-4E10-A838-610D426AC057}">
      <dsp:nvSpPr>
        <dsp:cNvPr id="0" name=""/>
        <dsp:cNvSpPr/>
      </dsp:nvSpPr>
      <dsp:spPr>
        <a:xfrm>
          <a:off x="8465066" y="1221914"/>
          <a:ext cx="2014395" cy="162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Monitoramento por 60 dias</a:t>
          </a:r>
          <a:endParaRPr lang="pt-BR" sz="2100" kern="1200" dirty="0"/>
        </a:p>
      </dsp:txBody>
      <dsp:txXfrm>
        <a:off x="8544598" y="1301446"/>
        <a:ext cx="1855331" cy="1470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CB9F-40DB-4ABD-9AA7-E4B5B6673814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C300-4A23-45A9-A02E-BC1B30CB4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7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tamentodeagua.com.br/tratar-efluentes-sustentavel/?fb_comment_id=2416244635071540_241996370469963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nfoescola.com/ecologia/efluentes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oshoje.com.br/noticia/estacao-de-tratamento-de-esgoto-de-lagoa-formosa-comeca-a-funcionar-em-carater-experimental-26709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atos1.com.br/noticia/duas-das-quatro-estacoes-de-tratamento-de-esgoto-de-lagoa-formosa-ja-estao-em-funcionamento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eamentobasico.com.br/processos-tecnologias-tratar-lodo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fmg.br/comunicacao/noticias/seminario-na-engenharia-vai-discutir-utilizacao-do-lodo-de-esgoto-na-agricultura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o-que-e/geografia/o-que-e-agricultura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ay.com/itm/SUNSPOT-DWARF-SUNFLOWER-90-seeds-Helianthus-Annuus-Yellow-ornamental-flower-/22183694783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pt/video/clip-5105675-sunflower-field-helianthus-annuus-l-seasonal-attraction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Foto 1:</a:t>
            </a:r>
            <a:r>
              <a:rPr lang="pt-BR" baseline="0" dirty="0" smtClean="0"/>
              <a:t> </a:t>
            </a:r>
            <a:r>
              <a:rPr lang="pt-BR" dirty="0" smtClean="0">
                <a:hlinkClick r:id="rId3"/>
              </a:rPr>
              <a:t>https://www.tratamentodeagua.com.br/tratar-efluentes-sustentavel/?fb_comment_id=2416244635071540_2419963704699633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Foto 2: </a:t>
            </a:r>
            <a:r>
              <a:rPr lang="pt-BR" dirty="0" smtClean="0">
                <a:hlinkClick r:id="rId4"/>
              </a:rPr>
              <a:t>https://www.infoescola.com/ecologia/efluentes/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C300-4A23-45A9-A02E-BC1B30CB44A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68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https://www.patoshoje.com.br/noticia/estacao-de-tratamento-de-esgoto-de-lagoa-formosa-comeca-a-funcionar-em-carater-experimental-26709.html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4"/>
              </a:rPr>
              <a:t>https://www.patos1.com.br/noticia/duas-das-quatro-estacoes-de-tratamento-de-esgoto-de-lagoa-formosa-ja-estao-em-funcionamento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C300-4A23-45A9-A02E-BC1B30CB44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18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https://www.saneamentobasico.com.br/processos-tecnologias-tratar-lodo/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4"/>
              </a:rPr>
              <a:t>https://ufmg.br/comunicacao/noticias/seminario-na-engenharia-vai-discutir-utilizacao-do-lodo-de-esgoto-na-agricultura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C300-4A23-45A9-A02E-BC1B30CB44A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83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https://brasilescola.uol.com.br/o-que-e/geografia/o-que-e-agricultura.htm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C300-4A23-45A9-A02E-BC1B30CB44A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55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https://www.ebay.com/itm/SUNSPOT-DWARF-SUNFLOWER-90-seeds-Helianthus-Annuus-Yellow-ornamental-flower-/221836947838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>
                <a:hlinkClick r:id="rId4"/>
              </a:rPr>
              <a:t>https://www.shutterstock.com/pt/video/clip-5105675-sunflower-field-helianthus-annuus-l-seasonal-attractions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C300-4A23-45A9-A02E-BC1B30CB44A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69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C300-4A23-45A9-A02E-BC1B30CB44A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5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7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69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6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2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48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76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02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9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6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42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2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99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3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2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59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9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81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575B9E-FDDB-4AC7-97A3-E37EFF3C6A20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0D6F76-2D83-44BC-8C05-FADB6692D6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8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2152" y="1792224"/>
            <a:ext cx="7376160" cy="1402080"/>
          </a:xfrm>
        </p:spPr>
        <p:txBody>
          <a:bodyPr>
            <a:noAutofit/>
          </a:bodyPr>
          <a:lstStyle/>
          <a:p>
            <a:r>
              <a:rPr lang="pt-BR" sz="3200" dirty="0" smtClean="0"/>
              <a:t>Utilização de lodo de estação de tratamento de esgoto no cultivo de girassol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12152" y="3657596"/>
            <a:ext cx="7376160" cy="1609347"/>
          </a:xfrm>
        </p:spPr>
        <p:txBody>
          <a:bodyPr>
            <a:normAutofit fontScale="62500" lnSpcReduction="20000"/>
          </a:bodyPr>
          <a:lstStyle/>
          <a:p>
            <a:r>
              <a:rPr lang="pt-BR" b="1" dirty="0" err="1" smtClean="0"/>
              <a:t>Rosiene</a:t>
            </a:r>
            <a:r>
              <a:rPr lang="pt-BR" b="1" dirty="0" smtClean="0"/>
              <a:t> Nazário Xavier</a:t>
            </a:r>
          </a:p>
          <a:p>
            <a:r>
              <a:rPr lang="pt-BR" dirty="0" smtClean="0"/>
              <a:t>Fiscal do SAAE de Lagoa Formosa – Graduanda em Agronomia (UNIPAM)</a:t>
            </a:r>
          </a:p>
          <a:p>
            <a:endParaRPr lang="pt-BR" dirty="0" smtClean="0"/>
          </a:p>
          <a:p>
            <a:r>
              <a:rPr lang="pt-BR" b="1" dirty="0" smtClean="0"/>
              <a:t>Sarah </a:t>
            </a:r>
            <a:r>
              <a:rPr lang="pt-BR" b="1" dirty="0" err="1" smtClean="0"/>
              <a:t>Deyse</a:t>
            </a:r>
            <a:r>
              <a:rPr lang="pt-BR" b="1" dirty="0" smtClean="0"/>
              <a:t> Mendes da Silva</a:t>
            </a:r>
          </a:p>
          <a:p>
            <a:r>
              <a:rPr lang="pt-BR" dirty="0"/>
              <a:t>R</a:t>
            </a:r>
            <a:r>
              <a:rPr lang="pt-BR" dirty="0" smtClean="0"/>
              <a:t>esponsável pelo setor de Manutenção do SAAE de </a:t>
            </a:r>
            <a:r>
              <a:rPr lang="pt-BR" dirty="0"/>
              <a:t>L</a:t>
            </a:r>
            <a:r>
              <a:rPr lang="pt-BR" dirty="0" smtClean="0"/>
              <a:t>agoa Formosa – Engenheira Sanitarista e Ambiental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2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63620" y="2557464"/>
          <a:ext cx="8664759" cy="3317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509"/>
                <a:gridCol w="3519625"/>
                <a:gridCol w="3519625"/>
              </a:tblGrid>
              <a:tr h="5104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Substâncias inorgânicas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Concentração máxima permitida no lodo de esgoto ou produto derivado (mg kg</a:t>
                      </a:r>
                      <a:r>
                        <a:rPr lang="pt-BR" sz="1100" baseline="30000">
                          <a:effectLst/>
                        </a:rPr>
                        <a:t>-1</a:t>
                      </a:r>
                      <a:r>
                        <a:rPr lang="pt-BR" sz="1100">
                          <a:effectLst/>
                        </a:rPr>
                        <a:t>, base seca) CONAMA*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Quantidade de substâncias inorgânicas, contido no lodo de ETE (mg kg</a:t>
                      </a:r>
                      <a:r>
                        <a:rPr lang="pt-BR" sz="1100" baseline="30000">
                          <a:effectLst/>
                        </a:rPr>
                        <a:t>-1</a:t>
                      </a:r>
                      <a:r>
                        <a:rPr lang="pt-BR" sz="1100">
                          <a:effectLst/>
                        </a:rPr>
                        <a:t>) coletado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37235" algn="ctr"/>
                          <a:tab pos="1474470" algn="r"/>
                        </a:tabLst>
                      </a:pPr>
                      <a:r>
                        <a:rPr lang="pt-BR" sz="1100">
                          <a:effectLst/>
                        </a:rPr>
                        <a:t>Arsênio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41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&lt; 0,50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Bário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1300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284,62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Cádmio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39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0,55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Chumbo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300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20,70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Cobre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1500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117,50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Crômio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1000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45,88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Mercúrio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17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0,19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Molibdênio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50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3,01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Níquel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420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   26,93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Selênio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&lt; 0,50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  <a:tr h="255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Zinco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2800</a:t>
                      </a:r>
                      <a:endParaRPr lang="pt-B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425,05</a:t>
                      </a:r>
                      <a:endParaRPr lang="pt-B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05" marR="638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8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956762"/>
              </p:ext>
            </p:extLst>
          </p:nvPr>
        </p:nvGraphicFramePr>
        <p:xfrm>
          <a:off x="2616983" y="2490945"/>
          <a:ext cx="6958034" cy="359826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479017"/>
                <a:gridCol w="3479017"/>
              </a:tblGrid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Nutriente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Resultado</a:t>
                      </a:r>
                      <a:endParaRPr lang="pt-B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Carbono Orgânico Total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   168,35 g dm</a:t>
                      </a:r>
                      <a:r>
                        <a:rPr lang="pt-BR" sz="900" baseline="30000" dirty="0">
                          <a:effectLst/>
                        </a:rPr>
                        <a:t>-3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Fósforo </a:t>
                      </a:r>
                      <a:r>
                        <a:rPr lang="pt-BR" sz="900" b="0" dirty="0" err="1">
                          <a:effectLst/>
                        </a:rPr>
                        <a:t>Mehlich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     83,00 mg dm</a:t>
                      </a:r>
                      <a:r>
                        <a:rPr lang="pt-BR" sz="900" baseline="30000" dirty="0">
                          <a:effectLst/>
                        </a:rPr>
                        <a:t>-3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Nitrogênio </a:t>
                      </a:r>
                      <a:r>
                        <a:rPr lang="pt-BR" sz="900" b="0" dirty="0" err="1">
                          <a:effectLst/>
                        </a:rPr>
                        <a:t>Kjedahl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33.572,00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Nitrogênio Amoniacal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2.223,20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Nitrato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       9,80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Nitrito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2.213,40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pH </a:t>
                      </a:r>
                      <a:r>
                        <a:rPr lang="pt-BR" sz="900" b="0" dirty="0" err="1">
                          <a:effectLst/>
                        </a:rPr>
                        <a:t>CaCl</a:t>
                      </a:r>
                      <a:r>
                        <a:rPr lang="pt-BR" sz="900" b="0" dirty="0">
                          <a:effectLst/>
                        </a:rPr>
                        <a:t> 1:2,5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       5,81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Potássio total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2.493,90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Sódio total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1.076,72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Enxofre total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19.141,00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Cálcio total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11.462,30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Magnésio total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2.688,90 mg kg</a:t>
                      </a:r>
                      <a:r>
                        <a:rPr lang="pt-BR" sz="900" baseline="30000" dirty="0">
                          <a:effectLst/>
                        </a:rPr>
                        <a:t>-1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Umidade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       5,62 %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261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Sólidos totais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     91,86 %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  <a:tr h="2020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b="0" dirty="0">
                          <a:effectLst/>
                        </a:rPr>
                        <a:t>Sólidos totais voláteis</a:t>
                      </a:r>
                      <a:endParaRPr lang="pt-BR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                    11,40 %</a:t>
                      </a:r>
                      <a:endParaRPr lang="pt-B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1" marR="336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16275" y="2981960"/>
          <a:ext cx="575945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890"/>
                <a:gridCol w="1151890"/>
                <a:gridCol w="1151890"/>
                <a:gridCol w="1151890"/>
                <a:gridCol w="115189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Tratamento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ALT*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DCA*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MSR*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MAS*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.......cm.......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.......mm.......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....................g...................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T1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22,750     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2,450     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0,443       d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2,765     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T2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32,750   bc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3,450     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2,283     cd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6,033     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T3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46,750   bc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8,750    b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  9,473   bc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26,918   bc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T4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55,750   b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9,500    b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14,950   b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59,773 ab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T5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90,750 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17,250 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26,190 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96,770 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CV%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21,690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16,020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36,530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47,400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49,750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8,280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  10,668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 38,452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5854"/>
          </a:xfrm>
        </p:spPr>
        <p:txBody>
          <a:bodyPr>
            <a:normAutofit fontScale="25000" lnSpcReduction="20000"/>
          </a:bodyPr>
          <a:lstStyle/>
          <a:p>
            <a:r>
              <a:rPr lang="pt-BR" dirty="0"/>
              <a:t>ALBUQUERQUE, H.C. </a:t>
            </a:r>
            <a:r>
              <a:rPr lang="pt-BR" b="1" dirty="0"/>
              <a:t>Produtividade e avaliação nutricional do girassol adubado com lodo de esgoto.</a:t>
            </a:r>
            <a:r>
              <a:rPr lang="pt-BR" dirty="0"/>
              <a:t> 2012, 71 f. (Dissertação de Mestrado em Ciências Agrárias) - Universidade Federal de Minas Gerais, Montes Claros, 2012.</a:t>
            </a:r>
          </a:p>
          <a:p>
            <a:r>
              <a:rPr lang="pt-BR" dirty="0"/>
              <a:t> </a:t>
            </a:r>
            <a:r>
              <a:rPr lang="pt-BR" dirty="0" smtClean="0"/>
              <a:t>BACKES</a:t>
            </a:r>
            <a:r>
              <a:rPr lang="pt-BR" dirty="0"/>
              <a:t>, C. et al. Efeito do lodo de esgoto e nitrogênio na nutrição e desenvolvimento inicial da mamoneira. </a:t>
            </a:r>
            <a:r>
              <a:rPr lang="pt-BR" b="1" dirty="0" err="1"/>
              <a:t>Bioscience</a:t>
            </a:r>
            <a:r>
              <a:rPr lang="pt-BR" b="1" dirty="0"/>
              <a:t> </a:t>
            </a:r>
            <a:r>
              <a:rPr lang="pt-BR" b="1" dirty="0" err="1"/>
              <a:t>Journal</a:t>
            </a:r>
            <a:r>
              <a:rPr lang="pt-BR" dirty="0"/>
              <a:t>, Uberlândia, v. 25, n.1, p. 90-98. 2009.</a:t>
            </a:r>
          </a:p>
          <a:p>
            <a:r>
              <a:rPr lang="pt-BR" dirty="0"/>
              <a:t> </a:t>
            </a:r>
            <a:r>
              <a:rPr lang="pt-BR" dirty="0" smtClean="0"/>
              <a:t>BARBOSA</a:t>
            </a:r>
            <a:r>
              <a:rPr lang="pt-BR" dirty="0"/>
              <a:t>, G. M. C.; TAVARES FILHO, J. </a:t>
            </a:r>
            <a:r>
              <a:rPr lang="pt-BR" b="1" dirty="0"/>
              <a:t>Uso agrícola do lodo de esgoto: </a:t>
            </a:r>
            <a:r>
              <a:rPr lang="pt-BR" dirty="0"/>
              <a:t>influência nas propriedades químicas e físicas do solo, produtividade e recuperação de áreas degradadas. 2006. Disponível em: &lt;www.uel.br&gt;. Acesso em: 28 fev. 2018.</a:t>
            </a:r>
          </a:p>
          <a:p>
            <a:r>
              <a:rPr lang="pt-BR" dirty="0"/>
              <a:t> </a:t>
            </a:r>
            <a:r>
              <a:rPr lang="pt-BR" dirty="0" smtClean="0"/>
              <a:t>BOEIRA</a:t>
            </a:r>
            <a:r>
              <a:rPr lang="pt-BR" dirty="0"/>
              <a:t>, R. C.; MAXIMILIANO, V. C. B. </a:t>
            </a:r>
            <a:r>
              <a:rPr lang="pt-BR" b="1" dirty="0"/>
              <a:t>Determinação da fração de mineralização de nitrogênio de lodos de esgoto:</a:t>
            </a:r>
            <a:r>
              <a:rPr lang="pt-BR" dirty="0"/>
              <a:t> um método alternativo. Jaguariúna: Embrapa Meio Ambiente, 2004. 3 p. (Embrapa Meio Ambiente. Comunicado Técnico, 13).</a:t>
            </a:r>
          </a:p>
          <a:p>
            <a:r>
              <a:rPr lang="pt-BR" dirty="0"/>
              <a:t> </a:t>
            </a:r>
            <a:r>
              <a:rPr lang="pt-BR" dirty="0" smtClean="0"/>
              <a:t>CAMPOS</a:t>
            </a:r>
            <a:r>
              <a:rPr lang="pt-BR" dirty="0"/>
              <a:t>, F. S.; ALVES, M. C. Uso de lodo de esgoto na reestruturação de solo degradado. </a:t>
            </a:r>
            <a:r>
              <a:rPr lang="pt-BR" b="1" dirty="0"/>
              <a:t>Revista Brasileira de Ciência do Solo</a:t>
            </a:r>
            <a:r>
              <a:rPr lang="pt-BR" dirty="0"/>
              <a:t>, v. 32, n. 4, p. 1389-1397. 2008.</a:t>
            </a:r>
          </a:p>
          <a:p>
            <a:r>
              <a:rPr lang="pt-BR" dirty="0"/>
              <a:t> </a:t>
            </a:r>
            <a:r>
              <a:rPr lang="pt-BR" dirty="0" smtClean="0"/>
              <a:t>CASTRO</a:t>
            </a:r>
            <a:r>
              <a:rPr lang="pt-BR" dirty="0"/>
              <a:t>. C. et al. </a:t>
            </a:r>
            <a:r>
              <a:rPr lang="pt-BR" b="1" dirty="0"/>
              <a:t>A cultura do girassol</a:t>
            </a:r>
            <a:r>
              <a:rPr lang="pt-BR" dirty="0"/>
              <a:t>. Londrina: EMBRAPA-</a:t>
            </a:r>
            <a:r>
              <a:rPr lang="pt-BR" dirty="0" err="1"/>
              <a:t>CNPSo</a:t>
            </a:r>
            <a:r>
              <a:rPr lang="pt-BR" dirty="0"/>
              <a:t>. 1996. 38p. (EMBRAPA-</a:t>
            </a:r>
            <a:r>
              <a:rPr lang="pt-BR" dirty="0" err="1"/>
              <a:t>CNPSo</a:t>
            </a:r>
            <a:r>
              <a:rPr lang="pt-BR" dirty="0"/>
              <a:t>. Circular técnica. 13).</a:t>
            </a:r>
          </a:p>
          <a:p>
            <a:r>
              <a:rPr lang="pt-BR" dirty="0"/>
              <a:t> </a:t>
            </a:r>
            <a:r>
              <a:rPr lang="pt-BR" dirty="0" smtClean="0"/>
              <a:t>CAVALCANTI</a:t>
            </a:r>
            <a:r>
              <a:rPr lang="pt-BR" dirty="0"/>
              <a:t>, J. E. W. A. </a:t>
            </a:r>
            <a:r>
              <a:rPr lang="pt-BR" b="1" dirty="0"/>
              <a:t>Manual de tratamento de efluentes industriais</a:t>
            </a:r>
            <a:r>
              <a:rPr lang="pt-BR" dirty="0"/>
              <a:t>. São Paulo: Engenho Editora Técnica Ltda.,2016.</a:t>
            </a:r>
          </a:p>
          <a:p>
            <a:r>
              <a:rPr lang="pt-BR" dirty="0"/>
              <a:t> </a:t>
            </a:r>
            <a:r>
              <a:rPr lang="pt-BR" dirty="0" smtClean="0"/>
              <a:t>CONAB</a:t>
            </a:r>
            <a:r>
              <a:rPr lang="pt-BR" dirty="0"/>
              <a:t>. </a:t>
            </a:r>
            <a:r>
              <a:rPr lang="pt-BR" b="1" dirty="0"/>
              <a:t>Girassol - Mato Grosso: </a:t>
            </a:r>
            <a:r>
              <a:rPr lang="pt-BR" dirty="0"/>
              <a:t>Conjuntura Bimestral - maio e junho 2017. 2017. Disponível em: &lt;http://www.conab.gov.br&gt;. Acesso em: 28 fev. 2018.</a:t>
            </a:r>
          </a:p>
          <a:p>
            <a:r>
              <a:rPr lang="pt-BR" dirty="0"/>
              <a:t> </a:t>
            </a:r>
            <a:r>
              <a:rPr lang="pt-BR" dirty="0" smtClean="0"/>
              <a:t>BRASIL</a:t>
            </a:r>
            <a:r>
              <a:rPr lang="pt-BR" dirty="0"/>
              <a:t>. Ministério do Meio Ambiente. Conselho Nacional de Meio Ambiente - CONAMA. Resolução n. 375, de 29 de agosto de 2006. Define critérios e procedimentos, para o uso agrícola de lodos de esgoto gerados em estações de tratamento de esgoto sanitário e seus produtos derivados, e dá outras providências. Diário Oficial [da] República Federativa do Brasil, Poder Executivo, Brasília, DF, 30 ago. 2006. Disponível em: &lt;www.fundagresorg.br/ </a:t>
            </a:r>
            <a:r>
              <a:rPr lang="pt-BR" dirty="0" err="1"/>
              <a:t>biossolido</a:t>
            </a:r>
            <a:r>
              <a:rPr lang="pt-BR" dirty="0"/>
              <a:t>/</a:t>
            </a:r>
            <a:r>
              <a:rPr lang="pt-BR" dirty="0" err="1"/>
              <a:t>images</a:t>
            </a:r>
            <a:r>
              <a:rPr lang="pt-BR" dirty="0"/>
              <a:t>/downloads/res_conama37506&gt;. Acesso em 28 fev. 2018.</a:t>
            </a:r>
          </a:p>
          <a:p>
            <a:r>
              <a:rPr lang="pt-BR" dirty="0"/>
              <a:t> </a:t>
            </a:r>
            <a:r>
              <a:rPr lang="pt-BR" dirty="0" smtClean="0"/>
              <a:t>CUNHA</a:t>
            </a:r>
            <a:r>
              <a:rPr lang="pt-BR" dirty="0"/>
              <a:t>, A. G. </a:t>
            </a:r>
            <a:r>
              <a:rPr lang="pt-BR" b="1" dirty="0"/>
              <a:t>Tratamento de resíduos: entenda o uso do lodo de esgoto na agricultura. </a:t>
            </a:r>
            <a:r>
              <a:rPr lang="pt-BR" dirty="0"/>
              <a:t>2014. Disponível em: &lt;http://www.pensamentoverde.com.br/meio-ambiente/tratamento-de-residuos-entenda-o-uso-lodo-de-esgoto-na-agricultura/&gt;. Acesso em: 28 fev. 2018.</a:t>
            </a:r>
          </a:p>
          <a:p>
            <a:r>
              <a:rPr lang="pt-BR" dirty="0"/>
              <a:t> </a:t>
            </a:r>
            <a:r>
              <a:rPr lang="pt-BR" dirty="0" smtClean="0"/>
              <a:t>EMBRAPA</a:t>
            </a:r>
            <a:r>
              <a:rPr lang="pt-BR" dirty="0"/>
              <a:t>. </a:t>
            </a:r>
            <a:r>
              <a:rPr lang="pt-BR" b="1" dirty="0"/>
              <a:t>Girassol. </a:t>
            </a:r>
            <a:r>
              <a:rPr lang="pt-BR" dirty="0"/>
              <a:t>2009. Disponível em: &lt;http://www.agencia.cnptia.embrapa.br&gt;. Acesso em: 28 fev. 2018.</a:t>
            </a:r>
          </a:p>
          <a:p>
            <a:r>
              <a:rPr lang="pt-BR" dirty="0"/>
              <a:t> </a:t>
            </a:r>
            <a:r>
              <a:rPr lang="pt-BR" dirty="0" smtClean="0"/>
              <a:t>FERREIRA</a:t>
            </a:r>
            <a:r>
              <a:rPr lang="pt-BR" dirty="0"/>
              <a:t>, D. F. </a:t>
            </a:r>
            <a:r>
              <a:rPr lang="pt-BR" b="1" dirty="0" err="1"/>
              <a:t>Sisvar</a:t>
            </a:r>
            <a:r>
              <a:rPr lang="pt-BR" dirty="0"/>
              <a:t>:</a:t>
            </a:r>
            <a:r>
              <a:rPr lang="pt-BR" b="1" dirty="0"/>
              <a:t> </a:t>
            </a:r>
            <a:r>
              <a:rPr lang="pt-BR" dirty="0"/>
              <a:t>um guia dos seus procedimentos de comparações múltiplas </a:t>
            </a:r>
            <a:r>
              <a:rPr lang="pt-BR" dirty="0" err="1"/>
              <a:t>Bootstrap</a:t>
            </a:r>
            <a:r>
              <a:rPr lang="pt-BR" dirty="0"/>
              <a:t>. 2014. Ciência e </a:t>
            </a:r>
            <a:r>
              <a:rPr lang="pt-BR" dirty="0" err="1"/>
              <a:t>Agrotecnologia</a:t>
            </a:r>
            <a:r>
              <a:rPr lang="pt-BR" dirty="0"/>
              <a:t>, Lavras, v.38, n. 2, p.109-112, mar/abr., 2014. Disponível em: &lt;www.scielo.br&gt;. Acesso em: 05 mar. 2018.</a:t>
            </a:r>
          </a:p>
          <a:p>
            <a:r>
              <a:rPr lang="pt-BR" dirty="0"/>
              <a:t> </a:t>
            </a:r>
            <a:r>
              <a:rPr lang="pt-BR" dirty="0" smtClean="0"/>
              <a:t>FREIER</a:t>
            </a:r>
            <a:r>
              <a:rPr lang="pt-BR" dirty="0"/>
              <a:t>, M; MALAVASI, U. C.; MALAVASI, M. M. Efeitos da aplicação de </a:t>
            </a:r>
            <a:r>
              <a:rPr lang="pt-BR" dirty="0" err="1"/>
              <a:t>biossólido</a:t>
            </a:r>
            <a:r>
              <a:rPr lang="pt-BR" dirty="0"/>
              <a:t> no crescimento inicial de </a:t>
            </a:r>
            <a:r>
              <a:rPr lang="pt-BR" i="1" dirty="0" err="1"/>
              <a:t>Eucalyptus</a:t>
            </a:r>
            <a:r>
              <a:rPr lang="pt-BR" i="1" dirty="0"/>
              <a:t> </a:t>
            </a:r>
            <a:r>
              <a:rPr lang="pt-BR" i="1" dirty="0" err="1"/>
              <a:t>citriodora</a:t>
            </a:r>
            <a:r>
              <a:rPr lang="pt-BR" dirty="0"/>
              <a:t> </a:t>
            </a:r>
            <a:r>
              <a:rPr lang="pt-BR" dirty="0" err="1"/>
              <a:t>Hook</a:t>
            </a:r>
            <a:r>
              <a:rPr lang="pt-BR" dirty="0"/>
              <a:t>. </a:t>
            </a:r>
            <a:r>
              <a:rPr lang="pt-BR" b="1" dirty="0"/>
              <a:t>Revista de Ciências </a:t>
            </a:r>
            <a:r>
              <a:rPr lang="pt-BR" b="1" dirty="0" err="1"/>
              <a:t>Agroveterinárias</a:t>
            </a:r>
            <a:r>
              <a:rPr lang="pt-BR" dirty="0"/>
              <a:t>, v. 05, n. 02, p. 102-107, 2006.</a:t>
            </a:r>
          </a:p>
          <a:p>
            <a:r>
              <a:rPr lang="pt-BR" dirty="0"/>
              <a:t> </a:t>
            </a:r>
            <a:r>
              <a:rPr lang="pt-BR" dirty="0" smtClean="0"/>
              <a:t>GARCIA</a:t>
            </a:r>
            <a:r>
              <a:rPr lang="pt-BR" dirty="0"/>
              <a:t>, G.O. et al. Crescimento de mudas de eucalipto submetidas à aplicação de </a:t>
            </a:r>
            <a:r>
              <a:rPr lang="pt-BR" dirty="0" err="1"/>
              <a:t>biossólidos</a:t>
            </a:r>
            <a:r>
              <a:rPr lang="pt-BR" dirty="0"/>
              <a:t>. </a:t>
            </a:r>
            <a:r>
              <a:rPr lang="pt-BR" b="1" dirty="0"/>
              <a:t>Revista Ciência Agronômica</a:t>
            </a:r>
            <a:r>
              <a:rPr lang="pt-BR" dirty="0"/>
              <a:t>, v.41, n. 1, p.87-94, 2010.</a:t>
            </a:r>
          </a:p>
          <a:p>
            <a:r>
              <a:rPr lang="pt-BR" dirty="0"/>
              <a:t> </a:t>
            </a:r>
            <a:r>
              <a:rPr lang="pt-BR" dirty="0" smtClean="0"/>
              <a:t>GAZZOLA</a:t>
            </a:r>
            <a:r>
              <a:rPr lang="pt-BR" dirty="0"/>
              <a:t>, A. et al. </a:t>
            </a:r>
            <a:r>
              <a:rPr lang="pt-BR" b="1" dirty="0"/>
              <a:t>A cultura do girassol</a:t>
            </a:r>
            <a:r>
              <a:rPr lang="pt-BR" dirty="0"/>
              <a:t>. Universidade de São Paulo Escola Superior de Agricultura "Luiz de Queiroz" Departamento de Produção Vegetal. 2012. Disponível em: &lt;www2.esalq.usp.br&gt;. Acesso em: 28 fev. 2018.</a:t>
            </a:r>
          </a:p>
          <a:p>
            <a:r>
              <a:rPr lang="pt-BR" dirty="0"/>
              <a:t> </a:t>
            </a:r>
            <a:r>
              <a:rPr lang="pt-BR" dirty="0" smtClean="0"/>
              <a:t>GUIMARÃES</a:t>
            </a:r>
            <a:r>
              <a:rPr lang="pt-BR" dirty="0"/>
              <a:t>, A. S; SANTOS, N. R; BELTRÃO, N.E.M. Fontes e doses crescentes de adubos orgânicos e mineral no crescimento inicial de pinhão manso. </a:t>
            </a:r>
            <a:r>
              <a:rPr lang="pt-BR" b="1" dirty="0" err="1"/>
              <a:t>Means</a:t>
            </a:r>
            <a:r>
              <a:rPr lang="pt-BR" b="1" dirty="0"/>
              <a:t> </a:t>
            </a:r>
            <a:r>
              <a:rPr lang="pt-BR" b="1" dirty="0" err="1"/>
              <a:t>agitat</a:t>
            </a:r>
            <a:r>
              <a:rPr lang="pt-BR" dirty="0"/>
              <a:t>, Boa vista, v.4, n.1, p.17-22, 2009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7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dirty="0"/>
              <a:t> </a:t>
            </a:r>
            <a:r>
              <a:rPr lang="pt-BR" b="1" dirty="0"/>
              <a:t>HIDRO: Guia: ETA e </a:t>
            </a:r>
            <a:r>
              <a:rPr lang="pt-BR" b="1" dirty="0" err="1"/>
              <a:t>ETEs</a:t>
            </a:r>
            <a:r>
              <a:rPr lang="pt-BR" b="1" dirty="0"/>
              <a:t>. </a:t>
            </a:r>
            <a:r>
              <a:rPr lang="pt-BR" dirty="0"/>
              <a:t>São Paulo: </a:t>
            </a:r>
            <a:r>
              <a:rPr lang="pt-BR" dirty="0" err="1"/>
              <a:t>Aranda</a:t>
            </a:r>
            <a:r>
              <a:rPr lang="pt-BR" dirty="0"/>
              <a:t> Editora Técnica Cultural </a:t>
            </a:r>
            <a:r>
              <a:rPr lang="pt-BR" dirty="0" err="1"/>
              <a:t>Ltda</a:t>
            </a:r>
            <a:r>
              <a:rPr lang="pt-BR" dirty="0"/>
              <a:t>, v. 122, dez. 2016.</a:t>
            </a:r>
          </a:p>
          <a:p>
            <a:r>
              <a:rPr lang="pt-BR" dirty="0"/>
              <a:t> LEITE, R. M. V. B. C. </a:t>
            </a:r>
            <a:r>
              <a:rPr lang="pt-BR" b="1" dirty="0"/>
              <a:t>Cultivo de girassol como opção para a safrinha. </a:t>
            </a:r>
            <a:r>
              <a:rPr lang="pt-BR" dirty="0"/>
              <a:t>2017. Disponível em: &lt;blogs.canalrural.com.br&gt;. Acesso em: 28 fev. 2018.</a:t>
            </a:r>
          </a:p>
          <a:p>
            <a:r>
              <a:rPr lang="pt-BR" dirty="0"/>
              <a:t> LOBO, F. T.; GRASSI FILHO, H.; KUMMER, A. C. B. Aplicações sucessivas de lodo de esgoto no girassol e efeito residual no trigo e triticale. </a:t>
            </a:r>
            <a:r>
              <a:rPr lang="pt-BR" b="1" dirty="0"/>
              <a:t>Revista Brasileira de Engenharia Agrícola e Ambiental</a:t>
            </a:r>
            <a:r>
              <a:rPr lang="pt-BR" dirty="0"/>
              <a:t>. v.18, n.9, p. 881-886, 2014.</a:t>
            </a:r>
          </a:p>
          <a:p>
            <a:r>
              <a:rPr lang="pt-BR" dirty="0"/>
              <a:t> MACHADO, L. O. </a:t>
            </a:r>
            <a:r>
              <a:rPr lang="pt-BR" b="1" dirty="0"/>
              <a:t>Adubação Nitrogenada. </a:t>
            </a:r>
            <a:r>
              <a:rPr lang="pt-BR" dirty="0"/>
              <a:t>Disponível em: &lt;www.dpv24.iciag.ufu.br&gt;. Acesso em: 28 fev. 2018.</a:t>
            </a:r>
          </a:p>
          <a:p>
            <a:r>
              <a:rPr lang="pt-BR" dirty="0"/>
              <a:t> MODESTO, P. T. et al. Alterações em algumas propriedades de um </a:t>
            </a:r>
            <a:r>
              <a:rPr lang="pt-BR" dirty="0" err="1"/>
              <a:t>latossolo</a:t>
            </a:r>
            <a:r>
              <a:rPr lang="pt-BR" dirty="0"/>
              <a:t> degradado com uso de lodo de esgoto e resíduos orgânicos. </a:t>
            </a:r>
            <a:r>
              <a:rPr lang="pt-BR" b="1" dirty="0"/>
              <a:t>Revista Brasileira de Ciência do Solo</a:t>
            </a:r>
            <a:r>
              <a:rPr lang="pt-BR" dirty="0"/>
              <a:t>, Viçosa, v.33, n.5, p.1489-1498, 2009.</a:t>
            </a:r>
          </a:p>
          <a:p>
            <a:r>
              <a:rPr lang="pt-BR" dirty="0"/>
              <a:t> MORAIS, S. M. J. et al. Uso do lodo de esgoto da </a:t>
            </a:r>
            <a:r>
              <a:rPr lang="pt-BR" dirty="0" err="1"/>
              <a:t>Corsan</a:t>
            </a:r>
            <a:r>
              <a:rPr lang="pt-BR" dirty="0"/>
              <a:t>-Santa Maria (RS), comparado com outros substratos orgânicos. </a:t>
            </a:r>
            <a:r>
              <a:rPr lang="pt-BR" b="1" dirty="0" err="1"/>
              <a:t>Sanare</a:t>
            </a:r>
            <a:r>
              <a:rPr lang="pt-BR" b="1" dirty="0"/>
              <a:t>- Revista Técnica da </a:t>
            </a:r>
            <a:r>
              <a:rPr lang="pt-BR" b="1" dirty="0" err="1"/>
              <a:t>Sanepar</a:t>
            </a:r>
            <a:r>
              <a:rPr lang="pt-BR" dirty="0" err="1"/>
              <a:t>.Curitiba</a:t>
            </a:r>
            <a:r>
              <a:rPr lang="pt-BR" dirty="0"/>
              <a:t>, v 6, n 6, p 44-49. 1996.</a:t>
            </a:r>
          </a:p>
          <a:p>
            <a:r>
              <a:rPr lang="pt-BR" dirty="0"/>
              <a:t> NASCIMENTO, J. M. O. et al. </a:t>
            </a:r>
            <a:r>
              <a:rPr lang="pt-BR" b="1" dirty="0"/>
              <a:t>Crescimento e Desenvolvimento da Cultura do Girassol Após Aplicação de Lodo de Esgoto Ativado. </a:t>
            </a:r>
            <a:r>
              <a:rPr lang="pt-BR" dirty="0"/>
              <a:t>2012. Disponível em: &lt;www.inovagri.org.br&gt;. Acesso em: 05 mar. 2018.</a:t>
            </a:r>
          </a:p>
          <a:p>
            <a:r>
              <a:rPr lang="pt-BR" dirty="0"/>
              <a:t> PAEZ, D. R. M. </a:t>
            </a:r>
            <a:r>
              <a:rPr lang="pt-BR" b="1" dirty="0"/>
              <a:t>Utilização de lodo de esgoto na produção de mudas e no cultivo do eucalipto. </a:t>
            </a:r>
            <a:r>
              <a:rPr lang="pt-BR" dirty="0"/>
              <a:t>2011. 44 f. (Monografia de Especialização em Engenharia Florestal) - Universidade Federal Rural do Rio de Janeiro, Seropédica, 2011.</a:t>
            </a:r>
          </a:p>
          <a:p>
            <a:r>
              <a:rPr lang="pt-BR" dirty="0"/>
              <a:t> PRATES, F. B. S. et al. Crescimento e teores de </a:t>
            </a:r>
            <a:r>
              <a:rPr lang="pt-BR" dirty="0" err="1"/>
              <a:t>macronutrientes</a:t>
            </a:r>
            <a:r>
              <a:rPr lang="pt-BR" dirty="0"/>
              <a:t> em pinhão manso adubado com lodo de esgoto e silicato de cálcio e magnésio. </a:t>
            </a:r>
            <a:r>
              <a:rPr lang="pt-BR" b="1" dirty="0"/>
              <a:t>Revista Caatinga</a:t>
            </a:r>
            <a:r>
              <a:rPr lang="pt-BR" dirty="0"/>
              <a:t>, Mossoró, v. 24, n. 2, p. 101-112, abr./jun. 2011.</a:t>
            </a:r>
          </a:p>
          <a:p>
            <a:r>
              <a:rPr lang="pt-BR" dirty="0"/>
              <a:t> RIBEIRO, A. C.; GUIMARÃES, P. T. G; ALVAREZ, V. H. </a:t>
            </a:r>
            <a:r>
              <a:rPr lang="pt-BR" b="1" dirty="0"/>
              <a:t>Recomendações para o Uso de Corretivos e Fertilizantes em Minas Gerais: </a:t>
            </a:r>
            <a:r>
              <a:rPr lang="pt-BR" dirty="0"/>
              <a:t>5ª APROXIMAÇÃO. Viçosa, 1999. 359p. Disponível em: &lt;www.dpv24.iciag.ufu.br&gt;. Acesso em: 28 fev. 2018.</a:t>
            </a:r>
          </a:p>
          <a:p>
            <a:r>
              <a:rPr lang="pt-BR" dirty="0"/>
              <a:t> SCHEER, M. B.; CARNEIRO, C.; SANTOS, K. G. Substratos à base de lodo de</a:t>
            </a:r>
          </a:p>
          <a:p>
            <a:r>
              <a:rPr lang="pt-BR" dirty="0"/>
              <a:t>esgoto </a:t>
            </a:r>
            <a:r>
              <a:rPr lang="pt-BR" dirty="0" err="1"/>
              <a:t>compostado</a:t>
            </a:r>
            <a:r>
              <a:rPr lang="pt-BR" dirty="0"/>
              <a:t> na produção de mudas de </a:t>
            </a:r>
            <a:r>
              <a:rPr lang="pt-BR" i="1" dirty="0" err="1"/>
              <a:t>Parapiptadenia</a:t>
            </a:r>
            <a:r>
              <a:rPr lang="pt-BR" i="1" dirty="0"/>
              <a:t> </a:t>
            </a:r>
            <a:r>
              <a:rPr lang="pt-BR" i="1" dirty="0" err="1"/>
              <a:t>rigida</a:t>
            </a:r>
            <a:r>
              <a:rPr lang="pt-BR" dirty="0"/>
              <a:t> (</a:t>
            </a:r>
            <a:r>
              <a:rPr lang="pt-BR" dirty="0" err="1"/>
              <a:t>Benth</a:t>
            </a:r>
            <a:r>
              <a:rPr lang="pt-BR" dirty="0"/>
              <a:t>.) </a:t>
            </a:r>
            <a:r>
              <a:rPr lang="pt-BR" dirty="0" err="1"/>
              <a:t>Brenan</a:t>
            </a:r>
            <a:r>
              <a:rPr lang="pt-BR" dirty="0"/>
              <a:t>.</a:t>
            </a:r>
          </a:p>
          <a:p>
            <a:r>
              <a:rPr lang="pt-BR" b="1" dirty="0" err="1"/>
              <a:t>Scientia</a:t>
            </a:r>
            <a:r>
              <a:rPr lang="pt-BR" b="1" dirty="0"/>
              <a:t> </a:t>
            </a:r>
            <a:r>
              <a:rPr lang="pt-BR" b="1" dirty="0" err="1"/>
              <a:t>Forestalis</a:t>
            </a:r>
            <a:r>
              <a:rPr lang="pt-BR" dirty="0"/>
              <a:t>. Piracicaba, v 38, n 88, p 637-644. 2010.</a:t>
            </a:r>
          </a:p>
          <a:p>
            <a:r>
              <a:rPr lang="pt-BR" dirty="0"/>
              <a:t>SILVA, E. P.; MOTA S.; AQUINO, B. F. Potencial do lodo de esgoto de indústria têxtil como fertilizante agrícola. </a:t>
            </a:r>
            <a:r>
              <a:rPr lang="pt-BR" b="1" dirty="0"/>
              <a:t>Engenharia Sanitária e Ambiental</a:t>
            </a:r>
            <a:r>
              <a:rPr lang="pt-BR" dirty="0"/>
              <a:t>. v.8, p.69-76. 2003.</a:t>
            </a:r>
          </a:p>
          <a:p>
            <a:r>
              <a:rPr lang="pt-BR" dirty="0"/>
              <a:t>SILVA, P.H.M. et al. Volume de madeira e concentração foliar de nutrientes em parcelas experimentais de </a:t>
            </a:r>
            <a:r>
              <a:rPr lang="pt-BR" i="1" dirty="0" err="1"/>
              <a:t>Eucalyptus</a:t>
            </a:r>
            <a:r>
              <a:rPr lang="pt-BR" i="1" dirty="0"/>
              <a:t> </a:t>
            </a:r>
            <a:r>
              <a:rPr lang="pt-BR" i="1" dirty="0" err="1"/>
              <a:t>grandis</a:t>
            </a:r>
            <a:r>
              <a:rPr lang="pt-BR" dirty="0"/>
              <a:t> fertilizadas com lodo de esgoto úmido e seco. </a:t>
            </a:r>
            <a:r>
              <a:rPr lang="pt-BR" b="1" dirty="0"/>
              <a:t>Revista Árvore,</a:t>
            </a:r>
            <a:r>
              <a:rPr lang="pt-BR" dirty="0"/>
              <a:t> Viçosa, v.32, n.5, p.845-854, 2008.</a:t>
            </a:r>
          </a:p>
          <a:p>
            <a:r>
              <a:rPr lang="pt-BR" dirty="0"/>
              <a:t>TORRES NETTO, A.; CAMPOSTRINI, E.; GOMES, M. M. A. Efeitos do confinamento radicular nas medidas biométricas e assimilação de CO</a:t>
            </a:r>
            <a:r>
              <a:rPr lang="pt-BR" baseline="-25000" dirty="0"/>
              <a:t>2 </a:t>
            </a:r>
            <a:r>
              <a:rPr lang="pt-BR" dirty="0"/>
              <a:t>em plantas de </a:t>
            </a:r>
            <a:r>
              <a:rPr lang="pt-BR" i="1" dirty="0" err="1"/>
              <a:t>Coffea</a:t>
            </a:r>
            <a:r>
              <a:rPr lang="pt-BR" i="1" dirty="0"/>
              <a:t> </a:t>
            </a:r>
            <a:r>
              <a:rPr lang="pt-BR" i="1" dirty="0" err="1"/>
              <a:t>canephora</a:t>
            </a:r>
            <a:r>
              <a:rPr lang="pt-BR" dirty="0"/>
              <a:t> Pierre. </a:t>
            </a:r>
            <a:r>
              <a:rPr lang="pt-BR" b="1" dirty="0"/>
              <a:t>Revista Brasileira de </a:t>
            </a:r>
            <a:r>
              <a:rPr lang="pt-BR" b="1" dirty="0" err="1"/>
              <a:t>Agrociência</a:t>
            </a:r>
            <a:r>
              <a:rPr lang="pt-BR" dirty="0"/>
              <a:t>, Pelotas, v.12, n.3, p.295-303, 2006.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6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 pela atenção!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400" dirty="0"/>
              <a:t>Utilização de lodo de estação de tratamento de esgoto no cultivo de girassol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46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Efluentes gerados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1" y="3290438"/>
            <a:ext cx="3934967" cy="2585430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250941"/>
              </p:ext>
            </p:extLst>
          </p:nvPr>
        </p:nvGraphicFramePr>
        <p:xfrm>
          <a:off x="6272431" y="3290438"/>
          <a:ext cx="3894627" cy="258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m de Bitmap" r:id="rId5" imgW="7877160" imgH="5229360" progId="Paint.Picture">
                  <p:embed/>
                </p:oleObj>
              </mc:Choice>
              <mc:Fallback>
                <p:oleObj name="Imagem de Bitmap" r:id="rId5" imgW="7877160" imgH="52293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72431" y="3290438"/>
                        <a:ext cx="3894627" cy="2585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Estação de tratamento de esgoto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r="10702"/>
          <a:stretch/>
        </p:blipFill>
        <p:spPr>
          <a:xfrm>
            <a:off x="1295401" y="3332693"/>
            <a:ext cx="5537199" cy="2543175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620798"/>
              </p:ext>
            </p:extLst>
          </p:nvPr>
        </p:nvGraphicFramePr>
        <p:xfrm>
          <a:off x="7101868" y="2723225"/>
          <a:ext cx="3794729" cy="315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m de Bitmap" r:id="rId5" imgW="5629320" imgH="4676760" progId="Paint.Picture">
                  <p:embed/>
                </p:oleObj>
              </mc:Choice>
              <mc:Fallback>
                <p:oleObj name="Imagem de Bitmap" r:id="rId5" imgW="5629320" imgH="4676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1868" y="2723225"/>
                        <a:ext cx="3794729" cy="315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5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Lodo de Estação de Tratamento de Esgoto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3346488"/>
            <a:ext cx="5210175" cy="2371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283" y="3105706"/>
            <a:ext cx="3921607" cy="261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Agricultura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6582"/>
            <a:ext cx="4569371" cy="27968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455" y="3043473"/>
            <a:ext cx="4338142" cy="286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Girassol (</a:t>
            </a:r>
            <a:r>
              <a:rPr lang="pt-BR" i="1" dirty="0" err="1"/>
              <a:t>Helianthus</a:t>
            </a:r>
            <a:r>
              <a:rPr lang="pt-BR" i="1" dirty="0"/>
              <a:t> </a:t>
            </a:r>
            <a:r>
              <a:rPr lang="pt-BR" i="1" dirty="0" err="1"/>
              <a:t>annuus</a:t>
            </a:r>
            <a:r>
              <a:rPr lang="pt-BR" i="1" dirty="0"/>
              <a:t> </a:t>
            </a:r>
            <a:r>
              <a:rPr lang="pt-BR" dirty="0"/>
              <a:t>L.)</a:t>
            </a: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94" y="3214693"/>
            <a:ext cx="2962440" cy="2661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389" y="3211091"/>
            <a:ext cx="4707321" cy="26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SAAE de Lagoa Formosa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3142193"/>
            <a:ext cx="69342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0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Experimento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5230425"/>
              </p:ext>
            </p:extLst>
          </p:nvPr>
        </p:nvGraphicFramePr>
        <p:xfrm>
          <a:off x="853964" y="2112579"/>
          <a:ext cx="10484069" cy="407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6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Experimento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57722"/>
              </p:ext>
            </p:extLst>
          </p:nvPr>
        </p:nvGraphicFramePr>
        <p:xfrm>
          <a:off x="2742323" y="3103880"/>
          <a:ext cx="67073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843"/>
                <a:gridCol w="40745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Adubação utilizada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Testemunha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 químico (NPK 20-50-50)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0,5 </a:t>
                      </a:r>
                      <a:r>
                        <a:rPr lang="es-ES" dirty="0" smtClean="0"/>
                        <a:t>t ha</a:t>
                      </a:r>
                      <a:r>
                        <a:rPr lang="es-ES" baseline="30000" dirty="0" smtClean="0"/>
                        <a:t>-1</a:t>
                      </a:r>
                      <a:r>
                        <a:rPr lang="es-ES" dirty="0" smtClean="0"/>
                        <a:t> de lodo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t ha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t ha</a:t>
                      </a:r>
                      <a:r>
                        <a:rPr lang="pt-BR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lodo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5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533</Words>
  <Application>Microsoft Office PowerPoint</Application>
  <PresentationFormat>Widescreen</PresentationFormat>
  <Paragraphs>209</Paragraphs>
  <Slides>15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Orgânico</vt:lpstr>
      <vt:lpstr>Imagem do Paintbrush</vt:lpstr>
      <vt:lpstr>Utilização de lodo de estação de tratamento de esgoto no cultivo de girassol</vt:lpstr>
      <vt:lpstr>Introdução</vt:lpstr>
      <vt:lpstr>Introdução</vt:lpstr>
      <vt:lpstr>Introdução</vt:lpstr>
      <vt:lpstr>Introdução</vt:lpstr>
      <vt:lpstr>Introdução</vt:lpstr>
      <vt:lpstr>Metodologia</vt:lpstr>
      <vt:lpstr>Metodologia</vt:lpstr>
      <vt:lpstr>Metodologia</vt:lpstr>
      <vt:lpstr>Resultados e Discussão</vt:lpstr>
      <vt:lpstr>Resultados e Discussão</vt:lpstr>
      <vt:lpstr>Resultados e Discussão</vt:lpstr>
      <vt:lpstr>Referências</vt:lpstr>
      <vt:lpstr>Referências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Utilização de lodo de estação de tratamento de esgoto no cultivo de girassol</dc:title>
  <dc:creator>Valdir</dc:creator>
  <cp:lastModifiedBy>Valdir</cp:lastModifiedBy>
  <cp:revision>11</cp:revision>
  <dcterms:created xsi:type="dcterms:W3CDTF">2019-05-06T01:07:21Z</dcterms:created>
  <dcterms:modified xsi:type="dcterms:W3CDTF">2019-05-08T13:03:51Z</dcterms:modified>
</cp:coreProperties>
</file>