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8" r:id="rId2"/>
    <p:sldId id="257" r:id="rId3"/>
    <p:sldId id="264" r:id="rId4"/>
    <p:sldId id="269" r:id="rId5"/>
    <p:sldId id="270" r:id="rId6"/>
    <p:sldId id="265" r:id="rId7"/>
    <p:sldId id="260" r:id="rId8"/>
    <p:sldId id="256" r:id="rId9"/>
    <p:sldId id="261" r:id="rId10"/>
    <p:sldId id="272" r:id="rId11"/>
    <p:sldId id="266" r:id="rId12"/>
    <p:sldId id="274" r:id="rId13"/>
    <p:sldId id="273" r:id="rId14"/>
    <p:sldId id="267" r:id="rId15"/>
    <p:sldId id="263" r:id="rId16"/>
    <p:sldId id="262" r:id="rId17"/>
    <p:sldId id="268" r:id="rId18"/>
    <p:sldId id="271" r:id="rId1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ice" initials="alb" lastIdx="2" clrIdx="0">
    <p:extLst>
      <p:ext uri="{19B8F6BF-5375-455C-9EA6-DF929625EA0E}">
        <p15:presenceInfo xmlns:p15="http://schemas.microsoft.com/office/powerpoint/2012/main" userId="alic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434" autoAdjust="0"/>
  </p:normalViewPr>
  <p:slideViewPr>
    <p:cSldViewPr snapToGrid="0">
      <p:cViewPr varScale="1">
        <p:scale>
          <a:sx n="64" d="100"/>
          <a:sy n="64" d="100"/>
        </p:scale>
        <p:origin x="90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91BF6C-9308-458C-87A7-0637A22F7B92}" type="datetimeFigureOut">
              <a:rPr lang="pt-BR" smtClean="0"/>
              <a:pPr/>
              <a:t>15/05/2016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041A4-705C-4E99-9C1C-55C654BBA88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904961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B041A4-705C-4E99-9C1C-55C654BBA886}" type="slidenum">
              <a:rPr lang="pt-BR" smtClean="0"/>
              <a:pPr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330917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Companhias Estaduais de Saneamento Básico (CESB) buscam firmar contrato de programa por meio de gestão associada. Muitos Planos Municipais Setoriais de Água e Esgoto, elaborados pelas CESB, foram disponibilizados para os municípios, sem a participação do mesmo na elaboração de seu conteúdo, com o intuito de preencher um requisito legal quanto a exigência da apresentação de um plano, o qual não atende os conteúdos mínimos preconizados pela Resolução nº 75 (</a:t>
            </a:r>
            <a:r>
              <a:rPr lang="pt-B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Art</a:t>
            </a: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4°) aprovada pelo </a:t>
            </a:r>
            <a:r>
              <a:rPr lang="pt-B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ConCidades</a:t>
            </a: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em 02/07/2009.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B041A4-705C-4E99-9C1C-55C654BBA886}" type="slidenum">
              <a:rPr lang="pt-BR" smtClean="0"/>
              <a:pPr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958523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4FC9C-7297-4D99-A16B-B33898258C3D}" type="datetimeFigureOut">
              <a:rPr lang="pt-BR" smtClean="0"/>
              <a:pPr/>
              <a:t>15/05/2016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9C548-A216-421A-BB87-61FD89E7DCB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4230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4FC9C-7297-4D99-A16B-B33898258C3D}" type="datetimeFigureOut">
              <a:rPr lang="pt-BR" smtClean="0"/>
              <a:pPr/>
              <a:t>15/05/2016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9C548-A216-421A-BB87-61FD89E7DCB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9691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4FC9C-7297-4D99-A16B-B33898258C3D}" type="datetimeFigureOut">
              <a:rPr lang="pt-BR" smtClean="0"/>
              <a:pPr/>
              <a:t>15/05/2016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9C548-A216-421A-BB87-61FD89E7DCB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61324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4FC9C-7297-4D99-A16B-B33898258C3D}" type="datetimeFigureOut">
              <a:rPr lang="pt-BR" smtClean="0"/>
              <a:pPr/>
              <a:t>15/05/2016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9C548-A216-421A-BB87-61FD89E7DCB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4500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3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8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4FC9C-7297-4D99-A16B-B33898258C3D}" type="datetimeFigureOut">
              <a:rPr lang="pt-BR" smtClean="0"/>
              <a:pPr/>
              <a:t>15/05/2016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9C548-A216-421A-BB87-61FD89E7DCB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1574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4FC9C-7297-4D99-A16B-B33898258C3D}" type="datetimeFigureOut">
              <a:rPr lang="pt-BR" smtClean="0"/>
              <a:pPr/>
              <a:t>15/05/2016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9C548-A216-421A-BB87-61FD89E7DCB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24303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4FC9C-7297-4D99-A16B-B33898258C3D}" type="datetimeFigureOut">
              <a:rPr lang="pt-BR" smtClean="0"/>
              <a:pPr/>
              <a:t>15/05/2016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9C548-A216-421A-BB87-61FD89E7DCB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68884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4FC9C-7297-4D99-A16B-B33898258C3D}" type="datetimeFigureOut">
              <a:rPr lang="pt-BR" smtClean="0"/>
              <a:pPr/>
              <a:t>15/05/2016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9C548-A216-421A-BB87-61FD89E7DCB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94771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4FC9C-7297-4D99-A16B-B33898258C3D}" type="datetimeFigureOut">
              <a:rPr lang="pt-BR" smtClean="0"/>
              <a:pPr/>
              <a:t>15/05/2016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9C548-A216-421A-BB87-61FD89E7DCB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4547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4FC9C-7297-4D99-A16B-B33898258C3D}" type="datetimeFigureOut">
              <a:rPr lang="pt-BR" smtClean="0"/>
              <a:pPr/>
              <a:t>15/05/2016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9C548-A216-421A-BB87-61FD89E7DCB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7569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30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4FC9C-7297-4D99-A16B-B33898258C3D}" type="datetimeFigureOut">
              <a:rPr lang="pt-BR" smtClean="0"/>
              <a:pPr/>
              <a:t>15/05/2016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9C548-A216-421A-BB87-61FD89E7DCB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57960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34FC9C-7297-4D99-A16B-B33898258C3D}" type="datetimeFigureOut">
              <a:rPr lang="pt-BR" smtClean="0"/>
              <a:pPr/>
              <a:t>15/05/2016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5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D9C548-A216-421A-BB87-61FD89E7DCB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708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930635"/>
            <a:ext cx="7772400" cy="2387600"/>
          </a:xfrm>
        </p:spPr>
        <p:txBody>
          <a:bodyPr>
            <a:normAutofit/>
          </a:bodyPr>
          <a:lstStyle/>
          <a:p>
            <a:r>
              <a:rPr lang="pt-BR" sz="3200" b="1" cap="all" dirty="0"/>
              <a:t>A retomada da responsabilidade Municipal na prestação dos serviços de saneamento básico: uma abordagem para o debate.</a:t>
            </a:r>
            <a:endParaRPr lang="pt-BR" sz="32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4590514"/>
            <a:ext cx="6858000" cy="1877524"/>
          </a:xfrm>
        </p:spPr>
        <p:txBody>
          <a:bodyPr>
            <a:normAutofit/>
          </a:bodyPr>
          <a:lstStyle/>
          <a:p>
            <a:pPr algn="r"/>
            <a:r>
              <a:rPr lang="pt-BR" dirty="0" smtClean="0"/>
              <a:t>Alice Borges </a:t>
            </a:r>
            <a:r>
              <a:rPr lang="pt-BR" dirty="0" err="1" smtClean="0"/>
              <a:t>Maestri</a:t>
            </a:r>
            <a:endParaRPr lang="pt-BR" dirty="0" smtClean="0"/>
          </a:p>
          <a:p>
            <a:pPr algn="r"/>
            <a:r>
              <a:rPr lang="pt-BR" dirty="0" err="1" smtClean="0"/>
              <a:t>Dieter</a:t>
            </a:r>
            <a:r>
              <a:rPr lang="pt-BR" dirty="0" smtClean="0"/>
              <a:t> </a:t>
            </a:r>
            <a:r>
              <a:rPr lang="pt-BR" dirty="0" err="1" smtClean="0"/>
              <a:t>Wartchow</a:t>
            </a:r>
            <a:endParaRPr lang="pt-BR" dirty="0" smtClean="0"/>
          </a:p>
          <a:p>
            <a:endParaRPr lang="pt-BR" sz="1400" dirty="0"/>
          </a:p>
          <a:p>
            <a:endParaRPr lang="pt-BR" sz="1400" dirty="0"/>
          </a:p>
          <a:p>
            <a:r>
              <a:rPr lang="pt-BR" sz="1400" dirty="0"/>
              <a:t>17/05/2016</a:t>
            </a: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6" y="5448757"/>
            <a:ext cx="799167" cy="1088659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9102" y="5794948"/>
            <a:ext cx="929100" cy="742469"/>
          </a:xfrm>
          <a:prstGeom prst="rect">
            <a:avLst/>
          </a:prstGeom>
        </p:spPr>
      </p:pic>
      <p:pic>
        <p:nvPicPr>
          <p:cNvPr id="10" name="Imagem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963" y="346098"/>
            <a:ext cx="3976391" cy="1332628"/>
          </a:xfrm>
          <a:prstGeom prst="rect">
            <a:avLst/>
          </a:prstGeom>
        </p:spPr>
      </p:pic>
      <p:sp>
        <p:nvSpPr>
          <p:cNvPr id="11" name="CaixaDeTexto 10"/>
          <p:cNvSpPr txBox="1"/>
          <p:nvPr/>
        </p:nvSpPr>
        <p:spPr>
          <a:xfrm>
            <a:off x="3875965" y="473803"/>
            <a:ext cx="498143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XX Exposição de Experiências Municipais em Saneamento</a:t>
            </a:r>
          </a:p>
          <a:p>
            <a:pPr algn="ctr"/>
            <a:r>
              <a:rPr lang="pt-BR" sz="1600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 16 a 19 de maio de 2016 </a:t>
            </a:r>
          </a:p>
          <a:p>
            <a:pPr algn="ctr"/>
            <a:r>
              <a:rPr lang="pt-BR" sz="1600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Jaraguá do Sul - SC</a:t>
            </a:r>
          </a:p>
        </p:txBody>
      </p:sp>
    </p:spTree>
    <p:extLst>
      <p:ext uri="{BB962C8B-B14F-4D97-AF65-F5344CB8AC3E}">
        <p14:creationId xmlns:p14="http://schemas.microsoft.com/office/powerpoint/2010/main" val="1226556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Resultados/Discussão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4736286"/>
            <a:ext cx="3797046" cy="1348142"/>
          </a:xfrm>
          <a:solidFill>
            <a:schemeClr val="bg1">
              <a:lumMod val="85000"/>
            </a:schemeClr>
          </a:solidFill>
        </p:spPr>
        <p:txBody>
          <a:bodyPr>
            <a:noAutofit/>
          </a:bodyPr>
          <a:lstStyle/>
          <a:p>
            <a:pPr marL="0" lvl="1" indent="0" algn="just">
              <a:buNone/>
            </a:pPr>
            <a:r>
              <a:rPr lang="pt-BR" dirty="0" smtClean="0"/>
              <a:t>NÃO permite </a:t>
            </a:r>
            <a:r>
              <a:rPr lang="pt-BR" dirty="0"/>
              <a:t>tarifação diferenciada ou dificulta a cobrança de tarifas de esgoto </a:t>
            </a:r>
            <a:r>
              <a:rPr lang="pt-BR" dirty="0" smtClean="0"/>
              <a:t>misto</a:t>
            </a:r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628650" y="1690692"/>
            <a:ext cx="7886700" cy="571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pt-BR" dirty="0" smtClean="0">
                <a:solidFill>
                  <a:schemeClr val="accent1"/>
                </a:solidFill>
              </a:rPr>
              <a:t>CONTRATO PADRÃO DA CORSAN</a:t>
            </a:r>
          </a:p>
        </p:txBody>
      </p:sp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628650" y="2339625"/>
            <a:ext cx="7886700" cy="85893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 smtClean="0"/>
              <a:t>Tarifas do sistema para prestação dos sistemas de serviço</a:t>
            </a:r>
          </a:p>
        </p:txBody>
      </p:sp>
      <p:sp>
        <p:nvSpPr>
          <p:cNvPr id="6" name="Espaço Reservado para Conteúdo 2"/>
          <p:cNvSpPr txBox="1">
            <a:spLocks/>
          </p:cNvSpPr>
          <p:nvPr/>
        </p:nvSpPr>
        <p:spPr>
          <a:xfrm>
            <a:off x="628650" y="3571942"/>
            <a:ext cx="3797046" cy="45600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 algn="ctr">
              <a:buNone/>
            </a:pPr>
            <a:r>
              <a:rPr lang="pt-BR" dirty="0" smtClean="0"/>
              <a:t>CORSAN &gt; Gestão municipal</a:t>
            </a:r>
          </a:p>
        </p:txBody>
      </p:sp>
      <p:cxnSp>
        <p:nvCxnSpPr>
          <p:cNvPr id="8" name="Conector de seta reta 7"/>
          <p:cNvCxnSpPr>
            <a:stCxn id="6" idx="3"/>
            <a:endCxn id="9" idx="1"/>
          </p:cNvCxnSpPr>
          <p:nvPr/>
        </p:nvCxnSpPr>
        <p:spPr>
          <a:xfrm>
            <a:off x="4425696" y="3799946"/>
            <a:ext cx="918972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aixaDeTexto 8"/>
          <p:cNvSpPr txBox="1"/>
          <p:nvPr/>
        </p:nvSpPr>
        <p:spPr>
          <a:xfrm>
            <a:off x="5344668" y="3292115"/>
            <a:ext cx="3170682" cy="1015663"/>
          </a:xfrm>
          <a:prstGeom prst="rect">
            <a:avLst/>
          </a:prstGeom>
          <a:noFill/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000" dirty="0"/>
              <a:t>E</a:t>
            </a:r>
            <a:r>
              <a:rPr lang="pt-BR" sz="2000" dirty="0" smtClean="0"/>
              <a:t>levado </a:t>
            </a:r>
            <a:r>
              <a:rPr lang="pt-BR" sz="2000" dirty="0"/>
              <a:t>padrão da despesa de </a:t>
            </a:r>
            <a:r>
              <a:rPr lang="pt-BR" sz="2000" dirty="0" smtClean="0"/>
              <a:t>pessoal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000" dirty="0"/>
              <a:t>R</a:t>
            </a:r>
            <a:r>
              <a:rPr lang="pt-BR" sz="2000" dirty="0" smtClean="0"/>
              <a:t>ateios </a:t>
            </a:r>
            <a:r>
              <a:rPr lang="pt-BR" sz="2000" dirty="0"/>
              <a:t>de empréstimos</a:t>
            </a:r>
          </a:p>
        </p:txBody>
      </p:sp>
      <p:sp>
        <p:nvSpPr>
          <p:cNvPr id="17" name="Espaço Reservado para Conteúdo 2"/>
          <p:cNvSpPr txBox="1">
            <a:spLocks/>
          </p:cNvSpPr>
          <p:nvPr/>
        </p:nvSpPr>
        <p:spPr>
          <a:xfrm>
            <a:off x="5344668" y="4736286"/>
            <a:ext cx="3170682" cy="1348142"/>
          </a:xfrm>
          <a:prstGeom prst="rect">
            <a:avLst/>
          </a:prstGeom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 algn="just">
              <a:buNone/>
            </a:pPr>
            <a:r>
              <a:rPr lang="pt-BR" sz="2000" dirty="0" smtClean="0"/>
              <a:t>Implantação de SES </a:t>
            </a:r>
            <a:r>
              <a:rPr lang="pt-BR" sz="2000" dirty="0"/>
              <a:t>com recursos não onerosos da União ou uma implantação progressiva</a:t>
            </a:r>
            <a:endParaRPr lang="pt-BR" sz="2000" dirty="0" smtClean="0"/>
          </a:p>
        </p:txBody>
      </p:sp>
      <p:cxnSp>
        <p:nvCxnSpPr>
          <p:cNvPr id="22" name="Conector de seta reta 21"/>
          <p:cNvCxnSpPr>
            <a:stCxn id="3" idx="3"/>
            <a:endCxn id="17" idx="1"/>
          </p:cNvCxnSpPr>
          <p:nvPr/>
        </p:nvCxnSpPr>
        <p:spPr>
          <a:xfrm>
            <a:off x="4425696" y="5410357"/>
            <a:ext cx="91897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Espaço Reservado para Conteúdo 2"/>
          <p:cNvSpPr txBox="1">
            <a:spLocks/>
          </p:cNvSpPr>
          <p:nvPr/>
        </p:nvSpPr>
        <p:spPr>
          <a:xfrm>
            <a:off x="4425696" y="5102495"/>
            <a:ext cx="918972" cy="30786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sz="1600" dirty="0" smtClean="0"/>
              <a:t>Quando</a:t>
            </a:r>
          </a:p>
        </p:txBody>
      </p:sp>
      <p:sp>
        <p:nvSpPr>
          <p:cNvPr id="28" name="Espaço Reservado para Conteúdo 2"/>
          <p:cNvSpPr txBox="1">
            <a:spLocks/>
          </p:cNvSpPr>
          <p:nvPr/>
        </p:nvSpPr>
        <p:spPr>
          <a:xfrm>
            <a:off x="4425696" y="3548100"/>
            <a:ext cx="918972" cy="30786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sz="1600" dirty="0" smtClean="0"/>
              <a:t>Devido</a:t>
            </a:r>
          </a:p>
        </p:txBody>
      </p:sp>
    </p:spTree>
    <p:extLst>
      <p:ext uri="{BB962C8B-B14F-4D97-AF65-F5344CB8AC3E}">
        <p14:creationId xmlns:p14="http://schemas.microsoft.com/office/powerpoint/2010/main" val="3207888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6" grpId="0" animBg="1"/>
      <p:bldP spid="9" grpId="0" animBg="1"/>
      <p:bldP spid="17" grpId="0" animBg="1"/>
      <p:bldP spid="26" grpId="0"/>
      <p:bldP spid="2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Resultados/Discussão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2356301"/>
            <a:ext cx="7886700" cy="460052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dirty="0" smtClean="0"/>
              <a:t>Avaliação patrimonial</a:t>
            </a:r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628650" y="1690692"/>
            <a:ext cx="7886700" cy="571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pt-BR" dirty="0" smtClean="0">
                <a:solidFill>
                  <a:schemeClr val="accent1"/>
                </a:solidFill>
              </a:rPr>
              <a:t>CONTRATO PADRÃO DA CORSAN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859536" y="3264616"/>
            <a:ext cx="2139696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000" dirty="0"/>
              <a:t>Município </a:t>
            </a:r>
            <a:r>
              <a:rPr lang="pt-BR" sz="2000" dirty="0" smtClean="0"/>
              <a:t>quer </a:t>
            </a:r>
            <a:r>
              <a:rPr lang="pt-BR" sz="2000" dirty="0"/>
              <a:t>reassumir os SAA e SES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3538728" y="3264615"/>
            <a:ext cx="1581912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000" dirty="0" smtClean="0"/>
              <a:t>CORSAN define a indenização</a:t>
            </a:r>
            <a:endParaRPr lang="pt-BR" sz="2000" dirty="0"/>
          </a:p>
        </p:txBody>
      </p:sp>
      <p:cxnSp>
        <p:nvCxnSpPr>
          <p:cNvPr id="9" name="Conector de seta reta 8"/>
          <p:cNvCxnSpPr>
            <a:stCxn id="5" idx="3"/>
            <a:endCxn id="6" idx="1"/>
          </p:cNvCxnSpPr>
          <p:nvPr/>
        </p:nvCxnSpPr>
        <p:spPr>
          <a:xfrm flipV="1">
            <a:off x="2999232" y="3772447"/>
            <a:ext cx="539496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de seta reta 10"/>
          <p:cNvCxnSpPr>
            <a:stCxn id="6" idx="3"/>
            <a:endCxn id="12" idx="1"/>
          </p:cNvCxnSpPr>
          <p:nvPr/>
        </p:nvCxnSpPr>
        <p:spPr>
          <a:xfrm flipV="1">
            <a:off x="5120640" y="3772446"/>
            <a:ext cx="557784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ixaDeTexto 11"/>
          <p:cNvSpPr txBox="1"/>
          <p:nvPr/>
        </p:nvSpPr>
        <p:spPr>
          <a:xfrm>
            <a:off x="5678424" y="3572391"/>
            <a:ext cx="1895856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000" dirty="0" smtClean="0"/>
              <a:t>Parâmetros</a:t>
            </a:r>
            <a:endParaRPr lang="pt-BR" sz="2000" dirty="0"/>
          </a:p>
        </p:txBody>
      </p:sp>
      <p:sp>
        <p:nvSpPr>
          <p:cNvPr id="20" name="CaixaDeTexto 19"/>
          <p:cNvSpPr txBox="1"/>
          <p:nvPr/>
        </p:nvSpPr>
        <p:spPr>
          <a:xfrm>
            <a:off x="530352" y="4556969"/>
            <a:ext cx="4046220" cy="193899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numCol="1" rtlCol="0">
            <a:spAutoFit/>
          </a:bodyPr>
          <a:lstStyle/>
          <a:p>
            <a:pPr algn="ctr"/>
            <a:r>
              <a:rPr lang="pt-BR" sz="2000" u="sng" dirty="0" smtClean="0"/>
              <a:t>Considera</a:t>
            </a:r>
            <a:endParaRPr lang="pt-BR" sz="2000" u="sng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pt-BR" sz="2000" dirty="0"/>
              <a:t>Valor de mercado e as reais condições de </a:t>
            </a:r>
            <a:r>
              <a:rPr lang="pt-BR" sz="2000" dirty="0" smtClean="0"/>
              <a:t>uso / operacionalidade</a:t>
            </a:r>
            <a:endParaRPr lang="pt-BR" sz="2000" u="sng" dirty="0" smtClean="0"/>
          </a:p>
          <a:p>
            <a:pPr algn="ctr"/>
            <a:r>
              <a:rPr lang="pt-BR" sz="2000" u="sng" dirty="0" smtClean="0"/>
              <a:t>Não </a:t>
            </a:r>
            <a:r>
              <a:rPr lang="pt-BR" sz="2000" u="sng" dirty="0"/>
              <a:t>Considera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t-BR" sz="2000" dirty="0"/>
              <a:t>Balanço entre despesas e receitas na unidade de </a:t>
            </a:r>
            <a:r>
              <a:rPr lang="pt-BR" sz="2000" dirty="0" smtClean="0"/>
              <a:t>saneamento</a:t>
            </a:r>
            <a:endParaRPr lang="pt-BR" sz="2000" dirty="0"/>
          </a:p>
        </p:txBody>
      </p:sp>
      <p:cxnSp>
        <p:nvCxnSpPr>
          <p:cNvPr id="22" name="Conector reto 21"/>
          <p:cNvCxnSpPr/>
          <p:nvPr/>
        </p:nvCxnSpPr>
        <p:spPr>
          <a:xfrm>
            <a:off x="530352" y="4556969"/>
            <a:ext cx="4046220" cy="19389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to 23"/>
          <p:cNvCxnSpPr/>
          <p:nvPr/>
        </p:nvCxnSpPr>
        <p:spPr>
          <a:xfrm flipV="1">
            <a:off x="530352" y="4556969"/>
            <a:ext cx="4046220" cy="19389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Seta para a direita 26"/>
          <p:cNvSpPr/>
          <p:nvPr/>
        </p:nvSpPr>
        <p:spPr>
          <a:xfrm>
            <a:off x="4718304" y="5261289"/>
            <a:ext cx="960120" cy="530352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8" name="CaixaDeTexto 27"/>
          <p:cNvSpPr txBox="1"/>
          <p:nvPr/>
        </p:nvSpPr>
        <p:spPr>
          <a:xfrm>
            <a:off x="5961888" y="5018633"/>
            <a:ext cx="255346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/>
              <a:t>Lei Nº </a:t>
            </a:r>
            <a:r>
              <a:rPr lang="pt-BR" sz="2000" dirty="0" smtClean="0"/>
              <a:t>11.445</a:t>
            </a:r>
            <a:endParaRPr lang="pt-BR" sz="2000" dirty="0"/>
          </a:p>
          <a:p>
            <a:pPr algn="ctr"/>
            <a:r>
              <a:rPr lang="pt-BR" sz="2000" dirty="0" smtClean="0"/>
              <a:t>Art</a:t>
            </a:r>
            <a:r>
              <a:rPr lang="pt-BR" sz="2000" dirty="0"/>
              <a:t>. 58 </a:t>
            </a:r>
            <a:endParaRPr lang="pt-BR" sz="2000" dirty="0" smtClean="0"/>
          </a:p>
          <a:p>
            <a:pPr algn="ctr"/>
            <a:r>
              <a:rPr lang="pt-BR" sz="2000" dirty="0" smtClean="0"/>
              <a:t>§ </a:t>
            </a:r>
            <a:r>
              <a:rPr lang="pt-BR" sz="2000" dirty="0"/>
              <a:t>3</a:t>
            </a:r>
            <a:r>
              <a:rPr lang="pt-BR" sz="2000" baseline="30000" dirty="0"/>
              <a:t>o </a:t>
            </a:r>
            <a:r>
              <a:rPr lang="pt-BR" sz="2000" dirty="0"/>
              <a:t>inciso I, §4° e §5</a:t>
            </a:r>
            <a:r>
              <a:rPr lang="pt-BR" sz="2000" dirty="0" smtClean="0"/>
              <a:t>°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2060272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0 L -0.46041 0.0037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021" y="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animBg="1"/>
      <p:bldP spid="12" grpId="0" animBg="1"/>
      <p:bldP spid="12" grpId="1" animBg="1"/>
      <p:bldP spid="20" grpId="0" animBg="1"/>
      <p:bldP spid="27" grpId="0" animBg="1"/>
      <p:bldP spid="2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Resultados/Discussão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2262219"/>
            <a:ext cx="7886700" cy="480981"/>
          </a:xfrm>
        </p:spPr>
        <p:txBody>
          <a:bodyPr>
            <a:normAutofit/>
          </a:bodyPr>
          <a:lstStyle/>
          <a:p>
            <a:pPr algn="just"/>
            <a:r>
              <a:rPr lang="pt-BR" dirty="0" smtClean="0"/>
              <a:t>Regulação</a:t>
            </a:r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628650" y="1690692"/>
            <a:ext cx="7886700" cy="571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pt-BR" dirty="0" smtClean="0">
                <a:solidFill>
                  <a:schemeClr val="accent1"/>
                </a:solidFill>
              </a:rPr>
              <a:t>CONTRATO PADRÃO DA CORSAN</a:t>
            </a:r>
          </a:p>
        </p:txBody>
      </p:sp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2340864" y="5211482"/>
            <a:ext cx="3730752" cy="1114973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 algn="just">
              <a:buNone/>
            </a:pPr>
            <a:r>
              <a:rPr lang="pt-BR" dirty="0" smtClean="0">
                <a:solidFill>
                  <a:srgbClr val="FF0000"/>
                </a:solidFill>
              </a:rPr>
              <a:t>AGERGS </a:t>
            </a:r>
            <a:r>
              <a:rPr lang="pt-BR" dirty="0" smtClean="0">
                <a:solidFill>
                  <a:srgbClr val="FF0000"/>
                </a:solidFill>
              </a:rPr>
              <a:t>- dificuldades e falta de familiaridade com a </a:t>
            </a:r>
            <a:r>
              <a:rPr lang="pt-BR" dirty="0" smtClean="0">
                <a:solidFill>
                  <a:srgbClr val="FF0000"/>
                </a:solidFill>
              </a:rPr>
              <a:t>Lei Nº 11.445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822960" y="2902796"/>
            <a:ext cx="7692390" cy="156966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400" dirty="0" smtClean="0"/>
              <a:t>MUNICÍPIO VS. CESB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 smtClean="0"/>
              <a:t>Questionar </a:t>
            </a:r>
            <a:r>
              <a:rPr lang="pt-BR" sz="2400" dirty="0"/>
              <a:t>cláusulas contratuais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/>
              <a:t>Buscar providências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/>
              <a:t>Constituir uma instância de regulação ou </a:t>
            </a:r>
            <a:r>
              <a:rPr lang="pt-BR" sz="2400" dirty="0" smtClean="0"/>
              <a:t>fiscalização</a:t>
            </a:r>
          </a:p>
        </p:txBody>
      </p:sp>
      <p:sp>
        <p:nvSpPr>
          <p:cNvPr id="25" name="Retângulo 24"/>
          <p:cNvSpPr/>
          <p:nvPr/>
        </p:nvSpPr>
        <p:spPr>
          <a:xfrm>
            <a:off x="1124712" y="4052793"/>
            <a:ext cx="6702552" cy="419663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6" name="CaixaDeTexto 25"/>
          <p:cNvSpPr txBox="1"/>
          <p:nvPr/>
        </p:nvSpPr>
        <p:spPr>
          <a:xfrm>
            <a:off x="3474720" y="4632052"/>
            <a:ext cx="16369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rgbClr val="FF0000"/>
                </a:solidFill>
              </a:rPr>
              <a:t>POR QUE?</a:t>
            </a:r>
            <a:endParaRPr lang="pt-BR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096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25" grpId="0" animBg="1"/>
      <p:bldP spid="2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Resultados/Discussão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2262219"/>
            <a:ext cx="7886700" cy="872867"/>
          </a:xfrm>
        </p:spPr>
        <p:txBody>
          <a:bodyPr>
            <a:normAutofit/>
          </a:bodyPr>
          <a:lstStyle/>
          <a:p>
            <a:pPr algn="just"/>
            <a:r>
              <a:rPr lang="pt-BR" dirty="0" smtClean="0"/>
              <a:t>Constituição </a:t>
            </a:r>
            <a:r>
              <a:rPr lang="pt-BR" dirty="0"/>
              <a:t>de um fundo municipal para a gestão </a:t>
            </a:r>
            <a:r>
              <a:rPr lang="pt-BR" dirty="0" smtClean="0"/>
              <a:t>compartilhada (FMGC)</a:t>
            </a:r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628650" y="1690692"/>
            <a:ext cx="7886700" cy="571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pt-BR" dirty="0" smtClean="0">
                <a:solidFill>
                  <a:schemeClr val="accent1"/>
                </a:solidFill>
              </a:rPr>
              <a:t>CONTRATO PADRÃO DA CORSAN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1031422" y="3600641"/>
            <a:ext cx="1926771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Municípios com SAA da CORSAN</a:t>
            </a: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3354161" y="3739141"/>
            <a:ext cx="113755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Superávit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4887688" y="3600641"/>
            <a:ext cx="810983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Caixa ÚNICO</a:t>
            </a:r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6289224" y="3107790"/>
            <a:ext cx="1926771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smtClean="0"/>
              <a:t>Sócio Majoritário - RS</a:t>
            </a:r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6290645" y="4108473"/>
            <a:ext cx="1926771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smtClean="0"/>
              <a:t>Destinado para outro fins</a:t>
            </a:r>
            <a:endParaRPr lang="pt-BR" dirty="0"/>
          </a:p>
        </p:txBody>
      </p:sp>
      <p:cxnSp>
        <p:nvCxnSpPr>
          <p:cNvPr id="11" name="Conector de seta reta 10"/>
          <p:cNvCxnSpPr>
            <a:stCxn id="5" idx="3"/>
            <a:endCxn id="6" idx="1"/>
          </p:cNvCxnSpPr>
          <p:nvPr/>
        </p:nvCxnSpPr>
        <p:spPr>
          <a:xfrm>
            <a:off x="2958193" y="3923807"/>
            <a:ext cx="39596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de seta reta 12"/>
          <p:cNvCxnSpPr>
            <a:stCxn id="6" idx="3"/>
            <a:endCxn id="7" idx="1"/>
          </p:cNvCxnSpPr>
          <p:nvPr/>
        </p:nvCxnSpPr>
        <p:spPr>
          <a:xfrm>
            <a:off x="4491719" y="3923807"/>
            <a:ext cx="39596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de seta reta 14"/>
          <p:cNvCxnSpPr>
            <a:stCxn id="7" idx="3"/>
            <a:endCxn id="8" idx="1"/>
          </p:cNvCxnSpPr>
          <p:nvPr/>
        </p:nvCxnSpPr>
        <p:spPr>
          <a:xfrm flipV="1">
            <a:off x="5698671" y="3430956"/>
            <a:ext cx="590553" cy="4928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de seta reta 16"/>
          <p:cNvCxnSpPr>
            <a:stCxn id="7" idx="3"/>
            <a:endCxn id="9" idx="1"/>
          </p:cNvCxnSpPr>
          <p:nvPr/>
        </p:nvCxnSpPr>
        <p:spPr>
          <a:xfrm>
            <a:off x="5698671" y="3923807"/>
            <a:ext cx="591974" cy="5078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aixaDeTexto 17"/>
          <p:cNvSpPr txBox="1"/>
          <p:nvPr/>
        </p:nvSpPr>
        <p:spPr>
          <a:xfrm>
            <a:off x="1031423" y="4121625"/>
            <a:ext cx="90656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pt-BR"/>
            </a:defPPr>
            <a:lvl1pPr algn="ctr"/>
          </a:lstStyle>
          <a:p>
            <a:r>
              <a:rPr lang="pt-BR" dirty="0"/>
              <a:t>FMGC</a:t>
            </a:r>
          </a:p>
        </p:txBody>
      </p:sp>
      <p:sp>
        <p:nvSpPr>
          <p:cNvPr id="19" name="CaixaDeTexto 18"/>
          <p:cNvSpPr txBox="1"/>
          <p:nvPr/>
        </p:nvSpPr>
        <p:spPr>
          <a:xfrm>
            <a:off x="2447600" y="3503500"/>
            <a:ext cx="3516471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pt-BR"/>
            </a:defPPr>
            <a:lvl1pPr algn="ctr"/>
          </a:lstStyle>
          <a:p>
            <a:r>
              <a:rPr lang="pt-BR" dirty="0" smtClean="0"/>
              <a:t>Não deve socializar o prejuízo nem centralizar o lucro</a:t>
            </a:r>
            <a:endParaRPr lang="pt-BR" dirty="0"/>
          </a:p>
        </p:txBody>
      </p:sp>
      <p:sp>
        <p:nvSpPr>
          <p:cNvPr id="20" name="CaixaDeTexto 19"/>
          <p:cNvSpPr txBox="1"/>
          <p:nvPr/>
        </p:nvSpPr>
        <p:spPr>
          <a:xfrm>
            <a:off x="2447600" y="4519094"/>
            <a:ext cx="351647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pt-BR"/>
            </a:defPPr>
            <a:lvl1pPr algn="ctr"/>
          </a:lstStyle>
          <a:p>
            <a:r>
              <a:rPr lang="pt-BR" dirty="0" smtClean="0"/>
              <a:t>Realização de investimentos</a:t>
            </a:r>
            <a:endParaRPr lang="pt-BR" dirty="0"/>
          </a:p>
        </p:txBody>
      </p:sp>
      <p:cxnSp>
        <p:nvCxnSpPr>
          <p:cNvPr id="23" name="Conector de seta reta 22"/>
          <p:cNvCxnSpPr>
            <a:stCxn id="18" idx="3"/>
            <a:endCxn id="19" idx="1"/>
          </p:cNvCxnSpPr>
          <p:nvPr/>
        </p:nvCxnSpPr>
        <p:spPr>
          <a:xfrm flipV="1">
            <a:off x="1937983" y="3826666"/>
            <a:ext cx="509617" cy="4796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de seta reta 24"/>
          <p:cNvCxnSpPr>
            <a:stCxn id="18" idx="3"/>
            <a:endCxn id="20" idx="1"/>
          </p:cNvCxnSpPr>
          <p:nvPr/>
        </p:nvCxnSpPr>
        <p:spPr>
          <a:xfrm>
            <a:off x="1937983" y="4306291"/>
            <a:ext cx="509617" cy="3974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CaixaDeTexto 25"/>
          <p:cNvSpPr txBox="1"/>
          <p:nvPr/>
        </p:nvSpPr>
        <p:spPr>
          <a:xfrm>
            <a:off x="1031422" y="5529619"/>
            <a:ext cx="167083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pt-BR"/>
            </a:defPPr>
            <a:lvl1pPr algn="ctr"/>
          </a:lstStyle>
          <a:p>
            <a:r>
              <a:rPr lang="pt-BR" dirty="0" smtClean="0"/>
              <a:t>Atingida a universalização</a:t>
            </a:r>
            <a:endParaRPr lang="pt-BR" dirty="0"/>
          </a:p>
        </p:txBody>
      </p:sp>
      <p:sp>
        <p:nvSpPr>
          <p:cNvPr id="27" name="CaixaDeTexto 26"/>
          <p:cNvSpPr txBox="1"/>
          <p:nvPr/>
        </p:nvSpPr>
        <p:spPr>
          <a:xfrm>
            <a:off x="3316575" y="5529618"/>
            <a:ext cx="1746741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pt-BR"/>
            </a:defPPr>
            <a:lvl1pPr algn="ctr"/>
          </a:lstStyle>
          <a:p>
            <a:r>
              <a:rPr lang="pt-BR" dirty="0" smtClean="0"/>
              <a:t>Fim dos recursos do FMGC</a:t>
            </a:r>
            <a:endParaRPr lang="pt-BR" dirty="0"/>
          </a:p>
        </p:txBody>
      </p:sp>
      <p:cxnSp>
        <p:nvCxnSpPr>
          <p:cNvPr id="28" name="Conector de seta reta 27"/>
          <p:cNvCxnSpPr>
            <a:stCxn id="26" idx="3"/>
            <a:endCxn id="27" idx="1"/>
          </p:cNvCxnSpPr>
          <p:nvPr/>
        </p:nvCxnSpPr>
        <p:spPr>
          <a:xfrm flipV="1">
            <a:off x="2702257" y="5852784"/>
            <a:ext cx="614318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CaixaDeTexto 36"/>
          <p:cNvSpPr txBox="1"/>
          <p:nvPr/>
        </p:nvSpPr>
        <p:spPr>
          <a:xfrm>
            <a:off x="5444302" y="5668118"/>
            <a:ext cx="103953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pt-BR"/>
            </a:defPPr>
            <a:lvl1pPr algn="ctr"/>
          </a:lstStyle>
          <a:p>
            <a:r>
              <a:rPr lang="pt-BR" dirty="0" smtClean="0">
                <a:solidFill>
                  <a:schemeClr val="accent1"/>
                </a:solidFill>
              </a:rPr>
              <a:t>Porém...</a:t>
            </a:r>
            <a:endParaRPr lang="pt-BR" dirty="0">
              <a:solidFill>
                <a:schemeClr val="accent1"/>
              </a:solidFill>
            </a:endParaRPr>
          </a:p>
        </p:txBody>
      </p:sp>
      <p:sp>
        <p:nvSpPr>
          <p:cNvPr id="38" name="CaixaDeTexto 37"/>
          <p:cNvSpPr txBox="1"/>
          <p:nvPr/>
        </p:nvSpPr>
        <p:spPr>
          <a:xfrm>
            <a:off x="6632810" y="5529618"/>
            <a:ext cx="2265529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Município necessitará recursos financeiros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68487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9" presetClass="emph" presetSubtype="0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2" dur="indefinite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83" dur="indefinite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5" dur="indefinite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86" dur="indefinite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8" dur="indefinite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89" dur="indefinite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1" dur="indefinite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92" dur="indefinite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4" dur="indefinite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95" dur="indefinite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8" grpId="0" animBg="1"/>
      <p:bldP spid="18" grpId="2" animBg="1"/>
      <p:bldP spid="19" grpId="0" animBg="1"/>
      <p:bldP spid="19" grpId="2" animBg="1"/>
      <p:bldP spid="20" grpId="0" animBg="1"/>
      <p:bldP spid="20" grpId="2" animBg="1"/>
      <p:bldP spid="26" grpId="0" animBg="1"/>
      <p:bldP spid="27" grpId="0" animBg="1"/>
      <p:bldP spid="37" grpId="0"/>
      <p:bldP spid="3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2688335"/>
            <a:ext cx="7886700" cy="3488627"/>
          </a:xfrm>
        </p:spPr>
        <p:txBody>
          <a:bodyPr>
            <a:normAutofit/>
          </a:bodyPr>
          <a:lstStyle/>
          <a:p>
            <a:pPr algn="just"/>
            <a:r>
              <a:rPr lang="pt-BR" dirty="0" smtClean="0"/>
              <a:t>“Entes </a:t>
            </a:r>
            <a:r>
              <a:rPr lang="pt-BR" dirty="0"/>
              <a:t>administrativos autônomos, criados por lei específica, com personalidade jurídica de direito público, patrimônio próprio e atribuições outorgadas na forma da lei, tendo como princípio fundamental a </a:t>
            </a:r>
            <a:r>
              <a:rPr lang="pt-BR" dirty="0" smtClean="0"/>
              <a:t>descentralização”</a:t>
            </a:r>
          </a:p>
          <a:p>
            <a:pPr marL="0" indent="0" algn="r">
              <a:buNone/>
            </a:pPr>
            <a:r>
              <a:rPr lang="pt-BR" dirty="0" smtClean="0"/>
              <a:t>Funasa</a:t>
            </a:r>
            <a:endParaRPr lang="pt-BR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628651" y="365130"/>
            <a:ext cx="7886700" cy="1325563"/>
          </a:xfrm>
        </p:spPr>
        <p:txBody>
          <a:bodyPr/>
          <a:lstStyle/>
          <a:p>
            <a:r>
              <a:rPr lang="pt-BR" dirty="0" smtClean="0"/>
              <a:t>Resultados/Discussão</a:t>
            </a:r>
            <a:endParaRPr lang="pt-BR" dirty="0"/>
          </a:p>
        </p:txBody>
      </p:sp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628650" y="1690692"/>
            <a:ext cx="7886700" cy="571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pt-BR" dirty="0" smtClean="0">
                <a:solidFill>
                  <a:schemeClr val="accent1"/>
                </a:solidFill>
              </a:rPr>
              <a:t>AUTARQUIA MUNICIPAL</a:t>
            </a:r>
          </a:p>
        </p:txBody>
      </p:sp>
    </p:spTree>
    <p:extLst>
      <p:ext uri="{BB962C8B-B14F-4D97-AF65-F5344CB8AC3E}">
        <p14:creationId xmlns:p14="http://schemas.microsoft.com/office/powerpoint/2010/main" val="2758428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6723915"/>
              </p:ext>
            </p:extLst>
          </p:nvPr>
        </p:nvGraphicFramePr>
        <p:xfrm>
          <a:off x="705968" y="1048883"/>
          <a:ext cx="7572618" cy="50226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56916"/>
                <a:gridCol w="1140181"/>
                <a:gridCol w="2242464"/>
                <a:gridCol w="979714"/>
                <a:gridCol w="1061357"/>
                <a:gridCol w="1191986"/>
              </a:tblGrid>
              <a:tr h="1991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Item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1" marR="44451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Especificação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1" marR="44451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Unidade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1" marR="444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CENÁRIO 1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1" marR="444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CENÁRIO 2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1" marR="44451" marT="0" marB="0" anchor="ctr"/>
                </a:tc>
              </a:tr>
              <a:tr h="387485">
                <a:tc rowSpan="1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DESPESAS TOTAIS COM OS SERVIÇOS (DTS)</a:t>
                      </a:r>
                      <a:endParaRPr lang="pt-B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1" marR="44451" marT="0" marB="0" anchor="ctr"/>
                </a:tc>
                <a:tc rowSpan="9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DESPESAS DE EXPLORACÃO (DEX)</a:t>
                      </a:r>
                      <a:endParaRPr lang="pt-B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1" marR="4445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Total (DEX)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1" marR="444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R$/ano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1" marR="444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392,053.31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1" marR="444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333,133.39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1" marR="44451" marT="0" marB="0" anchor="ctr"/>
                </a:tc>
              </a:tr>
              <a:tr h="36205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Pessoal próprio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1" marR="444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R$/ano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1" marR="444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195,152.38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1" marR="444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180,000.00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1" marR="44451" marT="0" marB="0" anchor="ctr"/>
                </a:tc>
              </a:tr>
              <a:tr h="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effectLst/>
                        </a:rPr>
                        <a:t>Produtos químicos</a:t>
                      </a:r>
                      <a:endParaRPr lang="pt-BR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1" marR="444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R$/ano</a:t>
                      </a:r>
                      <a:endParaRPr lang="pt-B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1" marR="444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235.74</a:t>
                      </a:r>
                      <a:endParaRPr lang="pt-B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1" marR="444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235.74</a:t>
                      </a:r>
                      <a:endParaRPr lang="pt-B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1" marR="44451" marT="0" marB="0" anchor="ctr"/>
                </a:tc>
              </a:tr>
              <a:tr h="13973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effectLst/>
                        </a:rPr>
                        <a:t>Energia elétrica</a:t>
                      </a:r>
                      <a:endParaRPr lang="pt-BR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1" marR="444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effectLst/>
                        </a:rPr>
                        <a:t>R$/ano</a:t>
                      </a:r>
                      <a:endParaRPr lang="pt-BR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1" marR="444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effectLst/>
                        </a:rPr>
                        <a:t>105,788.98</a:t>
                      </a:r>
                      <a:endParaRPr lang="pt-BR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1" marR="444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effectLst/>
                        </a:rPr>
                        <a:t>105,788.98</a:t>
                      </a:r>
                      <a:endParaRPr lang="pt-BR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1" marR="44451" marT="0" marB="0" anchor="ctr"/>
                </a:tc>
              </a:tr>
              <a:tr h="13426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effectLst/>
                        </a:rPr>
                        <a:t>Serviços de terceiros</a:t>
                      </a:r>
                      <a:endParaRPr lang="pt-BR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1" marR="444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R$/ano</a:t>
                      </a:r>
                      <a:endParaRPr lang="pt-B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1" marR="444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9,979.68</a:t>
                      </a:r>
                      <a:endParaRPr lang="pt-B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1" marR="444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effectLst/>
                        </a:rPr>
                        <a:t>9,979.68</a:t>
                      </a:r>
                      <a:endParaRPr lang="pt-BR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1" marR="44451" marT="0" marB="0" anchor="ctr"/>
                </a:tc>
              </a:tr>
              <a:tr h="12349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effectLst/>
                        </a:rPr>
                        <a:t>Água importada (bruta ou tratada)</a:t>
                      </a:r>
                      <a:endParaRPr lang="pt-B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1" marR="444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effectLst/>
                        </a:rPr>
                        <a:t>R$/ano</a:t>
                      </a:r>
                      <a:endParaRPr lang="pt-B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1" marR="444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effectLst/>
                        </a:rPr>
                        <a:t>0.00</a:t>
                      </a:r>
                      <a:endParaRPr lang="pt-B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1" marR="444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effectLst/>
                        </a:rPr>
                        <a:t>0.00</a:t>
                      </a:r>
                      <a:endParaRPr lang="pt-B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1" marR="44451" marT="0" marB="0" anchor="ctr"/>
                </a:tc>
              </a:tr>
              <a:tr h="9758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</a:rPr>
                        <a:t>Esgoto bruto exportado</a:t>
                      </a:r>
                      <a:endParaRPr lang="pt-B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1" marR="444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effectLst/>
                        </a:rPr>
                        <a:t>R$/ano</a:t>
                      </a:r>
                      <a:endParaRPr lang="pt-B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1" marR="444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effectLst/>
                        </a:rPr>
                        <a:t>-</a:t>
                      </a:r>
                      <a:endParaRPr lang="pt-B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1" marR="444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effectLst/>
                        </a:rPr>
                        <a:t>-</a:t>
                      </a:r>
                      <a:endParaRPr lang="pt-B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1" marR="44451" marT="0" marB="0" anchor="ctr"/>
                </a:tc>
              </a:tr>
              <a:tr h="49870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Fiscais ou tributárias computadas na DEX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1" marR="444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R$/ano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1" marR="444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43,787.54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1" marR="444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0.00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1" marR="44451" marT="0" marB="0" anchor="ctr"/>
                </a:tc>
              </a:tr>
              <a:tr h="19916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effectLst/>
                        </a:rPr>
                        <a:t>Outras despesas de exploração</a:t>
                      </a:r>
                      <a:endParaRPr lang="pt-B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1" marR="444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effectLst/>
                        </a:rPr>
                        <a:t>R$/ano</a:t>
                      </a:r>
                      <a:endParaRPr lang="pt-B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1" marR="444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effectLst/>
                        </a:rPr>
                        <a:t>37,108.99</a:t>
                      </a:r>
                      <a:endParaRPr lang="pt-B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1" marR="444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effectLst/>
                        </a:rPr>
                        <a:t>37,108.99</a:t>
                      </a:r>
                      <a:endParaRPr lang="pt-B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1" marR="44451" marT="0" marB="0" anchor="ctr"/>
                </a:tc>
              </a:tr>
              <a:tr h="28492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SERVIÇO DA DÍVIDA - PARCELA 1 DE 2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1" marR="4445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Juros e encargos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1" marR="444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R$/ano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1" marR="444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18,914.07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1" marR="444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0.00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1" marR="44451" marT="0" marB="0" anchor="ctr"/>
                </a:tc>
              </a:tr>
              <a:tr h="345687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Variação cambial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1" marR="444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R$/ano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1" marR="444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7,083.36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1" marR="444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0.00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1" marR="44451" marT="0" marB="0" anchor="ctr"/>
                </a:tc>
              </a:tr>
              <a:tr h="304647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Total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1" marR="444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R$/ano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1" marR="444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25,997.43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1" marR="444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0.00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1" marR="44451" marT="0" marB="0" anchor="ctr"/>
                </a:tc>
              </a:tr>
              <a:tr h="36093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Depreciação, amortização e provisão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1" marR="44451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R$/ano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1" marR="444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27,828.70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1" marR="444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0.00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1" marR="44451" marT="0" marB="0" anchor="ctr"/>
                </a:tc>
              </a:tr>
              <a:tr h="197937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effectLst/>
                        </a:rPr>
                        <a:t>Fiscais ou tributários não incidentes na DEX</a:t>
                      </a:r>
                      <a:endParaRPr lang="pt-BR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1" marR="44451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effectLst/>
                        </a:rPr>
                        <a:t>R$/ano</a:t>
                      </a:r>
                      <a:endParaRPr lang="pt-BR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1" marR="444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effectLst/>
                        </a:rPr>
                        <a:t>0.00</a:t>
                      </a:r>
                      <a:endParaRPr lang="pt-BR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1" marR="444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effectLst/>
                        </a:rPr>
                        <a:t>0.00</a:t>
                      </a:r>
                      <a:endParaRPr lang="pt-BR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1" marR="44451" marT="0" marB="0" anchor="ctr"/>
                </a:tc>
              </a:tr>
              <a:tr h="9797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Outras despesas</a:t>
                      </a:r>
                      <a:endParaRPr lang="pt-B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1" marR="44451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R$/ano</a:t>
                      </a:r>
                      <a:endParaRPr lang="pt-B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1" marR="444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0.00</a:t>
                      </a:r>
                      <a:endParaRPr lang="pt-B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1" marR="444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effectLst/>
                        </a:rPr>
                        <a:t>0.00</a:t>
                      </a:r>
                      <a:endParaRPr lang="pt-BR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1" marR="44451" marT="0" marB="0" anchor="ctr"/>
                </a:tc>
              </a:tr>
              <a:tr h="38748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TOTAL (DTS)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1" marR="44451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R$/ano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1" marR="444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445,879.44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1" marR="444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333,133.39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1" marR="44451" marT="0" marB="0" anchor="ctr"/>
                </a:tc>
              </a:tr>
              <a:tr h="199165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VOLUMES DE ÁGUA FATURADO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1" marR="44451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1000m³/ano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1" marR="444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72.32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1" marR="444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72.32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1" marR="44451" marT="0" marB="0" anchor="ctr"/>
                </a:tc>
              </a:tr>
              <a:tr h="199165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DESPESA TOTAL COM OS SERVIÇOS POR M³ FATURADO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1" marR="44451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R$/m³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1" marR="444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6.17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1" marR="444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4.61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1" marR="44451" marT="0" marB="0" anchor="ctr"/>
                </a:tc>
              </a:tr>
            </a:tbl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443760" y="402547"/>
            <a:ext cx="80136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Informações </a:t>
            </a:r>
            <a:r>
              <a:rPr lang="pt-BR" b="1" dirty="0"/>
              <a:t>sobre </a:t>
            </a:r>
            <a:r>
              <a:rPr lang="pt-BR" b="1" dirty="0" smtClean="0"/>
              <a:t>despesas totais com os serviços </a:t>
            </a:r>
            <a:r>
              <a:rPr lang="pt-BR" b="1" dirty="0"/>
              <a:t>consideradas para o cenário 1 e cenário </a:t>
            </a:r>
            <a:r>
              <a:rPr lang="pt-BR" b="1" dirty="0" smtClean="0"/>
              <a:t>2 – Liberato </a:t>
            </a:r>
            <a:r>
              <a:rPr lang="pt-BR" b="1" dirty="0" err="1" smtClean="0"/>
              <a:t>Salzano</a:t>
            </a:r>
            <a:r>
              <a:rPr lang="pt-BR" b="1" dirty="0" smtClean="0"/>
              <a:t>. </a:t>
            </a:r>
            <a:r>
              <a:rPr lang="pt-BR" b="1" dirty="0"/>
              <a:t>(Fonte: SNIS, 2012)</a:t>
            </a:r>
            <a:endParaRPr lang="pt-BR" dirty="0"/>
          </a:p>
        </p:txBody>
      </p:sp>
      <p:sp>
        <p:nvSpPr>
          <p:cNvPr id="2" name="Retângulo 1"/>
          <p:cNvSpPr/>
          <p:nvPr/>
        </p:nvSpPr>
        <p:spPr>
          <a:xfrm>
            <a:off x="1678675" y="3507475"/>
            <a:ext cx="6455391" cy="125559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2786419" y="1650382"/>
            <a:ext cx="5492168" cy="38313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Retângulo 7"/>
          <p:cNvSpPr/>
          <p:nvPr/>
        </p:nvSpPr>
        <p:spPr>
          <a:xfrm>
            <a:off x="705967" y="5813946"/>
            <a:ext cx="7572619" cy="25760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CaixaDeTexto 2"/>
          <p:cNvSpPr txBox="1"/>
          <p:nvPr/>
        </p:nvSpPr>
        <p:spPr>
          <a:xfrm>
            <a:off x="6741994" y="4686553"/>
            <a:ext cx="2001972" cy="92333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Valor da Tarifa: </a:t>
            </a:r>
          </a:p>
          <a:p>
            <a:pPr algn="ctr"/>
            <a:r>
              <a:rPr lang="pt-BR" dirty="0" smtClean="0"/>
              <a:t>R</a:t>
            </a:r>
            <a:r>
              <a:rPr lang="pt-BR" dirty="0"/>
              <a:t>$ </a:t>
            </a:r>
            <a:r>
              <a:rPr lang="pt-BR" dirty="0" smtClean="0"/>
              <a:t>5,72/m³ </a:t>
            </a:r>
          </a:p>
          <a:p>
            <a:pPr algn="ctr"/>
            <a:r>
              <a:rPr lang="pt-BR" dirty="0" smtClean="0"/>
              <a:t>(</a:t>
            </a:r>
            <a:r>
              <a:rPr lang="pt-BR" dirty="0"/>
              <a:t>SNIS, </a:t>
            </a:r>
            <a:r>
              <a:rPr lang="pt-BR" dirty="0" smtClean="0"/>
              <a:t>2012)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68874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7" grpId="0" animBg="1"/>
      <p:bldP spid="7" grpId="1" animBg="1"/>
      <p:bldP spid="8" grpId="0" animBg="1"/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Conclusão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1825626"/>
            <a:ext cx="7886700" cy="753802"/>
          </a:xfrm>
        </p:spPr>
        <p:txBody>
          <a:bodyPr>
            <a:normAutofit/>
          </a:bodyPr>
          <a:lstStyle/>
          <a:p>
            <a:pPr algn="just"/>
            <a:r>
              <a:rPr lang="pt-BR" sz="2400" dirty="0"/>
              <a:t>O contrato padrão da CORSAN carece de uma revisão </a:t>
            </a:r>
            <a:r>
              <a:rPr lang="pt-BR" sz="2400" dirty="0" smtClean="0">
                <a:solidFill>
                  <a:srgbClr val="FF0000"/>
                </a:solidFill>
              </a:rPr>
              <a:t>URGENTE</a:t>
            </a:r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628650" y="2579428"/>
            <a:ext cx="7886700" cy="27295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sz="2400" dirty="0" smtClean="0"/>
              <a:t>É preciso capacitar e assessorar os municípios, principalmente os menores, em suas responsabilidades de fiscalização e controle dos contratos.</a:t>
            </a:r>
          </a:p>
          <a:p>
            <a:pPr algn="just"/>
            <a:r>
              <a:rPr lang="pt-BR" sz="2400" dirty="0" smtClean="0"/>
              <a:t>A organização da prestação de serviços de saneamento no âmbito municipal tem demonstrado </a:t>
            </a:r>
            <a:r>
              <a:rPr lang="pt-BR" sz="2400" b="1" dirty="0" smtClean="0"/>
              <a:t>vantagens financeiras </a:t>
            </a:r>
            <a:r>
              <a:rPr lang="pt-BR" sz="2400" dirty="0" smtClean="0"/>
              <a:t>e podem </a:t>
            </a:r>
            <a:r>
              <a:rPr lang="pt-BR" sz="2400" b="1" dirty="0" smtClean="0"/>
              <a:t>garantir a soberania municipal </a:t>
            </a:r>
            <a:r>
              <a:rPr lang="pt-BR" sz="2400" dirty="0" smtClean="0"/>
              <a:t>quanto à tomada de decisão de como organizar e prestar estes serviços. 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4038547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Conclusão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Os </a:t>
            </a:r>
            <a:r>
              <a:rPr lang="pt-BR" dirty="0"/>
              <a:t>Fundos Municipais de Gestão Compartilhada podem ser de </a:t>
            </a:r>
            <a:r>
              <a:rPr lang="pt-BR" b="1" dirty="0"/>
              <a:t>grande utilidade</a:t>
            </a:r>
            <a:r>
              <a:rPr lang="pt-BR" dirty="0"/>
              <a:t> para o município se aplicados corretamente. </a:t>
            </a:r>
            <a:endParaRPr lang="pt-BR" dirty="0" smtClean="0"/>
          </a:p>
          <a:p>
            <a:r>
              <a:rPr lang="pt-BR" dirty="0" smtClean="0"/>
              <a:t>A </a:t>
            </a:r>
            <a:r>
              <a:rPr lang="pt-BR" dirty="0"/>
              <a:t>implantação de fundos com a participação de grupo gestor local de saneamento pode contribuir para a </a:t>
            </a:r>
            <a:r>
              <a:rPr lang="pt-BR" b="1" dirty="0"/>
              <a:t>universalização de esgotamento sanitário urbano e saneamento em áreas </a:t>
            </a:r>
            <a:r>
              <a:rPr lang="pt-BR" b="1" dirty="0" smtClean="0"/>
              <a:t>rurais</a:t>
            </a:r>
            <a:r>
              <a:rPr lang="pt-B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45900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579665" y="2961372"/>
            <a:ext cx="7886700" cy="1325563"/>
          </a:xfrm>
        </p:spPr>
        <p:txBody>
          <a:bodyPr/>
          <a:lstStyle/>
          <a:p>
            <a:pPr algn="ctr"/>
            <a:r>
              <a:rPr lang="pt-BR" dirty="0" smtClean="0"/>
              <a:t>OBRIGADA!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3598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 de Texto 2"/>
          <p:cNvSpPr txBox="1">
            <a:spLocks noChangeArrowheads="1"/>
          </p:cNvSpPr>
          <p:nvPr/>
        </p:nvSpPr>
        <p:spPr bwMode="auto">
          <a:xfrm>
            <a:off x="358962" y="4297333"/>
            <a:ext cx="1201743" cy="738664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>
            <a:defPPr>
              <a:defRPr lang="pt-BR"/>
            </a:defPPr>
            <a:lvl1pPr algn="ctr">
              <a:defRPr sz="1400"/>
            </a:lvl1pPr>
          </a:lstStyle>
          <a:p>
            <a:r>
              <a:rPr lang="pt-BR" b="1" cap="all" dirty="0"/>
              <a:t>Prestação de Serviço Público</a:t>
            </a:r>
          </a:p>
        </p:txBody>
      </p:sp>
      <p:sp>
        <p:nvSpPr>
          <p:cNvPr id="5" name="Caixa de Texto 2"/>
          <p:cNvSpPr txBox="1">
            <a:spLocks noChangeArrowheads="1"/>
          </p:cNvSpPr>
          <p:nvPr/>
        </p:nvSpPr>
        <p:spPr bwMode="auto">
          <a:xfrm>
            <a:off x="2182993" y="3314312"/>
            <a:ext cx="1635131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pt-BR"/>
            </a:defPPr>
            <a:lvl1pPr algn="ctr">
              <a:defRPr sz="1400"/>
            </a:lvl1pPr>
          </a:lstStyle>
          <a:p>
            <a:r>
              <a:rPr lang="pt-BR" cap="all" dirty="0"/>
              <a:t>Direta Municipal</a:t>
            </a:r>
          </a:p>
        </p:txBody>
      </p:sp>
      <p:sp>
        <p:nvSpPr>
          <p:cNvPr id="6" name="Caixa de Texto 2"/>
          <p:cNvSpPr txBox="1">
            <a:spLocks noChangeArrowheads="1"/>
          </p:cNvSpPr>
          <p:nvPr/>
        </p:nvSpPr>
        <p:spPr bwMode="auto">
          <a:xfrm>
            <a:off x="2182993" y="4420448"/>
            <a:ext cx="1635131" cy="49244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pt-BR"/>
            </a:defPPr>
            <a:lvl1pPr algn="ctr">
              <a:defRPr sz="1400"/>
            </a:lvl1pPr>
          </a:lstStyle>
          <a:p>
            <a:r>
              <a:rPr lang="pt-BR" cap="all" dirty="0"/>
              <a:t>Indireta </a:t>
            </a:r>
          </a:p>
          <a:p>
            <a:r>
              <a:rPr lang="pt-BR" sz="1200" cap="all" dirty="0"/>
              <a:t>(delegação)</a:t>
            </a:r>
          </a:p>
        </p:txBody>
      </p:sp>
      <p:sp>
        <p:nvSpPr>
          <p:cNvPr id="7" name="Caixa de Texto 2"/>
          <p:cNvSpPr txBox="1">
            <a:spLocks noChangeArrowheads="1"/>
          </p:cNvSpPr>
          <p:nvPr/>
        </p:nvSpPr>
        <p:spPr bwMode="auto">
          <a:xfrm>
            <a:off x="2182993" y="5536704"/>
            <a:ext cx="1635131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pt-BR"/>
            </a:defPPr>
            <a:lvl1pPr algn="ctr">
              <a:defRPr sz="1400"/>
            </a:lvl1pPr>
          </a:lstStyle>
          <a:p>
            <a:r>
              <a:rPr lang="pt-BR" cap="all" dirty="0"/>
              <a:t>Gestão Associada Pública</a:t>
            </a:r>
          </a:p>
        </p:txBody>
      </p:sp>
      <p:cxnSp>
        <p:nvCxnSpPr>
          <p:cNvPr id="9" name="Conector de seta reta 8"/>
          <p:cNvCxnSpPr>
            <a:stCxn id="4" idx="3"/>
            <a:endCxn id="6" idx="1"/>
          </p:cNvCxnSpPr>
          <p:nvPr/>
        </p:nvCxnSpPr>
        <p:spPr>
          <a:xfrm>
            <a:off x="1560704" y="4666665"/>
            <a:ext cx="622288" cy="4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angulado 10"/>
          <p:cNvCxnSpPr>
            <a:stCxn id="4" idx="3"/>
            <a:endCxn id="5" idx="1"/>
          </p:cNvCxnSpPr>
          <p:nvPr/>
        </p:nvCxnSpPr>
        <p:spPr>
          <a:xfrm flipV="1">
            <a:off x="1560704" y="3468201"/>
            <a:ext cx="622288" cy="1198465"/>
          </a:xfrm>
          <a:prstGeom prst="bentConnector3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angulado 12"/>
          <p:cNvCxnSpPr>
            <a:stCxn id="4" idx="3"/>
            <a:endCxn id="7" idx="1"/>
          </p:cNvCxnSpPr>
          <p:nvPr/>
        </p:nvCxnSpPr>
        <p:spPr>
          <a:xfrm>
            <a:off x="1560704" y="4666666"/>
            <a:ext cx="622288" cy="1131649"/>
          </a:xfrm>
          <a:prstGeom prst="bentConnector3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aixa de Texto 2"/>
          <p:cNvSpPr txBox="1">
            <a:spLocks noChangeArrowheads="1"/>
          </p:cNvSpPr>
          <p:nvPr/>
        </p:nvSpPr>
        <p:spPr bwMode="auto">
          <a:xfrm>
            <a:off x="4411836" y="2758225"/>
            <a:ext cx="2271712" cy="6771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pt-BR"/>
            </a:defPPr>
            <a:lvl1pPr algn="ctr">
              <a:defRPr sz="1400"/>
            </a:lvl1pPr>
          </a:lstStyle>
          <a:p>
            <a:r>
              <a:rPr lang="pt-BR" cap="all" dirty="0"/>
              <a:t>Centralizada</a:t>
            </a:r>
          </a:p>
          <a:p>
            <a:r>
              <a:rPr lang="pt-BR" sz="1200" cap="all" dirty="0"/>
              <a:t>Departamento, secretaria ou serviços</a:t>
            </a:r>
          </a:p>
        </p:txBody>
      </p:sp>
      <p:sp>
        <p:nvSpPr>
          <p:cNvPr id="17" name="Caixa de Texto 2"/>
          <p:cNvSpPr txBox="1">
            <a:spLocks noChangeArrowheads="1"/>
          </p:cNvSpPr>
          <p:nvPr/>
        </p:nvSpPr>
        <p:spPr bwMode="auto">
          <a:xfrm>
            <a:off x="4411836" y="3596878"/>
            <a:ext cx="2271712" cy="49244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pt-BR"/>
            </a:defPPr>
            <a:lvl1pPr algn="ctr">
              <a:defRPr sz="1400"/>
            </a:lvl1pPr>
          </a:lstStyle>
          <a:p>
            <a:r>
              <a:rPr lang="pt-BR" cap="all" dirty="0"/>
              <a:t>Descentralizada</a:t>
            </a:r>
          </a:p>
          <a:p>
            <a:r>
              <a:rPr lang="pt-BR" sz="1200" cap="all" dirty="0"/>
              <a:t>Autarquia, empresa pública</a:t>
            </a:r>
          </a:p>
        </p:txBody>
      </p:sp>
      <p:cxnSp>
        <p:nvCxnSpPr>
          <p:cNvPr id="19" name="Conector de seta reta 18"/>
          <p:cNvCxnSpPr>
            <a:stCxn id="6" idx="3"/>
            <a:endCxn id="20" idx="1"/>
          </p:cNvCxnSpPr>
          <p:nvPr/>
        </p:nvCxnSpPr>
        <p:spPr>
          <a:xfrm flipV="1">
            <a:off x="3818124" y="4666663"/>
            <a:ext cx="593713" cy="6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aixa de Texto 2"/>
          <p:cNvSpPr txBox="1">
            <a:spLocks noChangeArrowheads="1"/>
          </p:cNvSpPr>
          <p:nvPr/>
        </p:nvSpPr>
        <p:spPr bwMode="auto">
          <a:xfrm>
            <a:off x="4411836" y="4328109"/>
            <a:ext cx="2271712" cy="6771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pt-BR"/>
            </a:defPPr>
            <a:lvl1pPr algn="ctr">
              <a:defRPr sz="1400"/>
            </a:lvl1pPr>
          </a:lstStyle>
          <a:p>
            <a:r>
              <a:rPr lang="pt-BR" cap="all" dirty="0"/>
              <a:t>Contrato de concessão</a:t>
            </a:r>
          </a:p>
          <a:p>
            <a:r>
              <a:rPr lang="pt-BR" sz="1200" cap="all" dirty="0"/>
              <a:t>Por meio de Licitação a uma empresa privada</a:t>
            </a:r>
          </a:p>
        </p:txBody>
      </p:sp>
      <p:sp>
        <p:nvSpPr>
          <p:cNvPr id="22" name="Caixa de Texto 2"/>
          <p:cNvSpPr txBox="1">
            <a:spLocks noChangeArrowheads="1"/>
          </p:cNvSpPr>
          <p:nvPr/>
        </p:nvSpPr>
        <p:spPr bwMode="auto">
          <a:xfrm>
            <a:off x="4411836" y="5258336"/>
            <a:ext cx="2271712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pt-BR"/>
            </a:defPPr>
            <a:lvl1pPr algn="ctr">
              <a:defRPr sz="1400"/>
            </a:lvl1pPr>
          </a:lstStyle>
          <a:p>
            <a:r>
              <a:rPr lang="pt-BR" cap="all" dirty="0"/>
              <a:t>Consórcio público</a:t>
            </a:r>
          </a:p>
        </p:txBody>
      </p:sp>
      <p:sp>
        <p:nvSpPr>
          <p:cNvPr id="23" name="Caixa de Texto 2"/>
          <p:cNvSpPr txBox="1">
            <a:spLocks noChangeArrowheads="1"/>
          </p:cNvSpPr>
          <p:nvPr/>
        </p:nvSpPr>
        <p:spPr bwMode="auto">
          <a:xfrm>
            <a:off x="4411836" y="5767980"/>
            <a:ext cx="2271712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pt-BR"/>
            </a:defPPr>
            <a:lvl1pPr algn="ctr">
              <a:defRPr sz="1400"/>
            </a:lvl1pPr>
          </a:lstStyle>
          <a:p>
            <a:r>
              <a:rPr lang="pt-BR" cap="all" dirty="0"/>
              <a:t>Companhia estadual de saneamento básico</a:t>
            </a:r>
          </a:p>
          <a:p>
            <a:r>
              <a:rPr lang="pt-BR" cap="all" dirty="0"/>
              <a:t>(</a:t>
            </a:r>
            <a:r>
              <a:rPr lang="pt-BR" cap="all" dirty="0" err="1"/>
              <a:t>cesb</a:t>
            </a:r>
            <a:r>
              <a:rPr lang="pt-BR" cap="all" dirty="0"/>
              <a:t>)</a:t>
            </a:r>
          </a:p>
        </p:txBody>
      </p:sp>
      <p:cxnSp>
        <p:nvCxnSpPr>
          <p:cNvPr id="25" name="Conector angulado 24"/>
          <p:cNvCxnSpPr>
            <a:stCxn id="7" idx="3"/>
            <a:endCxn id="22" idx="1"/>
          </p:cNvCxnSpPr>
          <p:nvPr/>
        </p:nvCxnSpPr>
        <p:spPr>
          <a:xfrm flipV="1">
            <a:off x="3818124" y="5412224"/>
            <a:ext cx="593713" cy="386090"/>
          </a:xfrm>
          <a:prstGeom prst="bentConnector3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angulado 26"/>
          <p:cNvCxnSpPr>
            <a:stCxn id="7" idx="3"/>
            <a:endCxn id="23" idx="1"/>
          </p:cNvCxnSpPr>
          <p:nvPr/>
        </p:nvCxnSpPr>
        <p:spPr>
          <a:xfrm>
            <a:off x="3818124" y="5798314"/>
            <a:ext cx="593713" cy="338998"/>
          </a:xfrm>
          <a:prstGeom prst="bentConnector3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angulado 28"/>
          <p:cNvCxnSpPr>
            <a:stCxn id="5" idx="3"/>
            <a:endCxn id="16" idx="1"/>
          </p:cNvCxnSpPr>
          <p:nvPr/>
        </p:nvCxnSpPr>
        <p:spPr>
          <a:xfrm flipV="1">
            <a:off x="3818124" y="3096780"/>
            <a:ext cx="593713" cy="371421"/>
          </a:xfrm>
          <a:prstGeom prst="bentConnector3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ector angulado 30"/>
          <p:cNvCxnSpPr>
            <a:stCxn id="5" idx="3"/>
            <a:endCxn id="17" idx="1"/>
          </p:cNvCxnSpPr>
          <p:nvPr/>
        </p:nvCxnSpPr>
        <p:spPr>
          <a:xfrm>
            <a:off x="3818124" y="3468201"/>
            <a:ext cx="593713" cy="374899"/>
          </a:xfrm>
          <a:prstGeom prst="bentConnector3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Chave direita 42"/>
          <p:cNvSpPr/>
          <p:nvPr/>
        </p:nvSpPr>
        <p:spPr>
          <a:xfrm>
            <a:off x="6758165" y="5303649"/>
            <a:ext cx="150808" cy="1112529"/>
          </a:xfrm>
          <a:prstGeom prst="rightBrac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4" name="Caixa de Texto 2"/>
          <p:cNvSpPr txBox="1">
            <a:spLocks noChangeArrowheads="1"/>
          </p:cNvSpPr>
          <p:nvPr/>
        </p:nvSpPr>
        <p:spPr bwMode="auto">
          <a:xfrm>
            <a:off x="6983593" y="5490578"/>
            <a:ext cx="1635131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pt-BR"/>
            </a:defPPr>
            <a:lvl1pPr algn="ctr">
              <a:defRPr sz="1400"/>
            </a:lvl1pPr>
          </a:lstStyle>
          <a:p>
            <a:r>
              <a:rPr lang="pt-BR" dirty="0"/>
              <a:t>Através de um contrato de programa</a:t>
            </a:r>
          </a:p>
        </p:txBody>
      </p:sp>
      <p:sp>
        <p:nvSpPr>
          <p:cNvPr id="24" name="Título 1"/>
          <p:cNvSpPr>
            <a:spLocks noGrp="1"/>
          </p:cNvSpPr>
          <p:nvPr>
            <p:ph type="title"/>
          </p:nvPr>
        </p:nvSpPr>
        <p:spPr>
          <a:xfrm>
            <a:off x="628651" y="365130"/>
            <a:ext cx="7886700" cy="1325563"/>
          </a:xfrm>
        </p:spPr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26" name="Espaço Reservado para Conteúdo 2"/>
          <p:cNvSpPr>
            <a:spLocks noGrp="1"/>
          </p:cNvSpPr>
          <p:nvPr>
            <p:ph idx="1"/>
          </p:nvPr>
        </p:nvSpPr>
        <p:spPr>
          <a:xfrm>
            <a:off x="628651" y="1702077"/>
            <a:ext cx="7886700" cy="843933"/>
          </a:xfrm>
        </p:spPr>
        <p:txBody>
          <a:bodyPr>
            <a:normAutofit/>
          </a:bodyPr>
          <a:lstStyle/>
          <a:p>
            <a:pPr algn="just"/>
            <a:r>
              <a:rPr lang="pt-BR" sz="2400" dirty="0"/>
              <a:t>A prestação dos serviços de saneamento básico é de responsabilidade do titular, o Município</a:t>
            </a:r>
            <a:endParaRPr lang="pt-BR" sz="2400" b="1" dirty="0"/>
          </a:p>
        </p:txBody>
      </p:sp>
    </p:spTree>
    <p:extLst>
      <p:ext uri="{BB962C8B-B14F-4D97-AF65-F5344CB8AC3E}">
        <p14:creationId xmlns:p14="http://schemas.microsoft.com/office/powerpoint/2010/main" val="2711302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9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50" dur="indefinite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2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53" dur="indefinite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5" dur="indefinite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56" dur="indefinite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8" dur="indefinite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59" dur="indefinite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1" dur="indefinite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62" dur="indefinite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4" dur="indefinite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65" dur="indefinite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7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88" dur="indefinite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0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91" dur="indefinite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3" dur="indefinite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94" dur="indefinite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6" dur="indefinite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97" dur="indefinite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0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5" grpId="1" animBg="1"/>
      <p:bldP spid="6" grpId="0" animBg="1"/>
      <p:bldP spid="6" grpId="1" animBg="1"/>
      <p:bldP spid="7" grpId="0" animBg="1"/>
      <p:bldP spid="16" grpId="0" animBg="1"/>
      <p:bldP spid="16" grpId="1" animBg="1"/>
      <p:bldP spid="17" grpId="0" animBg="1"/>
      <p:bldP spid="17" grpId="1" animBg="1"/>
      <p:bldP spid="20" grpId="0" animBg="1"/>
      <p:bldP spid="20" grpId="1" animBg="1"/>
      <p:bldP spid="22" grpId="0" animBg="1"/>
      <p:bldP spid="23" grpId="0" animBg="1"/>
      <p:bldP spid="43" grpId="0" animBg="1"/>
      <p:bldP spid="4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628651" y="365130"/>
            <a:ext cx="7886700" cy="1325563"/>
          </a:xfrm>
        </p:spPr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5" name="Espaço Reservado para Conteúdo 2"/>
          <p:cNvSpPr>
            <a:spLocks noGrp="1"/>
          </p:cNvSpPr>
          <p:nvPr>
            <p:ph idx="1"/>
          </p:nvPr>
        </p:nvSpPr>
        <p:spPr>
          <a:xfrm>
            <a:off x="628651" y="1776638"/>
            <a:ext cx="7886700" cy="2166831"/>
          </a:xfrm>
        </p:spPr>
        <p:txBody>
          <a:bodyPr>
            <a:normAutofit/>
          </a:bodyPr>
          <a:lstStyle/>
          <a:p>
            <a:pPr algn="just"/>
            <a:r>
              <a:rPr lang="pt-BR" dirty="0"/>
              <a:t>Lei 11.445 de 05 de janeiro de </a:t>
            </a:r>
            <a:r>
              <a:rPr lang="pt-BR" dirty="0" smtClean="0"/>
              <a:t>2007</a:t>
            </a:r>
          </a:p>
          <a:p>
            <a:pPr lvl="1" algn="just"/>
            <a:r>
              <a:rPr lang="pt-BR" dirty="0"/>
              <a:t>universalização dos serviços com qualidade e viabilidade </a:t>
            </a:r>
            <a:r>
              <a:rPr lang="pt-BR" dirty="0" smtClean="0"/>
              <a:t>financeira</a:t>
            </a:r>
          </a:p>
          <a:p>
            <a:pPr algn="just"/>
            <a:r>
              <a:rPr lang="pt-BR" dirty="0"/>
              <a:t>Companhias Estaduais de Saneamento Básico </a:t>
            </a:r>
            <a:r>
              <a:rPr lang="pt-BR" dirty="0" smtClean="0"/>
              <a:t>(CESB) </a:t>
            </a:r>
          </a:p>
        </p:txBody>
      </p:sp>
      <p:sp>
        <p:nvSpPr>
          <p:cNvPr id="6" name="Retângulo 5"/>
          <p:cNvSpPr/>
          <p:nvPr/>
        </p:nvSpPr>
        <p:spPr>
          <a:xfrm>
            <a:off x="2971803" y="4643609"/>
            <a:ext cx="5339443" cy="408215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8" name="Conector de seta reta 7"/>
          <p:cNvCxnSpPr>
            <a:stCxn id="6" idx="2"/>
          </p:cNvCxnSpPr>
          <p:nvPr/>
        </p:nvCxnSpPr>
        <p:spPr>
          <a:xfrm>
            <a:off x="5641524" y="5051822"/>
            <a:ext cx="8164" cy="457200"/>
          </a:xfrm>
          <a:prstGeom prst="straightConnector1">
            <a:avLst/>
          </a:prstGeom>
          <a:ln w="285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aixaDeTexto 9"/>
          <p:cNvSpPr txBox="1"/>
          <p:nvPr/>
        </p:nvSpPr>
        <p:spPr>
          <a:xfrm>
            <a:off x="3486152" y="5509022"/>
            <a:ext cx="4327071" cy="101566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pt-BR" sz="2000" dirty="0"/>
              <a:t>Não atende conteúdos mínimos - Resolução nº 75 (</a:t>
            </a:r>
            <a:r>
              <a:rPr lang="pt-BR" sz="2000" dirty="0" err="1"/>
              <a:t>Art</a:t>
            </a:r>
            <a:r>
              <a:rPr lang="pt-BR" sz="2000" dirty="0"/>
              <a:t> 4°) aprovada pelo </a:t>
            </a:r>
            <a:r>
              <a:rPr lang="pt-BR" sz="2000" dirty="0" err="1"/>
              <a:t>ConCidades</a:t>
            </a:r>
            <a:r>
              <a:rPr lang="pt-BR" sz="2000" dirty="0"/>
              <a:t>, em 02/07/2009</a:t>
            </a:r>
          </a:p>
        </p:txBody>
      </p:sp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628651" y="3939726"/>
            <a:ext cx="7886700" cy="11673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just"/>
            <a:r>
              <a:rPr lang="pt-BR" dirty="0" smtClean="0"/>
              <a:t>Deseja firmar contrato de programa por meio de gestão associada </a:t>
            </a:r>
          </a:p>
          <a:p>
            <a:pPr lvl="1" algn="just"/>
            <a:r>
              <a:rPr lang="pt-BR" dirty="0" smtClean="0"/>
              <a:t>Disponibiliza Plano Municipal Setorial de Água e Esgoto</a:t>
            </a:r>
          </a:p>
        </p:txBody>
      </p:sp>
    </p:spTree>
    <p:extLst>
      <p:ext uri="{BB962C8B-B14F-4D97-AF65-F5344CB8AC3E}">
        <p14:creationId xmlns:p14="http://schemas.microsoft.com/office/powerpoint/2010/main" val="1564893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bldLvl="2"/>
      <p:bldP spid="6" grpId="0" animBg="1"/>
      <p:bldP spid="10" grpId="0" animBg="1"/>
      <p:bldP spid="7" grpId="0" build="p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628651" y="365130"/>
            <a:ext cx="7886700" cy="1325563"/>
          </a:xfrm>
        </p:spPr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15" name="Espaço Reservado para Conteúdo 2"/>
          <p:cNvSpPr txBox="1">
            <a:spLocks/>
          </p:cNvSpPr>
          <p:nvPr/>
        </p:nvSpPr>
        <p:spPr>
          <a:xfrm>
            <a:off x="628651" y="1690693"/>
            <a:ext cx="7886700" cy="12811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dirty="0"/>
              <a:t>Os municípios ficam sem saída e à mercê das regras impostas pelas CESB ou tentados a conceder estes serviços à iniciativa privada.</a:t>
            </a:r>
          </a:p>
        </p:txBody>
      </p:sp>
      <p:sp>
        <p:nvSpPr>
          <p:cNvPr id="7" name="Seta para baixo 6"/>
          <p:cNvSpPr/>
          <p:nvPr/>
        </p:nvSpPr>
        <p:spPr>
          <a:xfrm>
            <a:off x="3902532" y="3135089"/>
            <a:ext cx="669471" cy="107768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pt-BR"/>
          </a:p>
        </p:txBody>
      </p:sp>
      <p:sp>
        <p:nvSpPr>
          <p:cNvPr id="8" name="CaixaDeTexto 7"/>
          <p:cNvSpPr txBox="1"/>
          <p:nvPr/>
        </p:nvSpPr>
        <p:spPr>
          <a:xfrm>
            <a:off x="628653" y="4490357"/>
            <a:ext cx="7886699" cy="2041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pt-BR"/>
            </a:defPPr>
            <a:lvl1pPr marL="228600" indent="-228600"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pt-BR" dirty="0" smtClean="0"/>
              <a:t>Falta de </a:t>
            </a:r>
            <a:r>
              <a:rPr lang="pt-BR" dirty="0"/>
              <a:t>conhecimento</a:t>
            </a:r>
          </a:p>
          <a:p>
            <a:r>
              <a:rPr lang="pt-BR" dirty="0" smtClean="0"/>
              <a:t>Falta de </a:t>
            </a:r>
            <a:r>
              <a:rPr lang="pt-BR" dirty="0"/>
              <a:t>capacidade de argumentação</a:t>
            </a:r>
          </a:p>
          <a:p>
            <a:r>
              <a:rPr lang="pt-BR" dirty="0"/>
              <a:t>Inviabilizados por demandas judiciais</a:t>
            </a:r>
          </a:p>
          <a:p>
            <a:r>
              <a:rPr lang="pt-BR" dirty="0"/>
              <a:t>Supostamente sem recursos humanos e financeiros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4407409" y="3434898"/>
            <a:ext cx="9875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DEVIDO</a:t>
            </a:r>
            <a:endParaRPr lang="pt-BR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7333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p"/>
      <p:bldP spid="7" grpId="0" animBg="1"/>
      <p:bldP spid="8" grpId="0" build="p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1" y="1825627"/>
            <a:ext cx="7886700" cy="35355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 smtClean="0"/>
              <a:t>No Rio Grande do Sul</a:t>
            </a:r>
          </a:p>
          <a:p>
            <a:r>
              <a:rPr lang="pt-BR" dirty="0" smtClean="0"/>
              <a:t>CESB = </a:t>
            </a:r>
            <a:r>
              <a:rPr lang="pt-BR" dirty="0"/>
              <a:t>Companhia </a:t>
            </a:r>
            <a:r>
              <a:rPr lang="pt-BR" dirty="0" err="1" smtClean="0"/>
              <a:t>Riograndense</a:t>
            </a:r>
            <a:r>
              <a:rPr lang="pt-BR" dirty="0" smtClean="0"/>
              <a:t> </a:t>
            </a:r>
            <a:r>
              <a:rPr lang="pt-BR" dirty="0"/>
              <a:t>de Saneamento (</a:t>
            </a:r>
            <a:r>
              <a:rPr lang="pt-BR" dirty="0" smtClean="0"/>
              <a:t>CORSAN)</a:t>
            </a:r>
          </a:p>
          <a:p>
            <a:pPr lvl="1"/>
            <a:r>
              <a:rPr lang="pt-BR" dirty="0"/>
              <a:t>N</a:t>
            </a:r>
            <a:r>
              <a:rPr lang="pt-BR" dirty="0" smtClean="0"/>
              <a:t>ão oferece </a:t>
            </a:r>
            <a:r>
              <a:rPr lang="pt-BR" dirty="0"/>
              <a:t>garantia de </a:t>
            </a:r>
            <a:r>
              <a:rPr lang="pt-BR" dirty="0" smtClean="0"/>
              <a:t>não empreender </a:t>
            </a:r>
            <a:r>
              <a:rPr lang="pt-BR" dirty="0"/>
              <a:t>negócios por meio de Parcerias Público-Privadas (PPP) ou Sociedades de Propósito </a:t>
            </a:r>
            <a:r>
              <a:rPr lang="pt-BR" dirty="0" smtClean="0"/>
              <a:t>Específico</a:t>
            </a:r>
          </a:p>
          <a:p>
            <a:pPr lvl="1"/>
            <a:r>
              <a:rPr lang="pt-BR" dirty="0" smtClean="0"/>
              <a:t>Ao renovar </a:t>
            </a:r>
            <a:r>
              <a:rPr lang="pt-BR" dirty="0"/>
              <a:t>a prestação dos SAA e SES, </a:t>
            </a:r>
            <a:r>
              <a:rPr lang="pt-BR" dirty="0" smtClean="0"/>
              <a:t>oferece </a:t>
            </a:r>
            <a:r>
              <a:rPr lang="pt-BR" dirty="0"/>
              <a:t>um contrato de programa padrão </a:t>
            </a:r>
            <a:r>
              <a:rPr lang="pt-BR" dirty="0" smtClean="0"/>
              <a:t>vinculado </a:t>
            </a:r>
            <a:r>
              <a:rPr lang="pt-BR" dirty="0"/>
              <a:t>a um Plano Setorial de Água e </a:t>
            </a:r>
            <a:r>
              <a:rPr lang="pt-BR" dirty="0" smtClean="0"/>
              <a:t>Esgoto</a:t>
            </a:r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628651" y="365130"/>
            <a:ext cx="7886700" cy="1325563"/>
          </a:xfrm>
        </p:spPr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1355274" y="4620990"/>
            <a:ext cx="3739243" cy="27758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Espaço Reservado para Conteúdo 2"/>
          <p:cNvSpPr txBox="1">
            <a:spLocks/>
          </p:cNvSpPr>
          <p:nvPr/>
        </p:nvSpPr>
        <p:spPr>
          <a:xfrm>
            <a:off x="628651" y="5361215"/>
            <a:ext cx="7886700" cy="7565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/>
            <a:r>
              <a:rPr lang="pt-BR" dirty="0"/>
              <a:t>Agência Estadual de Regulação dos Serviços Públicos Delegados do Rio Grande do Sul (AGERGS)</a:t>
            </a:r>
          </a:p>
        </p:txBody>
      </p:sp>
      <p:cxnSp>
        <p:nvCxnSpPr>
          <p:cNvPr id="8" name="Conector de seta reta 7"/>
          <p:cNvCxnSpPr>
            <a:stCxn id="5" idx="2"/>
            <a:endCxn id="9" idx="0"/>
          </p:cNvCxnSpPr>
          <p:nvPr/>
        </p:nvCxnSpPr>
        <p:spPr>
          <a:xfrm flipH="1">
            <a:off x="3224895" y="4898574"/>
            <a:ext cx="1" cy="506572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aixaDeTexto 8"/>
          <p:cNvSpPr txBox="1"/>
          <p:nvPr/>
        </p:nvSpPr>
        <p:spPr>
          <a:xfrm>
            <a:off x="2637066" y="5405146"/>
            <a:ext cx="11756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>
                <a:solidFill>
                  <a:srgbClr val="FF0000"/>
                </a:solidFill>
              </a:rPr>
              <a:t>IMUTÁVEL</a:t>
            </a:r>
          </a:p>
        </p:txBody>
      </p:sp>
    </p:spTree>
    <p:extLst>
      <p:ext uri="{BB962C8B-B14F-4D97-AF65-F5344CB8AC3E}">
        <p14:creationId xmlns:p14="http://schemas.microsoft.com/office/powerpoint/2010/main" val="3501518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  <p:bldP spid="5" grpId="0" animBg="1"/>
      <p:bldP spid="6" grpId="0"/>
      <p:bldP spid="6" grpId="1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 smtClean="0"/>
              <a:t>Mostrar aos gestores municipais a visão de novas </a:t>
            </a:r>
            <a:r>
              <a:rPr lang="pt-BR" dirty="0"/>
              <a:t>realidades e </a:t>
            </a:r>
            <a:r>
              <a:rPr lang="pt-BR" dirty="0" smtClean="0"/>
              <a:t>possibilidades </a:t>
            </a:r>
          </a:p>
          <a:p>
            <a:pPr algn="just"/>
            <a:r>
              <a:rPr lang="pt-BR" dirty="0" smtClean="0"/>
              <a:t>Mostrar que é possível exercer o </a:t>
            </a:r>
            <a:r>
              <a:rPr lang="pt-BR" dirty="0" smtClean="0"/>
              <a:t>protagonismo </a:t>
            </a:r>
            <a:r>
              <a:rPr lang="pt-BR" dirty="0"/>
              <a:t>n</a:t>
            </a:r>
            <a:r>
              <a:rPr lang="pt-BR" dirty="0" smtClean="0"/>
              <a:t>o PMSB, estabelecendo um </a:t>
            </a:r>
            <a:r>
              <a:rPr lang="pt-BR" dirty="0"/>
              <a:t>modelo de gestão pública através de uma gestão </a:t>
            </a:r>
            <a:r>
              <a:rPr lang="pt-BR" dirty="0" smtClean="0"/>
              <a:t>autônoma</a:t>
            </a:r>
          </a:p>
          <a:p>
            <a:pPr algn="just"/>
            <a:r>
              <a:rPr lang="pt-BR" dirty="0" smtClean="0"/>
              <a:t>Relembrar que os </a:t>
            </a:r>
            <a:r>
              <a:rPr lang="pt-BR" dirty="0" smtClean="0"/>
              <a:t>interesses dos Municípios devem estar acima dos interesses corporativos de empresas públicas com viés comercial ou com compromissos com as Parcerias Público-Privadas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71288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Material e Métodos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 smtClean="0"/>
              <a:t>PMSB </a:t>
            </a:r>
            <a:r>
              <a:rPr lang="pt-BR" dirty="0"/>
              <a:t>elaborados dos Municípios do Rio Grande do Sul: Camaquã e Liberato </a:t>
            </a:r>
            <a:r>
              <a:rPr lang="pt-BR" dirty="0" err="1" smtClean="0"/>
              <a:t>Salzano</a:t>
            </a:r>
            <a:endParaRPr lang="pt-BR" dirty="0" smtClean="0"/>
          </a:p>
          <a:p>
            <a:pPr algn="just"/>
            <a:r>
              <a:rPr lang="pt-BR" dirty="0" smtClean="0"/>
              <a:t>Analisados </a:t>
            </a:r>
            <a:r>
              <a:rPr lang="pt-BR" dirty="0"/>
              <a:t>cenários para a prestação de serviços de água e </a:t>
            </a:r>
            <a:r>
              <a:rPr lang="pt-BR" dirty="0" smtClean="0"/>
              <a:t>esgoto:</a:t>
            </a:r>
          </a:p>
          <a:p>
            <a:pPr lvl="1" algn="just"/>
            <a:r>
              <a:rPr lang="pt-BR" dirty="0" smtClean="0"/>
              <a:t>Gestão </a:t>
            </a:r>
            <a:r>
              <a:rPr lang="pt-BR" dirty="0"/>
              <a:t>Pública Municipal </a:t>
            </a:r>
            <a:endParaRPr lang="pt-BR" dirty="0" smtClean="0"/>
          </a:p>
          <a:p>
            <a:pPr lvl="1" algn="just"/>
            <a:r>
              <a:rPr lang="pt-BR" dirty="0" smtClean="0"/>
              <a:t>Gestão </a:t>
            </a:r>
            <a:r>
              <a:rPr lang="pt-BR" dirty="0"/>
              <a:t>Associada mediante a assinatura de contrato de programa com a CORSAN</a:t>
            </a:r>
            <a:r>
              <a:rPr lang="pt-BR" dirty="0" smtClean="0"/>
              <a:t>.</a:t>
            </a:r>
          </a:p>
          <a:p>
            <a:pPr algn="just"/>
            <a:r>
              <a:rPr lang="pt-BR" dirty="0" smtClean="0"/>
              <a:t>PMSB segue </a:t>
            </a:r>
            <a:r>
              <a:rPr lang="pt-BR" dirty="0"/>
              <a:t>padrão do Ministério das Cidades ou da Fundação Nacional de Saúde (Funasa</a:t>
            </a:r>
            <a:r>
              <a:rPr lang="pt-BR" dirty="0" smtClean="0"/>
              <a:t>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08648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 de Texto 2"/>
          <p:cNvSpPr txBox="1">
            <a:spLocks noChangeArrowheads="1"/>
          </p:cNvSpPr>
          <p:nvPr/>
        </p:nvSpPr>
        <p:spPr bwMode="auto">
          <a:xfrm>
            <a:off x="579724" y="790544"/>
            <a:ext cx="989653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pt-BR"/>
            </a:defPPr>
            <a:lvl1pPr algn="ctr">
              <a:defRPr sz="1400"/>
            </a:lvl1pPr>
          </a:lstStyle>
          <a:p>
            <a:r>
              <a:rPr lang="pt-BR" dirty="0"/>
              <a:t>Município</a:t>
            </a:r>
          </a:p>
        </p:txBody>
      </p:sp>
      <p:sp>
        <p:nvSpPr>
          <p:cNvPr id="5" name="Caixa de Texto 2"/>
          <p:cNvSpPr txBox="1">
            <a:spLocks noChangeArrowheads="1"/>
          </p:cNvSpPr>
          <p:nvPr/>
        </p:nvSpPr>
        <p:spPr bwMode="auto">
          <a:xfrm>
            <a:off x="498604" y="1632391"/>
            <a:ext cx="1151891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pt-BR"/>
            </a:defPPr>
            <a:lvl1pPr algn="ctr">
              <a:defRPr sz="1400"/>
            </a:lvl1pPr>
          </a:lstStyle>
          <a:p>
            <a:r>
              <a:rPr lang="pt-BR" dirty="0"/>
              <a:t>Concede SAA</a:t>
            </a:r>
          </a:p>
          <a:p>
            <a:r>
              <a:rPr lang="pt-BR" dirty="0"/>
              <a:t>20 + 20 anos</a:t>
            </a:r>
          </a:p>
        </p:txBody>
      </p:sp>
      <p:sp>
        <p:nvSpPr>
          <p:cNvPr id="6" name="Caixa de Texto 2"/>
          <p:cNvSpPr txBox="1">
            <a:spLocks noChangeArrowheads="1"/>
          </p:cNvSpPr>
          <p:nvPr/>
        </p:nvSpPr>
        <p:spPr bwMode="auto">
          <a:xfrm>
            <a:off x="647195" y="2604446"/>
            <a:ext cx="854711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pt-BR"/>
            </a:defPPr>
            <a:lvl1pPr algn="ctr">
              <a:defRPr sz="1400"/>
            </a:lvl1pPr>
          </a:lstStyle>
          <a:p>
            <a:r>
              <a:rPr lang="pt-BR" dirty="0"/>
              <a:t>CORSAN</a:t>
            </a:r>
          </a:p>
        </p:txBody>
      </p:sp>
      <p:sp>
        <p:nvSpPr>
          <p:cNvPr id="7" name="Caixa de Texto 2"/>
          <p:cNvSpPr txBox="1">
            <a:spLocks noChangeArrowheads="1"/>
          </p:cNvSpPr>
          <p:nvPr/>
        </p:nvSpPr>
        <p:spPr bwMode="auto">
          <a:xfrm>
            <a:off x="313740" y="3282606"/>
            <a:ext cx="1521621" cy="13849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pt-BR"/>
            </a:defPPr>
            <a:lvl1pPr algn="ctr">
              <a:defRPr sz="1400"/>
            </a:lvl1pPr>
          </a:lstStyle>
          <a:p>
            <a:r>
              <a:rPr lang="pt-BR" dirty="0"/>
              <a:t>CORSAN elabora PMSB do SAA e do SES </a:t>
            </a:r>
            <a:r>
              <a:rPr lang="pt-BR" dirty="0" smtClean="0"/>
              <a:t>que </a:t>
            </a:r>
            <a:r>
              <a:rPr lang="pt-BR" dirty="0"/>
              <a:t>não atende o conteúdo </a:t>
            </a:r>
            <a:r>
              <a:rPr lang="pt-BR" dirty="0" smtClean="0"/>
              <a:t>mínimo atual</a:t>
            </a:r>
            <a:endParaRPr lang="pt-BR" dirty="0"/>
          </a:p>
        </p:txBody>
      </p:sp>
      <p:cxnSp>
        <p:nvCxnSpPr>
          <p:cNvPr id="8" name="Conector de seta reta 7"/>
          <p:cNvCxnSpPr>
            <a:stCxn id="4" idx="2"/>
            <a:endCxn id="5" idx="0"/>
          </p:cNvCxnSpPr>
          <p:nvPr/>
        </p:nvCxnSpPr>
        <p:spPr>
          <a:xfrm flipH="1">
            <a:off x="1074550" y="1098321"/>
            <a:ext cx="1" cy="53407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de seta reta 11"/>
          <p:cNvCxnSpPr>
            <a:stCxn id="5" idx="2"/>
            <a:endCxn id="6" idx="0"/>
          </p:cNvCxnSpPr>
          <p:nvPr/>
        </p:nvCxnSpPr>
        <p:spPr>
          <a:xfrm>
            <a:off x="1074550" y="2155611"/>
            <a:ext cx="1" cy="44883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de seta reta 13"/>
          <p:cNvCxnSpPr>
            <a:stCxn id="6" idx="2"/>
            <a:endCxn id="7" idx="0"/>
          </p:cNvCxnSpPr>
          <p:nvPr/>
        </p:nvCxnSpPr>
        <p:spPr>
          <a:xfrm>
            <a:off x="1074551" y="2912223"/>
            <a:ext cx="0" cy="37038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aixa de Texto 2"/>
          <p:cNvSpPr txBox="1">
            <a:spLocks noChangeArrowheads="1"/>
          </p:cNvSpPr>
          <p:nvPr/>
        </p:nvSpPr>
        <p:spPr bwMode="auto">
          <a:xfrm>
            <a:off x="2389731" y="790544"/>
            <a:ext cx="1391997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pt-BR"/>
            </a:defPPr>
            <a:lvl1pPr algn="ctr">
              <a:defRPr sz="1400"/>
            </a:lvl1pPr>
          </a:lstStyle>
          <a:p>
            <a:r>
              <a:rPr lang="pt-BR" dirty="0"/>
              <a:t>Elabora o PMSB</a:t>
            </a:r>
          </a:p>
        </p:txBody>
      </p:sp>
      <p:sp>
        <p:nvSpPr>
          <p:cNvPr id="19" name="Caixa de Texto 2"/>
          <p:cNvSpPr txBox="1">
            <a:spLocks noChangeArrowheads="1"/>
          </p:cNvSpPr>
          <p:nvPr/>
        </p:nvSpPr>
        <p:spPr bwMode="auto">
          <a:xfrm>
            <a:off x="4124167" y="786098"/>
            <a:ext cx="2131279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pt-BR"/>
            </a:defPPr>
            <a:lvl1pPr algn="ctr">
              <a:defRPr sz="1400"/>
            </a:lvl1pPr>
          </a:lstStyle>
          <a:p>
            <a:r>
              <a:rPr lang="pt-BR" dirty="0"/>
              <a:t>Aprova Lei Municipal</a:t>
            </a:r>
          </a:p>
        </p:txBody>
      </p:sp>
      <p:cxnSp>
        <p:nvCxnSpPr>
          <p:cNvPr id="22" name="Conector de seta reta 21"/>
          <p:cNvCxnSpPr>
            <a:stCxn id="4" idx="3"/>
            <a:endCxn id="18" idx="1"/>
          </p:cNvCxnSpPr>
          <p:nvPr/>
        </p:nvCxnSpPr>
        <p:spPr>
          <a:xfrm>
            <a:off x="1569376" y="944432"/>
            <a:ext cx="820354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de seta reta 23"/>
          <p:cNvCxnSpPr>
            <a:stCxn id="18" idx="3"/>
            <a:endCxn id="19" idx="1"/>
          </p:cNvCxnSpPr>
          <p:nvPr/>
        </p:nvCxnSpPr>
        <p:spPr>
          <a:xfrm flipV="1">
            <a:off x="3781728" y="939986"/>
            <a:ext cx="342439" cy="444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CaixaDeTexto 27"/>
          <p:cNvSpPr txBox="1"/>
          <p:nvPr/>
        </p:nvSpPr>
        <p:spPr>
          <a:xfrm>
            <a:off x="5611675" y="2133818"/>
            <a:ext cx="2413423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pt-BR"/>
            </a:defPPr>
            <a:lvl1pPr algn="ctr">
              <a:defRPr sz="1400"/>
            </a:lvl1pPr>
          </a:lstStyle>
          <a:p>
            <a:r>
              <a:rPr lang="pt-BR" dirty="0"/>
              <a:t>Contrato de programa através de uma Gestão associada</a:t>
            </a:r>
          </a:p>
        </p:txBody>
      </p:sp>
      <p:sp>
        <p:nvSpPr>
          <p:cNvPr id="31" name="CaixaDeTexto 30"/>
          <p:cNvSpPr txBox="1"/>
          <p:nvPr/>
        </p:nvSpPr>
        <p:spPr>
          <a:xfrm>
            <a:off x="2715071" y="2658240"/>
            <a:ext cx="1803927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pt-BR"/>
            </a:defPPr>
            <a:lvl1pPr algn="ctr">
              <a:defRPr sz="1100"/>
            </a:lvl1pPr>
          </a:lstStyle>
          <a:p>
            <a:r>
              <a:rPr lang="pt-BR" sz="1400" dirty="0"/>
              <a:t>Secretaria ou departamentos</a:t>
            </a:r>
          </a:p>
        </p:txBody>
      </p:sp>
      <p:sp>
        <p:nvSpPr>
          <p:cNvPr id="32" name="CaixaDeTexto 31"/>
          <p:cNvSpPr txBox="1"/>
          <p:nvPr/>
        </p:nvSpPr>
        <p:spPr>
          <a:xfrm>
            <a:off x="5611676" y="1586228"/>
            <a:ext cx="2413421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pt-BR"/>
            </a:defPPr>
            <a:lvl1pPr algn="ctr">
              <a:defRPr sz="1400"/>
            </a:lvl1pPr>
          </a:lstStyle>
          <a:p>
            <a:r>
              <a:rPr lang="pt-BR" dirty="0"/>
              <a:t>Administração indireta </a:t>
            </a:r>
          </a:p>
        </p:txBody>
      </p:sp>
      <p:sp>
        <p:nvSpPr>
          <p:cNvPr id="33" name="CaixaDeTexto 32"/>
          <p:cNvSpPr txBox="1"/>
          <p:nvPr/>
        </p:nvSpPr>
        <p:spPr>
          <a:xfrm>
            <a:off x="5611676" y="2896860"/>
            <a:ext cx="2413421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pt-BR"/>
            </a:defPPr>
            <a:lvl1pPr algn="ctr">
              <a:defRPr sz="1400"/>
            </a:lvl1pPr>
          </a:lstStyle>
          <a:p>
            <a:r>
              <a:rPr lang="pt-BR" dirty="0"/>
              <a:t>Minuta de contrato padrão</a:t>
            </a:r>
          </a:p>
        </p:txBody>
      </p:sp>
      <p:cxnSp>
        <p:nvCxnSpPr>
          <p:cNvPr id="37" name="Conector de seta reta 36"/>
          <p:cNvCxnSpPr>
            <a:stCxn id="19" idx="2"/>
            <a:endCxn id="32" idx="0"/>
          </p:cNvCxnSpPr>
          <p:nvPr/>
        </p:nvCxnSpPr>
        <p:spPr>
          <a:xfrm>
            <a:off x="5189806" y="1093875"/>
            <a:ext cx="1628580" cy="49235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 de seta reta 37"/>
          <p:cNvCxnSpPr>
            <a:stCxn id="32" idx="2"/>
            <a:endCxn id="28" idx="0"/>
          </p:cNvCxnSpPr>
          <p:nvPr/>
        </p:nvCxnSpPr>
        <p:spPr>
          <a:xfrm>
            <a:off x="6818386" y="1894004"/>
            <a:ext cx="0" cy="23981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ector de seta reta 39"/>
          <p:cNvCxnSpPr>
            <a:stCxn id="61" idx="2"/>
            <a:endCxn id="31" idx="0"/>
          </p:cNvCxnSpPr>
          <p:nvPr/>
        </p:nvCxnSpPr>
        <p:spPr>
          <a:xfrm>
            <a:off x="3617034" y="1917176"/>
            <a:ext cx="0" cy="74106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ector de seta reta 41"/>
          <p:cNvCxnSpPr>
            <a:stCxn id="28" idx="2"/>
            <a:endCxn id="33" idx="0"/>
          </p:cNvCxnSpPr>
          <p:nvPr/>
        </p:nvCxnSpPr>
        <p:spPr>
          <a:xfrm>
            <a:off x="6818386" y="2657039"/>
            <a:ext cx="0" cy="2398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CaixaDeTexto 60"/>
          <p:cNvSpPr txBox="1"/>
          <p:nvPr/>
        </p:nvSpPr>
        <p:spPr>
          <a:xfrm>
            <a:off x="2715071" y="1609400"/>
            <a:ext cx="1803927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pt-BR"/>
            </a:defPPr>
            <a:lvl1pPr algn="ctr">
              <a:defRPr sz="1400"/>
            </a:lvl1pPr>
          </a:lstStyle>
          <a:p>
            <a:r>
              <a:rPr lang="pt-BR" dirty="0"/>
              <a:t>Administração direta</a:t>
            </a:r>
          </a:p>
        </p:txBody>
      </p:sp>
      <p:cxnSp>
        <p:nvCxnSpPr>
          <p:cNvPr id="62" name="Conector de seta reta 61"/>
          <p:cNvCxnSpPr>
            <a:stCxn id="19" idx="2"/>
            <a:endCxn id="61" idx="0"/>
          </p:cNvCxnSpPr>
          <p:nvPr/>
        </p:nvCxnSpPr>
        <p:spPr>
          <a:xfrm flipH="1">
            <a:off x="3617034" y="1093875"/>
            <a:ext cx="1572772" cy="51552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CaixaDeTexto 132"/>
          <p:cNvSpPr txBox="1"/>
          <p:nvPr/>
        </p:nvSpPr>
        <p:spPr>
          <a:xfrm>
            <a:off x="2715071" y="3791308"/>
            <a:ext cx="1763439" cy="738664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171442" indent="-171442">
              <a:buFont typeface="Arial" panose="020B0604020202020204" pitchFamily="34" charset="0"/>
              <a:buChar char="•"/>
            </a:pPr>
            <a:r>
              <a:rPr lang="pt-BR" sz="1400" dirty="0"/>
              <a:t>Dificuldade de cobrança na tarifa</a:t>
            </a:r>
          </a:p>
          <a:p>
            <a:pPr marL="171442" indent="-171442">
              <a:buFont typeface="Arial" panose="020B0604020202020204" pitchFamily="34" charset="0"/>
              <a:buChar char="•"/>
            </a:pPr>
            <a:r>
              <a:rPr lang="pt-BR" sz="1400" dirty="0"/>
              <a:t>Inadimplência</a:t>
            </a:r>
          </a:p>
        </p:txBody>
      </p:sp>
      <p:sp>
        <p:nvSpPr>
          <p:cNvPr id="137" name="CaixaDeTexto 136"/>
          <p:cNvSpPr txBox="1"/>
          <p:nvPr/>
        </p:nvSpPr>
        <p:spPr>
          <a:xfrm>
            <a:off x="5247402" y="3785775"/>
            <a:ext cx="3141967" cy="2321085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171442" indent="-171442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1400" dirty="0"/>
              <a:t>Condições de Investimento</a:t>
            </a:r>
          </a:p>
          <a:p>
            <a:pPr marL="171442" indent="-171442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1400" dirty="0"/>
              <a:t>Plano Estratégico de investimento</a:t>
            </a:r>
          </a:p>
          <a:p>
            <a:pPr marL="171442" indent="-171442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1400" dirty="0"/>
              <a:t>Tarifa de água e esgoto do sistema</a:t>
            </a:r>
          </a:p>
          <a:p>
            <a:pPr marL="171442" indent="-171442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1400" dirty="0"/>
              <a:t>Risco de </a:t>
            </a:r>
            <a:r>
              <a:rPr lang="pt-BR" sz="1400" dirty="0" err="1"/>
              <a:t>PPPs</a:t>
            </a:r>
            <a:endParaRPr lang="pt-BR" sz="1400" dirty="0"/>
          </a:p>
          <a:p>
            <a:pPr marL="171442" indent="-171442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1400" dirty="0"/>
              <a:t>Não tem tarifa diferenciada</a:t>
            </a:r>
          </a:p>
          <a:p>
            <a:pPr marL="171442" indent="-171442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1400" dirty="0" smtClean="0"/>
              <a:t>Não é um sistema integrador</a:t>
            </a:r>
            <a:endParaRPr lang="pt-BR" sz="1400" dirty="0"/>
          </a:p>
          <a:p>
            <a:pPr marL="171442" indent="-171442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1400" dirty="0" smtClean="0"/>
              <a:t>Patrimônio</a:t>
            </a:r>
            <a:endParaRPr lang="pt-BR" sz="1400" dirty="0"/>
          </a:p>
        </p:txBody>
      </p:sp>
      <p:cxnSp>
        <p:nvCxnSpPr>
          <p:cNvPr id="3" name="Conector reto 2"/>
          <p:cNvCxnSpPr/>
          <p:nvPr/>
        </p:nvCxnSpPr>
        <p:spPr>
          <a:xfrm flipH="1">
            <a:off x="2167227" y="786097"/>
            <a:ext cx="22692" cy="4674931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eta para a direita 8"/>
          <p:cNvSpPr/>
          <p:nvPr/>
        </p:nvSpPr>
        <p:spPr>
          <a:xfrm>
            <a:off x="2202623" y="4722347"/>
            <a:ext cx="1502015" cy="1123871"/>
          </a:xfrm>
          <a:prstGeom prst="rightArrow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4" name="Seta para a direita 33"/>
          <p:cNvSpPr/>
          <p:nvPr/>
        </p:nvSpPr>
        <p:spPr>
          <a:xfrm rot="10800000">
            <a:off x="737670" y="4722347"/>
            <a:ext cx="1394169" cy="1123871"/>
          </a:xfrm>
          <a:prstGeom prst="rightArrow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5" name="Caixa de Texto 2"/>
          <p:cNvSpPr txBox="1">
            <a:spLocks noChangeArrowheads="1"/>
          </p:cNvSpPr>
          <p:nvPr/>
        </p:nvSpPr>
        <p:spPr bwMode="auto">
          <a:xfrm>
            <a:off x="1001125" y="5045403"/>
            <a:ext cx="1089331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pt-BR"/>
            </a:defPPr>
            <a:lvl1pPr algn="ctr">
              <a:defRPr sz="1400"/>
            </a:lvl1pPr>
          </a:lstStyle>
          <a:p>
            <a:r>
              <a:rPr lang="pt-BR" dirty="0">
                <a:solidFill>
                  <a:srgbClr val="0070C0"/>
                </a:solidFill>
              </a:rPr>
              <a:t>Antes da Lei 11.445</a:t>
            </a:r>
          </a:p>
        </p:txBody>
      </p:sp>
      <p:sp>
        <p:nvSpPr>
          <p:cNvPr id="36" name="Caixa de Texto 2"/>
          <p:cNvSpPr txBox="1">
            <a:spLocks noChangeArrowheads="1"/>
          </p:cNvSpPr>
          <p:nvPr/>
        </p:nvSpPr>
        <p:spPr bwMode="auto">
          <a:xfrm>
            <a:off x="2183187" y="5045403"/>
            <a:ext cx="1145176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pt-BR"/>
            </a:defPPr>
            <a:lvl1pPr algn="ctr">
              <a:defRPr sz="1400"/>
            </a:lvl1pPr>
          </a:lstStyle>
          <a:p>
            <a:r>
              <a:rPr lang="pt-BR" dirty="0">
                <a:solidFill>
                  <a:srgbClr val="0070C0"/>
                </a:solidFill>
              </a:rPr>
              <a:t>Depois da Lei 11.445</a:t>
            </a:r>
          </a:p>
        </p:txBody>
      </p:sp>
      <p:sp>
        <p:nvSpPr>
          <p:cNvPr id="16" name="CaixaDeTexto 15"/>
          <p:cNvSpPr txBox="1"/>
          <p:nvPr/>
        </p:nvSpPr>
        <p:spPr>
          <a:xfrm>
            <a:off x="4092481" y="3290751"/>
            <a:ext cx="18246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solidFill>
                  <a:srgbClr val="FF0000"/>
                </a:solidFill>
              </a:rPr>
              <a:t>PROBLEMAS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17" name="Seta para baixo 16"/>
          <p:cNvSpPr/>
          <p:nvPr/>
        </p:nvSpPr>
        <p:spPr>
          <a:xfrm>
            <a:off x="3447169" y="3268093"/>
            <a:ext cx="293683" cy="438641"/>
          </a:xfrm>
          <a:prstGeom prst="downArrow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1" name="Seta para baixo 40"/>
          <p:cNvSpPr/>
          <p:nvPr/>
        </p:nvSpPr>
        <p:spPr>
          <a:xfrm>
            <a:off x="6670589" y="3282606"/>
            <a:ext cx="302915" cy="438465"/>
          </a:xfrm>
          <a:prstGeom prst="downArrow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4845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4" dur="indefinite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65" dur="indefinite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7" dur="indefinite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68" dur="indefinite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0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1" dur="indefinite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3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4" dur="indefinite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6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7" dur="indefinite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9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80" dur="indefinite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2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83" dur="indefinite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5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86" dur="indefinite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1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18" grpId="0" animBg="1"/>
      <p:bldP spid="19" grpId="0" animBg="1"/>
      <p:bldP spid="28" grpId="0" animBg="1"/>
      <p:bldP spid="31" grpId="0" animBg="1"/>
      <p:bldP spid="32" grpId="0" animBg="1"/>
      <p:bldP spid="33" grpId="0" animBg="1"/>
      <p:bldP spid="61" grpId="0" animBg="1"/>
      <p:bldP spid="133" grpId="0" animBg="1"/>
      <p:bldP spid="137" grpId="0" animBg="1"/>
      <p:bldP spid="9" grpId="0" animBg="1"/>
      <p:bldP spid="34" grpId="0" animBg="1"/>
      <p:bldP spid="34" grpId="1" animBg="1"/>
      <p:bldP spid="35" grpId="0"/>
      <p:bldP spid="35" grpId="1"/>
      <p:bldP spid="36" grpId="0"/>
      <p:bldP spid="16" grpId="0"/>
      <p:bldP spid="17" grpId="0" animBg="1"/>
      <p:bldP spid="4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Resultados/Discussão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2262219"/>
            <a:ext cx="7886700" cy="1040694"/>
          </a:xfrm>
        </p:spPr>
        <p:txBody>
          <a:bodyPr>
            <a:normAutofit/>
          </a:bodyPr>
          <a:lstStyle/>
          <a:p>
            <a:r>
              <a:rPr lang="pt-BR" sz="2400" dirty="0" smtClean="0"/>
              <a:t>Zona urbana: atendida pela CORSAN</a:t>
            </a:r>
          </a:p>
          <a:p>
            <a:r>
              <a:rPr lang="pt-BR" sz="2400" dirty="0" smtClean="0"/>
              <a:t>Zona rural: não atendida</a:t>
            </a:r>
            <a:endParaRPr lang="pt-BR" sz="2400" dirty="0" smtClean="0"/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2536469" y="4363027"/>
            <a:ext cx="3241221" cy="676953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vert="horz" lIns="91440" tIns="45720" rIns="91440" bIns="45720" rtlCol="0">
            <a:normAutofit/>
          </a:bodyPr>
          <a:lstStyle>
            <a:defPPr>
              <a:defRPr lang="pt-BR"/>
            </a:defPPr>
            <a:lvl1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/>
            </a:lvl1pPr>
            <a:lvl2pPr marL="0" lvl="1" indent="0" algn="ctr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lvl="1"/>
            <a:r>
              <a:rPr lang="pt-BR" sz="2000" dirty="0"/>
              <a:t>CORSAN, considera que não há viabilidade financeira</a:t>
            </a:r>
          </a:p>
        </p:txBody>
      </p:sp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628650" y="1690692"/>
            <a:ext cx="7886700" cy="571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pt-BR" dirty="0" smtClean="0">
                <a:solidFill>
                  <a:schemeClr val="accent1"/>
                </a:solidFill>
              </a:rPr>
              <a:t>CONTRATO PADRÃO DA CORSAN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947057" y="5821540"/>
            <a:ext cx="1894100" cy="428249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defPPr>
              <a:defRPr lang="pt-BR"/>
            </a:defPPr>
            <a:lvl1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/>
            </a:lvl1pPr>
            <a:lvl2pPr marL="685800" lvl="1" indent="-228600" algn="just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marL="0" lvl="1" indent="0" algn="ctr">
              <a:buNone/>
            </a:pPr>
            <a:r>
              <a:rPr lang="pt-BR" sz="2000" dirty="0" smtClean="0"/>
              <a:t>Sem apoio</a:t>
            </a:r>
            <a:endParaRPr lang="pt-BR" sz="2000" dirty="0"/>
          </a:p>
        </p:txBody>
      </p:sp>
      <p:sp>
        <p:nvSpPr>
          <p:cNvPr id="17" name="Espaço Reservado para Conteúdo 2"/>
          <p:cNvSpPr txBox="1">
            <a:spLocks/>
          </p:cNvSpPr>
          <p:nvPr/>
        </p:nvSpPr>
        <p:spPr>
          <a:xfrm>
            <a:off x="5606257" y="3487177"/>
            <a:ext cx="2334986" cy="607902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 algn="ctr">
              <a:buNone/>
            </a:pPr>
            <a:r>
              <a:rPr lang="pt-BR" sz="2000" dirty="0" smtClean="0"/>
              <a:t>Município continua responsável</a:t>
            </a:r>
            <a:endParaRPr lang="pt-BR" sz="2000" dirty="0" smtClean="0"/>
          </a:p>
        </p:txBody>
      </p:sp>
      <p:sp>
        <p:nvSpPr>
          <p:cNvPr id="18" name="Espaço Reservado para Conteúdo 2"/>
          <p:cNvSpPr txBox="1">
            <a:spLocks/>
          </p:cNvSpPr>
          <p:nvPr/>
        </p:nvSpPr>
        <p:spPr>
          <a:xfrm>
            <a:off x="1061364" y="3487177"/>
            <a:ext cx="974148" cy="607902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defPPr>
              <a:defRPr lang="pt-BR"/>
            </a:defPPr>
            <a:lvl1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/>
            </a:lvl1pPr>
            <a:lvl2pPr marL="0" lvl="1" indent="0" algn="ctr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marL="0" indent="0" algn="ctr">
              <a:buNone/>
            </a:pPr>
            <a:r>
              <a:rPr lang="pt-BR" sz="2000" dirty="0" smtClean="0"/>
              <a:t>Zona </a:t>
            </a:r>
            <a:r>
              <a:rPr lang="pt-BR" sz="2000" dirty="0"/>
              <a:t>rural </a:t>
            </a:r>
          </a:p>
        </p:txBody>
      </p:sp>
      <p:sp>
        <p:nvSpPr>
          <p:cNvPr id="20" name="CaixaDeTexto 19"/>
          <p:cNvSpPr txBox="1"/>
          <p:nvPr/>
        </p:nvSpPr>
        <p:spPr>
          <a:xfrm>
            <a:off x="2481942" y="3487177"/>
            <a:ext cx="2677886" cy="607902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92500" lnSpcReduction="10000"/>
          </a:bodyPr>
          <a:lstStyle>
            <a:defPPr>
              <a:defRPr lang="pt-BR"/>
            </a:defPPr>
            <a:lvl1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/>
            </a:lvl1pPr>
            <a:lvl2pPr marL="0" lvl="1" indent="0" algn="ctr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lvl="1"/>
            <a:r>
              <a:rPr lang="pt-BR" sz="2000" dirty="0"/>
              <a:t>Problemas relativos a potabilidade da água</a:t>
            </a:r>
          </a:p>
        </p:txBody>
      </p:sp>
      <p:cxnSp>
        <p:nvCxnSpPr>
          <p:cNvPr id="22" name="Conector de seta reta 21"/>
          <p:cNvCxnSpPr>
            <a:stCxn id="18" idx="3"/>
            <a:endCxn id="20" idx="1"/>
          </p:cNvCxnSpPr>
          <p:nvPr/>
        </p:nvCxnSpPr>
        <p:spPr>
          <a:xfrm>
            <a:off x="2035512" y="3791128"/>
            <a:ext cx="44643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de seta reta 26"/>
          <p:cNvCxnSpPr>
            <a:stCxn id="20" idx="3"/>
            <a:endCxn id="17" idx="1"/>
          </p:cNvCxnSpPr>
          <p:nvPr/>
        </p:nvCxnSpPr>
        <p:spPr>
          <a:xfrm>
            <a:off x="5159828" y="3791128"/>
            <a:ext cx="446429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CaixaDeTexto 36"/>
          <p:cNvSpPr txBox="1"/>
          <p:nvPr/>
        </p:nvSpPr>
        <p:spPr>
          <a:xfrm>
            <a:off x="3257539" y="4394051"/>
            <a:ext cx="16491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 smtClean="0">
                <a:solidFill>
                  <a:srgbClr val="FF0000"/>
                </a:solidFill>
              </a:rPr>
              <a:t>POR QUE?</a:t>
            </a:r>
            <a:endParaRPr lang="pt-BR" sz="2400" dirty="0">
              <a:solidFill>
                <a:srgbClr val="FF0000"/>
              </a:solidFill>
            </a:endParaRPr>
          </a:p>
        </p:txBody>
      </p:sp>
      <p:sp>
        <p:nvSpPr>
          <p:cNvPr id="38" name="CaixaDeTexto 37"/>
          <p:cNvSpPr txBox="1"/>
          <p:nvPr/>
        </p:nvSpPr>
        <p:spPr>
          <a:xfrm>
            <a:off x="3559628" y="5821540"/>
            <a:ext cx="4436036" cy="42824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defPPr>
              <a:defRPr lang="pt-BR"/>
            </a:defPPr>
            <a:lvl1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/>
            </a:lvl1pPr>
            <a:lvl2pPr marL="685800" lvl="1" indent="-228600" algn="just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marL="0" lvl="1" indent="0" algn="ctr">
              <a:buNone/>
            </a:pPr>
            <a:r>
              <a:rPr lang="pt-BR" sz="2000" dirty="0" smtClean="0"/>
              <a:t>Não </a:t>
            </a:r>
            <a:r>
              <a:rPr lang="pt-BR" sz="2000" dirty="0"/>
              <a:t>há universalização do </a:t>
            </a:r>
            <a:r>
              <a:rPr lang="pt-BR" sz="2000" dirty="0" smtClean="0"/>
              <a:t>atendimento</a:t>
            </a:r>
            <a:endParaRPr lang="pt-BR" sz="2000" dirty="0"/>
          </a:p>
        </p:txBody>
      </p:sp>
      <p:cxnSp>
        <p:nvCxnSpPr>
          <p:cNvPr id="54" name="Conector de seta reta 53"/>
          <p:cNvCxnSpPr>
            <a:stCxn id="7" idx="3"/>
            <a:endCxn id="38" idx="1"/>
          </p:cNvCxnSpPr>
          <p:nvPr/>
        </p:nvCxnSpPr>
        <p:spPr>
          <a:xfrm>
            <a:off x="2841157" y="6035665"/>
            <a:ext cx="718471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CaixaDeTexto 22"/>
          <p:cNvSpPr txBox="1"/>
          <p:nvPr/>
        </p:nvSpPr>
        <p:spPr>
          <a:xfrm>
            <a:off x="2982720" y="5277516"/>
            <a:ext cx="23487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>
                <a:solidFill>
                  <a:srgbClr val="FF0000"/>
                </a:solidFill>
              </a:rPr>
              <a:t>C</a:t>
            </a:r>
            <a:r>
              <a:rPr lang="pt-BR" sz="2400" dirty="0" smtClean="0">
                <a:solidFill>
                  <a:srgbClr val="FF0000"/>
                </a:solidFill>
              </a:rPr>
              <a:t>ONSEQUÊNCIA</a:t>
            </a:r>
            <a:endParaRPr lang="pt-BR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9103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1.11111E-6 L -0.29635 -0.00069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826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7.40741E-7 L -0.29635 -0.0007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826" y="-46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17" grpId="0" animBg="1"/>
      <p:bldP spid="18" grpId="0" animBg="1"/>
      <p:bldP spid="20" grpId="0" animBg="1"/>
      <p:bldP spid="37" grpId="0"/>
      <p:bldP spid="37" grpId="1"/>
      <p:bldP spid="38" grpId="0" animBg="1"/>
      <p:bldP spid="23" grpId="0"/>
      <p:bldP spid="23" grpId="2"/>
    </p:bldLst>
  </p:timing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884</TotalTime>
  <Words>1228</Words>
  <Application>Microsoft Office PowerPoint</Application>
  <PresentationFormat>Apresentação na tela (4:3)</PresentationFormat>
  <Paragraphs>239</Paragraphs>
  <Slides>18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Times New Roman</vt:lpstr>
      <vt:lpstr>Verdana</vt:lpstr>
      <vt:lpstr>Tema do Office</vt:lpstr>
      <vt:lpstr>A retomada da responsabilidade Municipal na prestação dos serviços de saneamento básico: uma abordagem para o debate.</vt:lpstr>
      <vt:lpstr>Introdução</vt:lpstr>
      <vt:lpstr>Introdução</vt:lpstr>
      <vt:lpstr>Introdução</vt:lpstr>
      <vt:lpstr>Introdução</vt:lpstr>
      <vt:lpstr>Objetivos</vt:lpstr>
      <vt:lpstr>Material e Métodos</vt:lpstr>
      <vt:lpstr>Apresentação do PowerPoint</vt:lpstr>
      <vt:lpstr>Resultados/Discussão</vt:lpstr>
      <vt:lpstr>Resultados/Discussão</vt:lpstr>
      <vt:lpstr>Resultados/Discussão</vt:lpstr>
      <vt:lpstr>Resultados/Discussão</vt:lpstr>
      <vt:lpstr>Resultados/Discussão</vt:lpstr>
      <vt:lpstr>Resultados/Discussão</vt:lpstr>
      <vt:lpstr>Apresentação do PowerPoint</vt:lpstr>
      <vt:lpstr>Conclusão</vt:lpstr>
      <vt:lpstr>Conclusão</vt:lpstr>
      <vt:lpstr>OBRIGADA!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ana luiza borges</dc:creator>
  <cp:lastModifiedBy>alice</cp:lastModifiedBy>
  <cp:revision>83</cp:revision>
  <dcterms:created xsi:type="dcterms:W3CDTF">2016-02-03T22:42:40Z</dcterms:created>
  <dcterms:modified xsi:type="dcterms:W3CDTF">2016-05-16T01:16:23Z</dcterms:modified>
</cp:coreProperties>
</file>