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4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</p:sldMasterIdLst>
  <p:notesMasterIdLst>
    <p:notesMasterId r:id="rId35"/>
  </p:notesMasterIdLst>
  <p:handoutMasterIdLst>
    <p:handoutMasterId r:id="rId36"/>
  </p:handoutMasterIdLst>
  <p:sldIdLst>
    <p:sldId id="405" r:id="rId2"/>
    <p:sldId id="380" r:id="rId3"/>
    <p:sldId id="408" r:id="rId4"/>
    <p:sldId id="364" r:id="rId5"/>
    <p:sldId id="365" r:id="rId6"/>
    <p:sldId id="426" r:id="rId7"/>
    <p:sldId id="427" r:id="rId8"/>
    <p:sldId id="409" r:id="rId9"/>
    <p:sldId id="363" r:id="rId10"/>
    <p:sldId id="423" r:id="rId11"/>
    <p:sldId id="400" r:id="rId12"/>
    <p:sldId id="410" r:id="rId13"/>
    <p:sldId id="390" r:id="rId14"/>
    <p:sldId id="411" r:id="rId15"/>
    <p:sldId id="306" r:id="rId16"/>
    <p:sldId id="327" r:id="rId17"/>
    <p:sldId id="417" r:id="rId18"/>
    <p:sldId id="422" r:id="rId19"/>
    <p:sldId id="388" r:id="rId20"/>
    <p:sldId id="430" r:id="rId21"/>
    <p:sldId id="431" r:id="rId22"/>
    <p:sldId id="429" r:id="rId23"/>
    <p:sldId id="341" r:id="rId24"/>
    <p:sldId id="378" r:id="rId25"/>
    <p:sldId id="329" r:id="rId26"/>
    <p:sldId id="416" r:id="rId27"/>
    <p:sldId id="420" r:id="rId28"/>
    <p:sldId id="421" r:id="rId29"/>
    <p:sldId id="432" r:id="rId30"/>
    <p:sldId id="433" r:id="rId31"/>
    <p:sldId id="435" r:id="rId32"/>
    <p:sldId id="434" r:id="rId33"/>
    <p:sldId id="357" r:id="rId34"/>
  </p:sldIdLst>
  <p:sldSz cx="1219517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orient="horz" pos="384" userDrawn="1">
          <p15:clr>
            <a:srgbClr val="A4A3A4"/>
          </p15:clr>
        </p15:guide>
        <p15:guide id="3" orient="horz" pos="4176" userDrawn="1">
          <p15:clr>
            <a:srgbClr val="A4A3A4"/>
          </p15:clr>
        </p15:guide>
        <p15:guide id="4" orient="horz" pos="3888" userDrawn="1">
          <p15:clr>
            <a:srgbClr val="A4A3A4"/>
          </p15:clr>
        </p15:guide>
        <p15:guide id="5" orient="horz" pos="3984" userDrawn="1">
          <p15:clr>
            <a:srgbClr val="A4A3A4"/>
          </p15:clr>
        </p15:guide>
        <p15:guide id="6" orient="horz" pos="864" userDrawn="1">
          <p15:clr>
            <a:srgbClr val="A4A3A4"/>
          </p15:clr>
        </p15:guide>
        <p15:guide id="8" orient="horz" pos="2448" userDrawn="1">
          <p15:clr>
            <a:srgbClr val="A4A3A4"/>
          </p15:clr>
        </p15:guide>
        <p15:guide id="9" orient="horz" pos="1968" userDrawn="1">
          <p15:clr>
            <a:srgbClr val="A4A3A4"/>
          </p15:clr>
        </p15:guide>
        <p15:guide id="10" orient="horz" pos="432" userDrawn="1">
          <p15:clr>
            <a:srgbClr val="A4A3A4"/>
          </p15:clr>
        </p15:guide>
        <p15:guide id="11" pos="3777" userDrawn="1">
          <p15:clr>
            <a:srgbClr val="A4A3A4"/>
          </p15:clr>
        </p15:guide>
        <p15:guide id="12" pos="385" userDrawn="1">
          <p15:clr>
            <a:srgbClr val="A4A3A4"/>
          </p15:clr>
        </p15:guide>
        <p15:guide id="13" pos="7201" userDrawn="1">
          <p15:clr>
            <a:srgbClr val="A4A3A4"/>
          </p15:clr>
        </p15:guide>
        <p15:guide id="14" pos="3985" userDrawn="1">
          <p15:clr>
            <a:srgbClr val="A4A3A4"/>
          </p15:clr>
        </p15:guide>
        <p15:guide id="15" pos="2625" userDrawn="1">
          <p15:clr>
            <a:srgbClr val="A4A3A4"/>
          </p15:clr>
        </p15:guide>
        <p15:guide id="16" pos="2761" userDrawn="1">
          <p15:clr>
            <a:srgbClr val="A4A3A4"/>
          </p15:clr>
        </p15:guide>
        <p15:guide id="17" pos="5041" userDrawn="1">
          <p15:clr>
            <a:srgbClr val="A4A3A4"/>
          </p15:clr>
        </p15:guide>
        <p15:guide id="18" pos="1472" userDrawn="1">
          <p15:clr>
            <a:srgbClr val="A4A3A4"/>
          </p15:clr>
        </p15:guide>
        <p15:guide id="19" pos="6210" userDrawn="1">
          <p15:clr>
            <a:srgbClr val="A4A3A4"/>
          </p15:clr>
        </p15:guide>
        <p15:guide id="20" pos="6082" userDrawn="1">
          <p15:clr>
            <a:srgbClr val="A4A3A4"/>
          </p15:clr>
        </p15:guide>
        <p15:guide id="21" pos="4897" userDrawn="1">
          <p15:clr>
            <a:srgbClr val="A4A3A4"/>
          </p15:clr>
        </p15:guide>
        <p15:guide id="22" pos="160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a Vida Villanueva" initials="MVV" lastIdx="1" clrIdx="0"/>
  <p:cmAuthor id="1" name="Julia Butzge" initials="JB" lastIdx="1" clrIdx="1">
    <p:extLst>
      <p:ext uri="{19B8F6BF-5375-455C-9EA6-DF929625EA0E}">
        <p15:presenceInfo xmlns:p15="http://schemas.microsoft.com/office/powerpoint/2012/main" userId="S-1-5-21-2549484024-150883380-3014702203-188278" providerId="AD"/>
      </p:ext>
    </p:extLst>
  </p:cmAuthor>
  <p:cmAuthor id="2" name="Eduardo Lemos" initials="EL" lastIdx="3" clrIdx="2">
    <p:extLst>
      <p:ext uri="{19B8F6BF-5375-455C-9EA6-DF929625EA0E}">
        <p15:presenceInfo xmlns:p15="http://schemas.microsoft.com/office/powerpoint/2012/main" userId="S-1-5-21-2549484024-150883380-3014702203-1704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68C6D"/>
    <a:srgbClr val="7F7F7F"/>
    <a:srgbClr val="B2AB94"/>
    <a:srgbClr val="C7C2B1"/>
    <a:srgbClr val="D9D9D9"/>
    <a:srgbClr val="DB536A"/>
    <a:srgbClr val="EB8C00"/>
    <a:srgbClr val="FD8D3C"/>
    <a:srgbClr val="A89B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D073F8-1565-44D7-B386-08B59EADF2EE}">
  <a:tblStyle styleId="{69D073F8-1565-44D7-B386-08B59EADF2EE}" styleName="PwC Table">
    <a:wholeTbl>
      <a:tcTxStyle>
        <a:fontRef idx="maj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38100" cmpd="sng">
              <a:noFill/>
            </a:ln>
          </a:bottom>
        </a:tcBdr>
      </a:tcStyle>
    </a:band1H>
    <a:band2H>
      <a:tcStyle>
        <a:tcBdr>
          <a:bottom>
            <a:ln w="38100" cmpd="sng">
              <a:noFill/>
            </a:ln>
          </a:bottom>
        </a:tcBdr>
      </a:tcStyle>
    </a:band2H>
    <a:firstCol>
      <a:tcTxStyle i="on">
        <a:fontRef idx="major">
          <a:prstClr val="black"/>
        </a:fontRef>
        <a:schemeClr val="dk1"/>
      </a:tcTxStyle>
      <a:tcStyle>
        <a:tcBdr/>
        <a:fill>
          <a:noFill/>
        </a:fill>
      </a:tcStyle>
    </a:firstCol>
    <a:firstRow>
      <a:tcTxStyle b="on">
        <a:fontRef idx="major">
          <a:prstClr val="black"/>
        </a:fontRef>
        <a:schemeClr val="dk2"/>
      </a:tcTxStyle>
      <a:tcStyle>
        <a:tcBdr>
          <a:bottom>
            <a:ln w="38100" cmpd="sng">
              <a:noFill/>
            </a:ln>
          </a:bottom>
        </a:tcBdr>
        <a:fill>
          <a:noFill/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65" autoAdjust="0"/>
    <p:restoredTop sz="94361" autoAdjust="0"/>
  </p:normalViewPr>
  <p:slideViewPr>
    <p:cSldViewPr>
      <p:cViewPr varScale="1">
        <p:scale>
          <a:sx n="121" d="100"/>
          <a:sy n="121" d="100"/>
        </p:scale>
        <p:origin x="582" y="96"/>
      </p:cViewPr>
      <p:guideLst>
        <p:guide orient="horz"/>
        <p:guide orient="horz" pos="384"/>
        <p:guide orient="horz" pos="4176"/>
        <p:guide orient="horz" pos="3888"/>
        <p:guide orient="horz" pos="3984"/>
        <p:guide orient="horz" pos="864"/>
        <p:guide orient="horz" pos="2448"/>
        <p:guide orient="horz" pos="1968"/>
        <p:guide orient="horz" pos="432"/>
        <p:guide pos="3777"/>
        <p:guide pos="385"/>
        <p:guide pos="7201"/>
        <p:guide pos="3985"/>
        <p:guide pos="2625"/>
        <p:guide pos="2761"/>
        <p:guide pos="5041"/>
        <p:guide pos="1472"/>
        <p:guide pos="6210"/>
        <p:guide pos="6082"/>
        <p:guide pos="4897"/>
        <p:guide pos="1600"/>
      </p:guideLst>
    </p:cSldViewPr>
  </p:slideViewPr>
  <p:outlineViewPr>
    <p:cViewPr>
      <p:scale>
        <a:sx n="33" d="100"/>
        <a:sy n="33" d="100"/>
      </p:scale>
      <p:origin x="0" y="-171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8" d="100"/>
          <a:sy n="98" d="100"/>
        </p:scale>
        <p:origin x="-3564" y="-11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05CFF-548C-4E04-B325-CF1209D66BDC}" type="datetimeFigureOut">
              <a:rPr lang="pt-BR" smtClean="0">
                <a:latin typeface="Arial" pitchFamily="34" charset="0"/>
                <a:cs typeface="Arial" pitchFamily="34" charset="0"/>
              </a:rPr>
              <a:pPr/>
              <a:t>22/06/2017</a:t>
            </a:fld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90EF7-3E10-491C-87C2-59674BB3AAF6}" type="slidenum">
              <a:rPr lang="pt-BR" smtClean="0">
                <a:latin typeface="Arial" pitchFamily="34" charset="0"/>
                <a:cs typeface="Arial" pitchFamily="34" charset="0"/>
              </a:rPr>
              <a:pPr/>
              <a:t>‹nº›</a:t>
            </a:fld>
            <a:endParaRPr lang="pt-BR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184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endParaRPr lang="pt-BR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fld id="{5EFB8DA3-BCA9-4B7D-B50D-14F47506B614}" type="datetimeFigureOut">
              <a:rPr lang="pt-BR" smtClean="0"/>
              <a:pPr/>
              <a:t>22/06/2017</a:t>
            </a:fld>
            <a:endParaRPr lang="pt-BR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Click </a:t>
            </a:r>
            <a:r>
              <a:rPr lang="pt-BR" dirty="0" err="1" smtClean="0"/>
              <a:t>to</a:t>
            </a:r>
            <a:r>
              <a:rPr lang="pt-BR" dirty="0" smtClean="0"/>
              <a:t> </a:t>
            </a:r>
            <a:r>
              <a:rPr lang="pt-BR" dirty="0" err="1" smtClean="0"/>
              <a:t>edit</a:t>
            </a:r>
            <a:r>
              <a:rPr lang="pt-BR" dirty="0" smtClean="0"/>
              <a:t> Master </a:t>
            </a:r>
            <a:r>
              <a:rPr lang="pt-BR" dirty="0" err="1" smtClean="0"/>
              <a:t>text</a:t>
            </a:r>
            <a:r>
              <a:rPr lang="pt-BR" dirty="0" smtClean="0"/>
              <a:t> </a:t>
            </a:r>
            <a:r>
              <a:rPr lang="pt-BR" dirty="0" err="1" smtClean="0"/>
              <a:t>styles</a:t>
            </a:r>
            <a:endParaRPr lang="pt-BR" dirty="0" smtClean="0"/>
          </a:p>
          <a:p>
            <a:pPr lvl="1"/>
            <a:r>
              <a:rPr lang="pt-BR" dirty="0" err="1" smtClean="0"/>
              <a:t>Second</a:t>
            </a:r>
            <a:r>
              <a:rPr lang="pt-BR" dirty="0" smtClean="0"/>
              <a:t> </a:t>
            </a:r>
            <a:r>
              <a:rPr lang="pt-BR" dirty="0" err="1" smtClean="0"/>
              <a:t>level</a:t>
            </a:r>
            <a:endParaRPr lang="pt-BR" dirty="0" smtClean="0"/>
          </a:p>
          <a:p>
            <a:pPr lvl="2"/>
            <a:r>
              <a:rPr lang="pt-BR" dirty="0" err="1" smtClean="0"/>
              <a:t>Third</a:t>
            </a:r>
            <a:r>
              <a:rPr lang="pt-BR" dirty="0" smtClean="0"/>
              <a:t> </a:t>
            </a:r>
            <a:r>
              <a:rPr lang="pt-BR" dirty="0" err="1" smtClean="0"/>
              <a:t>level</a:t>
            </a:r>
            <a:endParaRPr lang="pt-BR" dirty="0" smtClean="0"/>
          </a:p>
          <a:p>
            <a:pPr lvl="3"/>
            <a:r>
              <a:rPr lang="pt-BR" dirty="0" err="1" smtClean="0"/>
              <a:t>Fourth</a:t>
            </a:r>
            <a:r>
              <a:rPr lang="pt-BR" dirty="0" smtClean="0"/>
              <a:t> </a:t>
            </a:r>
            <a:r>
              <a:rPr lang="pt-BR" dirty="0" err="1" smtClean="0"/>
              <a:t>level</a:t>
            </a:r>
            <a:endParaRPr lang="pt-BR" dirty="0" smtClean="0"/>
          </a:p>
          <a:p>
            <a:pPr lvl="4"/>
            <a:r>
              <a:rPr lang="pt-BR" dirty="0" err="1" smtClean="0"/>
              <a:t>Fifth</a:t>
            </a:r>
            <a:r>
              <a:rPr lang="pt-BR" dirty="0" smtClean="0"/>
              <a:t> </a:t>
            </a:r>
            <a:r>
              <a:rPr lang="pt-BR" dirty="0" err="1" smtClean="0"/>
              <a:t>level</a:t>
            </a:r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fld id="{F07B8F03-BC93-4120-96CA-A36DF640BE2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9161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78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7332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6387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402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8401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450075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023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Visão 1700</a:t>
            </a:r>
            <a:r>
              <a:rPr lang="pt-BR" baseline="0" dirty="0" smtClean="0"/>
              <a:t> sem corte populacional</a:t>
            </a:r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3299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16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3892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23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02093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25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68161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26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54502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27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89174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28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18526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29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385771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30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849903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7B8F03-BC93-4120-96CA-A36DF640BE24}" type="slidenum">
              <a:rPr lang="pt-BR" smtClean="0"/>
              <a:pPr/>
              <a:t>33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1106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 userDrawn="1"/>
        </p:nvGrpSpPr>
        <p:grpSpPr bwMode="gray">
          <a:xfrm>
            <a:off x="2337410" y="3"/>
            <a:ext cx="9857766" cy="6176009"/>
            <a:chOff x="19140488" y="13674"/>
            <a:chExt cx="7443798" cy="6145827"/>
          </a:xfrm>
        </p:grpSpPr>
        <p:sp>
          <p:nvSpPr>
            <p:cNvPr id="23" name="Rectangle 17"/>
            <p:cNvSpPr>
              <a:spLocks noChangeArrowheads="1"/>
            </p:cNvSpPr>
            <p:nvPr/>
          </p:nvSpPr>
          <p:spPr bwMode="gray">
            <a:xfrm>
              <a:off x="19140488" y="4188799"/>
              <a:ext cx="2302206" cy="1970702"/>
            </a:xfrm>
            <a:prstGeom prst="rect">
              <a:avLst/>
            </a:prstGeom>
            <a:solidFill>
              <a:srgbClr val="9A170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24" name="Rectangle 7"/>
            <p:cNvSpPr>
              <a:spLocks noChangeArrowheads="1"/>
            </p:cNvSpPr>
            <p:nvPr/>
          </p:nvSpPr>
          <p:spPr bwMode="gray">
            <a:xfrm>
              <a:off x="25663403" y="4032250"/>
              <a:ext cx="920883" cy="2127250"/>
            </a:xfrm>
            <a:prstGeom prst="rect">
              <a:avLst/>
            </a:prstGeom>
            <a:solidFill>
              <a:srgbClr val="F3BE26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gray">
            <a:xfrm>
              <a:off x="25049482" y="2899477"/>
              <a:ext cx="734694" cy="1289321"/>
            </a:xfrm>
            <a:prstGeom prst="rect">
              <a:avLst/>
            </a:prstGeom>
            <a:solidFill>
              <a:srgbClr val="F3BC87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3" name="Rectangle 9"/>
            <p:cNvSpPr>
              <a:spLocks noChangeArrowheads="1"/>
            </p:cNvSpPr>
            <p:nvPr/>
          </p:nvSpPr>
          <p:spPr bwMode="gray">
            <a:xfrm>
              <a:off x="25049482" y="4032250"/>
              <a:ext cx="734693" cy="2127250"/>
            </a:xfrm>
            <a:prstGeom prst="rect">
              <a:avLst/>
            </a:prstGeom>
            <a:solidFill>
              <a:srgbClr val="E88C14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4" name="Rectangle 11"/>
            <p:cNvSpPr>
              <a:spLocks noChangeArrowheads="1"/>
            </p:cNvSpPr>
            <p:nvPr/>
          </p:nvSpPr>
          <p:spPr bwMode="gray">
            <a:xfrm>
              <a:off x="24665780" y="706365"/>
              <a:ext cx="477045" cy="2263848"/>
            </a:xfrm>
            <a:prstGeom prst="rect">
              <a:avLst/>
            </a:prstGeom>
            <a:solidFill>
              <a:srgbClr val="E669A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5" name="Rectangle 12"/>
            <p:cNvSpPr>
              <a:spLocks noChangeArrowheads="1"/>
            </p:cNvSpPr>
            <p:nvPr/>
          </p:nvSpPr>
          <p:spPr bwMode="gray">
            <a:xfrm>
              <a:off x="24665780" y="2899478"/>
              <a:ext cx="477045" cy="1289321"/>
            </a:xfrm>
            <a:prstGeom prst="rect">
              <a:avLst/>
            </a:prstGeom>
            <a:solidFill>
              <a:srgbClr val="DB4D56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6" name="Rectangle 13"/>
            <p:cNvSpPr>
              <a:spLocks noChangeArrowheads="1"/>
            </p:cNvSpPr>
            <p:nvPr/>
          </p:nvSpPr>
          <p:spPr bwMode="gray">
            <a:xfrm>
              <a:off x="24665780" y="4032250"/>
              <a:ext cx="477045" cy="2127250"/>
            </a:xfrm>
            <a:prstGeom prst="rect">
              <a:avLst/>
            </a:prstGeom>
            <a:solidFill>
              <a:srgbClr val="D13A0D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7" name="Rectangle 14"/>
            <p:cNvSpPr>
              <a:spLocks noChangeArrowheads="1"/>
            </p:cNvSpPr>
            <p:nvPr/>
          </p:nvSpPr>
          <p:spPr bwMode="gray">
            <a:xfrm>
              <a:off x="19140488" y="669925"/>
              <a:ext cx="5662612" cy="2300288"/>
            </a:xfrm>
            <a:prstGeom prst="rect">
              <a:avLst/>
            </a:prstGeom>
            <a:solidFill>
              <a:srgbClr val="D74021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8" name="Rectangle 15"/>
            <p:cNvSpPr>
              <a:spLocks noChangeArrowheads="1"/>
            </p:cNvSpPr>
            <p:nvPr/>
          </p:nvSpPr>
          <p:spPr bwMode="gray">
            <a:xfrm>
              <a:off x="19140488" y="2899478"/>
              <a:ext cx="5662612" cy="1289321"/>
            </a:xfrm>
            <a:prstGeom prst="rect">
              <a:avLst/>
            </a:prstGeom>
            <a:solidFill>
              <a:srgbClr val="CD2F1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9" name="Freeform 16"/>
            <p:cNvSpPr>
              <a:spLocks/>
            </p:cNvSpPr>
            <p:nvPr/>
          </p:nvSpPr>
          <p:spPr bwMode="gray">
            <a:xfrm>
              <a:off x="19140488" y="4032250"/>
              <a:ext cx="5662612" cy="21272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567" y="0"/>
                </a:cxn>
                <a:cxn ang="0">
                  <a:pos x="3567" y="1340"/>
                </a:cxn>
                <a:cxn ang="0">
                  <a:pos x="1372" y="1340"/>
                </a:cxn>
                <a:cxn ang="0">
                  <a:pos x="1372" y="181"/>
                </a:cxn>
                <a:cxn ang="0">
                  <a:pos x="0" y="181"/>
                </a:cxn>
                <a:cxn ang="0">
                  <a:pos x="0" y="0"/>
                </a:cxn>
              </a:cxnLst>
              <a:rect l="0" t="0" r="r" b="b"/>
              <a:pathLst>
                <a:path w="3567" h="1340">
                  <a:moveTo>
                    <a:pt x="0" y="0"/>
                  </a:moveTo>
                  <a:lnTo>
                    <a:pt x="3567" y="0"/>
                  </a:lnTo>
                  <a:lnTo>
                    <a:pt x="3567" y="1340"/>
                  </a:lnTo>
                  <a:lnTo>
                    <a:pt x="1372" y="1340"/>
                  </a:lnTo>
                  <a:lnTo>
                    <a:pt x="1372" y="181"/>
                  </a:lnTo>
                  <a:lnTo>
                    <a:pt x="0" y="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230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0" name="Rectangle 10"/>
            <p:cNvSpPr>
              <a:spLocks noChangeArrowheads="1"/>
            </p:cNvSpPr>
            <p:nvPr/>
          </p:nvSpPr>
          <p:spPr bwMode="gray">
            <a:xfrm>
              <a:off x="19140488" y="13674"/>
              <a:ext cx="5662612" cy="692692"/>
            </a:xfrm>
            <a:prstGeom prst="rect">
              <a:avLst/>
            </a:prstGeom>
            <a:solidFill>
              <a:srgbClr val="EE9C34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</p:grpSp>
      <p:sp>
        <p:nvSpPr>
          <p:cNvPr id="15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2527960" y="838200"/>
            <a:ext cx="7126555" cy="914400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3200" b="1" i="1" baseline="0">
                <a:solidFill>
                  <a:schemeClr val="bg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add</a:t>
            </a:r>
            <a:r>
              <a:rPr lang="pt-BR" noProof="0" dirty="0" smtClean="0"/>
              <a:t> </a:t>
            </a:r>
            <a:r>
              <a:rPr lang="pt-BR" noProof="0" dirty="0" err="1" smtClean="0"/>
              <a:t>the</a:t>
            </a:r>
            <a:r>
              <a:rPr lang="pt-BR" noProof="0" dirty="0" smtClean="0"/>
              <a:t> </a:t>
            </a:r>
            <a:r>
              <a:rPr lang="pt-BR" noProof="0" dirty="0" err="1" smtClean="0"/>
              <a:t>presentation’s</a:t>
            </a:r>
            <a:r>
              <a:rPr lang="pt-BR" noProof="0" dirty="0" smtClean="0"/>
              <a:t> </a:t>
            </a:r>
            <a:r>
              <a:rPr lang="pt-BR" noProof="0" dirty="0" err="1" smtClean="0"/>
              <a:t>main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endParaRPr lang="pt-BR" noProof="0" dirty="0"/>
          </a:p>
        </p:txBody>
      </p:sp>
      <p:sp>
        <p:nvSpPr>
          <p:cNvPr id="18" name="Subtitle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2527960" y="1828801"/>
            <a:ext cx="7126555" cy="914401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 baseline="0">
                <a:solidFill>
                  <a:schemeClr val="bg1"/>
                </a:solidFill>
                <a:latin typeface="+mj-lt"/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  <a:latin typeface="+mj-lt"/>
              </a:defRPr>
            </a:lvl2pPr>
            <a:lvl3pPr marL="457204" indent="0" algn="l">
              <a:buNone/>
              <a:defRPr sz="1800">
                <a:solidFill>
                  <a:schemeClr val="bg1"/>
                </a:solidFill>
                <a:latin typeface="+mj-lt"/>
              </a:defRPr>
            </a:lvl3pPr>
            <a:lvl4pPr marL="914407" indent="0" algn="l">
              <a:buNone/>
              <a:defRPr sz="1800">
                <a:solidFill>
                  <a:schemeClr val="bg1"/>
                </a:solidFill>
                <a:latin typeface="+mj-lt"/>
              </a:defRPr>
            </a:lvl4pPr>
            <a:lvl5pPr marL="1371612" indent="0" algn="l">
              <a:buNone/>
              <a:defRPr sz="1800">
                <a:solidFill>
                  <a:schemeClr val="bg1"/>
                </a:solidFill>
                <a:latin typeface="+mj-lt"/>
              </a:defRPr>
            </a:lvl5pPr>
            <a:lvl6pPr marL="1828815" indent="0" algn="l">
              <a:buNone/>
              <a:defRPr sz="1800">
                <a:solidFill>
                  <a:schemeClr val="bg1"/>
                </a:solidFill>
                <a:latin typeface="+mj-lt"/>
              </a:defRPr>
            </a:lvl6pPr>
            <a:lvl7pPr marL="2286019" indent="0" algn="l">
              <a:buNone/>
              <a:defRPr sz="1800">
                <a:solidFill>
                  <a:schemeClr val="bg1"/>
                </a:solidFill>
                <a:latin typeface="+mj-lt"/>
              </a:defRPr>
            </a:lvl7pPr>
            <a:lvl8pPr marL="2743222" indent="0" algn="l">
              <a:buNone/>
              <a:defRPr sz="1800">
                <a:solidFill>
                  <a:schemeClr val="bg1"/>
                </a:solidFill>
                <a:latin typeface="+mj-lt"/>
              </a:defRPr>
            </a:lvl8pPr>
            <a:lvl9pPr marL="3200427" indent="0" algn="l">
              <a:buNone/>
              <a:defRPr sz="18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pt-BR" noProof="0" dirty="0" err="1" smtClean="0"/>
              <a:t>Subtitle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and</a:t>
            </a:r>
            <a:r>
              <a:rPr lang="pt-BR" noProof="0" dirty="0" smtClean="0"/>
              <a:t> date (move </a:t>
            </a:r>
            <a:r>
              <a:rPr lang="pt-BR" noProof="0" dirty="0" err="1" smtClean="0"/>
              <a:t>higher</a:t>
            </a:r>
            <a:r>
              <a:rPr lang="pt-BR" noProof="0" dirty="0" smtClean="0"/>
              <a:t> </a:t>
            </a:r>
            <a:r>
              <a:rPr lang="pt-BR" noProof="0" dirty="0" err="1" smtClean="0"/>
              <a:t>if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is</a:t>
            </a:r>
            <a:r>
              <a:rPr lang="pt-BR" noProof="0" dirty="0" smtClean="0"/>
              <a:t> </a:t>
            </a:r>
            <a:r>
              <a:rPr lang="pt-BR" noProof="0" dirty="0" err="1" smtClean="0"/>
              <a:t>only</a:t>
            </a:r>
            <a:r>
              <a:rPr lang="pt-BR" noProof="0" dirty="0" smtClean="0"/>
              <a:t> </a:t>
            </a:r>
            <a:r>
              <a:rPr lang="pt-BR" noProof="0" dirty="0" err="1" smtClean="0"/>
              <a:t>one</a:t>
            </a:r>
            <a:r>
              <a:rPr lang="pt-BR" noProof="0" dirty="0" smtClean="0"/>
              <a:t> </a:t>
            </a:r>
            <a:r>
              <a:rPr lang="pt-BR" noProof="0" dirty="0" err="1" smtClean="0"/>
              <a:t>line</a:t>
            </a:r>
            <a:r>
              <a:rPr lang="pt-BR" noProof="0" dirty="0" smtClean="0"/>
              <a:t>)</a:t>
            </a:r>
          </a:p>
        </p:txBody>
      </p:sp>
      <p:sp>
        <p:nvSpPr>
          <p:cNvPr id="21" name="Text Placeholder 31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2527958" y="374904"/>
            <a:ext cx="5475634" cy="146304"/>
          </a:xfrm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t-BR" noProof="0" dirty="0" smtClean="0"/>
              <a:t>www.pwc.com</a:t>
            </a:r>
            <a:endParaRPr lang="pt-BR" noProof="0" dirty="0"/>
          </a:p>
        </p:txBody>
      </p:sp>
      <p:grpSp>
        <p:nvGrpSpPr>
          <p:cNvPr id="22" name="Group 32"/>
          <p:cNvGrpSpPr/>
          <p:nvPr userDrawn="1"/>
        </p:nvGrpSpPr>
        <p:grpSpPr>
          <a:xfrm>
            <a:off x="1550417" y="6172202"/>
            <a:ext cx="914399" cy="533479"/>
            <a:chOff x="518032" y="978681"/>
            <a:chExt cx="4572000" cy="2667393"/>
          </a:xfrm>
        </p:grpSpPr>
        <p:sp>
          <p:nvSpPr>
            <p:cNvPr id="25" name="Rectangle 37"/>
            <p:cNvSpPr>
              <a:spLocks noChangeArrowheads="1"/>
            </p:cNvSpPr>
            <p:nvPr userDrawn="1"/>
          </p:nvSpPr>
          <p:spPr bwMode="black">
            <a:xfrm>
              <a:off x="3295650" y="978681"/>
              <a:ext cx="1143000" cy="263229"/>
            </a:xfrm>
            <a:prstGeom prst="rect">
              <a:avLst/>
            </a:prstGeom>
            <a:solidFill>
              <a:srgbClr val="A1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 noProof="0"/>
            </a:p>
          </p:txBody>
        </p:sp>
        <p:sp>
          <p:nvSpPr>
            <p:cNvPr id="26" name="Freeform 7"/>
            <p:cNvSpPr>
              <a:spLocks noEditPoints="1"/>
            </p:cNvSpPr>
            <p:nvPr userDrawn="1"/>
          </p:nvSpPr>
          <p:spPr bwMode="black">
            <a:xfrm>
              <a:off x="518032" y="1922794"/>
              <a:ext cx="4572000" cy="1723280"/>
            </a:xfrm>
            <a:custGeom>
              <a:avLst/>
              <a:gdLst/>
              <a:ahLst/>
              <a:cxnLst>
                <a:cxn ang="0">
                  <a:pos x="581" y="233"/>
                </a:cxn>
                <a:cxn ang="0">
                  <a:pos x="538" y="949"/>
                </a:cxn>
                <a:cxn ang="0">
                  <a:pos x="630" y="946"/>
                </a:cxn>
                <a:cxn ang="0">
                  <a:pos x="793" y="880"/>
                </a:cxn>
                <a:cxn ang="0">
                  <a:pos x="886" y="728"/>
                </a:cxn>
                <a:cxn ang="0">
                  <a:pos x="905" y="505"/>
                </a:cxn>
                <a:cxn ang="0">
                  <a:pos x="850" y="329"/>
                </a:cxn>
                <a:cxn ang="0">
                  <a:pos x="727" y="241"/>
                </a:cxn>
                <a:cxn ang="0">
                  <a:pos x="521" y="3"/>
                </a:cxn>
                <a:cxn ang="0">
                  <a:pos x="643" y="74"/>
                </a:cxn>
                <a:cxn ang="0">
                  <a:pos x="761" y="24"/>
                </a:cxn>
                <a:cxn ang="0">
                  <a:pos x="855" y="9"/>
                </a:cxn>
                <a:cxn ang="0">
                  <a:pos x="1026" y="40"/>
                </a:cxn>
                <a:cxn ang="0">
                  <a:pos x="1180" y="172"/>
                </a:cxn>
                <a:cxn ang="0">
                  <a:pos x="1265" y="383"/>
                </a:cxn>
                <a:cxn ang="0">
                  <a:pos x="1265" y="641"/>
                </a:cxn>
                <a:cxn ang="0">
                  <a:pos x="1175" y="857"/>
                </a:cxn>
                <a:cxn ang="0">
                  <a:pos x="1005" y="1006"/>
                </a:cxn>
                <a:cxn ang="0">
                  <a:pos x="766" y="1074"/>
                </a:cxn>
                <a:cxn ang="0">
                  <a:pos x="601" y="1074"/>
                </a:cxn>
                <a:cxn ang="0">
                  <a:pos x="692" y="1447"/>
                </a:cxn>
                <a:cxn ang="0">
                  <a:pos x="171" y="1408"/>
                </a:cxn>
                <a:cxn ang="0">
                  <a:pos x="413" y="3"/>
                </a:cxn>
                <a:cxn ang="0">
                  <a:pos x="3876" y="20"/>
                </a:cxn>
                <a:cxn ang="0">
                  <a:pos x="4036" y="100"/>
                </a:cxn>
                <a:cxn ang="0">
                  <a:pos x="4113" y="232"/>
                </a:cxn>
                <a:cxn ang="0">
                  <a:pos x="4091" y="362"/>
                </a:cxn>
                <a:cxn ang="0">
                  <a:pos x="3995" y="436"/>
                </a:cxn>
                <a:cxn ang="0">
                  <a:pos x="3859" y="438"/>
                </a:cxn>
                <a:cxn ang="0">
                  <a:pos x="3757" y="114"/>
                </a:cxn>
                <a:cxn ang="0">
                  <a:pos x="3597" y="187"/>
                </a:cxn>
                <a:cxn ang="0">
                  <a:pos x="3508" y="339"/>
                </a:cxn>
                <a:cxn ang="0">
                  <a:pos x="3489" y="565"/>
                </a:cxn>
                <a:cxn ang="0">
                  <a:pos x="3547" y="753"/>
                </a:cxn>
                <a:cxn ang="0">
                  <a:pos x="3668" y="869"/>
                </a:cxn>
                <a:cxn ang="0">
                  <a:pos x="3821" y="896"/>
                </a:cxn>
                <a:cxn ang="0">
                  <a:pos x="3931" y="872"/>
                </a:cxn>
                <a:cxn ang="0">
                  <a:pos x="4079" y="810"/>
                </a:cxn>
                <a:cxn ang="0">
                  <a:pos x="4016" y="1024"/>
                </a:cxn>
                <a:cxn ang="0">
                  <a:pos x="3830" y="1080"/>
                </a:cxn>
                <a:cxn ang="0">
                  <a:pos x="3651" y="1095"/>
                </a:cxn>
                <a:cxn ang="0">
                  <a:pos x="3426" y="1060"/>
                </a:cxn>
                <a:cxn ang="0">
                  <a:pos x="3255" y="947"/>
                </a:cxn>
                <a:cxn ang="0">
                  <a:pos x="3140" y="772"/>
                </a:cxn>
                <a:cxn ang="0">
                  <a:pos x="3101" y="561"/>
                </a:cxn>
                <a:cxn ang="0">
                  <a:pos x="3153" y="318"/>
                </a:cxn>
                <a:cxn ang="0">
                  <a:pos x="3293" y="135"/>
                </a:cxn>
                <a:cxn ang="0">
                  <a:pos x="3508" y="27"/>
                </a:cxn>
                <a:cxn ang="0">
                  <a:pos x="2910" y="0"/>
                </a:cxn>
                <a:cxn ang="0">
                  <a:pos x="3040" y="52"/>
                </a:cxn>
                <a:cxn ang="0">
                  <a:pos x="3093" y="178"/>
                </a:cxn>
                <a:cxn ang="0">
                  <a:pos x="3071" y="277"/>
                </a:cxn>
                <a:cxn ang="0">
                  <a:pos x="3004" y="393"/>
                </a:cxn>
                <a:cxn ang="0">
                  <a:pos x="2876" y="561"/>
                </a:cxn>
                <a:cxn ang="0">
                  <a:pos x="1784" y="1078"/>
                </a:cxn>
                <a:cxn ang="0">
                  <a:pos x="1313" y="118"/>
                </a:cxn>
                <a:cxn ang="0">
                  <a:pos x="2247" y="25"/>
                </a:cxn>
                <a:cxn ang="0">
                  <a:pos x="2759" y="62"/>
                </a:cxn>
                <a:cxn ang="0">
                  <a:pos x="2872" y="4"/>
                </a:cxn>
              </a:cxnLst>
              <a:rect l="0" t="0" r="r" b="b"/>
              <a:pathLst>
                <a:path w="4127" h="1544">
                  <a:moveTo>
                    <a:pt x="640" y="229"/>
                  </a:moveTo>
                  <a:lnTo>
                    <a:pt x="622" y="229"/>
                  </a:lnTo>
                  <a:lnTo>
                    <a:pt x="603" y="230"/>
                  </a:lnTo>
                  <a:lnTo>
                    <a:pt x="581" y="233"/>
                  </a:lnTo>
                  <a:lnTo>
                    <a:pt x="553" y="235"/>
                  </a:lnTo>
                  <a:lnTo>
                    <a:pt x="521" y="241"/>
                  </a:lnTo>
                  <a:lnTo>
                    <a:pt x="521" y="947"/>
                  </a:lnTo>
                  <a:lnTo>
                    <a:pt x="538" y="949"/>
                  </a:lnTo>
                  <a:lnTo>
                    <a:pt x="553" y="949"/>
                  </a:lnTo>
                  <a:lnTo>
                    <a:pt x="566" y="949"/>
                  </a:lnTo>
                  <a:lnTo>
                    <a:pt x="578" y="949"/>
                  </a:lnTo>
                  <a:lnTo>
                    <a:pt x="630" y="946"/>
                  </a:lnTo>
                  <a:lnTo>
                    <a:pt x="677" y="937"/>
                  </a:lnTo>
                  <a:lnTo>
                    <a:pt x="720" y="924"/>
                  </a:lnTo>
                  <a:lnTo>
                    <a:pt x="758" y="905"/>
                  </a:lnTo>
                  <a:lnTo>
                    <a:pt x="793" y="880"/>
                  </a:lnTo>
                  <a:lnTo>
                    <a:pt x="824" y="850"/>
                  </a:lnTo>
                  <a:lnTo>
                    <a:pt x="849" y="815"/>
                  </a:lnTo>
                  <a:lnTo>
                    <a:pt x="870" y="775"/>
                  </a:lnTo>
                  <a:lnTo>
                    <a:pt x="886" y="728"/>
                  </a:lnTo>
                  <a:lnTo>
                    <a:pt x="897" y="678"/>
                  </a:lnTo>
                  <a:lnTo>
                    <a:pt x="905" y="622"/>
                  </a:lnTo>
                  <a:lnTo>
                    <a:pt x="907" y="561"/>
                  </a:lnTo>
                  <a:lnTo>
                    <a:pt x="905" y="505"/>
                  </a:lnTo>
                  <a:lnTo>
                    <a:pt x="897" y="452"/>
                  </a:lnTo>
                  <a:lnTo>
                    <a:pt x="886" y="407"/>
                  </a:lnTo>
                  <a:lnTo>
                    <a:pt x="870" y="366"/>
                  </a:lnTo>
                  <a:lnTo>
                    <a:pt x="850" y="329"/>
                  </a:lnTo>
                  <a:lnTo>
                    <a:pt x="826" y="299"/>
                  </a:lnTo>
                  <a:lnTo>
                    <a:pt x="797" y="274"/>
                  </a:lnTo>
                  <a:lnTo>
                    <a:pt x="763" y="254"/>
                  </a:lnTo>
                  <a:lnTo>
                    <a:pt x="727" y="241"/>
                  </a:lnTo>
                  <a:lnTo>
                    <a:pt x="686" y="232"/>
                  </a:lnTo>
                  <a:lnTo>
                    <a:pt x="640" y="229"/>
                  </a:lnTo>
                  <a:close/>
                  <a:moveTo>
                    <a:pt x="413" y="3"/>
                  </a:moveTo>
                  <a:lnTo>
                    <a:pt x="521" y="3"/>
                  </a:lnTo>
                  <a:lnTo>
                    <a:pt x="521" y="143"/>
                  </a:lnTo>
                  <a:lnTo>
                    <a:pt x="566" y="117"/>
                  </a:lnTo>
                  <a:lnTo>
                    <a:pt x="607" y="93"/>
                  </a:lnTo>
                  <a:lnTo>
                    <a:pt x="643" y="74"/>
                  </a:lnTo>
                  <a:lnTo>
                    <a:pt x="677" y="57"/>
                  </a:lnTo>
                  <a:lnTo>
                    <a:pt x="707" y="44"/>
                  </a:lnTo>
                  <a:lnTo>
                    <a:pt x="735" y="33"/>
                  </a:lnTo>
                  <a:lnTo>
                    <a:pt x="761" y="24"/>
                  </a:lnTo>
                  <a:lnTo>
                    <a:pt x="785" y="18"/>
                  </a:lnTo>
                  <a:lnTo>
                    <a:pt x="809" y="13"/>
                  </a:lnTo>
                  <a:lnTo>
                    <a:pt x="831" y="10"/>
                  </a:lnTo>
                  <a:lnTo>
                    <a:pt x="855" y="9"/>
                  </a:lnTo>
                  <a:lnTo>
                    <a:pt x="879" y="8"/>
                  </a:lnTo>
                  <a:lnTo>
                    <a:pt x="931" y="12"/>
                  </a:lnTo>
                  <a:lnTo>
                    <a:pt x="980" y="23"/>
                  </a:lnTo>
                  <a:lnTo>
                    <a:pt x="1026" y="40"/>
                  </a:lnTo>
                  <a:lnTo>
                    <a:pt x="1070" y="64"/>
                  </a:lnTo>
                  <a:lnTo>
                    <a:pt x="1110" y="94"/>
                  </a:lnTo>
                  <a:lnTo>
                    <a:pt x="1148" y="130"/>
                  </a:lnTo>
                  <a:lnTo>
                    <a:pt x="1180" y="172"/>
                  </a:lnTo>
                  <a:lnTo>
                    <a:pt x="1209" y="218"/>
                  </a:lnTo>
                  <a:lnTo>
                    <a:pt x="1233" y="268"/>
                  </a:lnTo>
                  <a:lnTo>
                    <a:pt x="1252" y="324"/>
                  </a:lnTo>
                  <a:lnTo>
                    <a:pt x="1265" y="383"/>
                  </a:lnTo>
                  <a:lnTo>
                    <a:pt x="1274" y="446"/>
                  </a:lnTo>
                  <a:lnTo>
                    <a:pt x="1278" y="512"/>
                  </a:lnTo>
                  <a:lnTo>
                    <a:pt x="1274" y="578"/>
                  </a:lnTo>
                  <a:lnTo>
                    <a:pt x="1265" y="641"/>
                  </a:lnTo>
                  <a:lnTo>
                    <a:pt x="1252" y="701"/>
                  </a:lnTo>
                  <a:lnTo>
                    <a:pt x="1232" y="756"/>
                  </a:lnTo>
                  <a:lnTo>
                    <a:pt x="1205" y="809"/>
                  </a:lnTo>
                  <a:lnTo>
                    <a:pt x="1175" y="857"/>
                  </a:lnTo>
                  <a:lnTo>
                    <a:pt x="1140" y="901"/>
                  </a:lnTo>
                  <a:lnTo>
                    <a:pt x="1099" y="941"/>
                  </a:lnTo>
                  <a:lnTo>
                    <a:pt x="1054" y="976"/>
                  </a:lnTo>
                  <a:lnTo>
                    <a:pt x="1005" y="1006"/>
                  </a:lnTo>
                  <a:lnTo>
                    <a:pt x="951" y="1031"/>
                  </a:lnTo>
                  <a:lnTo>
                    <a:pt x="894" y="1051"/>
                  </a:lnTo>
                  <a:lnTo>
                    <a:pt x="831" y="1065"/>
                  </a:lnTo>
                  <a:lnTo>
                    <a:pt x="766" y="1074"/>
                  </a:lnTo>
                  <a:lnTo>
                    <a:pt x="696" y="1078"/>
                  </a:lnTo>
                  <a:lnTo>
                    <a:pt x="670" y="1078"/>
                  </a:lnTo>
                  <a:lnTo>
                    <a:pt x="637" y="1076"/>
                  </a:lnTo>
                  <a:lnTo>
                    <a:pt x="601" y="1074"/>
                  </a:lnTo>
                  <a:lnTo>
                    <a:pt x="561" y="1071"/>
                  </a:lnTo>
                  <a:lnTo>
                    <a:pt x="521" y="1068"/>
                  </a:lnTo>
                  <a:lnTo>
                    <a:pt x="521" y="1408"/>
                  </a:lnTo>
                  <a:lnTo>
                    <a:pt x="692" y="1447"/>
                  </a:lnTo>
                  <a:lnTo>
                    <a:pt x="692" y="1544"/>
                  </a:lnTo>
                  <a:lnTo>
                    <a:pt x="18" y="1544"/>
                  </a:lnTo>
                  <a:lnTo>
                    <a:pt x="18" y="1447"/>
                  </a:lnTo>
                  <a:lnTo>
                    <a:pt x="171" y="1408"/>
                  </a:lnTo>
                  <a:lnTo>
                    <a:pt x="171" y="229"/>
                  </a:lnTo>
                  <a:lnTo>
                    <a:pt x="0" y="229"/>
                  </a:lnTo>
                  <a:lnTo>
                    <a:pt x="0" y="128"/>
                  </a:lnTo>
                  <a:lnTo>
                    <a:pt x="413" y="3"/>
                  </a:lnTo>
                  <a:close/>
                  <a:moveTo>
                    <a:pt x="3711" y="0"/>
                  </a:moveTo>
                  <a:lnTo>
                    <a:pt x="3770" y="3"/>
                  </a:lnTo>
                  <a:lnTo>
                    <a:pt x="3825" y="9"/>
                  </a:lnTo>
                  <a:lnTo>
                    <a:pt x="3876" y="20"/>
                  </a:lnTo>
                  <a:lnTo>
                    <a:pt x="3923" y="34"/>
                  </a:lnTo>
                  <a:lnTo>
                    <a:pt x="3965" y="53"/>
                  </a:lnTo>
                  <a:lnTo>
                    <a:pt x="4004" y="75"/>
                  </a:lnTo>
                  <a:lnTo>
                    <a:pt x="4036" y="100"/>
                  </a:lnTo>
                  <a:lnTo>
                    <a:pt x="4064" y="129"/>
                  </a:lnTo>
                  <a:lnTo>
                    <a:pt x="4086" y="160"/>
                  </a:lnTo>
                  <a:lnTo>
                    <a:pt x="4103" y="194"/>
                  </a:lnTo>
                  <a:lnTo>
                    <a:pt x="4113" y="232"/>
                  </a:lnTo>
                  <a:lnTo>
                    <a:pt x="4117" y="271"/>
                  </a:lnTo>
                  <a:lnTo>
                    <a:pt x="4114" y="304"/>
                  </a:lnTo>
                  <a:lnTo>
                    <a:pt x="4105" y="334"/>
                  </a:lnTo>
                  <a:lnTo>
                    <a:pt x="4091" y="362"/>
                  </a:lnTo>
                  <a:lnTo>
                    <a:pt x="4074" y="387"/>
                  </a:lnTo>
                  <a:lnTo>
                    <a:pt x="4051" y="407"/>
                  </a:lnTo>
                  <a:lnTo>
                    <a:pt x="4025" y="423"/>
                  </a:lnTo>
                  <a:lnTo>
                    <a:pt x="3995" y="436"/>
                  </a:lnTo>
                  <a:lnTo>
                    <a:pt x="3961" y="443"/>
                  </a:lnTo>
                  <a:lnTo>
                    <a:pt x="3925" y="446"/>
                  </a:lnTo>
                  <a:lnTo>
                    <a:pt x="3891" y="444"/>
                  </a:lnTo>
                  <a:lnTo>
                    <a:pt x="3859" y="438"/>
                  </a:lnTo>
                  <a:lnTo>
                    <a:pt x="3826" y="428"/>
                  </a:lnTo>
                  <a:lnTo>
                    <a:pt x="3792" y="413"/>
                  </a:lnTo>
                  <a:lnTo>
                    <a:pt x="3757" y="394"/>
                  </a:lnTo>
                  <a:lnTo>
                    <a:pt x="3757" y="114"/>
                  </a:lnTo>
                  <a:lnTo>
                    <a:pt x="3711" y="125"/>
                  </a:lnTo>
                  <a:lnTo>
                    <a:pt x="3668" y="140"/>
                  </a:lnTo>
                  <a:lnTo>
                    <a:pt x="3631" y="162"/>
                  </a:lnTo>
                  <a:lnTo>
                    <a:pt x="3597" y="187"/>
                  </a:lnTo>
                  <a:lnTo>
                    <a:pt x="3568" y="218"/>
                  </a:lnTo>
                  <a:lnTo>
                    <a:pt x="3543" y="253"/>
                  </a:lnTo>
                  <a:lnTo>
                    <a:pt x="3523" y="294"/>
                  </a:lnTo>
                  <a:lnTo>
                    <a:pt x="3508" y="339"/>
                  </a:lnTo>
                  <a:lnTo>
                    <a:pt x="3497" y="391"/>
                  </a:lnTo>
                  <a:lnTo>
                    <a:pt x="3489" y="447"/>
                  </a:lnTo>
                  <a:lnTo>
                    <a:pt x="3487" y="507"/>
                  </a:lnTo>
                  <a:lnTo>
                    <a:pt x="3489" y="565"/>
                  </a:lnTo>
                  <a:lnTo>
                    <a:pt x="3497" y="617"/>
                  </a:lnTo>
                  <a:lnTo>
                    <a:pt x="3509" y="667"/>
                  </a:lnTo>
                  <a:lnTo>
                    <a:pt x="3526" y="712"/>
                  </a:lnTo>
                  <a:lnTo>
                    <a:pt x="3547" y="753"/>
                  </a:lnTo>
                  <a:lnTo>
                    <a:pt x="3571" y="790"/>
                  </a:lnTo>
                  <a:lnTo>
                    <a:pt x="3600" y="821"/>
                  </a:lnTo>
                  <a:lnTo>
                    <a:pt x="3632" y="847"/>
                  </a:lnTo>
                  <a:lnTo>
                    <a:pt x="3668" y="869"/>
                  </a:lnTo>
                  <a:lnTo>
                    <a:pt x="3707" y="885"/>
                  </a:lnTo>
                  <a:lnTo>
                    <a:pt x="3750" y="894"/>
                  </a:lnTo>
                  <a:lnTo>
                    <a:pt x="3795" y="897"/>
                  </a:lnTo>
                  <a:lnTo>
                    <a:pt x="3821" y="896"/>
                  </a:lnTo>
                  <a:lnTo>
                    <a:pt x="3847" y="894"/>
                  </a:lnTo>
                  <a:lnTo>
                    <a:pt x="3874" y="889"/>
                  </a:lnTo>
                  <a:lnTo>
                    <a:pt x="3901" y="881"/>
                  </a:lnTo>
                  <a:lnTo>
                    <a:pt x="3931" y="872"/>
                  </a:lnTo>
                  <a:lnTo>
                    <a:pt x="3964" y="861"/>
                  </a:lnTo>
                  <a:lnTo>
                    <a:pt x="3999" y="846"/>
                  </a:lnTo>
                  <a:lnTo>
                    <a:pt x="4036" y="830"/>
                  </a:lnTo>
                  <a:lnTo>
                    <a:pt x="4079" y="810"/>
                  </a:lnTo>
                  <a:lnTo>
                    <a:pt x="4127" y="787"/>
                  </a:lnTo>
                  <a:lnTo>
                    <a:pt x="4127" y="976"/>
                  </a:lnTo>
                  <a:lnTo>
                    <a:pt x="4069" y="1001"/>
                  </a:lnTo>
                  <a:lnTo>
                    <a:pt x="4016" y="1024"/>
                  </a:lnTo>
                  <a:lnTo>
                    <a:pt x="3966" y="1041"/>
                  </a:lnTo>
                  <a:lnTo>
                    <a:pt x="3919" y="1058"/>
                  </a:lnTo>
                  <a:lnTo>
                    <a:pt x="3874" y="1070"/>
                  </a:lnTo>
                  <a:lnTo>
                    <a:pt x="3830" y="1080"/>
                  </a:lnTo>
                  <a:lnTo>
                    <a:pt x="3786" y="1086"/>
                  </a:lnTo>
                  <a:lnTo>
                    <a:pt x="3742" y="1091"/>
                  </a:lnTo>
                  <a:lnTo>
                    <a:pt x="3697" y="1094"/>
                  </a:lnTo>
                  <a:lnTo>
                    <a:pt x="3651" y="1095"/>
                  </a:lnTo>
                  <a:lnTo>
                    <a:pt x="3588" y="1093"/>
                  </a:lnTo>
                  <a:lnTo>
                    <a:pt x="3530" y="1086"/>
                  </a:lnTo>
                  <a:lnTo>
                    <a:pt x="3476" y="1075"/>
                  </a:lnTo>
                  <a:lnTo>
                    <a:pt x="3426" y="1060"/>
                  </a:lnTo>
                  <a:lnTo>
                    <a:pt x="3378" y="1039"/>
                  </a:lnTo>
                  <a:lnTo>
                    <a:pt x="3334" y="1014"/>
                  </a:lnTo>
                  <a:lnTo>
                    <a:pt x="3294" y="984"/>
                  </a:lnTo>
                  <a:lnTo>
                    <a:pt x="3255" y="947"/>
                  </a:lnTo>
                  <a:lnTo>
                    <a:pt x="3219" y="907"/>
                  </a:lnTo>
                  <a:lnTo>
                    <a:pt x="3188" y="865"/>
                  </a:lnTo>
                  <a:lnTo>
                    <a:pt x="3162" y="820"/>
                  </a:lnTo>
                  <a:lnTo>
                    <a:pt x="3140" y="772"/>
                  </a:lnTo>
                  <a:lnTo>
                    <a:pt x="3124" y="722"/>
                  </a:lnTo>
                  <a:lnTo>
                    <a:pt x="3111" y="670"/>
                  </a:lnTo>
                  <a:lnTo>
                    <a:pt x="3104" y="616"/>
                  </a:lnTo>
                  <a:lnTo>
                    <a:pt x="3101" y="561"/>
                  </a:lnTo>
                  <a:lnTo>
                    <a:pt x="3105" y="494"/>
                  </a:lnTo>
                  <a:lnTo>
                    <a:pt x="3115" y="433"/>
                  </a:lnTo>
                  <a:lnTo>
                    <a:pt x="3130" y="373"/>
                  </a:lnTo>
                  <a:lnTo>
                    <a:pt x="3153" y="318"/>
                  </a:lnTo>
                  <a:lnTo>
                    <a:pt x="3179" y="267"/>
                  </a:lnTo>
                  <a:lnTo>
                    <a:pt x="3213" y="219"/>
                  </a:lnTo>
                  <a:lnTo>
                    <a:pt x="3250" y="175"/>
                  </a:lnTo>
                  <a:lnTo>
                    <a:pt x="3293" y="135"/>
                  </a:lnTo>
                  <a:lnTo>
                    <a:pt x="3341" y="102"/>
                  </a:lnTo>
                  <a:lnTo>
                    <a:pt x="3392" y="72"/>
                  </a:lnTo>
                  <a:lnTo>
                    <a:pt x="3448" y="47"/>
                  </a:lnTo>
                  <a:lnTo>
                    <a:pt x="3508" y="27"/>
                  </a:lnTo>
                  <a:lnTo>
                    <a:pt x="3573" y="12"/>
                  </a:lnTo>
                  <a:lnTo>
                    <a:pt x="3640" y="3"/>
                  </a:lnTo>
                  <a:lnTo>
                    <a:pt x="3711" y="0"/>
                  </a:lnTo>
                  <a:close/>
                  <a:moveTo>
                    <a:pt x="2910" y="0"/>
                  </a:moveTo>
                  <a:lnTo>
                    <a:pt x="2948" y="4"/>
                  </a:lnTo>
                  <a:lnTo>
                    <a:pt x="2983" y="14"/>
                  </a:lnTo>
                  <a:lnTo>
                    <a:pt x="3014" y="30"/>
                  </a:lnTo>
                  <a:lnTo>
                    <a:pt x="3040" y="52"/>
                  </a:lnTo>
                  <a:lnTo>
                    <a:pt x="3063" y="78"/>
                  </a:lnTo>
                  <a:lnTo>
                    <a:pt x="3079" y="109"/>
                  </a:lnTo>
                  <a:lnTo>
                    <a:pt x="3089" y="142"/>
                  </a:lnTo>
                  <a:lnTo>
                    <a:pt x="3093" y="178"/>
                  </a:lnTo>
                  <a:lnTo>
                    <a:pt x="3091" y="203"/>
                  </a:lnTo>
                  <a:lnTo>
                    <a:pt x="3088" y="227"/>
                  </a:lnTo>
                  <a:lnTo>
                    <a:pt x="3081" y="252"/>
                  </a:lnTo>
                  <a:lnTo>
                    <a:pt x="3071" y="277"/>
                  </a:lnTo>
                  <a:lnTo>
                    <a:pt x="3060" y="303"/>
                  </a:lnTo>
                  <a:lnTo>
                    <a:pt x="3044" y="331"/>
                  </a:lnTo>
                  <a:lnTo>
                    <a:pt x="3025" y="361"/>
                  </a:lnTo>
                  <a:lnTo>
                    <a:pt x="3004" y="393"/>
                  </a:lnTo>
                  <a:lnTo>
                    <a:pt x="2978" y="429"/>
                  </a:lnTo>
                  <a:lnTo>
                    <a:pt x="2948" y="468"/>
                  </a:lnTo>
                  <a:lnTo>
                    <a:pt x="2914" y="512"/>
                  </a:lnTo>
                  <a:lnTo>
                    <a:pt x="2876" y="561"/>
                  </a:lnTo>
                  <a:lnTo>
                    <a:pt x="2472" y="1078"/>
                  </a:lnTo>
                  <a:lnTo>
                    <a:pt x="2182" y="1078"/>
                  </a:lnTo>
                  <a:lnTo>
                    <a:pt x="2182" y="424"/>
                  </a:lnTo>
                  <a:lnTo>
                    <a:pt x="1784" y="1078"/>
                  </a:lnTo>
                  <a:lnTo>
                    <a:pt x="1518" y="1078"/>
                  </a:lnTo>
                  <a:lnTo>
                    <a:pt x="1518" y="234"/>
                  </a:lnTo>
                  <a:lnTo>
                    <a:pt x="1313" y="214"/>
                  </a:lnTo>
                  <a:lnTo>
                    <a:pt x="1313" y="118"/>
                  </a:lnTo>
                  <a:lnTo>
                    <a:pt x="1690" y="25"/>
                  </a:lnTo>
                  <a:lnTo>
                    <a:pt x="1832" y="25"/>
                  </a:lnTo>
                  <a:lnTo>
                    <a:pt x="1832" y="713"/>
                  </a:lnTo>
                  <a:lnTo>
                    <a:pt x="2247" y="25"/>
                  </a:lnTo>
                  <a:lnTo>
                    <a:pt x="2497" y="25"/>
                  </a:lnTo>
                  <a:lnTo>
                    <a:pt x="2497" y="822"/>
                  </a:lnTo>
                  <a:lnTo>
                    <a:pt x="2759" y="473"/>
                  </a:lnTo>
                  <a:lnTo>
                    <a:pt x="2759" y="62"/>
                  </a:lnTo>
                  <a:lnTo>
                    <a:pt x="2779" y="44"/>
                  </a:lnTo>
                  <a:lnTo>
                    <a:pt x="2806" y="27"/>
                  </a:lnTo>
                  <a:lnTo>
                    <a:pt x="2837" y="13"/>
                  </a:lnTo>
                  <a:lnTo>
                    <a:pt x="2872" y="4"/>
                  </a:lnTo>
                  <a:lnTo>
                    <a:pt x="291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 noProof="0"/>
            </a:p>
          </p:txBody>
        </p:sp>
      </p:grpSp>
      <p:sp>
        <p:nvSpPr>
          <p:cNvPr id="2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: 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>
            <a:lvl1pPr>
              <a:defRPr/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711385" y="1752600"/>
            <a:ext cx="10772405" cy="44196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0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: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/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711385" y="1752604"/>
            <a:ext cx="5284576" cy="4419599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6199216" y="1752600"/>
            <a:ext cx="5284574" cy="44196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cxnSp>
        <p:nvCxnSpPr>
          <p:cNvPr id="62" name="Shape 61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8D51FD0-7C2D-4125-8DAF-ED392485A23B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: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1"/>
            <a:ext cx="10772405" cy="914400"/>
          </a:xfrm>
        </p:spPr>
        <p:txBody>
          <a:bodyPr/>
          <a:lstStyle/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27" name="Content Placeholder 26"/>
          <p:cNvSpPr>
            <a:spLocks noGrp="1"/>
          </p:cNvSpPr>
          <p:nvPr>
            <p:ph sz="quarter" idx="13"/>
          </p:nvPr>
        </p:nvSpPr>
        <p:spPr>
          <a:xfrm>
            <a:off x="711385" y="1752604"/>
            <a:ext cx="3455300" cy="4419599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4369941" y="1752604"/>
            <a:ext cx="3455298" cy="4419599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8028490" y="1752604"/>
            <a:ext cx="3455300" cy="4419599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cxnSp>
        <p:nvCxnSpPr>
          <p:cNvPr id="19" name="Shape 18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A6411DDF-FA11-419E-8D41-A3D286B62E76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: Two und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/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711385" y="3352800"/>
            <a:ext cx="5284576" cy="28194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6199215" y="3352800"/>
            <a:ext cx="5284577" cy="28194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711385" y="1752600"/>
            <a:ext cx="10772405" cy="14478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</p:txBody>
      </p:sp>
      <p:cxnSp>
        <p:nvCxnSpPr>
          <p:cNvPr id="14" name="Shape 13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BBB2BF54-336E-400D-8781-BFD516FCAA8C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: Two and Lef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/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8028490" y="1752600"/>
            <a:ext cx="3455300" cy="21336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8028490" y="4038600"/>
            <a:ext cx="3455300" cy="21336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711385" y="1752600"/>
            <a:ext cx="7113852" cy="44196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</p:txBody>
      </p:sp>
      <p:cxnSp>
        <p:nvCxnSpPr>
          <p:cNvPr id="14" name="Shape 13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60F4F8C4-39A8-41F4-BF7C-6F8F08F01189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: Two and Righ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711385" y="1752600"/>
            <a:ext cx="3455300" cy="21336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/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711385" y="4038600"/>
            <a:ext cx="3455300" cy="21336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4369938" y="1752600"/>
            <a:ext cx="7113852" cy="4419600"/>
          </a:xfrm>
        </p:spPr>
        <p:txBody>
          <a:bodyPr/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</p:txBody>
      </p:sp>
      <p:cxnSp>
        <p:nvCxnSpPr>
          <p:cNvPr id="14" name="Shape 13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4C96A819-AECF-4690-AE68-F20189A4EE2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: One with Imp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9938" y="685800"/>
            <a:ext cx="7113852" cy="914400"/>
          </a:xfrm>
        </p:spPr>
        <p:txBody>
          <a:bodyPr/>
          <a:lstStyle>
            <a:lvl1pPr>
              <a:defRPr/>
            </a:lvl1pPr>
          </a:lstStyle>
          <a:p>
            <a:r>
              <a:rPr lang="pt-BR" noProof="1" smtClean="0"/>
              <a:t>Click to edit Master title style</a:t>
            </a:r>
            <a:endParaRPr lang="pt-BR" noProof="1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4369938" y="1752600"/>
            <a:ext cx="7113852" cy="44196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pt-BR" noProof="1" smtClean="0"/>
              <a:t>Click to edit Master text styles</a:t>
            </a:r>
          </a:p>
          <a:p>
            <a:pPr lvl="1"/>
            <a:r>
              <a:rPr lang="pt-BR" noProof="1" smtClean="0"/>
              <a:t>Second level</a:t>
            </a:r>
          </a:p>
          <a:p>
            <a:pPr lvl="2"/>
            <a:r>
              <a:rPr lang="pt-BR" noProof="1" smtClean="0"/>
              <a:t>Third level</a:t>
            </a:r>
          </a:p>
          <a:p>
            <a:pPr lvl="3"/>
            <a:r>
              <a:rPr lang="pt-BR" noProof="1" smtClean="0"/>
              <a:t>Fourth level</a:t>
            </a:r>
          </a:p>
          <a:p>
            <a:pPr lvl="4"/>
            <a:r>
              <a:rPr lang="pt-BR" noProof="1" smtClean="0"/>
              <a:t>Fifth level</a:t>
            </a:r>
            <a:endParaRPr lang="pt-BR" noProof="1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711385" y="1752600"/>
            <a:ext cx="3455300" cy="2130552"/>
          </a:xfrm>
        </p:spPr>
        <p:txBody>
          <a:bodyPr/>
          <a:lstStyle>
            <a:lvl1pPr>
              <a:defRPr sz="2401" b="1" i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pt-BR" noProof="1" smtClean="0"/>
              <a:t>Click to edit Master text styles</a:t>
            </a:r>
          </a:p>
        </p:txBody>
      </p:sp>
      <p:cxnSp>
        <p:nvCxnSpPr>
          <p:cNvPr id="30" name="Shape 29"/>
          <p:cNvCxnSpPr/>
          <p:nvPr/>
        </p:nvCxnSpPr>
        <p:spPr>
          <a:xfrm rot="5400000" flipH="1" flipV="1">
            <a:off x="7749040" y="-2972753"/>
            <a:ext cx="152399" cy="7317105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/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388D616B-6F74-42C2-8E44-5BE24F3F4BD2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/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cxnSp>
        <p:nvCxnSpPr>
          <p:cNvPr id="10" name="Shape 9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0C0FA-8B51-40FA-BCC2-33C79E44514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2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aClassificationLabel"/>
          <p:cNvSpPr txBox="1"/>
          <p:nvPr userDrawn="1"/>
        </p:nvSpPr>
        <p:spPr>
          <a:xfrm>
            <a:off x="9147175" y="6629400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C1472-DA1E-4791-AB39-A489DBCFD616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2" name="DataClassificationLabel"/>
          <p:cNvSpPr txBox="1"/>
          <p:nvPr userDrawn="1"/>
        </p:nvSpPr>
        <p:spPr>
          <a:xfrm>
            <a:off x="9147175" y="6629400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ey poi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>
            <a:lvl1pPr>
              <a:lnSpc>
                <a:spcPct val="100000"/>
              </a:lnSpc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cxnSp>
        <p:nvCxnSpPr>
          <p:cNvPr id="11" name="Shape 10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26"/>
          <p:cNvSpPr>
            <a:spLocks noGrp="1"/>
          </p:cNvSpPr>
          <p:nvPr>
            <p:ph sz="quarter" idx="15"/>
          </p:nvPr>
        </p:nvSpPr>
        <p:spPr>
          <a:xfrm>
            <a:off x="711385" y="1752600"/>
            <a:ext cx="10772405" cy="4419600"/>
          </a:xfrm>
        </p:spPr>
        <p:txBody>
          <a:bodyPr/>
          <a:lstStyle>
            <a:lvl1pPr>
              <a:defRPr sz="3200" baseline="0"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 sz="320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sz="320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sz="320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 sz="3200">
                <a:solidFill>
                  <a:schemeClr val="tx2"/>
                </a:solidFill>
              </a:defRPr>
            </a:lvl5pPr>
            <a:lvl6pPr>
              <a:buClr>
                <a:schemeClr val="tx2"/>
              </a:buClr>
              <a:defRPr sz="3200" baseline="0">
                <a:solidFill>
                  <a:schemeClr val="tx2"/>
                </a:solidFill>
              </a:defRPr>
            </a:lvl6pPr>
            <a:lvl7pPr>
              <a:buClr>
                <a:schemeClr val="tx2"/>
              </a:buClr>
              <a:buAutoNum type="alphaLcPeriod"/>
              <a:defRPr sz="3200" baseline="0">
                <a:solidFill>
                  <a:schemeClr val="tx2"/>
                </a:solidFill>
              </a:defRPr>
            </a:lvl7pPr>
            <a:lvl8pPr>
              <a:buClr>
                <a:schemeClr val="tx2"/>
              </a:buClr>
              <a:buNone/>
              <a:defRPr sz="3200">
                <a:solidFill>
                  <a:schemeClr val="tx2"/>
                </a:solidFill>
              </a:defRPr>
            </a:lvl8pPr>
            <a:lvl9pPr>
              <a:defRPr sz="3200"/>
            </a:lvl9pPr>
          </a:lstStyle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1E63F03-EA71-4536-960C-C59E283ECA80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2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Key point: Colou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>
            <a:lvl1pPr>
              <a:lnSpc>
                <a:spcPct val="100000"/>
              </a:lnSpc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385" y="1752600"/>
            <a:ext cx="10772405" cy="4419600"/>
          </a:xfrm>
        </p:spPr>
        <p:txBody>
          <a:bodyPr>
            <a:noAutofit/>
          </a:bodyPr>
          <a:lstStyle>
            <a:lvl1pPr>
              <a:lnSpc>
                <a:spcPts val="3600"/>
              </a:lnSpc>
              <a:spcBef>
                <a:spcPts val="0"/>
              </a:spcBef>
              <a:spcAft>
                <a:spcPts val="600"/>
              </a:spcAft>
              <a:defRPr sz="3200" baseline="0">
                <a:solidFill>
                  <a:schemeClr val="bg1"/>
                </a:solidFill>
              </a:defRPr>
            </a:lvl1pPr>
            <a:lvl2pPr marL="444504" indent="-263527">
              <a:lnSpc>
                <a:spcPts val="3600"/>
              </a:lnSpc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defRPr sz="3200">
                <a:solidFill>
                  <a:schemeClr val="bg1"/>
                </a:solidFill>
              </a:defRPr>
            </a:lvl2pPr>
            <a:lvl3pPr marL="714380" indent="-266703">
              <a:lnSpc>
                <a:spcPts val="3600"/>
              </a:lnSpc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defRPr sz="3200">
                <a:solidFill>
                  <a:schemeClr val="bg1"/>
                </a:solidFill>
              </a:defRPr>
            </a:lvl3pPr>
            <a:lvl4pPr marL="984259" indent="-266703">
              <a:lnSpc>
                <a:spcPts val="3600"/>
              </a:lnSpc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defRPr sz="3200">
                <a:solidFill>
                  <a:schemeClr val="bg1"/>
                </a:solidFill>
              </a:defRPr>
            </a:lvl4pPr>
            <a:lvl5pPr marL="1341449" indent="-266703">
              <a:lnSpc>
                <a:spcPts val="3600"/>
              </a:lnSpc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defRPr sz="3200">
                <a:solidFill>
                  <a:schemeClr val="bg1"/>
                </a:solidFill>
              </a:defRPr>
            </a:lvl5pPr>
            <a:lvl6pPr marL="1611326" indent="-271465">
              <a:lnSpc>
                <a:spcPts val="3600"/>
              </a:lnSpc>
              <a:spcBef>
                <a:spcPts val="0"/>
              </a:spcBef>
              <a:spcAft>
                <a:spcPts val="60"/>
              </a:spcAft>
              <a:buClr>
                <a:schemeClr val="bg1"/>
              </a:buClr>
              <a:buFont typeface="Arial" pitchFamily="34" charset="0"/>
              <a:buNone/>
              <a:defRPr sz="2799">
                <a:solidFill>
                  <a:schemeClr val="bg1"/>
                </a:solidFill>
              </a:defRPr>
            </a:lvl6pPr>
            <a:lvl7pPr>
              <a:defRPr sz="2799">
                <a:solidFill>
                  <a:schemeClr val="bg1"/>
                </a:solidFill>
              </a:defRPr>
            </a:lvl7pPr>
            <a:lvl8pPr>
              <a:lnSpc>
                <a:spcPts val="3600"/>
              </a:lnSpc>
              <a:defRPr sz="2799">
                <a:solidFill>
                  <a:schemeClr val="bg1"/>
                </a:solidFill>
              </a:defRPr>
            </a:lvl8pPr>
            <a:lvl9pPr>
              <a:defRPr sz="2799">
                <a:solidFill>
                  <a:schemeClr val="bg1"/>
                </a:solidFill>
              </a:defRPr>
            </a:lvl9pPr>
          </a:lstStyle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</p:txBody>
      </p:sp>
      <p:cxnSp>
        <p:nvCxnSpPr>
          <p:cNvPr id="11" name="Shape 10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fld id="{6D71E629-F528-4109-BF9D-A32E396C39A7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3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solidFill>
                  <a:schemeClr val="lt1"/>
                </a:solidFill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solidFill>
                <a:schemeClr val="lt1"/>
              </a:solidFill>
              <a:latin typeface="Arial" panose="020B0604020202020204" pitchFamily="34" charset="0"/>
            </a:endParaRPr>
          </a:p>
        </p:txBody>
      </p:sp>
      <p:sp>
        <p:nvSpPr>
          <p:cNvPr id="4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1"/>
          <p:cNvSpPr>
            <a:spLocks noGrp="1"/>
          </p:cNvSpPr>
          <p:nvPr>
            <p:ph type="ctrTitle"/>
          </p:nvPr>
        </p:nvSpPr>
        <p:spPr bwMode="black">
          <a:xfrm>
            <a:off x="711385" y="685804"/>
            <a:ext cx="10772405" cy="1066799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 smtClean="0"/>
          </a:p>
        </p:txBody>
      </p:sp>
      <p:sp>
        <p:nvSpPr>
          <p:cNvPr id="58" name="Subtitle 2"/>
          <p:cNvSpPr>
            <a:spLocks noGrp="1"/>
          </p:cNvSpPr>
          <p:nvPr>
            <p:ph type="subTitle" idx="1"/>
          </p:nvPr>
        </p:nvSpPr>
        <p:spPr bwMode="black">
          <a:xfrm>
            <a:off x="711385" y="1905003"/>
            <a:ext cx="10772405" cy="1371599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buNone/>
              <a:defRPr sz="3200">
                <a:solidFill>
                  <a:schemeClr val="tx1"/>
                </a:solidFill>
              </a:defRPr>
            </a:lvl1pPr>
            <a:lvl2pPr marL="457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subtitle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 smtClean="0"/>
          </a:p>
        </p:txBody>
      </p:sp>
      <p:cxnSp>
        <p:nvCxnSpPr>
          <p:cNvPr id="12" name="Shape 11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5F43F-E37A-43F8-81FF-635EF759CEB2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latin typeface="Arial" panose="020B0604020202020204" pitchFamily="34" charset="0"/>
            </a:endParaRPr>
          </a:p>
        </p:txBody>
      </p:sp>
      <p:sp>
        <p:nvSpPr>
          <p:cNvPr id="2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: Colou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1"/>
          <p:cNvSpPr>
            <a:spLocks noGrp="1"/>
          </p:cNvSpPr>
          <p:nvPr>
            <p:ph type="ctrTitle"/>
          </p:nvPr>
        </p:nvSpPr>
        <p:spPr bwMode="black">
          <a:xfrm>
            <a:off x="711385" y="685800"/>
            <a:ext cx="10772405" cy="1066800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3200" baseline="0">
                <a:solidFill>
                  <a:schemeClr val="bg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22" name="Subtitle 2"/>
          <p:cNvSpPr>
            <a:spLocks noGrp="1"/>
          </p:cNvSpPr>
          <p:nvPr>
            <p:ph type="subTitle" idx="1"/>
          </p:nvPr>
        </p:nvSpPr>
        <p:spPr bwMode="black">
          <a:xfrm>
            <a:off x="711385" y="1905000"/>
            <a:ext cx="10772405" cy="1371600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buNone/>
              <a:defRPr sz="3200" baseline="0">
                <a:solidFill>
                  <a:schemeClr val="bg1"/>
                </a:solidFill>
                <a:latin typeface="+mj-lt"/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  <a:latin typeface="+mj-lt"/>
              </a:defRPr>
            </a:lvl2pPr>
            <a:lvl3pPr marL="457204" indent="0" algn="l">
              <a:buNone/>
              <a:defRPr sz="1800">
                <a:solidFill>
                  <a:schemeClr val="bg1"/>
                </a:solidFill>
                <a:latin typeface="+mj-lt"/>
              </a:defRPr>
            </a:lvl3pPr>
            <a:lvl4pPr marL="914407" indent="0" algn="l">
              <a:buNone/>
              <a:defRPr sz="1800">
                <a:solidFill>
                  <a:schemeClr val="bg1"/>
                </a:solidFill>
                <a:latin typeface="+mj-lt"/>
              </a:defRPr>
            </a:lvl4pPr>
            <a:lvl5pPr marL="1371612" indent="0" algn="l">
              <a:buNone/>
              <a:defRPr sz="1800">
                <a:solidFill>
                  <a:schemeClr val="bg1"/>
                </a:solidFill>
                <a:latin typeface="+mj-lt"/>
              </a:defRPr>
            </a:lvl5pPr>
            <a:lvl6pPr marL="1828815" indent="0" algn="l">
              <a:buNone/>
              <a:defRPr sz="1800">
                <a:solidFill>
                  <a:schemeClr val="bg1"/>
                </a:solidFill>
                <a:latin typeface="+mj-lt"/>
              </a:defRPr>
            </a:lvl6pPr>
            <a:lvl7pPr marL="2286019" indent="0" algn="l">
              <a:buNone/>
              <a:defRPr sz="1800">
                <a:solidFill>
                  <a:schemeClr val="bg1"/>
                </a:solidFill>
                <a:latin typeface="+mj-lt"/>
              </a:defRPr>
            </a:lvl7pPr>
            <a:lvl8pPr marL="2743222" indent="0" algn="l">
              <a:buNone/>
              <a:defRPr sz="1800">
                <a:solidFill>
                  <a:schemeClr val="bg1"/>
                </a:solidFill>
                <a:latin typeface="+mj-lt"/>
              </a:defRPr>
            </a:lvl8pPr>
            <a:lvl9pPr marL="3200427" indent="0" algn="l">
              <a:buNone/>
              <a:defRPr sz="18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subtitle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 smtClean="0"/>
          </a:p>
        </p:txBody>
      </p:sp>
      <p:cxnSp>
        <p:nvCxnSpPr>
          <p:cNvPr id="11" name="Shape 10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fld id="{26A0AB8A-4AF6-4D32-AC54-7D6C7CA22B0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solidFill>
                  <a:schemeClr val="lt1"/>
                </a:solidFill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solidFill>
                <a:schemeClr val="lt1"/>
              </a:solidFill>
              <a:latin typeface="Arial" panose="020B0604020202020204" pitchFamily="34" charset="0"/>
            </a:endParaRPr>
          </a:p>
        </p:txBody>
      </p:sp>
      <p:sp>
        <p:nvSpPr>
          <p:cNvPr id="2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: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1"/>
          <p:cNvSpPr>
            <a:spLocks noGrp="1"/>
          </p:cNvSpPr>
          <p:nvPr>
            <p:ph type="ctrTitle"/>
          </p:nvPr>
        </p:nvSpPr>
        <p:spPr bwMode="black">
          <a:xfrm>
            <a:off x="711385" y="685800"/>
            <a:ext cx="10772405" cy="1066800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 smtClean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3"/>
          </p:nvPr>
        </p:nvSpPr>
        <p:spPr>
          <a:xfrm>
            <a:off x="711387" y="2819400"/>
            <a:ext cx="5284574" cy="3352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  <a:lvl6pPr>
              <a:buClr>
                <a:schemeClr val="bg1"/>
              </a:buCl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</p:txBody>
      </p:sp>
      <p:sp>
        <p:nvSpPr>
          <p:cNvPr id="3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11385" y="1905001"/>
            <a:ext cx="10772405" cy="762000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  <a:latin typeface="+mj-lt"/>
              </a:defRPr>
            </a:lvl2pPr>
            <a:lvl3pPr marL="457204" indent="0" algn="l">
              <a:buNone/>
              <a:defRPr sz="1800">
                <a:solidFill>
                  <a:schemeClr val="bg1"/>
                </a:solidFill>
                <a:latin typeface="+mj-lt"/>
              </a:defRPr>
            </a:lvl3pPr>
            <a:lvl4pPr marL="914407" indent="0" algn="l">
              <a:buNone/>
              <a:defRPr sz="1800">
                <a:solidFill>
                  <a:schemeClr val="bg1"/>
                </a:solidFill>
                <a:latin typeface="+mj-lt"/>
              </a:defRPr>
            </a:lvl4pPr>
            <a:lvl5pPr marL="1371612" indent="0" algn="l">
              <a:buNone/>
              <a:defRPr sz="1800">
                <a:solidFill>
                  <a:schemeClr val="bg1"/>
                </a:solidFill>
                <a:latin typeface="+mj-lt"/>
              </a:defRPr>
            </a:lvl5pPr>
            <a:lvl6pPr marL="1828815" indent="0" algn="l">
              <a:buNone/>
              <a:defRPr sz="1800">
                <a:solidFill>
                  <a:schemeClr val="bg1"/>
                </a:solidFill>
                <a:latin typeface="+mj-lt"/>
              </a:defRPr>
            </a:lvl6pPr>
            <a:lvl7pPr marL="2286019" indent="0" algn="l">
              <a:buNone/>
              <a:defRPr sz="1800">
                <a:solidFill>
                  <a:schemeClr val="bg1"/>
                </a:solidFill>
                <a:latin typeface="+mj-lt"/>
              </a:defRPr>
            </a:lvl7pPr>
            <a:lvl8pPr marL="2743222" indent="0" algn="l">
              <a:buNone/>
              <a:defRPr sz="1800">
                <a:solidFill>
                  <a:schemeClr val="bg1"/>
                </a:solidFill>
                <a:latin typeface="+mj-lt"/>
              </a:defRPr>
            </a:lvl8pPr>
            <a:lvl9pPr marL="3200427" indent="0" algn="l">
              <a:buNone/>
              <a:defRPr sz="18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subtitle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 smtClean="0"/>
          </a:p>
        </p:txBody>
      </p:sp>
      <p:cxnSp>
        <p:nvCxnSpPr>
          <p:cNvPr id="12" name="Shape 11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r>
              <a:rPr lang="pt-BR" dirty="0" smtClean="0"/>
              <a:t>Apresentação do ISLU</a:t>
            </a: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lt1"/>
                </a:solidFill>
              </a:defRPr>
            </a:lvl1pPr>
          </a:lstStyle>
          <a:p>
            <a:fld id="{847EFFC3-3C1F-42DB-8EED-DE6627CA360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PwCFirm"/>
          <p:cNvSpPr txBox="1"/>
          <p:nvPr userDrawn="1"/>
        </p:nvSpPr>
        <p:spPr>
          <a:xfrm>
            <a:off x="711385" y="6477003"/>
            <a:ext cx="3455300" cy="152401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pt-BR" sz="1000" b="0" i="0" u="none" baseline="0" smtClean="0">
                <a:solidFill>
                  <a:schemeClr val="lt1"/>
                </a:solidFill>
                <a:latin typeface="Arial" panose="020B0604020202020204" pitchFamily="34" charset="0"/>
              </a:rPr>
              <a:t>PwC</a:t>
            </a:r>
            <a:endParaRPr kumimoji="0" lang="pt-BR" sz="1000" b="0" i="0" u="none" baseline="0" dirty="0" err="1" smtClean="0">
              <a:solidFill>
                <a:schemeClr val="lt1"/>
              </a:solidFill>
              <a:latin typeface="Arial" panose="020B0604020202020204" pitchFamily="34" charset="0"/>
            </a:endParaRPr>
          </a:p>
        </p:txBody>
      </p:sp>
      <p:sp>
        <p:nvSpPr>
          <p:cNvPr id="2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: Fix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1" name="Shape 140"/>
          <p:cNvCxnSpPr/>
          <p:nvPr/>
        </p:nvCxnSpPr>
        <p:spPr>
          <a:xfrm rot="5400000" flipH="1" flipV="1">
            <a:off x="6822207" y="-3875196"/>
            <a:ext cx="152399" cy="9121991"/>
          </a:xfrm>
          <a:prstGeom prst="bentConnector2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itle 1"/>
          <p:cNvSpPr>
            <a:spLocks noGrp="1"/>
          </p:cNvSpPr>
          <p:nvPr>
            <p:ph type="ctrTitle" hasCustomPrompt="1"/>
          </p:nvPr>
        </p:nvSpPr>
        <p:spPr bwMode="black">
          <a:xfrm>
            <a:off x="2527960" y="838200"/>
            <a:ext cx="7126555" cy="914400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3200" b="1" i="1" baseline="0">
                <a:solidFill>
                  <a:schemeClr val="tx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add</a:t>
            </a:r>
            <a:r>
              <a:rPr lang="pt-BR" noProof="0" dirty="0" smtClean="0"/>
              <a:t> </a:t>
            </a:r>
            <a:r>
              <a:rPr lang="pt-BR" noProof="0" dirty="0" err="1" smtClean="0"/>
              <a:t>the</a:t>
            </a:r>
            <a:r>
              <a:rPr lang="pt-BR" noProof="0" dirty="0" smtClean="0"/>
              <a:t> </a:t>
            </a:r>
            <a:r>
              <a:rPr lang="pt-BR" noProof="0" dirty="0" err="1" smtClean="0"/>
              <a:t>presentation’s</a:t>
            </a:r>
            <a:r>
              <a:rPr lang="pt-BR" noProof="0" dirty="0" smtClean="0"/>
              <a:t> </a:t>
            </a:r>
            <a:r>
              <a:rPr lang="pt-BR" noProof="0" dirty="0" err="1" smtClean="0"/>
              <a:t>main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endParaRPr lang="pt-BR" noProof="0" dirty="0"/>
          </a:p>
        </p:txBody>
      </p:sp>
      <p:sp>
        <p:nvSpPr>
          <p:cNvPr id="143" name="Subtitle 2"/>
          <p:cNvSpPr>
            <a:spLocks noGrp="1"/>
          </p:cNvSpPr>
          <p:nvPr>
            <p:ph type="subTitle" idx="1" hasCustomPrompt="1"/>
          </p:nvPr>
        </p:nvSpPr>
        <p:spPr bwMode="black">
          <a:xfrm>
            <a:off x="2527960" y="1828801"/>
            <a:ext cx="7126555" cy="914401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 baseline="0">
                <a:solidFill>
                  <a:schemeClr val="tx1"/>
                </a:solidFill>
                <a:latin typeface="+mj-lt"/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  <a:latin typeface="+mj-lt"/>
              </a:defRPr>
            </a:lvl2pPr>
            <a:lvl3pPr marL="457204" indent="0" algn="l">
              <a:buNone/>
              <a:defRPr sz="1800">
                <a:solidFill>
                  <a:schemeClr val="bg1"/>
                </a:solidFill>
                <a:latin typeface="+mj-lt"/>
              </a:defRPr>
            </a:lvl3pPr>
            <a:lvl4pPr marL="914407" indent="0" algn="l">
              <a:buNone/>
              <a:defRPr sz="1800">
                <a:solidFill>
                  <a:schemeClr val="bg1"/>
                </a:solidFill>
                <a:latin typeface="+mj-lt"/>
              </a:defRPr>
            </a:lvl4pPr>
            <a:lvl5pPr marL="1371612" indent="0" algn="l">
              <a:buNone/>
              <a:defRPr sz="1800">
                <a:solidFill>
                  <a:schemeClr val="bg1"/>
                </a:solidFill>
                <a:latin typeface="+mj-lt"/>
              </a:defRPr>
            </a:lvl5pPr>
            <a:lvl6pPr marL="1828815" indent="0" algn="l">
              <a:buNone/>
              <a:defRPr sz="1800">
                <a:solidFill>
                  <a:schemeClr val="bg1"/>
                </a:solidFill>
                <a:latin typeface="+mj-lt"/>
              </a:defRPr>
            </a:lvl6pPr>
            <a:lvl7pPr marL="2286019" indent="0" algn="l">
              <a:buNone/>
              <a:defRPr sz="1800">
                <a:solidFill>
                  <a:schemeClr val="bg1"/>
                </a:solidFill>
                <a:latin typeface="+mj-lt"/>
              </a:defRPr>
            </a:lvl7pPr>
            <a:lvl8pPr marL="2743222" indent="0" algn="l">
              <a:buNone/>
              <a:defRPr sz="1800">
                <a:solidFill>
                  <a:schemeClr val="bg1"/>
                </a:solidFill>
                <a:latin typeface="+mj-lt"/>
              </a:defRPr>
            </a:lvl8pPr>
            <a:lvl9pPr marL="3200427" indent="0" algn="l">
              <a:buNone/>
              <a:defRPr sz="18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pt-BR" noProof="0" dirty="0" err="1" smtClean="0"/>
              <a:t>Subtitle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and</a:t>
            </a:r>
            <a:r>
              <a:rPr lang="pt-BR" noProof="0" dirty="0" smtClean="0"/>
              <a:t> date (move </a:t>
            </a:r>
            <a:r>
              <a:rPr lang="pt-BR" noProof="0" dirty="0" err="1" smtClean="0"/>
              <a:t>higher</a:t>
            </a:r>
            <a:r>
              <a:rPr lang="pt-BR" noProof="0" dirty="0" smtClean="0"/>
              <a:t> </a:t>
            </a:r>
            <a:r>
              <a:rPr lang="pt-BR" noProof="0" dirty="0" err="1" smtClean="0"/>
              <a:t>if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is</a:t>
            </a:r>
            <a:r>
              <a:rPr lang="pt-BR" noProof="0" dirty="0" smtClean="0"/>
              <a:t> </a:t>
            </a:r>
            <a:r>
              <a:rPr lang="pt-BR" noProof="0" dirty="0" err="1" smtClean="0"/>
              <a:t>only</a:t>
            </a:r>
            <a:r>
              <a:rPr lang="pt-BR" noProof="0" dirty="0" smtClean="0"/>
              <a:t> </a:t>
            </a:r>
            <a:r>
              <a:rPr lang="pt-BR" noProof="0" dirty="0" err="1" smtClean="0"/>
              <a:t>one</a:t>
            </a:r>
            <a:r>
              <a:rPr lang="pt-BR" noProof="0" dirty="0" smtClean="0"/>
              <a:t> </a:t>
            </a:r>
            <a:r>
              <a:rPr lang="pt-BR" noProof="0" dirty="0" err="1" smtClean="0"/>
              <a:t>line</a:t>
            </a:r>
            <a:r>
              <a:rPr lang="pt-BR" noProof="0" dirty="0" smtClean="0"/>
              <a:t>)</a:t>
            </a:r>
          </a:p>
        </p:txBody>
      </p:sp>
      <p:sp>
        <p:nvSpPr>
          <p:cNvPr id="144" name="Text Placeholder 31"/>
          <p:cNvSpPr>
            <a:spLocks noGrp="1"/>
          </p:cNvSpPr>
          <p:nvPr>
            <p:ph type="body" sz="quarter" idx="10" hasCustomPrompt="1"/>
          </p:nvPr>
        </p:nvSpPr>
        <p:spPr bwMode="black">
          <a:xfrm>
            <a:off x="2527958" y="374904"/>
            <a:ext cx="5475634" cy="146304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t-BR" noProof="0" dirty="0" smtClean="0"/>
              <a:t>www.pwc.com</a:t>
            </a:r>
            <a:endParaRPr lang="pt-BR" noProof="0" dirty="0"/>
          </a:p>
        </p:txBody>
      </p:sp>
      <p:grpSp>
        <p:nvGrpSpPr>
          <p:cNvPr id="67" name="Gruppieren 66"/>
          <p:cNvGrpSpPr/>
          <p:nvPr userDrawn="1"/>
        </p:nvGrpSpPr>
        <p:grpSpPr>
          <a:xfrm>
            <a:off x="1550414" y="5769814"/>
            <a:ext cx="1235084" cy="935867"/>
            <a:chOff x="1550415" y="5769812"/>
            <a:chExt cx="1235084" cy="935867"/>
          </a:xfrm>
        </p:grpSpPr>
        <p:grpSp>
          <p:nvGrpSpPr>
            <p:cNvPr id="36" name="Group 73"/>
            <p:cNvGrpSpPr>
              <a:grpSpLocks noChangeAspect="1"/>
            </p:cNvGrpSpPr>
            <p:nvPr/>
          </p:nvGrpSpPr>
          <p:grpSpPr>
            <a:xfrm>
              <a:off x="2337340" y="5769812"/>
              <a:ext cx="448159" cy="402310"/>
              <a:chOff x="1905000" y="5715000"/>
              <a:chExt cx="445770" cy="381000"/>
            </a:xfrm>
          </p:grpSpPr>
          <p:sp>
            <p:nvSpPr>
              <p:cNvPr id="40" name="Rectangle 25"/>
              <p:cNvSpPr>
                <a:spLocks noChangeArrowheads="1"/>
              </p:cNvSpPr>
              <p:nvPr userDrawn="1"/>
            </p:nvSpPr>
            <p:spPr bwMode="gray">
              <a:xfrm>
                <a:off x="2293620" y="5988118"/>
                <a:ext cx="57150" cy="107882"/>
              </a:xfrm>
              <a:prstGeom prst="rect">
                <a:avLst/>
              </a:prstGeom>
              <a:solidFill>
                <a:srgbClr val="F445F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1" name="Rectangle 26"/>
              <p:cNvSpPr>
                <a:spLocks noChangeArrowheads="1"/>
              </p:cNvSpPr>
              <p:nvPr userDrawn="1"/>
            </p:nvSpPr>
            <p:spPr bwMode="gray">
              <a:xfrm>
                <a:off x="2132171" y="5757333"/>
                <a:ext cx="44291" cy="66914"/>
              </a:xfrm>
              <a:prstGeom prst="rect">
                <a:avLst/>
              </a:prstGeom>
              <a:solidFill>
                <a:srgbClr val="F6B67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2" name="Rectangle 27"/>
              <p:cNvSpPr>
                <a:spLocks noChangeArrowheads="1"/>
              </p:cNvSpPr>
              <p:nvPr userDrawn="1"/>
            </p:nvSpPr>
            <p:spPr bwMode="gray">
              <a:xfrm>
                <a:off x="1905000" y="5715000"/>
                <a:ext cx="227171" cy="42333"/>
              </a:xfrm>
              <a:prstGeom prst="rect">
                <a:avLst/>
              </a:prstGeom>
              <a:solidFill>
                <a:srgbClr val="F48F17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3" name="Rectangle 28"/>
              <p:cNvSpPr>
                <a:spLocks noChangeArrowheads="1"/>
              </p:cNvSpPr>
              <p:nvPr userDrawn="1"/>
            </p:nvSpPr>
            <p:spPr bwMode="gray">
              <a:xfrm>
                <a:off x="1905000" y="5757333"/>
                <a:ext cx="227171" cy="66914"/>
              </a:xfrm>
              <a:prstGeom prst="rect">
                <a:avLst/>
              </a:prstGeom>
              <a:solidFill>
                <a:srgbClr val="EB660B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4" name="Rectangle 29"/>
              <p:cNvSpPr>
                <a:spLocks noChangeArrowheads="1"/>
              </p:cNvSpPr>
              <p:nvPr userDrawn="1"/>
            </p:nvSpPr>
            <p:spPr bwMode="gray">
              <a:xfrm>
                <a:off x="2176462" y="5824247"/>
                <a:ext cx="117158" cy="163871"/>
              </a:xfrm>
              <a:prstGeom prst="rect">
                <a:avLst/>
              </a:prstGeom>
              <a:solidFill>
                <a:srgbClr val="F3BF09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5" name="Rectangle 30"/>
              <p:cNvSpPr>
                <a:spLocks noChangeArrowheads="1"/>
              </p:cNvSpPr>
              <p:nvPr userDrawn="1"/>
            </p:nvSpPr>
            <p:spPr bwMode="gray">
              <a:xfrm>
                <a:off x="2176462" y="5988118"/>
                <a:ext cx="117158" cy="107882"/>
              </a:xfrm>
              <a:prstGeom prst="rect">
                <a:avLst/>
              </a:prstGeom>
              <a:solidFill>
                <a:srgbClr val="E93409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6" name="Rectangle 31"/>
              <p:cNvSpPr>
                <a:spLocks noChangeArrowheads="1"/>
              </p:cNvSpPr>
              <p:nvPr userDrawn="1"/>
            </p:nvSpPr>
            <p:spPr bwMode="gray">
              <a:xfrm>
                <a:off x="2132171" y="5824247"/>
                <a:ext cx="44291" cy="163871"/>
              </a:xfrm>
              <a:prstGeom prst="rect">
                <a:avLst/>
              </a:prstGeom>
              <a:solidFill>
                <a:srgbClr val="EA8804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7" name="Rectangle 32"/>
              <p:cNvSpPr>
                <a:spLocks noChangeArrowheads="1"/>
              </p:cNvSpPr>
              <p:nvPr userDrawn="1"/>
            </p:nvSpPr>
            <p:spPr bwMode="gray">
              <a:xfrm>
                <a:off x="2132171" y="5988118"/>
                <a:ext cx="44291" cy="107882"/>
              </a:xfrm>
              <a:prstGeom prst="rect">
                <a:avLst/>
              </a:prstGeom>
              <a:solidFill>
                <a:srgbClr val="E02504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8" name="Freeform 33"/>
              <p:cNvSpPr>
                <a:spLocks/>
              </p:cNvSpPr>
              <p:nvPr userDrawn="1"/>
            </p:nvSpPr>
            <p:spPr bwMode="gray">
              <a:xfrm>
                <a:off x="1905000" y="5824247"/>
                <a:ext cx="227171" cy="16387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9" y="0"/>
                  </a:cxn>
                  <a:cxn ang="0">
                    <a:pos x="159" y="120"/>
                  </a:cxn>
                  <a:cxn ang="0">
                    <a:pos x="99" y="120"/>
                  </a:cxn>
                  <a:cxn ang="0">
                    <a:pos x="99" y="80"/>
                  </a:cxn>
                  <a:cxn ang="0">
                    <a:pos x="0" y="80"/>
                  </a:cxn>
                  <a:cxn ang="0">
                    <a:pos x="0" y="0"/>
                  </a:cxn>
                </a:cxnLst>
                <a:rect l="0" t="0" r="r" b="b"/>
                <a:pathLst>
                  <a:path w="159" h="120">
                    <a:moveTo>
                      <a:pt x="0" y="0"/>
                    </a:moveTo>
                    <a:lnTo>
                      <a:pt x="159" y="0"/>
                    </a:lnTo>
                    <a:lnTo>
                      <a:pt x="159" y="120"/>
                    </a:lnTo>
                    <a:lnTo>
                      <a:pt x="99" y="120"/>
                    </a:lnTo>
                    <a:lnTo>
                      <a:pt x="99" y="80"/>
                    </a:lnTo>
                    <a:lnTo>
                      <a:pt x="0" y="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04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49" name="Rectangle 34"/>
              <p:cNvSpPr>
                <a:spLocks noChangeArrowheads="1"/>
              </p:cNvSpPr>
              <p:nvPr userDrawn="1"/>
            </p:nvSpPr>
            <p:spPr bwMode="gray">
              <a:xfrm>
                <a:off x="2046446" y="5988118"/>
                <a:ext cx="85725" cy="107882"/>
              </a:xfrm>
              <a:prstGeom prst="rect">
                <a:avLst/>
              </a:prstGeom>
              <a:solidFill>
                <a:srgbClr val="D61400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0" name="Rectangle 35"/>
              <p:cNvSpPr>
                <a:spLocks noChangeArrowheads="1"/>
              </p:cNvSpPr>
              <p:nvPr userDrawn="1"/>
            </p:nvSpPr>
            <p:spPr bwMode="gray">
              <a:xfrm>
                <a:off x="1905000" y="5933495"/>
                <a:ext cx="141446" cy="54624"/>
              </a:xfrm>
              <a:prstGeom prst="rect">
                <a:avLst/>
              </a:prstGeom>
              <a:solidFill>
                <a:srgbClr val="C93C00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1" name="Rectangle 36"/>
              <p:cNvSpPr>
                <a:spLocks noChangeArrowheads="1"/>
              </p:cNvSpPr>
              <p:nvPr userDrawn="1"/>
            </p:nvSpPr>
            <p:spPr bwMode="gray">
              <a:xfrm>
                <a:off x="1905000" y="5988118"/>
                <a:ext cx="141446" cy="107882"/>
              </a:xfrm>
              <a:prstGeom prst="rect">
                <a:avLst/>
              </a:prstGeom>
              <a:solidFill>
                <a:srgbClr val="C01000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2" name="Rectangle 25"/>
              <p:cNvSpPr>
                <a:spLocks noChangeArrowheads="1"/>
              </p:cNvSpPr>
              <p:nvPr/>
            </p:nvSpPr>
            <p:spPr bwMode="gray">
              <a:xfrm>
                <a:off x="2293620" y="5988118"/>
                <a:ext cx="57150" cy="107882"/>
              </a:xfrm>
              <a:prstGeom prst="rect">
                <a:avLst/>
              </a:prstGeom>
              <a:solidFill>
                <a:srgbClr val="F445F6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3" name="Rectangle 26"/>
              <p:cNvSpPr>
                <a:spLocks noChangeArrowheads="1"/>
              </p:cNvSpPr>
              <p:nvPr/>
            </p:nvSpPr>
            <p:spPr bwMode="gray">
              <a:xfrm>
                <a:off x="2132171" y="5757333"/>
                <a:ext cx="44291" cy="66914"/>
              </a:xfrm>
              <a:prstGeom prst="rect">
                <a:avLst/>
              </a:prstGeom>
              <a:solidFill>
                <a:srgbClr val="F6B67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4" name="Rectangle 27"/>
              <p:cNvSpPr>
                <a:spLocks noChangeArrowheads="1"/>
              </p:cNvSpPr>
              <p:nvPr/>
            </p:nvSpPr>
            <p:spPr bwMode="gray">
              <a:xfrm>
                <a:off x="1905000" y="5715000"/>
                <a:ext cx="227171" cy="42333"/>
              </a:xfrm>
              <a:prstGeom prst="rect">
                <a:avLst/>
              </a:prstGeom>
              <a:solidFill>
                <a:srgbClr val="F48F17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5" name="Rectangle 28"/>
              <p:cNvSpPr>
                <a:spLocks noChangeArrowheads="1"/>
              </p:cNvSpPr>
              <p:nvPr/>
            </p:nvSpPr>
            <p:spPr bwMode="gray">
              <a:xfrm>
                <a:off x="1905000" y="5757333"/>
                <a:ext cx="227171" cy="66914"/>
              </a:xfrm>
              <a:prstGeom prst="rect">
                <a:avLst/>
              </a:prstGeom>
              <a:solidFill>
                <a:srgbClr val="EB660B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6" name="Rectangle 29"/>
              <p:cNvSpPr>
                <a:spLocks noChangeArrowheads="1"/>
              </p:cNvSpPr>
              <p:nvPr/>
            </p:nvSpPr>
            <p:spPr bwMode="gray">
              <a:xfrm>
                <a:off x="2176462" y="5824247"/>
                <a:ext cx="117158" cy="163871"/>
              </a:xfrm>
              <a:prstGeom prst="rect">
                <a:avLst/>
              </a:prstGeom>
              <a:solidFill>
                <a:srgbClr val="F3BF09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7" name="Rectangle 30"/>
              <p:cNvSpPr>
                <a:spLocks noChangeArrowheads="1"/>
              </p:cNvSpPr>
              <p:nvPr/>
            </p:nvSpPr>
            <p:spPr bwMode="gray">
              <a:xfrm>
                <a:off x="2176462" y="5988118"/>
                <a:ext cx="117158" cy="107882"/>
              </a:xfrm>
              <a:prstGeom prst="rect">
                <a:avLst/>
              </a:prstGeom>
              <a:solidFill>
                <a:srgbClr val="E93409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8" name="Rectangle 31"/>
              <p:cNvSpPr>
                <a:spLocks noChangeArrowheads="1"/>
              </p:cNvSpPr>
              <p:nvPr/>
            </p:nvSpPr>
            <p:spPr bwMode="gray">
              <a:xfrm>
                <a:off x="2132171" y="5824247"/>
                <a:ext cx="44291" cy="163871"/>
              </a:xfrm>
              <a:prstGeom prst="rect">
                <a:avLst/>
              </a:prstGeom>
              <a:solidFill>
                <a:srgbClr val="EA8804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59" name="Rectangle 32"/>
              <p:cNvSpPr>
                <a:spLocks noChangeArrowheads="1"/>
              </p:cNvSpPr>
              <p:nvPr/>
            </p:nvSpPr>
            <p:spPr bwMode="gray">
              <a:xfrm>
                <a:off x="2132171" y="5988118"/>
                <a:ext cx="44291" cy="107882"/>
              </a:xfrm>
              <a:prstGeom prst="rect">
                <a:avLst/>
              </a:prstGeom>
              <a:solidFill>
                <a:srgbClr val="E02504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60" name="Freeform 33"/>
              <p:cNvSpPr>
                <a:spLocks/>
              </p:cNvSpPr>
              <p:nvPr/>
            </p:nvSpPr>
            <p:spPr bwMode="gray">
              <a:xfrm>
                <a:off x="1905000" y="5824247"/>
                <a:ext cx="227171" cy="16387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9" y="0"/>
                  </a:cxn>
                  <a:cxn ang="0">
                    <a:pos x="159" y="120"/>
                  </a:cxn>
                  <a:cxn ang="0">
                    <a:pos x="99" y="120"/>
                  </a:cxn>
                  <a:cxn ang="0">
                    <a:pos x="99" y="80"/>
                  </a:cxn>
                  <a:cxn ang="0">
                    <a:pos x="0" y="80"/>
                  </a:cxn>
                  <a:cxn ang="0">
                    <a:pos x="0" y="0"/>
                  </a:cxn>
                </a:cxnLst>
                <a:rect l="0" t="0" r="r" b="b"/>
                <a:pathLst>
                  <a:path w="159" h="120">
                    <a:moveTo>
                      <a:pt x="0" y="0"/>
                    </a:moveTo>
                    <a:lnTo>
                      <a:pt x="159" y="0"/>
                    </a:lnTo>
                    <a:lnTo>
                      <a:pt x="159" y="120"/>
                    </a:lnTo>
                    <a:lnTo>
                      <a:pt x="99" y="120"/>
                    </a:lnTo>
                    <a:lnTo>
                      <a:pt x="99" y="80"/>
                    </a:lnTo>
                    <a:lnTo>
                      <a:pt x="0" y="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04C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61" name="Rectangle 34"/>
              <p:cNvSpPr>
                <a:spLocks noChangeArrowheads="1"/>
              </p:cNvSpPr>
              <p:nvPr/>
            </p:nvSpPr>
            <p:spPr bwMode="gray">
              <a:xfrm>
                <a:off x="2046446" y="5988118"/>
                <a:ext cx="85725" cy="107882"/>
              </a:xfrm>
              <a:prstGeom prst="rect">
                <a:avLst/>
              </a:prstGeom>
              <a:solidFill>
                <a:srgbClr val="D61400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62" name="Rectangle 35"/>
              <p:cNvSpPr>
                <a:spLocks noChangeArrowheads="1"/>
              </p:cNvSpPr>
              <p:nvPr/>
            </p:nvSpPr>
            <p:spPr bwMode="gray">
              <a:xfrm>
                <a:off x="1905000" y="5933495"/>
                <a:ext cx="141446" cy="54624"/>
              </a:xfrm>
              <a:prstGeom prst="rect">
                <a:avLst/>
              </a:prstGeom>
              <a:solidFill>
                <a:srgbClr val="C93C00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63" name="Rectangle 36"/>
              <p:cNvSpPr>
                <a:spLocks noChangeArrowheads="1"/>
              </p:cNvSpPr>
              <p:nvPr/>
            </p:nvSpPr>
            <p:spPr bwMode="gray">
              <a:xfrm>
                <a:off x="1905000" y="5988118"/>
                <a:ext cx="141446" cy="107882"/>
              </a:xfrm>
              <a:prstGeom prst="rect">
                <a:avLst/>
              </a:prstGeom>
              <a:solidFill>
                <a:srgbClr val="C01000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</p:grpSp>
        <p:grpSp>
          <p:nvGrpSpPr>
            <p:cNvPr id="64" name="Group 32"/>
            <p:cNvGrpSpPr/>
            <p:nvPr userDrawn="1"/>
          </p:nvGrpSpPr>
          <p:grpSpPr>
            <a:xfrm>
              <a:off x="1550415" y="6172200"/>
              <a:ext cx="914400" cy="533479"/>
              <a:chOff x="518032" y="978681"/>
              <a:chExt cx="4572000" cy="2667393"/>
            </a:xfrm>
          </p:grpSpPr>
          <p:sp>
            <p:nvSpPr>
              <p:cNvPr id="65" name="Rectangle 37"/>
              <p:cNvSpPr>
                <a:spLocks noChangeArrowheads="1"/>
              </p:cNvSpPr>
              <p:nvPr userDrawn="1"/>
            </p:nvSpPr>
            <p:spPr bwMode="black">
              <a:xfrm>
                <a:off x="3295650" y="978681"/>
                <a:ext cx="1143000" cy="263229"/>
              </a:xfrm>
              <a:prstGeom prst="rect">
                <a:avLst/>
              </a:prstGeom>
              <a:solidFill>
                <a:srgbClr val="A10000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  <p:sp>
            <p:nvSpPr>
              <p:cNvPr id="66" name="Freeform 7"/>
              <p:cNvSpPr>
                <a:spLocks noEditPoints="1"/>
              </p:cNvSpPr>
              <p:nvPr userDrawn="1"/>
            </p:nvSpPr>
            <p:spPr bwMode="black">
              <a:xfrm>
                <a:off x="518032" y="1922794"/>
                <a:ext cx="4572000" cy="1723280"/>
              </a:xfrm>
              <a:custGeom>
                <a:avLst/>
                <a:gdLst/>
                <a:ahLst/>
                <a:cxnLst>
                  <a:cxn ang="0">
                    <a:pos x="581" y="233"/>
                  </a:cxn>
                  <a:cxn ang="0">
                    <a:pos x="538" y="949"/>
                  </a:cxn>
                  <a:cxn ang="0">
                    <a:pos x="630" y="946"/>
                  </a:cxn>
                  <a:cxn ang="0">
                    <a:pos x="793" y="880"/>
                  </a:cxn>
                  <a:cxn ang="0">
                    <a:pos x="886" y="728"/>
                  </a:cxn>
                  <a:cxn ang="0">
                    <a:pos x="905" y="505"/>
                  </a:cxn>
                  <a:cxn ang="0">
                    <a:pos x="850" y="329"/>
                  </a:cxn>
                  <a:cxn ang="0">
                    <a:pos x="727" y="241"/>
                  </a:cxn>
                  <a:cxn ang="0">
                    <a:pos x="521" y="3"/>
                  </a:cxn>
                  <a:cxn ang="0">
                    <a:pos x="643" y="74"/>
                  </a:cxn>
                  <a:cxn ang="0">
                    <a:pos x="761" y="24"/>
                  </a:cxn>
                  <a:cxn ang="0">
                    <a:pos x="855" y="9"/>
                  </a:cxn>
                  <a:cxn ang="0">
                    <a:pos x="1026" y="40"/>
                  </a:cxn>
                  <a:cxn ang="0">
                    <a:pos x="1180" y="172"/>
                  </a:cxn>
                  <a:cxn ang="0">
                    <a:pos x="1265" y="383"/>
                  </a:cxn>
                  <a:cxn ang="0">
                    <a:pos x="1265" y="641"/>
                  </a:cxn>
                  <a:cxn ang="0">
                    <a:pos x="1175" y="857"/>
                  </a:cxn>
                  <a:cxn ang="0">
                    <a:pos x="1005" y="1006"/>
                  </a:cxn>
                  <a:cxn ang="0">
                    <a:pos x="766" y="1074"/>
                  </a:cxn>
                  <a:cxn ang="0">
                    <a:pos x="601" y="1074"/>
                  </a:cxn>
                  <a:cxn ang="0">
                    <a:pos x="692" y="1447"/>
                  </a:cxn>
                  <a:cxn ang="0">
                    <a:pos x="171" y="1408"/>
                  </a:cxn>
                  <a:cxn ang="0">
                    <a:pos x="413" y="3"/>
                  </a:cxn>
                  <a:cxn ang="0">
                    <a:pos x="3876" y="20"/>
                  </a:cxn>
                  <a:cxn ang="0">
                    <a:pos x="4036" y="100"/>
                  </a:cxn>
                  <a:cxn ang="0">
                    <a:pos x="4113" y="232"/>
                  </a:cxn>
                  <a:cxn ang="0">
                    <a:pos x="4091" y="362"/>
                  </a:cxn>
                  <a:cxn ang="0">
                    <a:pos x="3995" y="436"/>
                  </a:cxn>
                  <a:cxn ang="0">
                    <a:pos x="3859" y="438"/>
                  </a:cxn>
                  <a:cxn ang="0">
                    <a:pos x="3757" y="114"/>
                  </a:cxn>
                  <a:cxn ang="0">
                    <a:pos x="3597" y="187"/>
                  </a:cxn>
                  <a:cxn ang="0">
                    <a:pos x="3508" y="339"/>
                  </a:cxn>
                  <a:cxn ang="0">
                    <a:pos x="3489" y="565"/>
                  </a:cxn>
                  <a:cxn ang="0">
                    <a:pos x="3547" y="753"/>
                  </a:cxn>
                  <a:cxn ang="0">
                    <a:pos x="3668" y="869"/>
                  </a:cxn>
                  <a:cxn ang="0">
                    <a:pos x="3821" y="896"/>
                  </a:cxn>
                  <a:cxn ang="0">
                    <a:pos x="3931" y="872"/>
                  </a:cxn>
                  <a:cxn ang="0">
                    <a:pos x="4079" y="810"/>
                  </a:cxn>
                  <a:cxn ang="0">
                    <a:pos x="4016" y="1024"/>
                  </a:cxn>
                  <a:cxn ang="0">
                    <a:pos x="3830" y="1080"/>
                  </a:cxn>
                  <a:cxn ang="0">
                    <a:pos x="3651" y="1095"/>
                  </a:cxn>
                  <a:cxn ang="0">
                    <a:pos x="3426" y="1060"/>
                  </a:cxn>
                  <a:cxn ang="0">
                    <a:pos x="3255" y="947"/>
                  </a:cxn>
                  <a:cxn ang="0">
                    <a:pos x="3140" y="772"/>
                  </a:cxn>
                  <a:cxn ang="0">
                    <a:pos x="3101" y="561"/>
                  </a:cxn>
                  <a:cxn ang="0">
                    <a:pos x="3153" y="318"/>
                  </a:cxn>
                  <a:cxn ang="0">
                    <a:pos x="3293" y="135"/>
                  </a:cxn>
                  <a:cxn ang="0">
                    <a:pos x="3508" y="27"/>
                  </a:cxn>
                  <a:cxn ang="0">
                    <a:pos x="2910" y="0"/>
                  </a:cxn>
                  <a:cxn ang="0">
                    <a:pos x="3040" y="52"/>
                  </a:cxn>
                  <a:cxn ang="0">
                    <a:pos x="3093" y="178"/>
                  </a:cxn>
                  <a:cxn ang="0">
                    <a:pos x="3071" y="277"/>
                  </a:cxn>
                  <a:cxn ang="0">
                    <a:pos x="3004" y="393"/>
                  </a:cxn>
                  <a:cxn ang="0">
                    <a:pos x="2876" y="561"/>
                  </a:cxn>
                  <a:cxn ang="0">
                    <a:pos x="1784" y="1078"/>
                  </a:cxn>
                  <a:cxn ang="0">
                    <a:pos x="1313" y="118"/>
                  </a:cxn>
                  <a:cxn ang="0">
                    <a:pos x="2247" y="25"/>
                  </a:cxn>
                  <a:cxn ang="0">
                    <a:pos x="2759" y="62"/>
                  </a:cxn>
                  <a:cxn ang="0">
                    <a:pos x="2872" y="4"/>
                  </a:cxn>
                </a:cxnLst>
                <a:rect l="0" t="0" r="r" b="b"/>
                <a:pathLst>
                  <a:path w="4127" h="1544">
                    <a:moveTo>
                      <a:pt x="640" y="229"/>
                    </a:moveTo>
                    <a:lnTo>
                      <a:pt x="622" y="229"/>
                    </a:lnTo>
                    <a:lnTo>
                      <a:pt x="603" y="230"/>
                    </a:lnTo>
                    <a:lnTo>
                      <a:pt x="581" y="233"/>
                    </a:lnTo>
                    <a:lnTo>
                      <a:pt x="553" y="235"/>
                    </a:lnTo>
                    <a:lnTo>
                      <a:pt x="521" y="241"/>
                    </a:lnTo>
                    <a:lnTo>
                      <a:pt x="521" y="947"/>
                    </a:lnTo>
                    <a:lnTo>
                      <a:pt x="538" y="949"/>
                    </a:lnTo>
                    <a:lnTo>
                      <a:pt x="553" y="949"/>
                    </a:lnTo>
                    <a:lnTo>
                      <a:pt x="566" y="949"/>
                    </a:lnTo>
                    <a:lnTo>
                      <a:pt x="578" y="949"/>
                    </a:lnTo>
                    <a:lnTo>
                      <a:pt x="630" y="946"/>
                    </a:lnTo>
                    <a:lnTo>
                      <a:pt x="677" y="937"/>
                    </a:lnTo>
                    <a:lnTo>
                      <a:pt x="720" y="924"/>
                    </a:lnTo>
                    <a:lnTo>
                      <a:pt x="758" y="905"/>
                    </a:lnTo>
                    <a:lnTo>
                      <a:pt x="793" y="880"/>
                    </a:lnTo>
                    <a:lnTo>
                      <a:pt x="824" y="850"/>
                    </a:lnTo>
                    <a:lnTo>
                      <a:pt x="849" y="815"/>
                    </a:lnTo>
                    <a:lnTo>
                      <a:pt x="870" y="775"/>
                    </a:lnTo>
                    <a:lnTo>
                      <a:pt x="886" y="728"/>
                    </a:lnTo>
                    <a:lnTo>
                      <a:pt x="897" y="678"/>
                    </a:lnTo>
                    <a:lnTo>
                      <a:pt x="905" y="622"/>
                    </a:lnTo>
                    <a:lnTo>
                      <a:pt x="907" y="561"/>
                    </a:lnTo>
                    <a:lnTo>
                      <a:pt x="905" y="505"/>
                    </a:lnTo>
                    <a:lnTo>
                      <a:pt x="897" y="452"/>
                    </a:lnTo>
                    <a:lnTo>
                      <a:pt x="886" y="407"/>
                    </a:lnTo>
                    <a:lnTo>
                      <a:pt x="870" y="366"/>
                    </a:lnTo>
                    <a:lnTo>
                      <a:pt x="850" y="329"/>
                    </a:lnTo>
                    <a:lnTo>
                      <a:pt x="826" y="299"/>
                    </a:lnTo>
                    <a:lnTo>
                      <a:pt x="797" y="274"/>
                    </a:lnTo>
                    <a:lnTo>
                      <a:pt x="763" y="254"/>
                    </a:lnTo>
                    <a:lnTo>
                      <a:pt x="727" y="241"/>
                    </a:lnTo>
                    <a:lnTo>
                      <a:pt x="686" y="232"/>
                    </a:lnTo>
                    <a:lnTo>
                      <a:pt x="640" y="229"/>
                    </a:lnTo>
                    <a:close/>
                    <a:moveTo>
                      <a:pt x="413" y="3"/>
                    </a:moveTo>
                    <a:lnTo>
                      <a:pt x="521" y="3"/>
                    </a:lnTo>
                    <a:lnTo>
                      <a:pt x="521" y="143"/>
                    </a:lnTo>
                    <a:lnTo>
                      <a:pt x="566" y="117"/>
                    </a:lnTo>
                    <a:lnTo>
                      <a:pt x="607" y="93"/>
                    </a:lnTo>
                    <a:lnTo>
                      <a:pt x="643" y="74"/>
                    </a:lnTo>
                    <a:lnTo>
                      <a:pt x="677" y="57"/>
                    </a:lnTo>
                    <a:lnTo>
                      <a:pt x="707" y="44"/>
                    </a:lnTo>
                    <a:lnTo>
                      <a:pt x="735" y="33"/>
                    </a:lnTo>
                    <a:lnTo>
                      <a:pt x="761" y="24"/>
                    </a:lnTo>
                    <a:lnTo>
                      <a:pt x="785" y="18"/>
                    </a:lnTo>
                    <a:lnTo>
                      <a:pt x="809" y="13"/>
                    </a:lnTo>
                    <a:lnTo>
                      <a:pt x="831" y="10"/>
                    </a:lnTo>
                    <a:lnTo>
                      <a:pt x="855" y="9"/>
                    </a:lnTo>
                    <a:lnTo>
                      <a:pt x="879" y="8"/>
                    </a:lnTo>
                    <a:lnTo>
                      <a:pt x="931" y="12"/>
                    </a:lnTo>
                    <a:lnTo>
                      <a:pt x="980" y="23"/>
                    </a:lnTo>
                    <a:lnTo>
                      <a:pt x="1026" y="40"/>
                    </a:lnTo>
                    <a:lnTo>
                      <a:pt x="1070" y="64"/>
                    </a:lnTo>
                    <a:lnTo>
                      <a:pt x="1110" y="94"/>
                    </a:lnTo>
                    <a:lnTo>
                      <a:pt x="1148" y="130"/>
                    </a:lnTo>
                    <a:lnTo>
                      <a:pt x="1180" y="172"/>
                    </a:lnTo>
                    <a:lnTo>
                      <a:pt x="1209" y="218"/>
                    </a:lnTo>
                    <a:lnTo>
                      <a:pt x="1233" y="268"/>
                    </a:lnTo>
                    <a:lnTo>
                      <a:pt x="1252" y="324"/>
                    </a:lnTo>
                    <a:lnTo>
                      <a:pt x="1265" y="383"/>
                    </a:lnTo>
                    <a:lnTo>
                      <a:pt x="1274" y="446"/>
                    </a:lnTo>
                    <a:lnTo>
                      <a:pt x="1278" y="512"/>
                    </a:lnTo>
                    <a:lnTo>
                      <a:pt x="1274" y="578"/>
                    </a:lnTo>
                    <a:lnTo>
                      <a:pt x="1265" y="641"/>
                    </a:lnTo>
                    <a:lnTo>
                      <a:pt x="1252" y="701"/>
                    </a:lnTo>
                    <a:lnTo>
                      <a:pt x="1232" y="756"/>
                    </a:lnTo>
                    <a:lnTo>
                      <a:pt x="1205" y="809"/>
                    </a:lnTo>
                    <a:lnTo>
                      <a:pt x="1175" y="857"/>
                    </a:lnTo>
                    <a:lnTo>
                      <a:pt x="1140" y="901"/>
                    </a:lnTo>
                    <a:lnTo>
                      <a:pt x="1099" y="941"/>
                    </a:lnTo>
                    <a:lnTo>
                      <a:pt x="1054" y="976"/>
                    </a:lnTo>
                    <a:lnTo>
                      <a:pt x="1005" y="1006"/>
                    </a:lnTo>
                    <a:lnTo>
                      <a:pt x="951" y="1031"/>
                    </a:lnTo>
                    <a:lnTo>
                      <a:pt x="894" y="1051"/>
                    </a:lnTo>
                    <a:lnTo>
                      <a:pt x="831" y="1065"/>
                    </a:lnTo>
                    <a:lnTo>
                      <a:pt x="766" y="1074"/>
                    </a:lnTo>
                    <a:lnTo>
                      <a:pt x="696" y="1078"/>
                    </a:lnTo>
                    <a:lnTo>
                      <a:pt x="670" y="1078"/>
                    </a:lnTo>
                    <a:lnTo>
                      <a:pt x="637" y="1076"/>
                    </a:lnTo>
                    <a:lnTo>
                      <a:pt x="601" y="1074"/>
                    </a:lnTo>
                    <a:lnTo>
                      <a:pt x="561" y="1071"/>
                    </a:lnTo>
                    <a:lnTo>
                      <a:pt x="521" y="1068"/>
                    </a:lnTo>
                    <a:lnTo>
                      <a:pt x="521" y="1408"/>
                    </a:lnTo>
                    <a:lnTo>
                      <a:pt x="692" y="1447"/>
                    </a:lnTo>
                    <a:lnTo>
                      <a:pt x="692" y="1544"/>
                    </a:lnTo>
                    <a:lnTo>
                      <a:pt x="18" y="1544"/>
                    </a:lnTo>
                    <a:lnTo>
                      <a:pt x="18" y="1447"/>
                    </a:lnTo>
                    <a:lnTo>
                      <a:pt x="171" y="1408"/>
                    </a:lnTo>
                    <a:lnTo>
                      <a:pt x="171" y="229"/>
                    </a:lnTo>
                    <a:lnTo>
                      <a:pt x="0" y="229"/>
                    </a:lnTo>
                    <a:lnTo>
                      <a:pt x="0" y="128"/>
                    </a:lnTo>
                    <a:lnTo>
                      <a:pt x="413" y="3"/>
                    </a:lnTo>
                    <a:close/>
                    <a:moveTo>
                      <a:pt x="3711" y="0"/>
                    </a:moveTo>
                    <a:lnTo>
                      <a:pt x="3770" y="3"/>
                    </a:lnTo>
                    <a:lnTo>
                      <a:pt x="3825" y="9"/>
                    </a:lnTo>
                    <a:lnTo>
                      <a:pt x="3876" y="20"/>
                    </a:lnTo>
                    <a:lnTo>
                      <a:pt x="3923" y="34"/>
                    </a:lnTo>
                    <a:lnTo>
                      <a:pt x="3965" y="53"/>
                    </a:lnTo>
                    <a:lnTo>
                      <a:pt x="4004" y="75"/>
                    </a:lnTo>
                    <a:lnTo>
                      <a:pt x="4036" y="100"/>
                    </a:lnTo>
                    <a:lnTo>
                      <a:pt x="4064" y="129"/>
                    </a:lnTo>
                    <a:lnTo>
                      <a:pt x="4086" y="160"/>
                    </a:lnTo>
                    <a:lnTo>
                      <a:pt x="4103" y="194"/>
                    </a:lnTo>
                    <a:lnTo>
                      <a:pt x="4113" y="232"/>
                    </a:lnTo>
                    <a:lnTo>
                      <a:pt x="4117" y="271"/>
                    </a:lnTo>
                    <a:lnTo>
                      <a:pt x="4114" y="304"/>
                    </a:lnTo>
                    <a:lnTo>
                      <a:pt x="4105" y="334"/>
                    </a:lnTo>
                    <a:lnTo>
                      <a:pt x="4091" y="362"/>
                    </a:lnTo>
                    <a:lnTo>
                      <a:pt x="4074" y="387"/>
                    </a:lnTo>
                    <a:lnTo>
                      <a:pt x="4051" y="407"/>
                    </a:lnTo>
                    <a:lnTo>
                      <a:pt x="4025" y="423"/>
                    </a:lnTo>
                    <a:lnTo>
                      <a:pt x="3995" y="436"/>
                    </a:lnTo>
                    <a:lnTo>
                      <a:pt x="3961" y="443"/>
                    </a:lnTo>
                    <a:lnTo>
                      <a:pt x="3925" y="446"/>
                    </a:lnTo>
                    <a:lnTo>
                      <a:pt x="3891" y="444"/>
                    </a:lnTo>
                    <a:lnTo>
                      <a:pt x="3859" y="438"/>
                    </a:lnTo>
                    <a:lnTo>
                      <a:pt x="3826" y="428"/>
                    </a:lnTo>
                    <a:lnTo>
                      <a:pt x="3792" y="413"/>
                    </a:lnTo>
                    <a:lnTo>
                      <a:pt x="3757" y="394"/>
                    </a:lnTo>
                    <a:lnTo>
                      <a:pt x="3757" y="114"/>
                    </a:lnTo>
                    <a:lnTo>
                      <a:pt x="3711" y="125"/>
                    </a:lnTo>
                    <a:lnTo>
                      <a:pt x="3668" y="140"/>
                    </a:lnTo>
                    <a:lnTo>
                      <a:pt x="3631" y="162"/>
                    </a:lnTo>
                    <a:lnTo>
                      <a:pt x="3597" y="187"/>
                    </a:lnTo>
                    <a:lnTo>
                      <a:pt x="3568" y="218"/>
                    </a:lnTo>
                    <a:lnTo>
                      <a:pt x="3543" y="253"/>
                    </a:lnTo>
                    <a:lnTo>
                      <a:pt x="3523" y="294"/>
                    </a:lnTo>
                    <a:lnTo>
                      <a:pt x="3508" y="339"/>
                    </a:lnTo>
                    <a:lnTo>
                      <a:pt x="3497" y="391"/>
                    </a:lnTo>
                    <a:lnTo>
                      <a:pt x="3489" y="447"/>
                    </a:lnTo>
                    <a:lnTo>
                      <a:pt x="3487" y="507"/>
                    </a:lnTo>
                    <a:lnTo>
                      <a:pt x="3489" y="565"/>
                    </a:lnTo>
                    <a:lnTo>
                      <a:pt x="3497" y="617"/>
                    </a:lnTo>
                    <a:lnTo>
                      <a:pt x="3509" y="667"/>
                    </a:lnTo>
                    <a:lnTo>
                      <a:pt x="3526" y="712"/>
                    </a:lnTo>
                    <a:lnTo>
                      <a:pt x="3547" y="753"/>
                    </a:lnTo>
                    <a:lnTo>
                      <a:pt x="3571" y="790"/>
                    </a:lnTo>
                    <a:lnTo>
                      <a:pt x="3600" y="821"/>
                    </a:lnTo>
                    <a:lnTo>
                      <a:pt x="3632" y="847"/>
                    </a:lnTo>
                    <a:lnTo>
                      <a:pt x="3668" y="869"/>
                    </a:lnTo>
                    <a:lnTo>
                      <a:pt x="3707" y="885"/>
                    </a:lnTo>
                    <a:lnTo>
                      <a:pt x="3750" y="894"/>
                    </a:lnTo>
                    <a:lnTo>
                      <a:pt x="3795" y="897"/>
                    </a:lnTo>
                    <a:lnTo>
                      <a:pt x="3821" y="896"/>
                    </a:lnTo>
                    <a:lnTo>
                      <a:pt x="3847" y="894"/>
                    </a:lnTo>
                    <a:lnTo>
                      <a:pt x="3874" y="889"/>
                    </a:lnTo>
                    <a:lnTo>
                      <a:pt x="3901" y="881"/>
                    </a:lnTo>
                    <a:lnTo>
                      <a:pt x="3931" y="872"/>
                    </a:lnTo>
                    <a:lnTo>
                      <a:pt x="3964" y="861"/>
                    </a:lnTo>
                    <a:lnTo>
                      <a:pt x="3999" y="846"/>
                    </a:lnTo>
                    <a:lnTo>
                      <a:pt x="4036" y="830"/>
                    </a:lnTo>
                    <a:lnTo>
                      <a:pt x="4079" y="810"/>
                    </a:lnTo>
                    <a:lnTo>
                      <a:pt x="4127" y="787"/>
                    </a:lnTo>
                    <a:lnTo>
                      <a:pt x="4127" y="976"/>
                    </a:lnTo>
                    <a:lnTo>
                      <a:pt x="4069" y="1001"/>
                    </a:lnTo>
                    <a:lnTo>
                      <a:pt x="4016" y="1024"/>
                    </a:lnTo>
                    <a:lnTo>
                      <a:pt x="3966" y="1041"/>
                    </a:lnTo>
                    <a:lnTo>
                      <a:pt x="3919" y="1058"/>
                    </a:lnTo>
                    <a:lnTo>
                      <a:pt x="3874" y="1070"/>
                    </a:lnTo>
                    <a:lnTo>
                      <a:pt x="3830" y="1080"/>
                    </a:lnTo>
                    <a:lnTo>
                      <a:pt x="3786" y="1086"/>
                    </a:lnTo>
                    <a:lnTo>
                      <a:pt x="3742" y="1091"/>
                    </a:lnTo>
                    <a:lnTo>
                      <a:pt x="3697" y="1094"/>
                    </a:lnTo>
                    <a:lnTo>
                      <a:pt x="3651" y="1095"/>
                    </a:lnTo>
                    <a:lnTo>
                      <a:pt x="3588" y="1093"/>
                    </a:lnTo>
                    <a:lnTo>
                      <a:pt x="3530" y="1086"/>
                    </a:lnTo>
                    <a:lnTo>
                      <a:pt x="3476" y="1075"/>
                    </a:lnTo>
                    <a:lnTo>
                      <a:pt x="3426" y="1060"/>
                    </a:lnTo>
                    <a:lnTo>
                      <a:pt x="3378" y="1039"/>
                    </a:lnTo>
                    <a:lnTo>
                      <a:pt x="3334" y="1014"/>
                    </a:lnTo>
                    <a:lnTo>
                      <a:pt x="3294" y="984"/>
                    </a:lnTo>
                    <a:lnTo>
                      <a:pt x="3255" y="947"/>
                    </a:lnTo>
                    <a:lnTo>
                      <a:pt x="3219" y="907"/>
                    </a:lnTo>
                    <a:lnTo>
                      <a:pt x="3188" y="865"/>
                    </a:lnTo>
                    <a:lnTo>
                      <a:pt x="3162" y="820"/>
                    </a:lnTo>
                    <a:lnTo>
                      <a:pt x="3140" y="772"/>
                    </a:lnTo>
                    <a:lnTo>
                      <a:pt x="3124" y="722"/>
                    </a:lnTo>
                    <a:lnTo>
                      <a:pt x="3111" y="670"/>
                    </a:lnTo>
                    <a:lnTo>
                      <a:pt x="3104" y="616"/>
                    </a:lnTo>
                    <a:lnTo>
                      <a:pt x="3101" y="561"/>
                    </a:lnTo>
                    <a:lnTo>
                      <a:pt x="3105" y="494"/>
                    </a:lnTo>
                    <a:lnTo>
                      <a:pt x="3115" y="433"/>
                    </a:lnTo>
                    <a:lnTo>
                      <a:pt x="3130" y="373"/>
                    </a:lnTo>
                    <a:lnTo>
                      <a:pt x="3153" y="318"/>
                    </a:lnTo>
                    <a:lnTo>
                      <a:pt x="3179" y="267"/>
                    </a:lnTo>
                    <a:lnTo>
                      <a:pt x="3213" y="219"/>
                    </a:lnTo>
                    <a:lnTo>
                      <a:pt x="3250" y="175"/>
                    </a:lnTo>
                    <a:lnTo>
                      <a:pt x="3293" y="135"/>
                    </a:lnTo>
                    <a:lnTo>
                      <a:pt x="3341" y="102"/>
                    </a:lnTo>
                    <a:lnTo>
                      <a:pt x="3392" y="72"/>
                    </a:lnTo>
                    <a:lnTo>
                      <a:pt x="3448" y="47"/>
                    </a:lnTo>
                    <a:lnTo>
                      <a:pt x="3508" y="27"/>
                    </a:lnTo>
                    <a:lnTo>
                      <a:pt x="3573" y="12"/>
                    </a:lnTo>
                    <a:lnTo>
                      <a:pt x="3640" y="3"/>
                    </a:lnTo>
                    <a:lnTo>
                      <a:pt x="3711" y="0"/>
                    </a:lnTo>
                    <a:close/>
                    <a:moveTo>
                      <a:pt x="2910" y="0"/>
                    </a:moveTo>
                    <a:lnTo>
                      <a:pt x="2948" y="4"/>
                    </a:lnTo>
                    <a:lnTo>
                      <a:pt x="2983" y="14"/>
                    </a:lnTo>
                    <a:lnTo>
                      <a:pt x="3014" y="30"/>
                    </a:lnTo>
                    <a:lnTo>
                      <a:pt x="3040" y="52"/>
                    </a:lnTo>
                    <a:lnTo>
                      <a:pt x="3063" y="78"/>
                    </a:lnTo>
                    <a:lnTo>
                      <a:pt x="3079" y="109"/>
                    </a:lnTo>
                    <a:lnTo>
                      <a:pt x="3089" y="142"/>
                    </a:lnTo>
                    <a:lnTo>
                      <a:pt x="3093" y="178"/>
                    </a:lnTo>
                    <a:lnTo>
                      <a:pt x="3091" y="203"/>
                    </a:lnTo>
                    <a:lnTo>
                      <a:pt x="3088" y="227"/>
                    </a:lnTo>
                    <a:lnTo>
                      <a:pt x="3081" y="252"/>
                    </a:lnTo>
                    <a:lnTo>
                      <a:pt x="3071" y="277"/>
                    </a:lnTo>
                    <a:lnTo>
                      <a:pt x="3060" y="303"/>
                    </a:lnTo>
                    <a:lnTo>
                      <a:pt x="3044" y="331"/>
                    </a:lnTo>
                    <a:lnTo>
                      <a:pt x="3025" y="361"/>
                    </a:lnTo>
                    <a:lnTo>
                      <a:pt x="3004" y="393"/>
                    </a:lnTo>
                    <a:lnTo>
                      <a:pt x="2978" y="429"/>
                    </a:lnTo>
                    <a:lnTo>
                      <a:pt x="2948" y="468"/>
                    </a:lnTo>
                    <a:lnTo>
                      <a:pt x="2914" y="512"/>
                    </a:lnTo>
                    <a:lnTo>
                      <a:pt x="2876" y="561"/>
                    </a:lnTo>
                    <a:lnTo>
                      <a:pt x="2472" y="1078"/>
                    </a:lnTo>
                    <a:lnTo>
                      <a:pt x="2182" y="1078"/>
                    </a:lnTo>
                    <a:lnTo>
                      <a:pt x="2182" y="424"/>
                    </a:lnTo>
                    <a:lnTo>
                      <a:pt x="1784" y="1078"/>
                    </a:lnTo>
                    <a:lnTo>
                      <a:pt x="1518" y="1078"/>
                    </a:lnTo>
                    <a:lnTo>
                      <a:pt x="1518" y="234"/>
                    </a:lnTo>
                    <a:lnTo>
                      <a:pt x="1313" y="214"/>
                    </a:lnTo>
                    <a:lnTo>
                      <a:pt x="1313" y="118"/>
                    </a:lnTo>
                    <a:lnTo>
                      <a:pt x="1690" y="25"/>
                    </a:lnTo>
                    <a:lnTo>
                      <a:pt x="1832" y="25"/>
                    </a:lnTo>
                    <a:lnTo>
                      <a:pt x="1832" y="713"/>
                    </a:lnTo>
                    <a:lnTo>
                      <a:pt x="2247" y="25"/>
                    </a:lnTo>
                    <a:lnTo>
                      <a:pt x="2497" y="25"/>
                    </a:lnTo>
                    <a:lnTo>
                      <a:pt x="2497" y="822"/>
                    </a:lnTo>
                    <a:lnTo>
                      <a:pt x="2759" y="473"/>
                    </a:lnTo>
                    <a:lnTo>
                      <a:pt x="2759" y="62"/>
                    </a:lnTo>
                    <a:lnTo>
                      <a:pt x="2779" y="44"/>
                    </a:lnTo>
                    <a:lnTo>
                      <a:pt x="2806" y="27"/>
                    </a:lnTo>
                    <a:lnTo>
                      <a:pt x="2837" y="13"/>
                    </a:lnTo>
                    <a:lnTo>
                      <a:pt x="2872" y="4"/>
                    </a:lnTo>
                    <a:lnTo>
                      <a:pt x="29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800" noProof="0"/>
              </a:p>
            </p:txBody>
          </p:sp>
        </p:grpSp>
      </p:grpSp>
      <p:sp>
        <p:nvSpPr>
          <p:cNvPr id="2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: Clien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 userDrawn="1"/>
        </p:nvGrpSpPr>
        <p:grpSpPr bwMode="gray">
          <a:xfrm>
            <a:off x="2337410" y="3"/>
            <a:ext cx="9857766" cy="6176009"/>
            <a:chOff x="19140488" y="13674"/>
            <a:chExt cx="7443798" cy="6145827"/>
          </a:xfrm>
        </p:grpSpPr>
        <p:sp>
          <p:nvSpPr>
            <p:cNvPr id="35" name="Rectangle 17"/>
            <p:cNvSpPr>
              <a:spLocks noChangeArrowheads="1"/>
            </p:cNvSpPr>
            <p:nvPr/>
          </p:nvSpPr>
          <p:spPr bwMode="gray">
            <a:xfrm>
              <a:off x="19140488" y="4188799"/>
              <a:ext cx="2302206" cy="1970702"/>
            </a:xfrm>
            <a:prstGeom prst="rect">
              <a:avLst/>
            </a:prstGeom>
            <a:solidFill>
              <a:srgbClr val="9A170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6" name="Rectangle 7"/>
            <p:cNvSpPr>
              <a:spLocks noChangeArrowheads="1"/>
            </p:cNvSpPr>
            <p:nvPr/>
          </p:nvSpPr>
          <p:spPr bwMode="gray">
            <a:xfrm>
              <a:off x="25663403" y="4032250"/>
              <a:ext cx="920883" cy="2127250"/>
            </a:xfrm>
            <a:prstGeom prst="rect">
              <a:avLst/>
            </a:prstGeom>
            <a:solidFill>
              <a:srgbClr val="F3BE26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7" name="Rectangle 8"/>
            <p:cNvSpPr>
              <a:spLocks noChangeArrowheads="1"/>
            </p:cNvSpPr>
            <p:nvPr/>
          </p:nvSpPr>
          <p:spPr bwMode="gray">
            <a:xfrm>
              <a:off x="25049482" y="2899477"/>
              <a:ext cx="734694" cy="1289321"/>
            </a:xfrm>
            <a:prstGeom prst="rect">
              <a:avLst/>
            </a:prstGeom>
            <a:solidFill>
              <a:srgbClr val="F3BC87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2" name="Rectangle 9"/>
            <p:cNvSpPr>
              <a:spLocks noChangeArrowheads="1"/>
            </p:cNvSpPr>
            <p:nvPr/>
          </p:nvSpPr>
          <p:spPr bwMode="gray">
            <a:xfrm>
              <a:off x="25049482" y="4032250"/>
              <a:ext cx="734693" cy="2127250"/>
            </a:xfrm>
            <a:prstGeom prst="rect">
              <a:avLst/>
            </a:prstGeom>
            <a:solidFill>
              <a:srgbClr val="E88C14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3" name="Rectangle 11"/>
            <p:cNvSpPr>
              <a:spLocks noChangeArrowheads="1"/>
            </p:cNvSpPr>
            <p:nvPr/>
          </p:nvSpPr>
          <p:spPr bwMode="gray">
            <a:xfrm>
              <a:off x="24665780" y="706365"/>
              <a:ext cx="477045" cy="2263848"/>
            </a:xfrm>
            <a:prstGeom prst="rect">
              <a:avLst/>
            </a:prstGeom>
            <a:solidFill>
              <a:srgbClr val="E669A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4" name="Rectangle 12"/>
            <p:cNvSpPr>
              <a:spLocks noChangeArrowheads="1"/>
            </p:cNvSpPr>
            <p:nvPr/>
          </p:nvSpPr>
          <p:spPr bwMode="gray">
            <a:xfrm>
              <a:off x="24665780" y="2899478"/>
              <a:ext cx="477045" cy="1289321"/>
            </a:xfrm>
            <a:prstGeom prst="rect">
              <a:avLst/>
            </a:prstGeom>
            <a:solidFill>
              <a:srgbClr val="DB4D56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8" name="Rectangle 13"/>
            <p:cNvSpPr>
              <a:spLocks noChangeArrowheads="1"/>
            </p:cNvSpPr>
            <p:nvPr/>
          </p:nvSpPr>
          <p:spPr bwMode="gray">
            <a:xfrm>
              <a:off x="24665780" y="4032250"/>
              <a:ext cx="477045" cy="2127250"/>
            </a:xfrm>
            <a:prstGeom prst="rect">
              <a:avLst/>
            </a:prstGeom>
            <a:solidFill>
              <a:srgbClr val="D13A0D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9" name="Rectangle 14"/>
            <p:cNvSpPr>
              <a:spLocks noChangeArrowheads="1"/>
            </p:cNvSpPr>
            <p:nvPr/>
          </p:nvSpPr>
          <p:spPr bwMode="gray">
            <a:xfrm>
              <a:off x="19140488" y="669925"/>
              <a:ext cx="5662612" cy="2300288"/>
            </a:xfrm>
            <a:prstGeom prst="rect">
              <a:avLst/>
            </a:prstGeom>
            <a:solidFill>
              <a:srgbClr val="D74021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50" name="Rectangle 15"/>
            <p:cNvSpPr>
              <a:spLocks noChangeArrowheads="1"/>
            </p:cNvSpPr>
            <p:nvPr/>
          </p:nvSpPr>
          <p:spPr bwMode="gray">
            <a:xfrm>
              <a:off x="19140488" y="2899478"/>
              <a:ext cx="5662612" cy="1289321"/>
            </a:xfrm>
            <a:prstGeom prst="rect">
              <a:avLst/>
            </a:prstGeom>
            <a:solidFill>
              <a:srgbClr val="CD2F1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51" name="Freeform 16"/>
            <p:cNvSpPr>
              <a:spLocks/>
            </p:cNvSpPr>
            <p:nvPr/>
          </p:nvSpPr>
          <p:spPr bwMode="gray">
            <a:xfrm>
              <a:off x="19140488" y="4032250"/>
              <a:ext cx="5662612" cy="21272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567" y="0"/>
                </a:cxn>
                <a:cxn ang="0">
                  <a:pos x="3567" y="1340"/>
                </a:cxn>
                <a:cxn ang="0">
                  <a:pos x="1372" y="1340"/>
                </a:cxn>
                <a:cxn ang="0">
                  <a:pos x="1372" y="181"/>
                </a:cxn>
                <a:cxn ang="0">
                  <a:pos x="0" y="181"/>
                </a:cxn>
                <a:cxn ang="0">
                  <a:pos x="0" y="0"/>
                </a:cxn>
              </a:cxnLst>
              <a:rect l="0" t="0" r="r" b="b"/>
              <a:pathLst>
                <a:path w="3567" h="1340">
                  <a:moveTo>
                    <a:pt x="0" y="0"/>
                  </a:moveTo>
                  <a:lnTo>
                    <a:pt x="3567" y="0"/>
                  </a:lnTo>
                  <a:lnTo>
                    <a:pt x="3567" y="1340"/>
                  </a:lnTo>
                  <a:lnTo>
                    <a:pt x="1372" y="1340"/>
                  </a:lnTo>
                  <a:lnTo>
                    <a:pt x="1372" y="181"/>
                  </a:lnTo>
                  <a:lnTo>
                    <a:pt x="0" y="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230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52" name="Rectangle 10"/>
            <p:cNvSpPr>
              <a:spLocks noChangeArrowheads="1"/>
            </p:cNvSpPr>
            <p:nvPr/>
          </p:nvSpPr>
          <p:spPr bwMode="gray">
            <a:xfrm>
              <a:off x="19140488" y="13674"/>
              <a:ext cx="5662612" cy="692692"/>
            </a:xfrm>
            <a:prstGeom prst="rect">
              <a:avLst/>
            </a:prstGeom>
            <a:solidFill>
              <a:srgbClr val="EE9C34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</p:grpSp>
      <p:sp>
        <p:nvSpPr>
          <p:cNvPr id="31" name="Picture Placeholder 76"/>
          <p:cNvSpPr>
            <a:spLocks noGrp="1"/>
          </p:cNvSpPr>
          <p:nvPr>
            <p:ph type="pic" sz="quarter" idx="13"/>
          </p:nvPr>
        </p:nvSpPr>
        <p:spPr>
          <a:xfrm>
            <a:off x="813013" y="3048000"/>
            <a:ext cx="1219518" cy="762000"/>
          </a:xfrm>
        </p:spPr>
        <p:txBody>
          <a:bodyPr/>
          <a:lstStyle>
            <a:lvl1pPr>
              <a:defRPr sz="1400"/>
            </a:lvl1pPr>
          </a:lstStyle>
          <a:p>
            <a:r>
              <a:rPr lang="en-US" noProof="0" smtClean="0"/>
              <a:t>Click icon to add picture</a:t>
            </a:r>
            <a:endParaRPr lang="en-GB" noProof="0" dirty="0"/>
          </a:p>
        </p:txBody>
      </p:sp>
      <p:grpSp>
        <p:nvGrpSpPr>
          <p:cNvPr id="3" name="Group 31"/>
          <p:cNvGrpSpPr/>
          <p:nvPr/>
        </p:nvGrpSpPr>
        <p:grpSpPr>
          <a:xfrm>
            <a:off x="652284" y="2901700"/>
            <a:ext cx="1613423" cy="151219"/>
            <a:chOff x="489087" y="2521685"/>
            <a:chExt cx="1209752" cy="151219"/>
          </a:xfrm>
        </p:grpSpPr>
        <p:cxnSp>
          <p:nvCxnSpPr>
            <p:cNvPr id="33" name="Straight Connector 32"/>
            <p:cNvCxnSpPr/>
            <p:nvPr userDrawn="1"/>
          </p:nvCxnSpPr>
          <p:spPr>
            <a:xfrm rot="10800000">
              <a:off x="489087" y="2521686"/>
              <a:ext cx="120975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 rot="5400000">
              <a:off x="413478" y="2597295"/>
              <a:ext cx="151219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2527960" y="838200"/>
            <a:ext cx="7126555" cy="914400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3200" b="1" i="1" baseline="0">
                <a:solidFill>
                  <a:schemeClr val="bg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add</a:t>
            </a:r>
            <a:r>
              <a:rPr lang="pt-BR" noProof="0" dirty="0" smtClean="0"/>
              <a:t> </a:t>
            </a:r>
            <a:r>
              <a:rPr lang="pt-BR" noProof="0" dirty="0" err="1" smtClean="0"/>
              <a:t>the</a:t>
            </a:r>
            <a:r>
              <a:rPr lang="pt-BR" noProof="0" dirty="0" smtClean="0"/>
              <a:t> </a:t>
            </a:r>
            <a:r>
              <a:rPr lang="pt-BR" noProof="0" dirty="0" err="1" smtClean="0"/>
              <a:t>presentation’s</a:t>
            </a:r>
            <a:r>
              <a:rPr lang="pt-BR" noProof="0" dirty="0" smtClean="0"/>
              <a:t> </a:t>
            </a:r>
            <a:r>
              <a:rPr lang="pt-BR" noProof="0" dirty="0" err="1" smtClean="0"/>
              <a:t>main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endParaRPr lang="pt-BR" noProof="0" dirty="0"/>
          </a:p>
        </p:txBody>
      </p:sp>
      <p:sp>
        <p:nvSpPr>
          <p:cNvPr id="46" name="Subtitle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2527960" y="1828801"/>
            <a:ext cx="7126555" cy="914401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 baseline="0">
                <a:solidFill>
                  <a:schemeClr val="bg1"/>
                </a:solidFill>
                <a:latin typeface="+mj-lt"/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  <a:latin typeface="+mj-lt"/>
              </a:defRPr>
            </a:lvl2pPr>
            <a:lvl3pPr marL="457204" indent="0" algn="l">
              <a:buNone/>
              <a:defRPr sz="1800">
                <a:solidFill>
                  <a:schemeClr val="bg1"/>
                </a:solidFill>
                <a:latin typeface="+mj-lt"/>
              </a:defRPr>
            </a:lvl3pPr>
            <a:lvl4pPr marL="914407" indent="0" algn="l">
              <a:buNone/>
              <a:defRPr sz="1800">
                <a:solidFill>
                  <a:schemeClr val="bg1"/>
                </a:solidFill>
                <a:latin typeface="+mj-lt"/>
              </a:defRPr>
            </a:lvl4pPr>
            <a:lvl5pPr marL="1371612" indent="0" algn="l">
              <a:buNone/>
              <a:defRPr sz="1800">
                <a:solidFill>
                  <a:schemeClr val="bg1"/>
                </a:solidFill>
                <a:latin typeface="+mj-lt"/>
              </a:defRPr>
            </a:lvl5pPr>
            <a:lvl6pPr marL="1828815" indent="0" algn="l">
              <a:buNone/>
              <a:defRPr sz="1800">
                <a:solidFill>
                  <a:schemeClr val="bg1"/>
                </a:solidFill>
                <a:latin typeface="+mj-lt"/>
              </a:defRPr>
            </a:lvl6pPr>
            <a:lvl7pPr marL="2286019" indent="0" algn="l">
              <a:buNone/>
              <a:defRPr sz="1800">
                <a:solidFill>
                  <a:schemeClr val="bg1"/>
                </a:solidFill>
                <a:latin typeface="+mj-lt"/>
              </a:defRPr>
            </a:lvl7pPr>
            <a:lvl8pPr marL="2743222" indent="0" algn="l">
              <a:buNone/>
              <a:defRPr sz="1800">
                <a:solidFill>
                  <a:schemeClr val="bg1"/>
                </a:solidFill>
                <a:latin typeface="+mj-lt"/>
              </a:defRPr>
            </a:lvl8pPr>
            <a:lvl9pPr marL="3200427" indent="0" algn="l">
              <a:buNone/>
              <a:defRPr sz="18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pt-BR" noProof="0" dirty="0" err="1" smtClean="0"/>
              <a:t>Subtitle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and</a:t>
            </a:r>
            <a:r>
              <a:rPr lang="pt-BR" noProof="0" dirty="0" smtClean="0"/>
              <a:t> date (move </a:t>
            </a:r>
            <a:r>
              <a:rPr lang="pt-BR" noProof="0" dirty="0" err="1" smtClean="0"/>
              <a:t>higher</a:t>
            </a:r>
            <a:r>
              <a:rPr lang="pt-BR" noProof="0" dirty="0" smtClean="0"/>
              <a:t> </a:t>
            </a:r>
            <a:r>
              <a:rPr lang="pt-BR" noProof="0" dirty="0" err="1" smtClean="0"/>
              <a:t>if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is</a:t>
            </a:r>
            <a:r>
              <a:rPr lang="pt-BR" noProof="0" dirty="0" smtClean="0"/>
              <a:t> </a:t>
            </a:r>
            <a:r>
              <a:rPr lang="pt-BR" noProof="0" dirty="0" err="1" smtClean="0"/>
              <a:t>only</a:t>
            </a:r>
            <a:r>
              <a:rPr lang="pt-BR" noProof="0" dirty="0" smtClean="0"/>
              <a:t> </a:t>
            </a:r>
            <a:r>
              <a:rPr lang="pt-BR" noProof="0" dirty="0" err="1" smtClean="0"/>
              <a:t>one</a:t>
            </a:r>
            <a:r>
              <a:rPr lang="pt-BR" noProof="0" dirty="0" smtClean="0"/>
              <a:t> </a:t>
            </a:r>
            <a:r>
              <a:rPr lang="pt-BR" noProof="0" dirty="0" err="1" smtClean="0"/>
              <a:t>line</a:t>
            </a:r>
            <a:r>
              <a:rPr lang="pt-BR" noProof="0" dirty="0" smtClean="0"/>
              <a:t>)</a:t>
            </a:r>
          </a:p>
        </p:txBody>
      </p:sp>
      <p:sp>
        <p:nvSpPr>
          <p:cNvPr id="47" name="Text Placeholder 31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2527958" y="374904"/>
            <a:ext cx="5475634" cy="146304"/>
          </a:xfrm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t-BR" noProof="0" dirty="0" smtClean="0"/>
              <a:t>www.pwc.com</a:t>
            </a:r>
            <a:endParaRPr lang="pt-BR" noProof="0" dirty="0"/>
          </a:p>
        </p:txBody>
      </p:sp>
      <p:grpSp>
        <p:nvGrpSpPr>
          <p:cNvPr id="27" name="Group 32"/>
          <p:cNvGrpSpPr/>
          <p:nvPr userDrawn="1"/>
        </p:nvGrpSpPr>
        <p:grpSpPr>
          <a:xfrm>
            <a:off x="1550417" y="6172202"/>
            <a:ext cx="914399" cy="533479"/>
            <a:chOff x="518032" y="978681"/>
            <a:chExt cx="4572000" cy="2667393"/>
          </a:xfrm>
        </p:grpSpPr>
        <p:sp>
          <p:nvSpPr>
            <p:cNvPr id="28" name="Rectangle 37"/>
            <p:cNvSpPr>
              <a:spLocks noChangeArrowheads="1"/>
            </p:cNvSpPr>
            <p:nvPr userDrawn="1"/>
          </p:nvSpPr>
          <p:spPr bwMode="black">
            <a:xfrm>
              <a:off x="3295650" y="978681"/>
              <a:ext cx="1143000" cy="263229"/>
            </a:xfrm>
            <a:prstGeom prst="rect">
              <a:avLst/>
            </a:prstGeom>
            <a:solidFill>
              <a:srgbClr val="A1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 noProof="0"/>
            </a:p>
          </p:txBody>
        </p:sp>
        <p:sp>
          <p:nvSpPr>
            <p:cNvPr id="29" name="Freeform 7"/>
            <p:cNvSpPr>
              <a:spLocks noEditPoints="1"/>
            </p:cNvSpPr>
            <p:nvPr userDrawn="1"/>
          </p:nvSpPr>
          <p:spPr bwMode="black">
            <a:xfrm>
              <a:off x="518032" y="1922794"/>
              <a:ext cx="4572000" cy="1723280"/>
            </a:xfrm>
            <a:custGeom>
              <a:avLst/>
              <a:gdLst/>
              <a:ahLst/>
              <a:cxnLst>
                <a:cxn ang="0">
                  <a:pos x="581" y="233"/>
                </a:cxn>
                <a:cxn ang="0">
                  <a:pos x="538" y="949"/>
                </a:cxn>
                <a:cxn ang="0">
                  <a:pos x="630" y="946"/>
                </a:cxn>
                <a:cxn ang="0">
                  <a:pos x="793" y="880"/>
                </a:cxn>
                <a:cxn ang="0">
                  <a:pos x="886" y="728"/>
                </a:cxn>
                <a:cxn ang="0">
                  <a:pos x="905" y="505"/>
                </a:cxn>
                <a:cxn ang="0">
                  <a:pos x="850" y="329"/>
                </a:cxn>
                <a:cxn ang="0">
                  <a:pos x="727" y="241"/>
                </a:cxn>
                <a:cxn ang="0">
                  <a:pos x="521" y="3"/>
                </a:cxn>
                <a:cxn ang="0">
                  <a:pos x="643" y="74"/>
                </a:cxn>
                <a:cxn ang="0">
                  <a:pos x="761" y="24"/>
                </a:cxn>
                <a:cxn ang="0">
                  <a:pos x="855" y="9"/>
                </a:cxn>
                <a:cxn ang="0">
                  <a:pos x="1026" y="40"/>
                </a:cxn>
                <a:cxn ang="0">
                  <a:pos x="1180" y="172"/>
                </a:cxn>
                <a:cxn ang="0">
                  <a:pos x="1265" y="383"/>
                </a:cxn>
                <a:cxn ang="0">
                  <a:pos x="1265" y="641"/>
                </a:cxn>
                <a:cxn ang="0">
                  <a:pos x="1175" y="857"/>
                </a:cxn>
                <a:cxn ang="0">
                  <a:pos x="1005" y="1006"/>
                </a:cxn>
                <a:cxn ang="0">
                  <a:pos x="766" y="1074"/>
                </a:cxn>
                <a:cxn ang="0">
                  <a:pos x="601" y="1074"/>
                </a:cxn>
                <a:cxn ang="0">
                  <a:pos x="692" y="1447"/>
                </a:cxn>
                <a:cxn ang="0">
                  <a:pos x="171" y="1408"/>
                </a:cxn>
                <a:cxn ang="0">
                  <a:pos x="413" y="3"/>
                </a:cxn>
                <a:cxn ang="0">
                  <a:pos x="3876" y="20"/>
                </a:cxn>
                <a:cxn ang="0">
                  <a:pos x="4036" y="100"/>
                </a:cxn>
                <a:cxn ang="0">
                  <a:pos x="4113" y="232"/>
                </a:cxn>
                <a:cxn ang="0">
                  <a:pos x="4091" y="362"/>
                </a:cxn>
                <a:cxn ang="0">
                  <a:pos x="3995" y="436"/>
                </a:cxn>
                <a:cxn ang="0">
                  <a:pos x="3859" y="438"/>
                </a:cxn>
                <a:cxn ang="0">
                  <a:pos x="3757" y="114"/>
                </a:cxn>
                <a:cxn ang="0">
                  <a:pos x="3597" y="187"/>
                </a:cxn>
                <a:cxn ang="0">
                  <a:pos x="3508" y="339"/>
                </a:cxn>
                <a:cxn ang="0">
                  <a:pos x="3489" y="565"/>
                </a:cxn>
                <a:cxn ang="0">
                  <a:pos x="3547" y="753"/>
                </a:cxn>
                <a:cxn ang="0">
                  <a:pos x="3668" y="869"/>
                </a:cxn>
                <a:cxn ang="0">
                  <a:pos x="3821" y="896"/>
                </a:cxn>
                <a:cxn ang="0">
                  <a:pos x="3931" y="872"/>
                </a:cxn>
                <a:cxn ang="0">
                  <a:pos x="4079" y="810"/>
                </a:cxn>
                <a:cxn ang="0">
                  <a:pos x="4016" y="1024"/>
                </a:cxn>
                <a:cxn ang="0">
                  <a:pos x="3830" y="1080"/>
                </a:cxn>
                <a:cxn ang="0">
                  <a:pos x="3651" y="1095"/>
                </a:cxn>
                <a:cxn ang="0">
                  <a:pos x="3426" y="1060"/>
                </a:cxn>
                <a:cxn ang="0">
                  <a:pos x="3255" y="947"/>
                </a:cxn>
                <a:cxn ang="0">
                  <a:pos x="3140" y="772"/>
                </a:cxn>
                <a:cxn ang="0">
                  <a:pos x="3101" y="561"/>
                </a:cxn>
                <a:cxn ang="0">
                  <a:pos x="3153" y="318"/>
                </a:cxn>
                <a:cxn ang="0">
                  <a:pos x="3293" y="135"/>
                </a:cxn>
                <a:cxn ang="0">
                  <a:pos x="3508" y="27"/>
                </a:cxn>
                <a:cxn ang="0">
                  <a:pos x="2910" y="0"/>
                </a:cxn>
                <a:cxn ang="0">
                  <a:pos x="3040" y="52"/>
                </a:cxn>
                <a:cxn ang="0">
                  <a:pos x="3093" y="178"/>
                </a:cxn>
                <a:cxn ang="0">
                  <a:pos x="3071" y="277"/>
                </a:cxn>
                <a:cxn ang="0">
                  <a:pos x="3004" y="393"/>
                </a:cxn>
                <a:cxn ang="0">
                  <a:pos x="2876" y="561"/>
                </a:cxn>
                <a:cxn ang="0">
                  <a:pos x="1784" y="1078"/>
                </a:cxn>
                <a:cxn ang="0">
                  <a:pos x="1313" y="118"/>
                </a:cxn>
                <a:cxn ang="0">
                  <a:pos x="2247" y="25"/>
                </a:cxn>
                <a:cxn ang="0">
                  <a:pos x="2759" y="62"/>
                </a:cxn>
                <a:cxn ang="0">
                  <a:pos x="2872" y="4"/>
                </a:cxn>
              </a:cxnLst>
              <a:rect l="0" t="0" r="r" b="b"/>
              <a:pathLst>
                <a:path w="4127" h="1544">
                  <a:moveTo>
                    <a:pt x="640" y="229"/>
                  </a:moveTo>
                  <a:lnTo>
                    <a:pt x="622" y="229"/>
                  </a:lnTo>
                  <a:lnTo>
                    <a:pt x="603" y="230"/>
                  </a:lnTo>
                  <a:lnTo>
                    <a:pt x="581" y="233"/>
                  </a:lnTo>
                  <a:lnTo>
                    <a:pt x="553" y="235"/>
                  </a:lnTo>
                  <a:lnTo>
                    <a:pt x="521" y="241"/>
                  </a:lnTo>
                  <a:lnTo>
                    <a:pt x="521" y="947"/>
                  </a:lnTo>
                  <a:lnTo>
                    <a:pt x="538" y="949"/>
                  </a:lnTo>
                  <a:lnTo>
                    <a:pt x="553" y="949"/>
                  </a:lnTo>
                  <a:lnTo>
                    <a:pt x="566" y="949"/>
                  </a:lnTo>
                  <a:lnTo>
                    <a:pt x="578" y="949"/>
                  </a:lnTo>
                  <a:lnTo>
                    <a:pt x="630" y="946"/>
                  </a:lnTo>
                  <a:lnTo>
                    <a:pt x="677" y="937"/>
                  </a:lnTo>
                  <a:lnTo>
                    <a:pt x="720" y="924"/>
                  </a:lnTo>
                  <a:lnTo>
                    <a:pt x="758" y="905"/>
                  </a:lnTo>
                  <a:lnTo>
                    <a:pt x="793" y="880"/>
                  </a:lnTo>
                  <a:lnTo>
                    <a:pt x="824" y="850"/>
                  </a:lnTo>
                  <a:lnTo>
                    <a:pt x="849" y="815"/>
                  </a:lnTo>
                  <a:lnTo>
                    <a:pt x="870" y="775"/>
                  </a:lnTo>
                  <a:lnTo>
                    <a:pt x="886" y="728"/>
                  </a:lnTo>
                  <a:lnTo>
                    <a:pt x="897" y="678"/>
                  </a:lnTo>
                  <a:lnTo>
                    <a:pt x="905" y="622"/>
                  </a:lnTo>
                  <a:lnTo>
                    <a:pt x="907" y="561"/>
                  </a:lnTo>
                  <a:lnTo>
                    <a:pt x="905" y="505"/>
                  </a:lnTo>
                  <a:lnTo>
                    <a:pt x="897" y="452"/>
                  </a:lnTo>
                  <a:lnTo>
                    <a:pt x="886" y="407"/>
                  </a:lnTo>
                  <a:lnTo>
                    <a:pt x="870" y="366"/>
                  </a:lnTo>
                  <a:lnTo>
                    <a:pt x="850" y="329"/>
                  </a:lnTo>
                  <a:lnTo>
                    <a:pt x="826" y="299"/>
                  </a:lnTo>
                  <a:lnTo>
                    <a:pt x="797" y="274"/>
                  </a:lnTo>
                  <a:lnTo>
                    <a:pt x="763" y="254"/>
                  </a:lnTo>
                  <a:lnTo>
                    <a:pt x="727" y="241"/>
                  </a:lnTo>
                  <a:lnTo>
                    <a:pt x="686" y="232"/>
                  </a:lnTo>
                  <a:lnTo>
                    <a:pt x="640" y="229"/>
                  </a:lnTo>
                  <a:close/>
                  <a:moveTo>
                    <a:pt x="413" y="3"/>
                  </a:moveTo>
                  <a:lnTo>
                    <a:pt x="521" y="3"/>
                  </a:lnTo>
                  <a:lnTo>
                    <a:pt x="521" y="143"/>
                  </a:lnTo>
                  <a:lnTo>
                    <a:pt x="566" y="117"/>
                  </a:lnTo>
                  <a:lnTo>
                    <a:pt x="607" y="93"/>
                  </a:lnTo>
                  <a:lnTo>
                    <a:pt x="643" y="74"/>
                  </a:lnTo>
                  <a:lnTo>
                    <a:pt x="677" y="57"/>
                  </a:lnTo>
                  <a:lnTo>
                    <a:pt x="707" y="44"/>
                  </a:lnTo>
                  <a:lnTo>
                    <a:pt x="735" y="33"/>
                  </a:lnTo>
                  <a:lnTo>
                    <a:pt x="761" y="24"/>
                  </a:lnTo>
                  <a:lnTo>
                    <a:pt x="785" y="18"/>
                  </a:lnTo>
                  <a:lnTo>
                    <a:pt x="809" y="13"/>
                  </a:lnTo>
                  <a:lnTo>
                    <a:pt x="831" y="10"/>
                  </a:lnTo>
                  <a:lnTo>
                    <a:pt x="855" y="9"/>
                  </a:lnTo>
                  <a:lnTo>
                    <a:pt x="879" y="8"/>
                  </a:lnTo>
                  <a:lnTo>
                    <a:pt x="931" y="12"/>
                  </a:lnTo>
                  <a:lnTo>
                    <a:pt x="980" y="23"/>
                  </a:lnTo>
                  <a:lnTo>
                    <a:pt x="1026" y="40"/>
                  </a:lnTo>
                  <a:lnTo>
                    <a:pt x="1070" y="64"/>
                  </a:lnTo>
                  <a:lnTo>
                    <a:pt x="1110" y="94"/>
                  </a:lnTo>
                  <a:lnTo>
                    <a:pt x="1148" y="130"/>
                  </a:lnTo>
                  <a:lnTo>
                    <a:pt x="1180" y="172"/>
                  </a:lnTo>
                  <a:lnTo>
                    <a:pt x="1209" y="218"/>
                  </a:lnTo>
                  <a:lnTo>
                    <a:pt x="1233" y="268"/>
                  </a:lnTo>
                  <a:lnTo>
                    <a:pt x="1252" y="324"/>
                  </a:lnTo>
                  <a:lnTo>
                    <a:pt x="1265" y="383"/>
                  </a:lnTo>
                  <a:lnTo>
                    <a:pt x="1274" y="446"/>
                  </a:lnTo>
                  <a:lnTo>
                    <a:pt x="1278" y="512"/>
                  </a:lnTo>
                  <a:lnTo>
                    <a:pt x="1274" y="578"/>
                  </a:lnTo>
                  <a:lnTo>
                    <a:pt x="1265" y="641"/>
                  </a:lnTo>
                  <a:lnTo>
                    <a:pt x="1252" y="701"/>
                  </a:lnTo>
                  <a:lnTo>
                    <a:pt x="1232" y="756"/>
                  </a:lnTo>
                  <a:lnTo>
                    <a:pt x="1205" y="809"/>
                  </a:lnTo>
                  <a:lnTo>
                    <a:pt x="1175" y="857"/>
                  </a:lnTo>
                  <a:lnTo>
                    <a:pt x="1140" y="901"/>
                  </a:lnTo>
                  <a:lnTo>
                    <a:pt x="1099" y="941"/>
                  </a:lnTo>
                  <a:lnTo>
                    <a:pt x="1054" y="976"/>
                  </a:lnTo>
                  <a:lnTo>
                    <a:pt x="1005" y="1006"/>
                  </a:lnTo>
                  <a:lnTo>
                    <a:pt x="951" y="1031"/>
                  </a:lnTo>
                  <a:lnTo>
                    <a:pt x="894" y="1051"/>
                  </a:lnTo>
                  <a:lnTo>
                    <a:pt x="831" y="1065"/>
                  </a:lnTo>
                  <a:lnTo>
                    <a:pt x="766" y="1074"/>
                  </a:lnTo>
                  <a:lnTo>
                    <a:pt x="696" y="1078"/>
                  </a:lnTo>
                  <a:lnTo>
                    <a:pt x="670" y="1078"/>
                  </a:lnTo>
                  <a:lnTo>
                    <a:pt x="637" y="1076"/>
                  </a:lnTo>
                  <a:lnTo>
                    <a:pt x="601" y="1074"/>
                  </a:lnTo>
                  <a:lnTo>
                    <a:pt x="561" y="1071"/>
                  </a:lnTo>
                  <a:lnTo>
                    <a:pt x="521" y="1068"/>
                  </a:lnTo>
                  <a:lnTo>
                    <a:pt x="521" y="1408"/>
                  </a:lnTo>
                  <a:lnTo>
                    <a:pt x="692" y="1447"/>
                  </a:lnTo>
                  <a:lnTo>
                    <a:pt x="692" y="1544"/>
                  </a:lnTo>
                  <a:lnTo>
                    <a:pt x="18" y="1544"/>
                  </a:lnTo>
                  <a:lnTo>
                    <a:pt x="18" y="1447"/>
                  </a:lnTo>
                  <a:lnTo>
                    <a:pt x="171" y="1408"/>
                  </a:lnTo>
                  <a:lnTo>
                    <a:pt x="171" y="229"/>
                  </a:lnTo>
                  <a:lnTo>
                    <a:pt x="0" y="229"/>
                  </a:lnTo>
                  <a:lnTo>
                    <a:pt x="0" y="128"/>
                  </a:lnTo>
                  <a:lnTo>
                    <a:pt x="413" y="3"/>
                  </a:lnTo>
                  <a:close/>
                  <a:moveTo>
                    <a:pt x="3711" y="0"/>
                  </a:moveTo>
                  <a:lnTo>
                    <a:pt x="3770" y="3"/>
                  </a:lnTo>
                  <a:lnTo>
                    <a:pt x="3825" y="9"/>
                  </a:lnTo>
                  <a:lnTo>
                    <a:pt x="3876" y="20"/>
                  </a:lnTo>
                  <a:lnTo>
                    <a:pt x="3923" y="34"/>
                  </a:lnTo>
                  <a:lnTo>
                    <a:pt x="3965" y="53"/>
                  </a:lnTo>
                  <a:lnTo>
                    <a:pt x="4004" y="75"/>
                  </a:lnTo>
                  <a:lnTo>
                    <a:pt x="4036" y="100"/>
                  </a:lnTo>
                  <a:lnTo>
                    <a:pt x="4064" y="129"/>
                  </a:lnTo>
                  <a:lnTo>
                    <a:pt x="4086" y="160"/>
                  </a:lnTo>
                  <a:lnTo>
                    <a:pt x="4103" y="194"/>
                  </a:lnTo>
                  <a:lnTo>
                    <a:pt x="4113" y="232"/>
                  </a:lnTo>
                  <a:lnTo>
                    <a:pt x="4117" y="271"/>
                  </a:lnTo>
                  <a:lnTo>
                    <a:pt x="4114" y="304"/>
                  </a:lnTo>
                  <a:lnTo>
                    <a:pt x="4105" y="334"/>
                  </a:lnTo>
                  <a:lnTo>
                    <a:pt x="4091" y="362"/>
                  </a:lnTo>
                  <a:lnTo>
                    <a:pt x="4074" y="387"/>
                  </a:lnTo>
                  <a:lnTo>
                    <a:pt x="4051" y="407"/>
                  </a:lnTo>
                  <a:lnTo>
                    <a:pt x="4025" y="423"/>
                  </a:lnTo>
                  <a:lnTo>
                    <a:pt x="3995" y="436"/>
                  </a:lnTo>
                  <a:lnTo>
                    <a:pt x="3961" y="443"/>
                  </a:lnTo>
                  <a:lnTo>
                    <a:pt x="3925" y="446"/>
                  </a:lnTo>
                  <a:lnTo>
                    <a:pt x="3891" y="444"/>
                  </a:lnTo>
                  <a:lnTo>
                    <a:pt x="3859" y="438"/>
                  </a:lnTo>
                  <a:lnTo>
                    <a:pt x="3826" y="428"/>
                  </a:lnTo>
                  <a:lnTo>
                    <a:pt x="3792" y="413"/>
                  </a:lnTo>
                  <a:lnTo>
                    <a:pt x="3757" y="394"/>
                  </a:lnTo>
                  <a:lnTo>
                    <a:pt x="3757" y="114"/>
                  </a:lnTo>
                  <a:lnTo>
                    <a:pt x="3711" y="125"/>
                  </a:lnTo>
                  <a:lnTo>
                    <a:pt x="3668" y="140"/>
                  </a:lnTo>
                  <a:lnTo>
                    <a:pt x="3631" y="162"/>
                  </a:lnTo>
                  <a:lnTo>
                    <a:pt x="3597" y="187"/>
                  </a:lnTo>
                  <a:lnTo>
                    <a:pt x="3568" y="218"/>
                  </a:lnTo>
                  <a:lnTo>
                    <a:pt x="3543" y="253"/>
                  </a:lnTo>
                  <a:lnTo>
                    <a:pt x="3523" y="294"/>
                  </a:lnTo>
                  <a:lnTo>
                    <a:pt x="3508" y="339"/>
                  </a:lnTo>
                  <a:lnTo>
                    <a:pt x="3497" y="391"/>
                  </a:lnTo>
                  <a:lnTo>
                    <a:pt x="3489" y="447"/>
                  </a:lnTo>
                  <a:lnTo>
                    <a:pt x="3487" y="507"/>
                  </a:lnTo>
                  <a:lnTo>
                    <a:pt x="3489" y="565"/>
                  </a:lnTo>
                  <a:lnTo>
                    <a:pt x="3497" y="617"/>
                  </a:lnTo>
                  <a:lnTo>
                    <a:pt x="3509" y="667"/>
                  </a:lnTo>
                  <a:lnTo>
                    <a:pt x="3526" y="712"/>
                  </a:lnTo>
                  <a:lnTo>
                    <a:pt x="3547" y="753"/>
                  </a:lnTo>
                  <a:lnTo>
                    <a:pt x="3571" y="790"/>
                  </a:lnTo>
                  <a:lnTo>
                    <a:pt x="3600" y="821"/>
                  </a:lnTo>
                  <a:lnTo>
                    <a:pt x="3632" y="847"/>
                  </a:lnTo>
                  <a:lnTo>
                    <a:pt x="3668" y="869"/>
                  </a:lnTo>
                  <a:lnTo>
                    <a:pt x="3707" y="885"/>
                  </a:lnTo>
                  <a:lnTo>
                    <a:pt x="3750" y="894"/>
                  </a:lnTo>
                  <a:lnTo>
                    <a:pt x="3795" y="897"/>
                  </a:lnTo>
                  <a:lnTo>
                    <a:pt x="3821" y="896"/>
                  </a:lnTo>
                  <a:lnTo>
                    <a:pt x="3847" y="894"/>
                  </a:lnTo>
                  <a:lnTo>
                    <a:pt x="3874" y="889"/>
                  </a:lnTo>
                  <a:lnTo>
                    <a:pt x="3901" y="881"/>
                  </a:lnTo>
                  <a:lnTo>
                    <a:pt x="3931" y="872"/>
                  </a:lnTo>
                  <a:lnTo>
                    <a:pt x="3964" y="861"/>
                  </a:lnTo>
                  <a:lnTo>
                    <a:pt x="3999" y="846"/>
                  </a:lnTo>
                  <a:lnTo>
                    <a:pt x="4036" y="830"/>
                  </a:lnTo>
                  <a:lnTo>
                    <a:pt x="4079" y="810"/>
                  </a:lnTo>
                  <a:lnTo>
                    <a:pt x="4127" y="787"/>
                  </a:lnTo>
                  <a:lnTo>
                    <a:pt x="4127" y="976"/>
                  </a:lnTo>
                  <a:lnTo>
                    <a:pt x="4069" y="1001"/>
                  </a:lnTo>
                  <a:lnTo>
                    <a:pt x="4016" y="1024"/>
                  </a:lnTo>
                  <a:lnTo>
                    <a:pt x="3966" y="1041"/>
                  </a:lnTo>
                  <a:lnTo>
                    <a:pt x="3919" y="1058"/>
                  </a:lnTo>
                  <a:lnTo>
                    <a:pt x="3874" y="1070"/>
                  </a:lnTo>
                  <a:lnTo>
                    <a:pt x="3830" y="1080"/>
                  </a:lnTo>
                  <a:lnTo>
                    <a:pt x="3786" y="1086"/>
                  </a:lnTo>
                  <a:lnTo>
                    <a:pt x="3742" y="1091"/>
                  </a:lnTo>
                  <a:lnTo>
                    <a:pt x="3697" y="1094"/>
                  </a:lnTo>
                  <a:lnTo>
                    <a:pt x="3651" y="1095"/>
                  </a:lnTo>
                  <a:lnTo>
                    <a:pt x="3588" y="1093"/>
                  </a:lnTo>
                  <a:lnTo>
                    <a:pt x="3530" y="1086"/>
                  </a:lnTo>
                  <a:lnTo>
                    <a:pt x="3476" y="1075"/>
                  </a:lnTo>
                  <a:lnTo>
                    <a:pt x="3426" y="1060"/>
                  </a:lnTo>
                  <a:lnTo>
                    <a:pt x="3378" y="1039"/>
                  </a:lnTo>
                  <a:lnTo>
                    <a:pt x="3334" y="1014"/>
                  </a:lnTo>
                  <a:lnTo>
                    <a:pt x="3294" y="984"/>
                  </a:lnTo>
                  <a:lnTo>
                    <a:pt x="3255" y="947"/>
                  </a:lnTo>
                  <a:lnTo>
                    <a:pt x="3219" y="907"/>
                  </a:lnTo>
                  <a:lnTo>
                    <a:pt x="3188" y="865"/>
                  </a:lnTo>
                  <a:lnTo>
                    <a:pt x="3162" y="820"/>
                  </a:lnTo>
                  <a:lnTo>
                    <a:pt x="3140" y="772"/>
                  </a:lnTo>
                  <a:lnTo>
                    <a:pt x="3124" y="722"/>
                  </a:lnTo>
                  <a:lnTo>
                    <a:pt x="3111" y="670"/>
                  </a:lnTo>
                  <a:lnTo>
                    <a:pt x="3104" y="616"/>
                  </a:lnTo>
                  <a:lnTo>
                    <a:pt x="3101" y="561"/>
                  </a:lnTo>
                  <a:lnTo>
                    <a:pt x="3105" y="494"/>
                  </a:lnTo>
                  <a:lnTo>
                    <a:pt x="3115" y="433"/>
                  </a:lnTo>
                  <a:lnTo>
                    <a:pt x="3130" y="373"/>
                  </a:lnTo>
                  <a:lnTo>
                    <a:pt x="3153" y="318"/>
                  </a:lnTo>
                  <a:lnTo>
                    <a:pt x="3179" y="267"/>
                  </a:lnTo>
                  <a:lnTo>
                    <a:pt x="3213" y="219"/>
                  </a:lnTo>
                  <a:lnTo>
                    <a:pt x="3250" y="175"/>
                  </a:lnTo>
                  <a:lnTo>
                    <a:pt x="3293" y="135"/>
                  </a:lnTo>
                  <a:lnTo>
                    <a:pt x="3341" y="102"/>
                  </a:lnTo>
                  <a:lnTo>
                    <a:pt x="3392" y="72"/>
                  </a:lnTo>
                  <a:lnTo>
                    <a:pt x="3448" y="47"/>
                  </a:lnTo>
                  <a:lnTo>
                    <a:pt x="3508" y="27"/>
                  </a:lnTo>
                  <a:lnTo>
                    <a:pt x="3573" y="12"/>
                  </a:lnTo>
                  <a:lnTo>
                    <a:pt x="3640" y="3"/>
                  </a:lnTo>
                  <a:lnTo>
                    <a:pt x="3711" y="0"/>
                  </a:lnTo>
                  <a:close/>
                  <a:moveTo>
                    <a:pt x="2910" y="0"/>
                  </a:moveTo>
                  <a:lnTo>
                    <a:pt x="2948" y="4"/>
                  </a:lnTo>
                  <a:lnTo>
                    <a:pt x="2983" y="14"/>
                  </a:lnTo>
                  <a:lnTo>
                    <a:pt x="3014" y="30"/>
                  </a:lnTo>
                  <a:lnTo>
                    <a:pt x="3040" y="52"/>
                  </a:lnTo>
                  <a:lnTo>
                    <a:pt x="3063" y="78"/>
                  </a:lnTo>
                  <a:lnTo>
                    <a:pt x="3079" y="109"/>
                  </a:lnTo>
                  <a:lnTo>
                    <a:pt x="3089" y="142"/>
                  </a:lnTo>
                  <a:lnTo>
                    <a:pt x="3093" y="178"/>
                  </a:lnTo>
                  <a:lnTo>
                    <a:pt x="3091" y="203"/>
                  </a:lnTo>
                  <a:lnTo>
                    <a:pt x="3088" y="227"/>
                  </a:lnTo>
                  <a:lnTo>
                    <a:pt x="3081" y="252"/>
                  </a:lnTo>
                  <a:lnTo>
                    <a:pt x="3071" y="277"/>
                  </a:lnTo>
                  <a:lnTo>
                    <a:pt x="3060" y="303"/>
                  </a:lnTo>
                  <a:lnTo>
                    <a:pt x="3044" y="331"/>
                  </a:lnTo>
                  <a:lnTo>
                    <a:pt x="3025" y="361"/>
                  </a:lnTo>
                  <a:lnTo>
                    <a:pt x="3004" y="393"/>
                  </a:lnTo>
                  <a:lnTo>
                    <a:pt x="2978" y="429"/>
                  </a:lnTo>
                  <a:lnTo>
                    <a:pt x="2948" y="468"/>
                  </a:lnTo>
                  <a:lnTo>
                    <a:pt x="2914" y="512"/>
                  </a:lnTo>
                  <a:lnTo>
                    <a:pt x="2876" y="561"/>
                  </a:lnTo>
                  <a:lnTo>
                    <a:pt x="2472" y="1078"/>
                  </a:lnTo>
                  <a:lnTo>
                    <a:pt x="2182" y="1078"/>
                  </a:lnTo>
                  <a:lnTo>
                    <a:pt x="2182" y="424"/>
                  </a:lnTo>
                  <a:lnTo>
                    <a:pt x="1784" y="1078"/>
                  </a:lnTo>
                  <a:lnTo>
                    <a:pt x="1518" y="1078"/>
                  </a:lnTo>
                  <a:lnTo>
                    <a:pt x="1518" y="234"/>
                  </a:lnTo>
                  <a:lnTo>
                    <a:pt x="1313" y="214"/>
                  </a:lnTo>
                  <a:lnTo>
                    <a:pt x="1313" y="118"/>
                  </a:lnTo>
                  <a:lnTo>
                    <a:pt x="1690" y="25"/>
                  </a:lnTo>
                  <a:lnTo>
                    <a:pt x="1832" y="25"/>
                  </a:lnTo>
                  <a:lnTo>
                    <a:pt x="1832" y="713"/>
                  </a:lnTo>
                  <a:lnTo>
                    <a:pt x="2247" y="25"/>
                  </a:lnTo>
                  <a:lnTo>
                    <a:pt x="2497" y="25"/>
                  </a:lnTo>
                  <a:lnTo>
                    <a:pt x="2497" y="822"/>
                  </a:lnTo>
                  <a:lnTo>
                    <a:pt x="2759" y="473"/>
                  </a:lnTo>
                  <a:lnTo>
                    <a:pt x="2759" y="62"/>
                  </a:lnTo>
                  <a:lnTo>
                    <a:pt x="2779" y="44"/>
                  </a:lnTo>
                  <a:lnTo>
                    <a:pt x="2806" y="27"/>
                  </a:lnTo>
                  <a:lnTo>
                    <a:pt x="2837" y="13"/>
                  </a:lnTo>
                  <a:lnTo>
                    <a:pt x="2872" y="4"/>
                  </a:lnTo>
                  <a:lnTo>
                    <a:pt x="291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 noProof="0"/>
            </a:p>
          </p:txBody>
        </p:sp>
      </p:grpSp>
      <p:sp>
        <p:nvSpPr>
          <p:cNvPr id="2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: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 userDrawn="1"/>
        </p:nvGrpSpPr>
        <p:grpSpPr bwMode="gray">
          <a:xfrm>
            <a:off x="2337410" y="3"/>
            <a:ext cx="9857766" cy="6176009"/>
            <a:chOff x="19140488" y="13674"/>
            <a:chExt cx="7443798" cy="6145827"/>
          </a:xfrm>
        </p:grpSpPr>
        <p:sp>
          <p:nvSpPr>
            <p:cNvPr id="28" name="Rectangle 17"/>
            <p:cNvSpPr>
              <a:spLocks noChangeArrowheads="1"/>
            </p:cNvSpPr>
            <p:nvPr/>
          </p:nvSpPr>
          <p:spPr bwMode="gray">
            <a:xfrm>
              <a:off x="19140488" y="4188799"/>
              <a:ext cx="2302206" cy="1970702"/>
            </a:xfrm>
            <a:prstGeom prst="rect">
              <a:avLst/>
            </a:prstGeom>
            <a:solidFill>
              <a:srgbClr val="9A170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29" name="Rectangle 7"/>
            <p:cNvSpPr>
              <a:spLocks noChangeArrowheads="1"/>
            </p:cNvSpPr>
            <p:nvPr/>
          </p:nvSpPr>
          <p:spPr bwMode="gray">
            <a:xfrm>
              <a:off x="25663403" y="4032250"/>
              <a:ext cx="920883" cy="2127250"/>
            </a:xfrm>
            <a:prstGeom prst="rect">
              <a:avLst/>
            </a:prstGeom>
            <a:solidFill>
              <a:srgbClr val="F3BE26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0" name="Rectangle 8"/>
            <p:cNvSpPr>
              <a:spLocks noChangeArrowheads="1"/>
            </p:cNvSpPr>
            <p:nvPr/>
          </p:nvSpPr>
          <p:spPr bwMode="gray">
            <a:xfrm>
              <a:off x="25049482" y="2899477"/>
              <a:ext cx="734694" cy="1289321"/>
            </a:xfrm>
            <a:prstGeom prst="rect">
              <a:avLst/>
            </a:prstGeom>
            <a:solidFill>
              <a:srgbClr val="F3BC87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1" name="Rectangle 9"/>
            <p:cNvSpPr>
              <a:spLocks noChangeArrowheads="1"/>
            </p:cNvSpPr>
            <p:nvPr/>
          </p:nvSpPr>
          <p:spPr bwMode="gray">
            <a:xfrm>
              <a:off x="25049482" y="4032250"/>
              <a:ext cx="734693" cy="2127250"/>
            </a:xfrm>
            <a:prstGeom prst="rect">
              <a:avLst/>
            </a:prstGeom>
            <a:solidFill>
              <a:srgbClr val="E88C14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2" name="Rectangle 11"/>
            <p:cNvSpPr>
              <a:spLocks noChangeArrowheads="1"/>
            </p:cNvSpPr>
            <p:nvPr/>
          </p:nvSpPr>
          <p:spPr bwMode="gray">
            <a:xfrm>
              <a:off x="24665780" y="706365"/>
              <a:ext cx="477045" cy="2263848"/>
            </a:xfrm>
            <a:prstGeom prst="rect">
              <a:avLst/>
            </a:prstGeom>
            <a:solidFill>
              <a:srgbClr val="E669A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33" name="Rectangle 12"/>
            <p:cNvSpPr>
              <a:spLocks noChangeArrowheads="1"/>
            </p:cNvSpPr>
            <p:nvPr/>
          </p:nvSpPr>
          <p:spPr bwMode="gray">
            <a:xfrm>
              <a:off x="24665780" y="2899478"/>
              <a:ext cx="477045" cy="1289321"/>
            </a:xfrm>
            <a:prstGeom prst="rect">
              <a:avLst/>
            </a:prstGeom>
            <a:solidFill>
              <a:srgbClr val="DB4D56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0" name="Rectangle 13"/>
            <p:cNvSpPr>
              <a:spLocks noChangeArrowheads="1"/>
            </p:cNvSpPr>
            <p:nvPr/>
          </p:nvSpPr>
          <p:spPr bwMode="gray">
            <a:xfrm>
              <a:off x="24665780" y="4032250"/>
              <a:ext cx="477045" cy="2127250"/>
            </a:xfrm>
            <a:prstGeom prst="rect">
              <a:avLst/>
            </a:prstGeom>
            <a:solidFill>
              <a:srgbClr val="D13A0D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1" name="Rectangle 14"/>
            <p:cNvSpPr>
              <a:spLocks noChangeArrowheads="1"/>
            </p:cNvSpPr>
            <p:nvPr/>
          </p:nvSpPr>
          <p:spPr bwMode="gray">
            <a:xfrm>
              <a:off x="19140488" y="669925"/>
              <a:ext cx="5662612" cy="2300288"/>
            </a:xfrm>
            <a:prstGeom prst="rect">
              <a:avLst/>
            </a:prstGeom>
            <a:solidFill>
              <a:srgbClr val="D74021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2" name="Rectangle 15"/>
            <p:cNvSpPr>
              <a:spLocks noChangeArrowheads="1"/>
            </p:cNvSpPr>
            <p:nvPr/>
          </p:nvSpPr>
          <p:spPr bwMode="gray">
            <a:xfrm>
              <a:off x="19140488" y="2899478"/>
              <a:ext cx="5662612" cy="1289321"/>
            </a:xfrm>
            <a:prstGeom prst="rect">
              <a:avLst/>
            </a:prstGeom>
            <a:solidFill>
              <a:srgbClr val="CD2F1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3" name="Freeform 16"/>
            <p:cNvSpPr>
              <a:spLocks/>
            </p:cNvSpPr>
            <p:nvPr/>
          </p:nvSpPr>
          <p:spPr bwMode="gray">
            <a:xfrm>
              <a:off x="19140488" y="4032250"/>
              <a:ext cx="5662612" cy="21272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567" y="0"/>
                </a:cxn>
                <a:cxn ang="0">
                  <a:pos x="3567" y="1340"/>
                </a:cxn>
                <a:cxn ang="0">
                  <a:pos x="1372" y="1340"/>
                </a:cxn>
                <a:cxn ang="0">
                  <a:pos x="1372" y="181"/>
                </a:cxn>
                <a:cxn ang="0">
                  <a:pos x="0" y="181"/>
                </a:cxn>
                <a:cxn ang="0">
                  <a:pos x="0" y="0"/>
                </a:cxn>
              </a:cxnLst>
              <a:rect l="0" t="0" r="r" b="b"/>
              <a:pathLst>
                <a:path w="3567" h="1340">
                  <a:moveTo>
                    <a:pt x="0" y="0"/>
                  </a:moveTo>
                  <a:lnTo>
                    <a:pt x="3567" y="0"/>
                  </a:lnTo>
                  <a:lnTo>
                    <a:pt x="3567" y="1340"/>
                  </a:lnTo>
                  <a:lnTo>
                    <a:pt x="1372" y="1340"/>
                  </a:lnTo>
                  <a:lnTo>
                    <a:pt x="1372" y="181"/>
                  </a:lnTo>
                  <a:lnTo>
                    <a:pt x="0" y="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4230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  <p:sp>
          <p:nvSpPr>
            <p:cNvPr id="44" name="Rectangle 10"/>
            <p:cNvSpPr>
              <a:spLocks noChangeArrowheads="1"/>
            </p:cNvSpPr>
            <p:nvPr/>
          </p:nvSpPr>
          <p:spPr bwMode="gray">
            <a:xfrm>
              <a:off x="19140488" y="13674"/>
              <a:ext cx="5662612" cy="692692"/>
            </a:xfrm>
            <a:prstGeom prst="rect">
              <a:avLst/>
            </a:prstGeom>
            <a:solidFill>
              <a:srgbClr val="EE9C34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/>
            </a:p>
          </p:txBody>
        </p:sp>
      </p:grpSp>
      <p:sp>
        <p:nvSpPr>
          <p:cNvPr id="54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2527960" y="838200"/>
            <a:ext cx="7126555" cy="914400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3200" b="1" i="1" baseline="0">
                <a:solidFill>
                  <a:schemeClr val="bg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add</a:t>
            </a:r>
            <a:r>
              <a:rPr lang="pt-BR" noProof="0" dirty="0" smtClean="0"/>
              <a:t> </a:t>
            </a:r>
            <a:r>
              <a:rPr lang="pt-BR" noProof="0" dirty="0" err="1" smtClean="0"/>
              <a:t>the</a:t>
            </a:r>
            <a:r>
              <a:rPr lang="pt-BR" noProof="0" dirty="0" smtClean="0"/>
              <a:t> </a:t>
            </a:r>
            <a:r>
              <a:rPr lang="pt-BR" noProof="0" dirty="0" err="1" smtClean="0"/>
              <a:t>presentation’s</a:t>
            </a:r>
            <a:r>
              <a:rPr lang="pt-BR" noProof="0" dirty="0" smtClean="0"/>
              <a:t> </a:t>
            </a:r>
            <a:r>
              <a:rPr lang="pt-BR" noProof="0" dirty="0" err="1" smtClean="0"/>
              <a:t>main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endParaRPr lang="pt-BR" noProof="0" dirty="0"/>
          </a:p>
        </p:txBody>
      </p:sp>
      <p:sp>
        <p:nvSpPr>
          <p:cNvPr id="55" name="Subtitle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2527960" y="1828801"/>
            <a:ext cx="7126555" cy="914401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 baseline="0">
                <a:solidFill>
                  <a:schemeClr val="bg1"/>
                </a:solidFill>
                <a:latin typeface="+mj-lt"/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  <a:latin typeface="+mj-lt"/>
              </a:defRPr>
            </a:lvl2pPr>
            <a:lvl3pPr marL="457204" indent="0" algn="l">
              <a:buNone/>
              <a:defRPr sz="1800">
                <a:solidFill>
                  <a:schemeClr val="bg1"/>
                </a:solidFill>
                <a:latin typeface="+mj-lt"/>
              </a:defRPr>
            </a:lvl3pPr>
            <a:lvl4pPr marL="914407" indent="0" algn="l">
              <a:buNone/>
              <a:defRPr sz="1800">
                <a:solidFill>
                  <a:schemeClr val="bg1"/>
                </a:solidFill>
                <a:latin typeface="+mj-lt"/>
              </a:defRPr>
            </a:lvl4pPr>
            <a:lvl5pPr marL="1371612" indent="0" algn="l">
              <a:buNone/>
              <a:defRPr sz="1800">
                <a:solidFill>
                  <a:schemeClr val="bg1"/>
                </a:solidFill>
                <a:latin typeface="+mj-lt"/>
              </a:defRPr>
            </a:lvl5pPr>
            <a:lvl6pPr marL="1828815" indent="0" algn="l">
              <a:buNone/>
              <a:defRPr sz="1800">
                <a:solidFill>
                  <a:schemeClr val="bg1"/>
                </a:solidFill>
                <a:latin typeface="+mj-lt"/>
              </a:defRPr>
            </a:lvl6pPr>
            <a:lvl7pPr marL="2286019" indent="0" algn="l">
              <a:buNone/>
              <a:defRPr sz="1800">
                <a:solidFill>
                  <a:schemeClr val="bg1"/>
                </a:solidFill>
                <a:latin typeface="+mj-lt"/>
              </a:defRPr>
            </a:lvl7pPr>
            <a:lvl8pPr marL="2743222" indent="0" algn="l">
              <a:buNone/>
              <a:defRPr sz="1800">
                <a:solidFill>
                  <a:schemeClr val="bg1"/>
                </a:solidFill>
                <a:latin typeface="+mj-lt"/>
              </a:defRPr>
            </a:lvl8pPr>
            <a:lvl9pPr marL="3200427" indent="0" algn="l">
              <a:buNone/>
              <a:defRPr sz="18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pt-BR" noProof="0" dirty="0" err="1" smtClean="0"/>
              <a:t>Subtitle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and</a:t>
            </a:r>
            <a:r>
              <a:rPr lang="pt-BR" noProof="0" dirty="0" smtClean="0"/>
              <a:t> date (move </a:t>
            </a:r>
            <a:r>
              <a:rPr lang="pt-BR" noProof="0" dirty="0" err="1" smtClean="0"/>
              <a:t>higher</a:t>
            </a:r>
            <a:r>
              <a:rPr lang="pt-BR" noProof="0" dirty="0" smtClean="0"/>
              <a:t> </a:t>
            </a:r>
            <a:r>
              <a:rPr lang="pt-BR" noProof="0" dirty="0" err="1" smtClean="0"/>
              <a:t>if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is</a:t>
            </a:r>
            <a:r>
              <a:rPr lang="pt-BR" noProof="0" dirty="0" smtClean="0"/>
              <a:t> </a:t>
            </a:r>
            <a:r>
              <a:rPr lang="pt-BR" noProof="0" dirty="0" err="1" smtClean="0"/>
              <a:t>only</a:t>
            </a:r>
            <a:r>
              <a:rPr lang="pt-BR" noProof="0" dirty="0" smtClean="0"/>
              <a:t> </a:t>
            </a:r>
            <a:r>
              <a:rPr lang="pt-BR" noProof="0" dirty="0" err="1" smtClean="0"/>
              <a:t>one</a:t>
            </a:r>
            <a:r>
              <a:rPr lang="pt-BR" noProof="0" dirty="0" smtClean="0"/>
              <a:t> </a:t>
            </a:r>
            <a:r>
              <a:rPr lang="pt-BR" noProof="0" dirty="0" err="1" smtClean="0"/>
              <a:t>line</a:t>
            </a:r>
            <a:r>
              <a:rPr lang="pt-BR" noProof="0" dirty="0" smtClean="0"/>
              <a:t>)</a:t>
            </a:r>
          </a:p>
        </p:txBody>
      </p:sp>
      <p:sp>
        <p:nvSpPr>
          <p:cNvPr id="56" name="Text Placeholder 31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2527958" y="374904"/>
            <a:ext cx="5475634" cy="146304"/>
          </a:xfrm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t-BR" noProof="0" dirty="0" smtClean="0"/>
              <a:t>www.pwc.com</a:t>
            </a:r>
            <a:endParaRPr lang="pt-BR" noProof="0" dirty="0"/>
          </a:p>
        </p:txBody>
      </p:sp>
      <p:sp>
        <p:nvSpPr>
          <p:cNvPr id="17" name="Picture Placeholder 76"/>
          <p:cNvSpPr>
            <a:spLocks noGrp="1"/>
          </p:cNvSpPr>
          <p:nvPr>
            <p:ph type="pic" sz="quarter" idx="13"/>
          </p:nvPr>
        </p:nvSpPr>
        <p:spPr>
          <a:xfrm>
            <a:off x="2337409" y="2899980"/>
            <a:ext cx="8434996" cy="3272223"/>
          </a:xfrm>
        </p:spPr>
        <p:txBody>
          <a:bodyPr/>
          <a:lstStyle>
            <a:lvl1pPr>
              <a:defRPr sz="1400"/>
            </a:lvl1pPr>
          </a:lstStyle>
          <a:p>
            <a:r>
              <a:rPr lang="en-US" noProof="0" dirty="0" smtClean="0"/>
              <a:t>Click icon to add picture</a:t>
            </a:r>
            <a:endParaRPr lang="en-GB" noProof="0" dirty="0"/>
          </a:p>
        </p:txBody>
      </p:sp>
      <p:grpSp>
        <p:nvGrpSpPr>
          <p:cNvPr id="22" name="Group 32"/>
          <p:cNvGrpSpPr/>
          <p:nvPr userDrawn="1"/>
        </p:nvGrpSpPr>
        <p:grpSpPr>
          <a:xfrm>
            <a:off x="1550417" y="6172202"/>
            <a:ext cx="914399" cy="533479"/>
            <a:chOff x="518032" y="978681"/>
            <a:chExt cx="4572000" cy="2667393"/>
          </a:xfrm>
        </p:grpSpPr>
        <p:sp>
          <p:nvSpPr>
            <p:cNvPr id="23" name="Rectangle 37"/>
            <p:cNvSpPr>
              <a:spLocks noChangeArrowheads="1"/>
            </p:cNvSpPr>
            <p:nvPr userDrawn="1"/>
          </p:nvSpPr>
          <p:spPr bwMode="black">
            <a:xfrm>
              <a:off x="3295650" y="978681"/>
              <a:ext cx="1143000" cy="263229"/>
            </a:xfrm>
            <a:prstGeom prst="rect">
              <a:avLst/>
            </a:prstGeom>
            <a:solidFill>
              <a:srgbClr val="A1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 noProof="0"/>
            </a:p>
          </p:txBody>
        </p:sp>
        <p:sp>
          <p:nvSpPr>
            <p:cNvPr id="24" name="Freeform 7"/>
            <p:cNvSpPr>
              <a:spLocks noEditPoints="1"/>
            </p:cNvSpPr>
            <p:nvPr userDrawn="1"/>
          </p:nvSpPr>
          <p:spPr bwMode="black">
            <a:xfrm>
              <a:off x="518032" y="1922794"/>
              <a:ext cx="4572000" cy="1723280"/>
            </a:xfrm>
            <a:custGeom>
              <a:avLst/>
              <a:gdLst/>
              <a:ahLst/>
              <a:cxnLst>
                <a:cxn ang="0">
                  <a:pos x="581" y="233"/>
                </a:cxn>
                <a:cxn ang="0">
                  <a:pos x="538" y="949"/>
                </a:cxn>
                <a:cxn ang="0">
                  <a:pos x="630" y="946"/>
                </a:cxn>
                <a:cxn ang="0">
                  <a:pos x="793" y="880"/>
                </a:cxn>
                <a:cxn ang="0">
                  <a:pos x="886" y="728"/>
                </a:cxn>
                <a:cxn ang="0">
                  <a:pos x="905" y="505"/>
                </a:cxn>
                <a:cxn ang="0">
                  <a:pos x="850" y="329"/>
                </a:cxn>
                <a:cxn ang="0">
                  <a:pos x="727" y="241"/>
                </a:cxn>
                <a:cxn ang="0">
                  <a:pos x="521" y="3"/>
                </a:cxn>
                <a:cxn ang="0">
                  <a:pos x="643" y="74"/>
                </a:cxn>
                <a:cxn ang="0">
                  <a:pos x="761" y="24"/>
                </a:cxn>
                <a:cxn ang="0">
                  <a:pos x="855" y="9"/>
                </a:cxn>
                <a:cxn ang="0">
                  <a:pos x="1026" y="40"/>
                </a:cxn>
                <a:cxn ang="0">
                  <a:pos x="1180" y="172"/>
                </a:cxn>
                <a:cxn ang="0">
                  <a:pos x="1265" y="383"/>
                </a:cxn>
                <a:cxn ang="0">
                  <a:pos x="1265" y="641"/>
                </a:cxn>
                <a:cxn ang="0">
                  <a:pos x="1175" y="857"/>
                </a:cxn>
                <a:cxn ang="0">
                  <a:pos x="1005" y="1006"/>
                </a:cxn>
                <a:cxn ang="0">
                  <a:pos x="766" y="1074"/>
                </a:cxn>
                <a:cxn ang="0">
                  <a:pos x="601" y="1074"/>
                </a:cxn>
                <a:cxn ang="0">
                  <a:pos x="692" y="1447"/>
                </a:cxn>
                <a:cxn ang="0">
                  <a:pos x="171" y="1408"/>
                </a:cxn>
                <a:cxn ang="0">
                  <a:pos x="413" y="3"/>
                </a:cxn>
                <a:cxn ang="0">
                  <a:pos x="3876" y="20"/>
                </a:cxn>
                <a:cxn ang="0">
                  <a:pos x="4036" y="100"/>
                </a:cxn>
                <a:cxn ang="0">
                  <a:pos x="4113" y="232"/>
                </a:cxn>
                <a:cxn ang="0">
                  <a:pos x="4091" y="362"/>
                </a:cxn>
                <a:cxn ang="0">
                  <a:pos x="3995" y="436"/>
                </a:cxn>
                <a:cxn ang="0">
                  <a:pos x="3859" y="438"/>
                </a:cxn>
                <a:cxn ang="0">
                  <a:pos x="3757" y="114"/>
                </a:cxn>
                <a:cxn ang="0">
                  <a:pos x="3597" y="187"/>
                </a:cxn>
                <a:cxn ang="0">
                  <a:pos x="3508" y="339"/>
                </a:cxn>
                <a:cxn ang="0">
                  <a:pos x="3489" y="565"/>
                </a:cxn>
                <a:cxn ang="0">
                  <a:pos x="3547" y="753"/>
                </a:cxn>
                <a:cxn ang="0">
                  <a:pos x="3668" y="869"/>
                </a:cxn>
                <a:cxn ang="0">
                  <a:pos x="3821" y="896"/>
                </a:cxn>
                <a:cxn ang="0">
                  <a:pos x="3931" y="872"/>
                </a:cxn>
                <a:cxn ang="0">
                  <a:pos x="4079" y="810"/>
                </a:cxn>
                <a:cxn ang="0">
                  <a:pos x="4016" y="1024"/>
                </a:cxn>
                <a:cxn ang="0">
                  <a:pos x="3830" y="1080"/>
                </a:cxn>
                <a:cxn ang="0">
                  <a:pos x="3651" y="1095"/>
                </a:cxn>
                <a:cxn ang="0">
                  <a:pos x="3426" y="1060"/>
                </a:cxn>
                <a:cxn ang="0">
                  <a:pos x="3255" y="947"/>
                </a:cxn>
                <a:cxn ang="0">
                  <a:pos x="3140" y="772"/>
                </a:cxn>
                <a:cxn ang="0">
                  <a:pos x="3101" y="561"/>
                </a:cxn>
                <a:cxn ang="0">
                  <a:pos x="3153" y="318"/>
                </a:cxn>
                <a:cxn ang="0">
                  <a:pos x="3293" y="135"/>
                </a:cxn>
                <a:cxn ang="0">
                  <a:pos x="3508" y="27"/>
                </a:cxn>
                <a:cxn ang="0">
                  <a:pos x="2910" y="0"/>
                </a:cxn>
                <a:cxn ang="0">
                  <a:pos x="3040" y="52"/>
                </a:cxn>
                <a:cxn ang="0">
                  <a:pos x="3093" y="178"/>
                </a:cxn>
                <a:cxn ang="0">
                  <a:pos x="3071" y="277"/>
                </a:cxn>
                <a:cxn ang="0">
                  <a:pos x="3004" y="393"/>
                </a:cxn>
                <a:cxn ang="0">
                  <a:pos x="2876" y="561"/>
                </a:cxn>
                <a:cxn ang="0">
                  <a:pos x="1784" y="1078"/>
                </a:cxn>
                <a:cxn ang="0">
                  <a:pos x="1313" y="118"/>
                </a:cxn>
                <a:cxn ang="0">
                  <a:pos x="2247" y="25"/>
                </a:cxn>
                <a:cxn ang="0">
                  <a:pos x="2759" y="62"/>
                </a:cxn>
                <a:cxn ang="0">
                  <a:pos x="2872" y="4"/>
                </a:cxn>
              </a:cxnLst>
              <a:rect l="0" t="0" r="r" b="b"/>
              <a:pathLst>
                <a:path w="4127" h="1544">
                  <a:moveTo>
                    <a:pt x="640" y="229"/>
                  </a:moveTo>
                  <a:lnTo>
                    <a:pt x="622" y="229"/>
                  </a:lnTo>
                  <a:lnTo>
                    <a:pt x="603" y="230"/>
                  </a:lnTo>
                  <a:lnTo>
                    <a:pt x="581" y="233"/>
                  </a:lnTo>
                  <a:lnTo>
                    <a:pt x="553" y="235"/>
                  </a:lnTo>
                  <a:lnTo>
                    <a:pt x="521" y="241"/>
                  </a:lnTo>
                  <a:lnTo>
                    <a:pt x="521" y="947"/>
                  </a:lnTo>
                  <a:lnTo>
                    <a:pt x="538" y="949"/>
                  </a:lnTo>
                  <a:lnTo>
                    <a:pt x="553" y="949"/>
                  </a:lnTo>
                  <a:lnTo>
                    <a:pt x="566" y="949"/>
                  </a:lnTo>
                  <a:lnTo>
                    <a:pt x="578" y="949"/>
                  </a:lnTo>
                  <a:lnTo>
                    <a:pt x="630" y="946"/>
                  </a:lnTo>
                  <a:lnTo>
                    <a:pt x="677" y="937"/>
                  </a:lnTo>
                  <a:lnTo>
                    <a:pt x="720" y="924"/>
                  </a:lnTo>
                  <a:lnTo>
                    <a:pt x="758" y="905"/>
                  </a:lnTo>
                  <a:lnTo>
                    <a:pt x="793" y="880"/>
                  </a:lnTo>
                  <a:lnTo>
                    <a:pt x="824" y="850"/>
                  </a:lnTo>
                  <a:lnTo>
                    <a:pt x="849" y="815"/>
                  </a:lnTo>
                  <a:lnTo>
                    <a:pt x="870" y="775"/>
                  </a:lnTo>
                  <a:lnTo>
                    <a:pt x="886" y="728"/>
                  </a:lnTo>
                  <a:lnTo>
                    <a:pt x="897" y="678"/>
                  </a:lnTo>
                  <a:lnTo>
                    <a:pt x="905" y="622"/>
                  </a:lnTo>
                  <a:lnTo>
                    <a:pt x="907" y="561"/>
                  </a:lnTo>
                  <a:lnTo>
                    <a:pt x="905" y="505"/>
                  </a:lnTo>
                  <a:lnTo>
                    <a:pt x="897" y="452"/>
                  </a:lnTo>
                  <a:lnTo>
                    <a:pt x="886" y="407"/>
                  </a:lnTo>
                  <a:lnTo>
                    <a:pt x="870" y="366"/>
                  </a:lnTo>
                  <a:lnTo>
                    <a:pt x="850" y="329"/>
                  </a:lnTo>
                  <a:lnTo>
                    <a:pt x="826" y="299"/>
                  </a:lnTo>
                  <a:lnTo>
                    <a:pt x="797" y="274"/>
                  </a:lnTo>
                  <a:lnTo>
                    <a:pt x="763" y="254"/>
                  </a:lnTo>
                  <a:lnTo>
                    <a:pt x="727" y="241"/>
                  </a:lnTo>
                  <a:lnTo>
                    <a:pt x="686" y="232"/>
                  </a:lnTo>
                  <a:lnTo>
                    <a:pt x="640" y="229"/>
                  </a:lnTo>
                  <a:close/>
                  <a:moveTo>
                    <a:pt x="413" y="3"/>
                  </a:moveTo>
                  <a:lnTo>
                    <a:pt x="521" y="3"/>
                  </a:lnTo>
                  <a:lnTo>
                    <a:pt x="521" y="143"/>
                  </a:lnTo>
                  <a:lnTo>
                    <a:pt x="566" y="117"/>
                  </a:lnTo>
                  <a:lnTo>
                    <a:pt x="607" y="93"/>
                  </a:lnTo>
                  <a:lnTo>
                    <a:pt x="643" y="74"/>
                  </a:lnTo>
                  <a:lnTo>
                    <a:pt x="677" y="57"/>
                  </a:lnTo>
                  <a:lnTo>
                    <a:pt x="707" y="44"/>
                  </a:lnTo>
                  <a:lnTo>
                    <a:pt x="735" y="33"/>
                  </a:lnTo>
                  <a:lnTo>
                    <a:pt x="761" y="24"/>
                  </a:lnTo>
                  <a:lnTo>
                    <a:pt x="785" y="18"/>
                  </a:lnTo>
                  <a:lnTo>
                    <a:pt x="809" y="13"/>
                  </a:lnTo>
                  <a:lnTo>
                    <a:pt x="831" y="10"/>
                  </a:lnTo>
                  <a:lnTo>
                    <a:pt x="855" y="9"/>
                  </a:lnTo>
                  <a:lnTo>
                    <a:pt x="879" y="8"/>
                  </a:lnTo>
                  <a:lnTo>
                    <a:pt x="931" y="12"/>
                  </a:lnTo>
                  <a:lnTo>
                    <a:pt x="980" y="23"/>
                  </a:lnTo>
                  <a:lnTo>
                    <a:pt x="1026" y="40"/>
                  </a:lnTo>
                  <a:lnTo>
                    <a:pt x="1070" y="64"/>
                  </a:lnTo>
                  <a:lnTo>
                    <a:pt x="1110" y="94"/>
                  </a:lnTo>
                  <a:lnTo>
                    <a:pt x="1148" y="130"/>
                  </a:lnTo>
                  <a:lnTo>
                    <a:pt x="1180" y="172"/>
                  </a:lnTo>
                  <a:lnTo>
                    <a:pt x="1209" y="218"/>
                  </a:lnTo>
                  <a:lnTo>
                    <a:pt x="1233" y="268"/>
                  </a:lnTo>
                  <a:lnTo>
                    <a:pt x="1252" y="324"/>
                  </a:lnTo>
                  <a:lnTo>
                    <a:pt x="1265" y="383"/>
                  </a:lnTo>
                  <a:lnTo>
                    <a:pt x="1274" y="446"/>
                  </a:lnTo>
                  <a:lnTo>
                    <a:pt x="1278" y="512"/>
                  </a:lnTo>
                  <a:lnTo>
                    <a:pt x="1274" y="578"/>
                  </a:lnTo>
                  <a:lnTo>
                    <a:pt x="1265" y="641"/>
                  </a:lnTo>
                  <a:lnTo>
                    <a:pt x="1252" y="701"/>
                  </a:lnTo>
                  <a:lnTo>
                    <a:pt x="1232" y="756"/>
                  </a:lnTo>
                  <a:lnTo>
                    <a:pt x="1205" y="809"/>
                  </a:lnTo>
                  <a:lnTo>
                    <a:pt x="1175" y="857"/>
                  </a:lnTo>
                  <a:lnTo>
                    <a:pt x="1140" y="901"/>
                  </a:lnTo>
                  <a:lnTo>
                    <a:pt x="1099" y="941"/>
                  </a:lnTo>
                  <a:lnTo>
                    <a:pt x="1054" y="976"/>
                  </a:lnTo>
                  <a:lnTo>
                    <a:pt x="1005" y="1006"/>
                  </a:lnTo>
                  <a:lnTo>
                    <a:pt x="951" y="1031"/>
                  </a:lnTo>
                  <a:lnTo>
                    <a:pt x="894" y="1051"/>
                  </a:lnTo>
                  <a:lnTo>
                    <a:pt x="831" y="1065"/>
                  </a:lnTo>
                  <a:lnTo>
                    <a:pt x="766" y="1074"/>
                  </a:lnTo>
                  <a:lnTo>
                    <a:pt x="696" y="1078"/>
                  </a:lnTo>
                  <a:lnTo>
                    <a:pt x="670" y="1078"/>
                  </a:lnTo>
                  <a:lnTo>
                    <a:pt x="637" y="1076"/>
                  </a:lnTo>
                  <a:lnTo>
                    <a:pt x="601" y="1074"/>
                  </a:lnTo>
                  <a:lnTo>
                    <a:pt x="561" y="1071"/>
                  </a:lnTo>
                  <a:lnTo>
                    <a:pt x="521" y="1068"/>
                  </a:lnTo>
                  <a:lnTo>
                    <a:pt x="521" y="1408"/>
                  </a:lnTo>
                  <a:lnTo>
                    <a:pt x="692" y="1447"/>
                  </a:lnTo>
                  <a:lnTo>
                    <a:pt x="692" y="1544"/>
                  </a:lnTo>
                  <a:lnTo>
                    <a:pt x="18" y="1544"/>
                  </a:lnTo>
                  <a:lnTo>
                    <a:pt x="18" y="1447"/>
                  </a:lnTo>
                  <a:lnTo>
                    <a:pt x="171" y="1408"/>
                  </a:lnTo>
                  <a:lnTo>
                    <a:pt x="171" y="229"/>
                  </a:lnTo>
                  <a:lnTo>
                    <a:pt x="0" y="229"/>
                  </a:lnTo>
                  <a:lnTo>
                    <a:pt x="0" y="128"/>
                  </a:lnTo>
                  <a:lnTo>
                    <a:pt x="413" y="3"/>
                  </a:lnTo>
                  <a:close/>
                  <a:moveTo>
                    <a:pt x="3711" y="0"/>
                  </a:moveTo>
                  <a:lnTo>
                    <a:pt x="3770" y="3"/>
                  </a:lnTo>
                  <a:lnTo>
                    <a:pt x="3825" y="9"/>
                  </a:lnTo>
                  <a:lnTo>
                    <a:pt x="3876" y="20"/>
                  </a:lnTo>
                  <a:lnTo>
                    <a:pt x="3923" y="34"/>
                  </a:lnTo>
                  <a:lnTo>
                    <a:pt x="3965" y="53"/>
                  </a:lnTo>
                  <a:lnTo>
                    <a:pt x="4004" y="75"/>
                  </a:lnTo>
                  <a:lnTo>
                    <a:pt x="4036" y="100"/>
                  </a:lnTo>
                  <a:lnTo>
                    <a:pt x="4064" y="129"/>
                  </a:lnTo>
                  <a:lnTo>
                    <a:pt x="4086" y="160"/>
                  </a:lnTo>
                  <a:lnTo>
                    <a:pt x="4103" y="194"/>
                  </a:lnTo>
                  <a:lnTo>
                    <a:pt x="4113" y="232"/>
                  </a:lnTo>
                  <a:lnTo>
                    <a:pt x="4117" y="271"/>
                  </a:lnTo>
                  <a:lnTo>
                    <a:pt x="4114" y="304"/>
                  </a:lnTo>
                  <a:lnTo>
                    <a:pt x="4105" y="334"/>
                  </a:lnTo>
                  <a:lnTo>
                    <a:pt x="4091" y="362"/>
                  </a:lnTo>
                  <a:lnTo>
                    <a:pt x="4074" y="387"/>
                  </a:lnTo>
                  <a:lnTo>
                    <a:pt x="4051" y="407"/>
                  </a:lnTo>
                  <a:lnTo>
                    <a:pt x="4025" y="423"/>
                  </a:lnTo>
                  <a:lnTo>
                    <a:pt x="3995" y="436"/>
                  </a:lnTo>
                  <a:lnTo>
                    <a:pt x="3961" y="443"/>
                  </a:lnTo>
                  <a:lnTo>
                    <a:pt x="3925" y="446"/>
                  </a:lnTo>
                  <a:lnTo>
                    <a:pt x="3891" y="444"/>
                  </a:lnTo>
                  <a:lnTo>
                    <a:pt x="3859" y="438"/>
                  </a:lnTo>
                  <a:lnTo>
                    <a:pt x="3826" y="428"/>
                  </a:lnTo>
                  <a:lnTo>
                    <a:pt x="3792" y="413"/>
                  </a:lnTo>
                  <a:lnTo>
                    <a:pt x="3757" y="394"/>
                  </a:lnTo>
                  <a:lnTo>
                    <a:pt x="3757" y="114"/>
                  </a:lnTo>
                  <a:lnTo>
                    <a:pt x="3711" y="125"/>
                  </a:lnTo>
                  <a:lnTo>
                    <a:pt x="3668" y="140"/>
                  </a:lnTo>
                  <a:lnTo>
                    <a:pt x="3631" y="162"/>
                  </a:lnTo>
                  <a:lnTo>
                    <a:pt x="3597" y="187"/>
                  </a:lnTo>
                  <a:lnTo>
                    <a:pt x="3568" y="218"/>
                  </a:lnTo>
                  <a:lnTo>
                    <a:pt x="3543" y="253"/>
                  </a:lnTo>
                  <a:lnTo>
                    <a:pt x="3523" y="294"/>
                  </a:lnTo>
                  <a:lnTo>
                    <a:pt x="3508" y="339"/>
                  </a:lnTo>
                  <a:lnTo>
                    <a:pt x="3497" y="391"/>
                  </a:lnTo>
                  <a:lnTo>
                    <a:pt x="3489" y="447"/>
                  </a:lnTo>
                  <a:lnTo>
                    <a:pt x="3487" y="507"/>
                  </a:lnTo>
                  <a:lnTo>
                    <a:pt x="3489" y="565"/>
                  </a:lnTo>
                  <a:lnTo>
                    <a:pt x="3497" y="617"/>
                  </a:lnTo>
                  <a:lnTo>
                    <a:pt x="3509" y="667"/>
                  </a:lnTo>
                  <a:lnTo>
                    <a:pt x="3526" y="712"/>
                  </a:lnTo>
                  <a:lnTo>
                    <a:pt x="3547" y="753"/>
                  </a:lnTo>
                  <a:lnTo>
                    <a:pt x="3571" y="790"/>
                  </a:lnTo>
                  <a:lnTo>
                    <a:pt x="3600" y="821"/>
                  </a:lnTo>
                  <a:lnTo>
                    <a:pt x="3632" y="847"/>
                  </a:lnTo>
                  <a:lnTo>
                    <a:pt x="3668" y="869"/>
                  </a:lnTo>
                  <a:lnTo>
                    <a:pt x="3707" y="885"/>
                  </a:lnTo>
                  <a:lnTo>
                    <a:pt x="3750" y="894"/>
                  </a:lnTo>
                  <a:lnTo>
                    <a:pt x="3795" y="897"/>
                  </a:lnTo>
                  <a:lnTo>
                    <a:pt x="3821" y="896"/>
                  </a:lnTo>
                  <a:lnTo>
                    <a:pt x="3847" y="894"/>
                  </a:lnTo>
                  <a:lnTo>
                    <a:pt x="3874" y="889"/>
                  </a:lnTo>
                  <a:lnTo>
                    <a:pt x="3901" y="881"/>
                  </a:lnTo>
                  <a:lnTo>
                    <a:pt x="3931" y="872"/>
                  </a:lnTo>
                  <a:lnTo>
                    <a:pt x="3964" y="861"/>
                  </a:lnTo>
                  <a:lnTo>
                    <a:pt x="3999" y="846"/>
                  </a:lnTo>
                  <a:lnTo>
                    <a:pt x="4036" y="830"/>
                  </a:lnTo>
                  <a:lnTo>
                    <a:pt x="4079" y="810"/>
                  </a:lnTo>
                  <a:lnTo>
                    <a:pt x="4127" y="787"/>
                  </a:lnTo>
                  <a:lnTo>
                    <a:pt x="4127" y="976"/>
                  </a:lnTo>
                  <a:lnTo>
                    <a:pt x="4069" y="1001"/>
                  </a:lnTo>
                  <a:lnTo>
                    <a:pt x="4016" y="1024"/>
                  </a:lnTo>
                  <a:lnTo>
                    <a:pt x="3966" y="1041"/>
                  </a:lnTo>
                  <a:lnTo>
                    <a:pt x="3919" y="1058"/>
                  </a:lnTo>
                  <a:lnTo>
                    <a:pt x="3874" y="1070"/>
                  </a:lnTo>
                  <a:lnTo>
                    <a:pt x="3830" y="1080"/>
                  </a:lnTo>
                  <a:lnTo>
                    <a:pt x="3786" y="1086"/>
                  </a:lnTo>
                  <a:lnTo>
                    <a:pt x="3742" y="1091"/>
                  </a:lnTo>
                  <a:lnTo>
                    <a:pt x="3697" y="1094"/>
                  </a:lnTo>
                  <a:lnTo>
                    <a:pt x="3651" y="1095"/>
                  </a:lnTo>
                  <a:lnTo>
                    <a:pt x="3588" y="1093"/>
                  </a:lnTo>
                  <a:lnTo>
                    <a:pt x="3530" y="1086"/>
                  </a:lnTo>
                  <a:lnTo>
                    <a:pt x="3476" y="1075"/>
                  </a:lnTo>
                  <a:lnTo>
                    <a:pt x="3426" y="1060"/>
                  </a:lnTo>
                  <a:lnTo>
                    <a:pt x="3378" y="1039"/>
                  </a:lnTo>
                  <a:lnTo>
                    <a:pt x="3334" y="1014"/>
                  </a:lnTo>
                  <a:lnTo>
                    <a:pt x="3294" y="984"/>
                  </a:lnTo>
                  <a:lnTo>
                    <a:pt x="3255" y="947"/>
                  </a:lnTo>
                  <a:lnTo>
                    <a:pt x="3219" y="907"/>
                  </a:lnTo>
                  <a:lnTo>
                    <a:pt x="3188" y="865"/>
                  </a:lnTo>
                  <a:lnTo>
                    <a:pt x="3162" y="820"/>
                  </a:lnTo>
                  <a:lnTo>
                    <a:pt x="3140" y="772"/>
                  </a:lnTo>
                  <a:lnTo>
                    <a:pt x="3124" y="722"/>
                  </a:lnTo>
                  <a:lnTo>
                    <a:pt x="3111" y="670"/>
                  </a:lnTo>
                  <a:lnTo>
                    <a:pt x="3104" y="616"/>
                  </a:lnTo>
                  <a:lnTo>
                    <a:pt x="3101" y="561"/>
                  </a:lnTo>
                  <a:lnTo>
                    <a:pt x="3105" y="494"/>
                  </a:lnTo>
                  <a:lnTo>
                    <a:pt x="3115" y="433"/>
                  </a:lnTo>
                  <a:lnTo>
                    <a:pt x="3130" y="373"/>
                  </a:lnTo>
                  <a:lnTo>
                    <a:pt x="3153" y="318"/>
                  </a:lnTo>
                  <a:lnTo>
                    <a:pt x="3179" y="267"/>
                  </a:lnTo>
                  <a:lnTo>
                    <a:pt x="3213" y="219"/>
                  </a:lnTo>
                  <a:lnTo>
                    <a:pt x="3250" y="175"/>
                  </a:lnTo>
                  <a:lnTo>
                    <a:pt x="3293" y="135"/>
                  </a:lnTo>
                  <a:lnTo>
                    <a:pt x="3341" y="102"/>
                  </a:lnTo>
                  <a:lnTo>
                    <a:pt x="3392" y="72"/>
                  </a:lnTo>
                  <a:lnTo>
                    <a:pt x="3448" y="47"/>
                  </a:lnTo>
                  <a:lnTo>
                    <a:pt x="3508" y="27"/>
                  </a:lnTo>
                  <a:lnTo>
                    <a:pt x="3573" y="12"/>
                  </a:lnTo>
                  <a:lnTo>
                    <a:pt x="3640" y="3"/>
                  </a:lnTo>
                  <a:lnTo>
                    <a:pt x="3711" y="0"/>
                  </a:lnTo>
                  <a:close/>
                  <a:moveTo>
                    <a:pt x="2910" y="0"/>
                  </a:moveTo>
                  <a:lnTo>
                    <a:pt x="2948" y="4"/>
                  </a:lnTo>
                  <a:lnTo>
                    <a:pt x="2983" y="14"/>
                  </a:lnTo>
                  <a:lnTo>
                    <a:pt x="3014" y="30"/>
                  </a:lnTo>
                  <a:lnTo>
                    <a:pt x="3040" y="52"/>
                  </a:lnTo>
                  <a:lnTo>
                    <a:pt x="3063" y="78"/>
                  </a:lnTo>
                  <a:lnTo>
                    <a:pt x="3079" y="109"/>
                  </a:lnTo>
                  <a:lnTo>
                    <a:pt x="3089" y="142"/>
                  </a:lnTo>
                  <a:lnTo>
                    <a:pt x="3093" y="178"/>
                  </a:lnTo>
                  <a:lnTo>
                    <a:pt x="3091" y="203"/>
                  </a:lnTo>
                  <a:lnTo>
                    <a:pt x="3088" y="227"/>
                  </a:lnTo>
                  <a:lnTo>
                    <a:pt x="3081" y="252"/>
                  </a:lnTo>
                  <a:lnTo>
                    <a:pt x="3071" y="277"/>
                  </a:lnTo>
                  <a:lnTo>
                    <a:pt x="3060" y="303"/>
                  </a:lnTo>
                  <a:lnTo>
                    <a:pt x="3044" y="331"/>
                  </a:lnTo>
                  <a:lnTo>
                    <a:pt x="3025" y="361"/>
                  </a:lnTo>
                  <a:lnTo>
                    <a:pt x="3004" y="393"/>
                  </a:lnTo>
                  <a:lnTo>
                    <a:pt x="2978" y="429"/>
                  </a:lnTo>
                  <a:lnTo>
                    <a:pt x="2948" y="468"/>
                  </a:lnTo>
                  <a:lnTo>
                    <a:pt x="2914" y="512"/>
                  </a:lnTo>
                  <a:lnTo>
                    <a:pt x="2876" y="561"/>
                  </a:lnTo>
                  <a:lnTo>
                    <a:pt x="2472" y="1078"/>
                  </a:lnTo>
                  <a:lnTo>
                    <a:pt x="2182" y="1078"/>
                  </a:lnTo>
                  <a:lnTo>
                    <a:pt x="2182" y="424"/>
                  </a:lnTo>
                  <a:lnTo>
                    <a:pt x="1784" y="1078"/>
                  </a:lnTo>
                  <a:lnTo>
                    <a:pt x="1518" y="1078"/>
                  </a:lnTo>
                  <a:lnTo>
                    <a:pt x="1518" y="234"/>
                  </a:lnTo>
                  <a:lnTo>
                    <a:pt x="1313" y="214"/>
                  </a:lnTo>
                  <a:lnTo>
                    <a:pt x="1313" y="118"/>
                  </a:lnTo>
                  <a:lnTo>
                    <a:pt x="1690" y="25"/>
                  </a:lnTo>
                  <a:lnTo>
                    <a:pt x="1832" y="25"/>
                  </a:lnTo>
                  <a:lnTo>
                    <a:pt x="1832" y="713"/>
                  </a:lnTo>
                  <a:lnTo>
                    <a:pt x="2247" y="25"/>
                  </a:lnTo>
                  <a:lnTo>
                    <a:pt x="2497" y="25"/>
                  </a:lnTo>
                  <a:lnTo>
                    <a:pt x="2497" y="822"/>
                  </a:lnTo>
                  <a:lnTo>
                    <a:pt x="2759" y="473"/>
                  </a:lnTo>
                  <a:lnTo>
                    <a:pt x="2759" y="62"/>
                  </a:lnTo>
                  <a:lnTo>
                    <a:pt x="2779" y="44"/>
                  </a:lnTo>
                  <a:lnTo>
                    <a:pt x="2806" y="27"/>
                  </a:lnTo>
                  <a:lnTo>
                    <a:pt x="2837" y="13"/>
                  </a:lnTo>
                  <a:lnTo>
                    <a:pt x="2872" y="4"/>
                  </a:lnTo>
                  <a:lnTo>
                    <a:pt x="291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 noProof="0"/>
            </a:p>
          </p:txBody>
        </p:sp>
      </p:grpSp>
      <p:sp>
        <p:nvSpPr>
          <p:cNvPr id="2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: Col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Rectangle 649"/>
          <p:cNvSpPr>
            <a:spLocks noChangeArrowheads="1"/>
          </p:cNvSpPr>
          <p:nvPr/>
        </p:nvSpPr>
        <p:spPr bwMode="gray">
          <a:xfrm>
            <a:off x="9857766" y="685803"/>
            <a:ext cx="2337409" cy="54863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1800" noProof="0" dirty="0"/>
          </a:p>
        </p:txBody>
      </p:sp>
      <p:sp>
        <p:nvSpPr>
          <p:cNvPr id="81" name="Rectangle 648"/>
          <p:cNvSpPr>
            <a:spLocks noChangeArrowheads="1"/>
          </p:cNvSpPr>
          <p:nvPr/>
        </p:nvSpPr>
        <p:spPr bwMode="gray">
          <a:xfrm>
            <a:off x="2337409" y="0"/>
            <a:ext cx="7520358" cy="6858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1800" noProof="0" dirty="0"/>
          </a:p>
        </p:txBody>
      </p:sp>
      <p:sp>
        <p:nvSpPr>
          <p:cNvPr id="83" name="Rectangle 650"/>
          <p:cNvSpPr>
            <a:spLocks noChangeArrowheads="1"/>
          </p:cNvSpPr>
          <p:nvPr/>
        </p:nvSpPr>
        <p:spPr bwMode="gray">
          <a:xfrm>
            <a:off x="2337409" y="685800"/>
            <a:ext cx="7520358" cy="5486400"/>
          </a:xfrm>
          <a:prstGeom prst="rect">
            <a:avLst/>
          </a:prstGeom>
          <a:solidFill>
            <a:schemeClr val="tx2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1800" noProof="0" dirty="0"/>
          </a:p>
        </p:txBody>
      </p:sp>
      <p:sp>
        <p:nvSpPr>
          <p:cNvPr id="50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2527960" y="838200"/>
            <a:ext cx="7126555" cy="914400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3200" b="1" i="1" baseline="0">
                <a:solidFill>
                  <a:schemeClr val="bg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add</a:t>
            </a:r>
            <a:r>
              <a:rPr lang="pt-BR" noProof="0" dirty="0" smtClean="0"/>
              <a:t> </a:t>
            </a:r>
            <a:r>
              <a:rPr lang="pt-BR" noProof="0" dirty="0" err="1" smtClean="0"/>
              <a:t>the</a:t>
            </a:r>
            <a:r>
              <a:rPr lang="pt-BR" noProof="0" dirty="0" smtClean="0"/>
              <a:t> </a:t>
            </a:r>
            <a:r>
              <a:rPr lang="pt-BR" noProof="0" dirty="0" err="1" smtClean="0"/>
              <a:t>presentation’s</a:t>
            </a:r>
            <a:r>
              <a:rPr lang="pt-BR" noProof="0" dirty="0" smtClean="0"/>
              <a:t> </a:t>
            </a:r>
            <a:r>
              <a:rPr lang="pt-BR" noProof="0" dirty="0" err="1" smtClean="0"/>
              <a:t>main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endParaRPr lang="pt-BR" noProof="0" dirty="0"/>
          </a:p>
        </p:txBody>
      </p:sp>
      <p:sp>
        <p:nvSpPr>
          <p:cNvPr id="51" name="Subtitle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2527960" y="1828801"/>
            <a:ext cx="7126555" cy="914401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 baseline="0">
                <a:solidFill>
                  <a:schemeClr val="bg1"/>
                </a:solidFill>
                <a:latin typeface="+mj-lt"/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  <a:latin typeface="+mj-lt"/>
              </a:defRPr>
            </a:lvl2pPr>
            <a:lvl3pPr marL="457204" indent="0" algn="l">
              <a:buNone/>
              <a:defRPr sz="1800">
                <a:solidFill>
                  <a:schemeClr val="bg1"/>
                </a:solidFill>
                <a:latin typeface="+mj-lt"/>
              </a:defRPr>
            </a:lvl3pPr>
            <a:lvl4pPr marL="914407" indent="0" algn="l">
              <a:buNone/>
              <a:defRPr sz="1800">
                <a:solidFill>
                  <a:schemeClr val="bg1"/>
                </a:solidFill>
                <a:latin typeface="+mj-lt"/>
              </a:defRPr>
            </a:lvl4pPr>
            <a:lvl5pPr marL="1371612" indent="0" algn="l">
              <a:buNone/>
              <a:defRPr sz="1800">
                <a:solidFill>
                  <a:schemeClr val="bg1"/>
                </a:solidFill>
                <a:latin typeface="+mj-lt"/>
              </a:defRPr>
            </a:lvl5pPr>
            <a:lvl6pPr marL="1828815" indent="0" algn="l">
              <a:buNone/>
              <a:defRPr sz="1800">
                <a:solidFill>
                  <a:schemeClr val="bg1"/>
                </a:solidFill>
                <a:latin typeface="+mj-lt"/>
              </a:defRPr>
            </a:lvl6pPr>
            <a:lvl7pPr marL="2286019" indent="0" algn="l">
              <a:buNone/>
              <a:defRPr sz="1800">
                <a:solidFill>
                  <a:schemeClr val="bg1"/>
                </a:solidFill>
                <a:latin typeface="+mj-lt"/>
              </a:defRPr>
            </a:lvl7pPr>
            <a:lvl8pPr marL="2743222" indent="0" algn="l">
              <a:buNone/>
              <a:defRPr sz="1800">
                <a:solidFill>
                  <a:schemeClr val="bg1"/>
                </a:solidFill>
                <a:latin typeface="+mj-lt"/>
              </a:defRPr>
            </a:lvl8pPr>
            <a:lvl9pPr marL="3200427" indent="0" algn="l">
              <a:buNone/>
              <a:defRPr sz="18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pt-BR" noProof="0" dirty="0" err="1" smtClean="0"/>
              <a:t>Subtitle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and</a:t>
            </a:r>
            <a:r>
              <a:rPr lang="pt-BR" noProof="0" dirty="0" smtClean="0"/>
              <a:t> date (move </a:t>
            </a:r>
            <a:r>
              <a:rPr lang="pt-BR" noProof="0" dirty="0" err="1" smtClean="0"/>
              <a:t>higher</a:t>
            </a:r>
            <a:r>
              <a:rPr lang="pt-BR" noProof="0" dirty="0" smtClean="0"/>
              <a:t> </a:t>
            </a:r>
            <a:r>
              <a:rPr lang="pt-BR" noProof="0" dirty="0" err="1" smtClean="0"/>
              <a:t>if</a:t>
            </a:r>
            <a:r>
              <a:rPr lang="pt-BR" noProof="0" dirty="0" smtClean="0"/>
              <a:t>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is</a:t>
            </a:r>
            <a:r>
              <a:rPr lang="pt-BR" noProof="0" dirty="0" smtClean="0"/>
              <a:t> </a:t>
            </a:r>
            <a:r>
              <a:rPr lang="pt-BR" noProof="0" dirty="0" err="1" smtClean="0"/>
              <a:t>only</a:t>
            </a:r>
            <a:r>
              <a:rPr lang="pt-BR" noProof="0" dirty="0" smtClean="0"/>
              <a:t> </a:t>
            </a:r>
            <a:r>
              <a:rPr lang="pt-BR" noProof="0" dirty="0" err="1" smtClean="0"/>
              <a:t>one</a:t>
            </a:r>
            <a:r>
              <a:rPr lang="pt-BR" noProof="0" dirty="0" smtClean="0"/>
              <a:t> </a:t>
            </a:r>
            <a:r>
              <a:rPr lang="pt-BR" noProof="0" dirty="0" err="1" smtClean="0"/>
              <a:t>line</a:t>
            </a:r>
            <a:r>
              <a:rPr lang="pt-BR" noProof="0" dirty="0" smtClean="0"/>
              <a:t>)</a:t>
            </a:r>
          </a:p>
        </p:txBody>
      </p:sp>
      <p:sp>
        <p:nvSpPr>
          <p:cNvPr id="52" name="Text Placeholder 31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2527958" y="374904"/>
            <a:ext cx="5475634" cy="146304"/>
          </a:xfrm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t-BR" noProof="0" dirty="0" smtClean="0"/>
              <a:t>www.pwc.com</a:t>
            </a:r>
            <a:endParaRPr lang="pt-BR" noProof="0" dirty="0"/>
          </a:p>
        </p:txBody>
      </p:sp>
      <p:grpSp>
        <p:nvGrpSpPr>
          <p:cNvPr id="17" name="Gruppieren 16"/>
          <p:cNvGrpSpPr/>
          <p:nvPr userDrawn="1"/>
        </p:nvGrpSpPr>
        <p:grpSpPr>
          <a:xfrm>
            <a:off x="1550417" y="6172202"/>
            <a:ext cx="914399" cy="533479"/>
            <a:chOff x="1550415" y="6172200"/>
            <a:chExt cx="914400" cy="533479"/>
          </a:xfrm>
        </p:grpSpPr>
        <p:sp>
          <p:nvSpPr>
            <p:cNvPr id="15" name="Rectangle 37"/>
            <p:cNvSpPr>
              <a:spLocks noChangeArrowheads="1"/>
            </p:cNvSpPr>
            <p:nvPr userDrawn="1"/>
          </p:nvSpPr>
          <p:spPr bwMode="black">
            <a:xfrm>
              <a:off x="2105939" y="6172200"/>
              <a:ext cx="228600" cy="52646"/>
            </a:xfrm>
            <a:prstGeom prst="rect">
              <a:avLst/>
            </a:prstGeom>
            <a:solidFill>
              <a:schemeClr val="tx2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 noProof="0"/>
            </a:p>
          </p:txBody>
        </p:sp>
        <p:sp>
          <p:nvSpPr>
            <p:cNvPr id="16" name="Freeform 7"/>
            <p:cNvSpPr>
              <a:spLocks noEditPoints="1"/>
            </p:cNvSpPr>
            <p:nvPr userDrawn="1"/>
          </p:nvSpPr>
          <p:spPr bwMode="black">
            <a:xfrm>
              <a:off x="1550415" y="6361023"/>
              <a:ext cx="914400" cy="344656"/>
            </a:xfrm>
            <a:custGeom>
              <a:avLst/>
              <a:gdLst/>
              <a:ahLst/>
              <a:cxnLst>
                <a:cxn ang="0">
                  <a:pos x="581" y="233"/>
                </a:cxn>
                <a:cxn ang="0">
                  <a:pos x="538" y="949"/>
                </a:cxn>
                <a:cxn ang="0">
                  <a:pos x="630" y="946"/>
                </a:cxn>
                <a:cxn ang="0">
                  <a:pos x="793" y="880"/>
                </a:cxn>
                <a:cxn ang="0">
                  <a:pos x="886" y="728"/>
                </a:cxn>
                <a:cxn ang="0">
                  <a:pos x="905" y="505"/>
                </a:cxn>
                <a:cxn ang="0">
                  <a:pos x="850" y="329"/>
                </a:cxn>
                <a:cxn ang="0">
                  <a:pos x="727" y="241"/>
                </a:cxn>
                <a:cxn ang="0">
                  <a:pos x="521" y="3"/>
                </a:cxn>
                <a:cxn ang="0">
                  <a:pos x="643" y="74"/>
                </a:cxn>
                <a:cxn ang="0">
                  <a:pos x="761" y="24"/>
                </a:cxn>
                <a:cxn ang="0">
                  <a:pos x="855" y="9"/>
                </a:cxn>
                <a:cxn ang="0">
                  <a:pos x="1026" y="40"/>
                </a:cxn>
                <a:cxn ang="0">
                  <a:pos x="1180" y="172"/>
                </a:cxn>
                <a:cxn ang="0">
                  <a:pos x="1265" y="383"/>
                </a:cxn>
                <a:cxn ang="0">
                  <a:pos x="1265" y="641"/>
                </a:cxn>
                <a:cxn ang="0">
                  <a:pos x="1175" y="857"/>
                </a:cxn>
                <a:cxn ang="0">
                  <a:pos x="1005" y="1006"/>
                </a:cxn>
                <a:cxn ang="0">
                  <a:pos x="766" y="1074"/>
                </a:cxn>
                <a:cxn ang="0">
                  <a:pos x="601" y="1074"/>
                </a:cxn>
                <a:cxn ang="0">
                  <a:pos x="692" y="1447"/>
                </a:cxn>
                <a:cxn ang="0">
                  <a:pos x="171" y="1408"/>
                </a:cxn>
                <a:cxn ang="0">
                  <a:pos x="413" y="3"/>
                </a:cxn>
                <a:cxn ang="0">
                  <a:pos x="3876" y="20"/>
                </a:cxn>
                <a:cxn ang="0">
                  <a:pos x="4036" y="100"/>
                </a:cxn>
                <a:cxn ang="0">
                  <a:pos x="4113" y="232"/>
                </a:cxn>
                <a:cxn ang="0">
                  <a:pos x="4091" y="362"/>
                </a:cxn>
                <a:cxn ang="0">
                  <a:pos x="3995" y="436"/>
                </a:cxn>
                <a:cxn ang="0">
                  <a:pos x="3859" y="438"/>
                </a:cxn>
                <a:cxn ang="0">
                  <a:pos x="3757" y="114"/>
                </a:cxn>
                <a:cxn ang="0">
                  <a:pos x="3597" y="187"/>
                </a:cxn>
                <a:cxn ang="0">
                  <a:pos x="3508" y="339"/>
                </a:cxn>
                <a:cxn ang="0">
                  <a:pos x="3489" y="565"/>
                </a:cxn>
                <a:cxn ang="0">
                  <a:pos x="3547" y="753"/>
                </a:cxn>
                <a:cxn ang="0">
                  <a:pos x="3668" y="869"/>
                </a:cxn>
                <a:cxn ang="0">
                  <a:pos x="3821" y="896"/>
                </a:cxn>
                <a:cxn ang="0">
                  <a:pos x="3931" y="872"/>
                </a:cxn>
                <a:cxn ang="0">
                  <a:pos x="4079" y="810"/>
                </a:cxn>
                <a:cxn ang="0">
                  <a:pos x="4016" y="1024"/>
                </a:cxn>
                <a:cxn ang="0">
                  <a:pos x="3830" y="1080"/>
                </a:cxn>
                <a:cxn ang="0">
                  <a:pos x="3651" y="1095"/>
                </a:cxn>
                <a:cxn ang="0">
                  <a:pos x="3426" y="1060"/>
                </a:cxn>
                <a:cxn ang="0">
                  <a:pos x="3255" y="947"/>
                </a:cxn>
                <a:cxn ang="0">
                  <a:pos x="3140" y="772"/>
                </a:cxn>
                <a:cxn ang="0">
                  <a:pos x="3101" y="561"/>
                </a:cxn>
                <a:cxn ang="0">
                  <a:pos x="3153" y="318"/>
                </a:cxn>
                <a:cxn ang="0">
                  <a:pos x="3293" y="135"/>
                </a:cxn>
                <a:cxn ang="0">
                  <a:pos x="3508" y="27"/>
                </a:cxn>
                <a:cxn ang="0">
                  <a:pos x="2910" y="0"/>
                </a:cxn>
                <a:cxn ang="0">
                  <a:pos x="3040" y="52"/>
                </a:cxn>
                <a:cxn ang="0">
                  <a:pos x="3093" y="178"/>
                </a:cxn>
                <a:cxn ang="0">
                  <a:pos x="3071" y="277"/>
                </a:cxn>
                <a:cxn ang="0">
                  <a:pos x="3004" y="393"/>
                </a:cxn>
                <a:cxn ang="0">
                  <a:pos x="2876" y="561"/>
                </a:cxn>
                <a:cxn ang="0">
                  <a:pos x="1784" y="1078"/>
                </a:cxn>
                <a:cxn ang="0">
                  <a:pos x="1313" y="118"/>
                </a:cxn>
                <a:cxn ang="0">
                  <a:pos x="2247" y="25"/>
                </a:cxn>
                <a:cxn ang="0">
                  <a:pos x="2759" y="62"/>
                </a:cxn>
                <a:cxn ang="0">
                  <a:pos x="2872" y="4"/>
                </a:cxn>
              </a:cxnLst>
              <a:rect l="0" t="0" r="r" b="b"/>
              <a:pathLst>
                <a:path w="4127" h="1544">
                  <a:moveTo>
                    <a:pt x="640" y="229"/>
                  </a:moveTo>
                  <a:lnTo>
                    <a:pt x="622" y="229"/>
                  </a:lnTo>
                  <a:lnTo>
                    <a:pt x="603" y="230"/>
                  </a:lnTo>
                  <a:lnTo>
                    <a:pt x="581" y="233"/>
                  </a:lnTo>
                  <a:lnTo>
                    <a:pt x="553" y="235"/>
                  </a:lnTo>
                  <a:lnTo>
                    <a:pt x="521" y="241"/>
                  </a:lnTo>
                  <a:lnTo>
                    <a:pt x="521" y="947"/>
                  </a:lnTo>
                  <a:lnTo>
                    <a:pt x="538" y="949"/>
                  </a:lnTo>
                  <a:lnTo>
                    <a:pt x="553" y="949"/>
                  </a:lnTo>
                  <a:lnTo>
                    <a:pt x="566" y="949"/>
                  </a:lnTo>
                  <a:lnTo>
                    <a:pt x="578" y="949"/>
                  </a:lnTo>
                  <a:lnTo>
                    <a:pt x="630" y="946"/>
                  </a:lnTo>
                  <a:lnTo>
                    <a:pt x="677" y="937"/>
                  </a:lnTo>
                  <a:lnTo>
                    <a:pt x="720" y="924"/>
                  </a:lnTo>
                  <a:lnTo>
                    <a:pt x="758" y="905"/>
                  </a:lnTo>
                  <a:lnTo>
                    <a:pt x="793" y="880"/>
                  </a:lnTo>
                  <a:lnTo>
                    <a:pt x="824" y="850"/>
                  </a:lnTo>
                  <a:lnTo>
                    <a:pt x="849" y="815"/>
                  </a:lnTo>
                  <a:lnTo>
                    <a:pt x="870" y="775"/>
                  </a:lnTo>
                  <a:lnTo>
                    <a:pt x="886" y="728"/>
                  </a:lnTo>
                  <a:lnTo>
                    <a:pt x="897" y="678"/>
                  </a:lnTo>
                  <a:lnTo>
                    <a:pt x="905" y="622"/>
                  </a:lnTo>
                  <a:lnTo>
                    <a:pt x="907" y="561"/>
                  </a:lnTo>
                  <a:lnTo>
                    <a:pt x="905" y="505"/>
                  </a:lnTo>
                  <a:lnTo>
                    <a:pt x="897" y="452"/>
                  </a:lnTo>
                  <a:lnTo>
                    <a:pt x="886" y="407"/>
                  </a:lnTo>
                  <a:lnTo>
                    <a:pt x="870" y="366"/>
                  </a:lnTo>
                  <a:lnTo>
                    <a:pt x="850" y="329"/>
                  </a:lnTo>
                  <a:lnTo>
                    <a:pt x="826" y="299"/>
                  </a:lnTo>
                  <a:lnTo>
                    <a:pt x="797" y="274"/>
                  </a:lnTo>
                  <a:lnTo>
                    <a:pt x="763" y="254"/>
                  </a:lnTo>
                  <a:lnTo>
                    <a:pt x="727" y="241"/>
                  </a:lnTo>
                  <a:lnTo>
                    <a:pt x="686" y="232"/>
                  </a:lnTo>
                  <a:lnTo>
                    <a:pt x="640" y="229"/>
                  </a:lnTo>
                  <a:close/>
                  <a:moveTo>
                    <a:pt x="413" y="3"/>
                  </a:moveTo>
                  <a:lnTo>
                    <a:pt x="521" y="3"/>
                  </a:lnTo>
                  <a:lnTo>
                    <a:pt x="521" y="143"/>
                  </a:lnTo>
                  <a:lnTo>
                    <a:pt x="566" y="117"/>
                  </a:lnTo>
                  <a:lnTo>
                    <a:pt x="607" y="93"/>
                  </a:lnTo>
                  <a:lnTo>
                    <a:pt x="643" y="74"/>
                  </a:lnTo>
                  <a:lnTo>
                    <a:pt x="677" y="57"/>
                  </a:lnTo>
                  <a:lnTo>
                    <a:pt x="707" y="44"/>
                  </a:lnTo>
                  <a:lnTo>
                    <a:pt x="735" y="33"/>
                  </a:lnTo>
                  <a:lnTo>
                    <a:pt x="761" y="24"/>
                  </a:lnTo>
                  <a:lnTo>
                    <a:pt x="785" y="18"/>
                  </a:lnTo>
                  <a:lnTo>
                    <a:pt x="809" y="13"/>
                  </a:lnTo>
                  <a:lnTo>
                    <a:pt x="831" y="10"/>
                  </a:lnTo>
                  <a:lnTo>
                    <a:pt x="855" y="9"/>
                  </a:lnTo>
                  <a:lnTo>
                    <a:pt x="879" y="8"/>
                  </a:lnTo>
                  <a:lnTo>
                    <a:pt x="931" y="12"/>
                  </a:lnTo>
                  <a:lnTo>
                    <a:pt x="980" y="23"/>
                  </a:lnTo>
                  <a:lnTo>
                    <a:pt x="1026" y="40"/>
                  </a:lnTo>
                  <a:lnTo>
                    <a:pt x="1070" y="64"/>
                  </a:lnTo>
                  <a:lnTo>
                    <a:pt x="1110" y="94"/>
                  </a:lnTo>
                  <a:lnTo>
                    <a:pt x="1148" y="130"/>
                  </a:lnTo>
                  <a:lnTo>
                    <a:pt x="1180" y="172"/>
                  </a:lnTo>
                  <a:lnTo>
                    <a:pt x="1209" y="218"/>
                  </a:lnTo>
                  <a:lnTo>
                    <a:pt x="1233" y="268"/>
                  </a:lnTo>
                  <a:lnTo>
                    <a:pt x="1252" y="324"/>
                  </a:lnTo>
                  <a:lnTo>
                    <a:pt x="1265" y="383"/>
                  </a:lnTo>
                  <a:lnTo>
                    <a:pt x="1274" y="446"/>
                  </a:lnTo>
                  <a:lnTo>
                    <a:pt x="1278" y="512"/>
                  </a:lnTo>
                  <a:lnTo>
                    <a:pt x="1274" y="578"/>
                  </a:lnTo>
                  <a:lnTo>
                    <a:pt x="1265" y="641"/>
                  </a:lnTo>
                  <a:lnTo>
                    <a:pt x="1252" y="701"/>
                  </a:lnTo>
                  <a:lnTo>
                    <a:pt x="1232" y="756"/>
                  </a:lnTo>
                  <a:lnTo>
                    <a:pt x="1205" y="809"/>
                  </a:lnTo>
                  <a:lnTo>
                    <a:pt x="1175" y="857"/>
                  </a:lnTo>
                  <a:lnTo>
                    <a:pt x="1140" y="901"/>
                  </a:lnTo>
                  <a:lnTo>
                    <a:pt x="1099" y="941"/>
                  </a:lnTo>
                  <a:lnTo>
                    <a:pt x="1054" y="976"/>
                  </a:lnTo>
                  <a:lnTo>
                    <a:pt x="1005" y="1006"/>
                  </a:lnTo>
                  <a:lnTo>
                    <a:pt x="951" y="1031"/>
                  </a:lnTo>
                  <a:lnTo>
                    <a:pt x="894" y="1051"/>
                  </a:lnTo>
                  <a:lnTo>
                    <a:pt x="831" y="1065"/>
                  </a:lnTo>
                  <a:lnTo>
                    <a:pt x="766" y="1074"/>
                  </a:lnTo>
                  <a:lnTo>
                    <a:pt x="696" y="1078"/>
                  </a:lnTo>
                  <a:lnTo>
                    <a:pt x="670" y="1078"/>
                  </a:lnTo>
                  <a:lnTo>
                    <a:pt x="637" y="1076"/>
                  </a:lnTo>
                  <a:lnTo>
                    <a:pt x="601" y="1074"/>
                  </a:lnTo>
                  <a:lnTo>
                    <a:pt x="561" y="1071"/>
                  </a:lnTo>
                  <a:lnTo>
                    <a:pt x="521" y="1068"/>
                  </a:lnTo>
                  <a:lnTo>
                    <a:pt x="521" y="1408"/>
                  </a:lnTo>
                  <a:lnTo>
                    <a:pt x="692" y="1447"/>
                  </a:lnTo>
                  <a:lnTo>
                    <a:pt x="692" y="1544"/>
                  </a:lnTo>
                  <a:lnTo>
                    <a:pt x="18" y="1544"/>
                  </a:lnTo>
                  <a:lnTo>
                    <a:pt x="18" y="1447"/>
                  </a:lnTo>
                  <a:lnTo>
                    <a:pt x="171" y="1408"/>
                  </a:lnTo>
                  <a:lnTo>
                    <a:pt x="171" y="229"/>
                  </a:lnTo>
                  <a:lnTo>
                    <a:pt x="0" y="229"/>
                  </a:lnTo>
                  <a:lnTo>
                    <a:pt x="0" y="128"/>
                  </a:lnTo>
                  <a:lnTo>
                    <a:pt x="413" y="3"/>
                  </a:lnTo>
                  <a:close/>
                  <a:moveTo>
                    <a:pt x="3711" y="0"/>
                  </a:moveTo>
                  <a:lnTo>
                    <a:pt x="3770" y="3"/>
                  </a:lnTo>
                  <a:lnTo>
                    <a:pt x="3825" y="9"/>
                  </a:lnTo>
                  <a:lnTo>
                    <a:pt x="3876" y="20"/>
                  </a:lnTo>
                  <a:lnTo>
                    <a:pt x="3923" y="34"/>
                  </a:lnTo>
                  <a:lnTo>
                    <a:pt x="3965" y="53"/>
                  </a:lnTo>
                  <a:lnTo>
                    <a:pt x="4004" y="75"/>
                  </a:lnTo>
                  <a:lnTo>
                    <a:pt x="4036" y="100"/>
                  </a:lnTo>
                  <a:lnTo>
                    <a:pt x="4064" y="129"/>
                  </a:lnTo>
                  <a:lnTo>
                    <a:pt x="4086" y="160"/>
                  </a:lnTo>
                  <a:lnTo>
                    <a:pt x="4103" y="194"/>
                  </a:lnTo>
                  <a:lnTo>
                    <a:pt x="4113" y="232"/>
                  </a:lnTo>
                  <a:lnTo>
                    <a:pt x="4117" y="271"/>
                  </a:lnTo>
                  <a:lnTo>
                    <a:pt x="4114" y="304"/>
                  </a:lnTo>
                  <a:lnTo>
                    <a:pt x="4105" y="334"/>
                  </a:lnTo>
                  <a:lnTo>
                    <a:pt x="4091" y="362"/>
                  </a:lnTo>
                  <a:lnTo>
                    <a:pt x="4074" y="387"/>
                  </a:lnTo>
                  <a:lnTo>
                    <a:pt x="4051" y="407"/>
                  </a:lnTo>
                  <a:lnTo>
                    <a:pt x="4025" y="423"/>
                  </a:lnTo>
                  <a:lnTo>
                    <a:pt x="3995" y="436"/>
                  </a:lnTo>
                  <a:lnTo>
                    <a:pt x="3961" y="443"/>
                  </a:lnTo>
                  <a:lnTo>
                    <a:pt x="3925" y="446"/>
                  </a:lnTo>
                  <a:lnTo>
                    <a:pt x="3891" y="444"/>
                  </a:lnTo>
                  <a:lnTo>
                    <a:pt x="3859" y="438"/>
                  </a:lnTo>
                  <a:lnTo>
                    <a:pt x="3826" y="428"/>
                  </a:lnTo>
                  <a:lnTo>
                    <a:pt x="3792" y="413"/>
                  </a:lnTo>
                  <a:lnTo>
                    <a:pt x="3757" y="394"/>
                  </a:lnTo>
                  <a:lnTo>
                    <a:pt x="3757" y="114"/>
                  </a:lnTo>
                  <a:lnTo>
                    <a:pt x="3711" y="125"/>
                  </a:lnTo>
                  <a:lnTo>
                    <a:pt x="3668" y="140"/>
                  </a:lnTo>
                  <a:lnTo>
                    <a:pt x="3631" y="162"/>
                  </a:lnTo>
                  <a:lnTo>
                    <a:pt x="3597" y="187"/>
                  </a:lnTo>
                  <a:lnTo>
                    <a:pt x="3568" y="218"/>
                  </a:lnTo>
                  <a:lnTo>
                    <a:pt x="3543" y="253"/>
                  </a:lnTo>
                  <a:lnTo>
                    <a:pt x="3523" y="294"/>
                  </a:lnTo>
                  <a:lnTo>
                    <a:pt x="3508" y="339"/>
                  </a:lnTo>
                  <a:lnTo>
                    <a:pt x="3497" y="391"/>
                  </a:lnTo>
                  <a:lnTo>
                    <a:pt x="3489" y="447"/>
                  </a:lnTo>
                  <a:lnTo>
                    <a:pt x="3487" y="507"/>
                  </a:lnTo>
                  <a:lnTo>
                    <a:pt x="3489" y="565"/>
                  </a:lnTo>
                  <a:lnTo>
                    <a:pt x="3497" y="617"/>
                  </a:lnTo>
                  <a:lnTo>
                    <a:pt x="3509" y="667"/>
                  </a:lnTo>
                  <a:lnTo>
                    <a:pt x="3526" y="712"/>
                  </a:lnTo>
                  <a:lnTo>
                    <a:pt x="3547" y="753"/>
                  </a:lnTo>
                  <a:lnTo>
                    <a:pt x="3571" y="790"/>
                  </a:lnTo>
                  <a:lnTo>
                    <a:pt x="3600" y="821"/>
                  </a:lnTo>
                  <a:lnTo>
                    <a:pt x="3632" y="847"/>
                  </a:lnTo>
                  <a:lnTo>
                    <a:pt x="3668" y="869"/>
                  </a:lnTo>
                  <a:lnTo>
                    <a:pt x="3707" y="885"/>
                  </a:lnTo>
                  <a:lnTo>
                    <a:pt x="3750" y="894"/>
                  </a:lnTo>
                  <a:lnTo>
                    <a:pt x="3795" y="897"/>
                  </a:lnTo>
                  <a:lnTo>
                    <a:pt x="3821" y="896"/>
                  </a:lnTo>
                  <a:lnTo>
                    <a:pt x="3847" y="894"/>
                  </a:lnTo>
                  <a:lnTo>
                    <a:pt x="3874" y="889"/>
                  </a:lnTo>
                  <a:lnTo>
                    <a:pt x="3901" y="881"/>
                  </a:lnTo>
                  <a:lnTo>
                    <a:pt x="3931" y="872"/>
                  </a:lnTo>
                  <a:lnTo>
                    <a:pt x="3964" y="861"/>
                  </a:lnTo>
                  <a:lnTo>
                    <a:pt x="3999" y="846"/>
                  </a:lnTo>
                  <a:lnTo>
                    <a:pt x="4036" y="830"/>
                  </a:lnTo>
                  <a:lnTo>
                    <a:pt x="4079" y="810"/>
                  </a:lnTo>
                  <a:lnTo>
                    <a:pt x="4127" y="787"/>
                  </a:lnTo>
                  <a:lnTo>
                    <a:pt x="4127" y="976"/>
                  </a:lnTo>
                  <a:lnTo>
                    <a:pt x="4069" y="1001"/>
                  </a:lnTo>
                  <a:lnTo>
                    <a:pt x="4016" y="1024"/>
                  </a:lnTo>
                  <a:lnTo>
                    <a:pt x="3966" y="1041"/>
                  </a:lnTo>
                  <a:lnTo>
                    <a:pt x="3919" y="1058"/>
                  </a:lnTo>
                  <a:lnTo>
                    <a:pt x="3874" y="1070"/>
                  </a:lnTo>
                  <a:lnTo>
                    <a:pt x="3830" y="1080"/>
                  </a:lnTo>
                  <a:lnTo>
                    <a:pt x="3786" y="1086"/>
                  </a:lnTo>
                  <a:lnTo>
                    <a:pt x="3742" y="1091"/>
                  </a:lnTo>
                  <a:lnTo>
                    <a:pt x="3697" y="1094"/>
                  </a:lnTo>
                  <a:lnTo>
                    <a:pt x="3651" y="1095"/>
                  </a:lnTo>
                  <a:lnTo>
                    <a:pt x="3588" y="1093"/>
                  </a:lnTo>
                  <a:lnTo>
                    <a:pt x="3530" y="1086"/>
                  </a:lnTo>
                  <a:lnTo>
                    <a:pt x="3476" y="1075"/>
                  </a:lnTo>
                  <a:lnTo>
                    <a:pt x="3426" y="1060"/>
                  </a:lnTo>
                  <a:lnTo>
                    <a:pt x="3378" y="1039"/>
                  </a:lnTo>
                  <a:lnTo>
                    <a:pt x="3334" y="1014"/>
                  </a:lnTo>
                  <a:lnTo>
                    <a:pt x="3294" y="984"/>
                  </a:lnTo>
                  <a:lnTo>
                    <a:pt x="3255" y="947"/>
                  </a:lnTo>
                  <a:lnTo>
                    <a:pt x="3219" y="907"/>
                  </a:lnTo>
                  <a:lnTo>
                    <a:pt x="3188" y="865"/>
                  </a:lnTo>
                  <a:lnTo>
                    <a:pt x="3162" y="820"/>
                  </a:lnTo>
                  <a:lnTo>
                    <a:pt x="3140" y="772"/>
                  </a:lnTo>
                  <a:lnTo>
                    <a:pt x="3124" y="722"/>
                  </a:lnTo>
                  <a:lnTo>
                    <a:pt x="3111" y="670"/>
                  </a:lnTo>
                  <a:lnTo>
                    <a:pt x="3104" y="616"/>
                  </a:lnTo>
                  <a:lnTo>
                    <a:pt x="3101" y="561"/>
                  </a:lnTo>
                  <a:lnTo>
                    <a:pt x="3105" y="494"/>
                  </a:lnTo>
                  <a:lnTo>
                    <a:pt x="3115" y="433"/>
                  </a:lnTo>
                  <a:lnTo>
                    <a:pt x="3130" y="373"/>
                  </a:lnTo>
                  <a:lnTo>
                    <a:pt x="3153" y="318"/>
                  </a:lnTo>
                  <a:lnTo>
                    <a:pt x="3179" y="267"/>
                  </a:lnTo>
                  <a:lnTo>
                    <a:pt x="3213" y="219"/>
                  </a:lnTo>
                  <a:lnTo>
                    <a:pt x="3250" y="175"/>
                  </a:lnTo>
                  <a:lnTo>
                    <a:pt x="3293" y="135"/>
                  </a:lnTo>
                  <a:lnTo>
                    <a:pt x="3341" y="102"/>
                  </a:lnTo>
                  <a:lnTo>
                    <a:pt x="3392" y="72"/>
                  </a:lnTo>
                  <a:lnTo>
                    <a:pt x="3448" y="47"/>
                  </a:lnTo>
                  <a:lnTo>
                    <a:pt x="3508" y="27"/>
                  </a:lnTo>
                  <a:lnTo>
                    <a:pt x="3573" y="12"/>
                  </a:lnTo>
                  <a:lnTo>
                    <a:pt x="3640" y="3"/>
                  </a:lnTo>
                  <a:lnTo>
                    <a:pt x="3711" y="0"/>
                  </a:lnTo>
                  <a:close/>
                  <a:moveTo>
                    <a:pt x="2910" y="0"/>
                  </a:moveTo>
                  <a:lnTo>
                    <a:pt x="2948" y="4"/>
                  </a:lnTo>
                  <a:lnTo>
                    <a:pt x="2983" y="14"/>
                  </a:lnTo>
                  <a:lnTo>
                    <a:pt x="3014" y="30"/>
                  </a:lnTo>
                  <a:lnTo>
                    <a:pt x="3040" y="52"/>
                  </a:lnTo>
                  <a:lnTo>
                    <a:pt x="3063" y="78"/>
                  </a:lnTo>
                  <a:lnTo>
                    <a:pt x="3079" y="109"/>
                  </a:lnTo>
                  <a:lnTo>
                    <a:pt x="3089" y="142"/>
                  </a:lnTo>
                  <a:lnTo>
                    <a:pt x="3093" y="178"/>
                  </a:lnTo>
                  <a:lnTo>
                    <a:pt x="3091" y="203"/>
                  </a:lnTo>
                  <a:lnTo>
                    <a:pt x="3088" y="227"/>
                  </a:lnTo>
                  <a:lnTo>
                    <a:pt x="3081" y="252"/>
                  </a:lnTo>
                  <a:lnTo>
                    <a:pt x="3071" y="277"/>
                  </a:lnTo>
                  <a:lnTo>
                    <a:pt x="3060" y="303"/>
                  </a:lnTo>
                  <a:lnTo>
                    <a:pt x="3044" y="331"/>
                  </a:lnTo>
                  <a:lnTo>
                    <a:pt x="3025" y="361"/>
                  </a:lnTo>
                  <a:lnTo>
                    <a:pt x="3004" y="393"/>
                  </a:lnTo>
                  <a:lnTo>
                    <a:pt x="2978" y="429"/>
                  </a:lnTo>
                  <a:lnTo>
                    <a:pt x="2948" y="468"/>
                  </a:lnTo>
                  <a:lnTo>
                    <a:pt x="2914" y="512"/>
                  </a:lnTo>
                  <a:lnTo>
                    <a:pt x="2876" y="561"/>
                  </a:lnTo>
                  <a:lnTo>
                    <a:pt x="2472" y="1078"/>
                  </a:lnTo>
                  <a:lnTo>
                    <a:pt x="2182" y="1078"/>
                  </a:lnTo>
                  <a:lnTo>
                    <a:pt x="2182" y="424"/>
                  </a:lnTo>
                  <a:lnTo>
                    <a:pt x="1784" y="1078"/>
                  </a:lnTo>
                  <a:lnTo>
                    <a:pt x="1518" y="1078"/>
                  </a:lnTo>
                  <a:lnTo>
                    <a:pt x="1518" y="234"/>
                  </a:lnTo>
                  <a:lnTo>
                    <a:pt x="1313" y="214"/>
                  </a:lnTo>
                  <a:lnTo>
                    <a:pt x="1313" y="118"/>
                  </a:lnTo>
                  <a:lnTo>
                    <a:pt x="1690" y="25"/>
                  </a:lnTo>
                  <a:lnTo>
                    <a:pt x="1832" y="25"/>
                  </a:lnTo>
                  <a:lnTo>
                    <a:pt x="1832" y="713"/>
                  </a:lnTo>
                  <a:lnTo>
                    <a:pt x="2247" y="25"/>
                  </a:lnTo>
                  <a:lnTo>
                    <a:pt x="2497" y="25"/>
                  </a:lnTo>
                  <a:lnTo>
                    <a:pt x="2497" y="822"/>
                  </a:lnTo>
                  <a:lnTo>
                    <a:pt x="2759" y="473"/>
                  </a:lnTo>
                  <a:lnTo>
                    <a:pt x="2759" y="62"/>
                  </a:lnTo>
                  <a:lnTo>
                    <a:pt x="2779" y="44"/>
                  </a:lnTo>
                  <a:lnTo>
                    <a:pt x="2806" y="27"/>
                  </a:lnTo>
                  <a:lnTo>
                    <a:pt x="2837" y="13"/>
                  </a:lnTo>
                  <a:lnTo>
                    <a:pt x="2872" y="4"/>
                  </a:lnTo>
                  <a:lnTo>
                    <a:pt x="291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800" noProof="0"/>
            </a:p>
          </p:txBody>
        </p:sp>
      </p:grpSp>
      <p:sp>
        <p:nvSpPr>
          <p:cNvPr id="2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2405" cy="914400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711385" y="5867400"/>
            <a:ext cx="6402467" cy="762000"/>
          </a:xfrm>
        </p:spPr>
        <p:txBody>
          <a:bodyPr anchor="b"/>
          <a:lstStyle>
            <a:lvl1pPr>
              <a:defRPr sz="9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pt-BR" noProof="0" dirty="0" err="1" smtClean="0"/>
              <a:t>Add</a:t>
            </a:r>
            <a:r>
              <a:rPr lang="pt-BR" noProof="0" dirty="0" smtClean="0"/>
              <a:t> legal </a:t>
            </a:r>
            <a:r>
              <a:rPr lang="pt-BR" noProof="0" dirty="0" err="1" smtClean="0"/>
              <a:t>and</a:t>
            </a:r>
            <a:r>
              <a:rPr lang="pt-BR" noProof="0" dirty="0" smtClean="0"/>
              <a:t> copyright </a:t>
            </a:r>
            <a:r>
              <a:rPr lang="pt-BR" noProof="0" dirty="0" err="1" smtClean="0"/>
              <a:t>disclaimers</a:t>
            </a:r>
            <a:r>
              <a:rPr lang="pt-BR" noProof="0" dirty="0" smtClean="0"/>
              <a:t> </a:t>
            </a:r>
            <a:r>
              <a:rPr lang="pt-BR" noProof="0" dirty="0" err="1" smtClean="0"/>
              <a:t>here</a:t>
            </a:r>
            <a:r>
              <a:rPr lang="pt-BR" noProof="0" dirty="0" smtClean="0"/>
              <a:t>.</a:t>
            </a:r>
            <a:endParaRPr lang="pt-BR" noProof="0" dirty="0"/>
          </a:p>
        </p:txBody>
      </p:sp>
      <p:cxnSp>
        <p:nvCxnSpPr>
          <p:cNvPr id="7" name="Shape 6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aClassificationLabel"/>
          <p:cNvSpPr txBox="1"/>
          <p:nvPr userDrawn="1"/>
        </p:nvSpPr>
        <p:spPr>
          <a:xfrm>
            <a:off x="9147175" y="6629402"/>
            <a:ext cx="2540000" cy="12311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indent="-274322" algn="r">
              <a:spcAft>
                <a:spcPts val="900"/>
              </a:spcAft>
            </a:pPr>
            <a:r>
              <a:rPr lang="pt-BR" sz="800" b="0" smtClean="0">
                <a:latin typeface="Arial" panose="020B0604020202020204" pitchFamily="34" charset="0"/>
              </a:rPr>
              <a:t>(DC1) Uso Interno na PwC - Confidencial</a:t>
            </a:r>
            <a:endParaRPr lang="pt-BR" sz="800" b="0" dirty="0" err="1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1387" y="685800"/>
            <a:ext cx="10772406" cy="914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/>
            </a:r>
            <a:br>
              <a:rPr lang="pt-BR" noProof="0" dirty="0" smtClean="0"/>
            </a:br>
            <a:r>
              <a:rPr lang="pt-BR" noProof="0" dirty="0" smtClean="0"/>
              <a:t>Master </a:t>
            </a:r>
            <a:r>
              <a:rPr lang="pt-BR" noProof="0" dirty="0" err="1" smtClean="0"/>
              <a:t>title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</a:t>
            </a:r>
            <a:endParaRPr lang="pt-BR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1389" y="1752600"/>
            <a:ext cx="10772403" cy="4419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pt-BR" noProof="0" dirty="0" smtClean="0"/>
              <a:t>Click </a:t>
            </a:r>
            <a:r>
              <a:rPr lang="pt-BR" noProof="0" dirty="0" err="1" smtClean="0"/>
              <a:t>to</a:t>
            </a:r>
            <a:r>
              <a:rPr lang="pt-BR" noProof="0" dirty="0" smtClean="0"/>
              <a:t> </a:t>
            </a:r>
            <a:r>
              <a:rPr lang="pt-BR" noProof="0" dirty="0" err="1" smtClean="0"/>
              <a:t>edit</a:t>
            </a:r>
            <a:r>
              <a:rPr lang="pt-BR" noProof="0" dirty="0" smtClean="0"/>
              <a:t> Master </a:t>
            </a:r>
            <a:r>
              <a:rPr lang="pt-BR" noProof="0" dirty="0" err="1" smtClean="0"/>
              <a:t>text</a:t>
            </a:r>
            <a:r>
              <a:rPr lang="pt-BR" noProof="0" dirty="0" smtClean="0"/>
              <a:t> </a:t>
            </a:r>
            <a:r>
              <a:rPr lang="pt-BR" noProof="0" dirty="0" err="1" smtClean="0"/>
              <a:t>styles</a:t>
            </a:r>
            <a:endParaRPr lang="pt-BR" noProof="0" dirty="0" smtClean="0"/>
          </a:p>
          <a:p>
            <a:pPr lvl="1"/>
            <a:r>
              <a:rPr lang="pt-BR" noProof="0" dirty="0" err="1" smtClean="0"/>
              <a:t>Second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2"/>
            <a:r>
              <a:rPr lang="pt-BR" noProof="0" dirty="0" err="1" smtClean="0"/>
              <a:t>Third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3"/>
            <a:r>
              <a:rPr lang="pt-BR" noProof="0" dirty="0" err="1" smtClean="0"/>
              <a:t>Fourth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  <a:p>
            <a:pPr lvl="4"/>
            <a:r>
              <a:rPr lang="pt-BR" noProof="0" dirty="0" err="1" smtClean="0"/>
              <a:t>Fifth</a:t>
            </a:r>
            <a:r>
              <a:rPr lang="pt-BR" noProof="0" dirty="0" smtClean="0"/>
              <a:t> </a:t>
            </a:r>
            <a:r>
              <a:rPr lang="pt-BR" noProof="0" dirty="0" err="1" smtClean="0"/>
              <a:t>level</a:t>
            </a:r>
            <a:endParaRPr lang="pt-BR" noProof="0" dirty="0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7320" y="63246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lvl1pPr algn="l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err="1" smtClean="0"/>
              <a:t>Apresentação</a:t>
            </a:r>
            <a:r>
              <a:rPr lang="en-GB" dirty="0" smtClean="0"/>
              <a:t> do ISLU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451262" y="6324600"/>
            <a:ext cx="2032529" cy="1524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smtClean="0"/>
              <a:t>Junho 2016</a:t>
            </a:r>
            <a:endParaRPr lang="en-GB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51261" y="6477000"/>
            <a:ext cx="2036594" cy="1524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8FB31D6-F0AB-44E0-BD77-002CEAE84207}" type="slidenum">
              <a:rPr lang="en-GB" smtClean="0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</p:sldLayoutIdLst>
  <p:hf hdr="0"/>
  <p:txStyles>
    <p:titleStyle>
      <a:lvl1pPr algn="l" defTabSz="914407" rtl="0" eaLnBrk="1" latinLnBrk="0" hangingPunct="1">
        <a:lnSpc>
          <a:spcPct val="100000"/>
        </a:lnSpc>
        <a:spcBef>
          <a:spcPct val="0"/>
        </a:spcBef>
        <a:buNone/>
        <a:defRPr sz="2401" b="1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-274322" algn="l" defTabSz="914407" rtl="0" eaLnBrk="1" fontAlgn="auto" latinLnBrk="0" hangingPunct="1">
        <a:lnSpc>
          <a:spcPct val="100000"/>
        </a:lnSpc>
        <a:spcBef>
          <a:spcPts val="0"/>
        </a:spcBef>
        <a:spcAft>
          <a:spcPts val="900"/>
        </a:spcAft>
        <a:buClr>
          <a:schemeClr val="tx1"/>
        </a:buClr>
        <a:buSzTx/>
        <a:buFontTx/>
        <a:buNone/>
        <a:tabLst/>
        <a:defRPr sz="2001" kern="1200">
          <a:solidFill>
            <a:schemeClr val="tx1"/>
          </a:solidFill>
          <a:latin typeface="Georgia" pitchFamily="18" charset="0"/>
          <a:ea typeface="+mn-ea"/>
          <a:cs typeface="+mn-cs"/>
        </a:defRPr>
      </a:lvl1pPr>
      <a:lvl2pPr marL="274322" indent="-274322" algn="l" defTabSz="914407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Clr>
          <a:schemeClr val="tx1"/>
        </a:buClr>
        <a:buFont typeface="Georgia" pitchFamily="18" charset="0"/>
        <a:buChar char="•"/>
        <a:defRPr sz="2001" kern="1200">
          <a:solidFill>
            <a:schemeClr val="tx1"/>
          </a:solidFill>
          <a:latin typeface="Georgia" pitchFamily="18" charset="0"/>
          <a:ea typeface="+mn-ea"/>
          <a:cs typeface="+mn-cs"/>
        </a:defRPr>
      </a:lvl2pPr>
      <a:lvl3pPr marL="548644" indent="-274322" algn="l" defTabSz="914407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Clr>
          <a:schemeClr val="tx1"/>
        </a:buClr>
        <a:buFont typeface="Georgia" pitchFamily="18" charset="0"/>
        <a:buChar char="-"/>
        <a:defRPr sz="2001" kern="1200">
          <a:solidFill>
            <a:schemeClr val="tx1"/>
          </a:solidFill>
          <a:latin typeface="Georgia" pitchFamily="18" charset="0"/>
          <a:ea typeface="+mn-ea"/>
          <a:cs typeface="+mn-cs"/>
        </a:defRPr>
      </a:lvl3pPr>
      <a:lvl4pPr marL="822966" indent="-274322" algn="l" defTabSz="914407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Clr>
          <a:schemeClr val="tx1"/>
        </a:buClr>
        <a:buFont typeface="Georgia" pitchFamily="18" charset="0"/>
        <a:buChar char="◦"/>
        <a:defRPr sz="2001" kern="1200">
          <a:solidFill>
            <a:schemeClr val="tx1"/>
          </a:solidFill>
          <a:latin typeface="Georgia" pitchFamily="18" charset="0"/>
          <a:ea typeface="+mn-ea"/>
          <a:cs typeface="+mn-cs"/>
        </a:defRPr>
      </a:lvl4pPr>
      <a:lvl5pPr marL="1097290" indent="-274322" algn="l" defTabSz="914407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Clr>
          <a:schemeClr val="tx1"/>
        </a:buClr>
        <a:buFont typeface="Georgia" pitchFamily="18" charset="0"/>
        <a:buChar char="›"/>
        <a:defRPr sz="2001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5pPr>
      <a:lvl6pPr marL="274322" marR="0" indent="-274322" algn="l" defTabSz="914407" rtl="0" eaLnBrk="1" fontAlgn="auto" latinLnBrk="0" hangingPunct="1">
        <a:lnSpc>
          <a:spcPct val="100000"/>
        </a:lnSpc>
        <a:spcBef>
          <a:spcPts val="0"/>
        </a:spcBef>
        <a:spcAft>
          <a:spcPts val="900"/>
        </a:spcAft>
        <a:buClr>
          <a:schemeClr val="tx1"/>
        </a:buClr>
        <a:buSzPct val="100000"/>
        <a:buFont typeface="+mj-lt"/>
        <a:buAutoNum type="arabicPeriod"/>
        <a:tabLst/>
        <a:defRPr sz="2001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6pPr>
      <a:lvl7pPr marL="548644" indent="-274322" algn="l" defTabSz="914407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SzPct val="100000"/>
        <a:buFont typeface="+mj-lt"/>
        <a:buAutoNum type="alphaLcPeriod"/>
        <a:defRPr sz="2001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7pPr>
      <a:lvl8pPr marL="822966" indent="-274322" algn="l" defTabSz="914407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SzPct val="100000"/>
        <a:buFont typeface="+mj-lt"/>
        <a:buAutoNum type="romanLcPeriod"/>
        <a:defRPr sz="2001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8pPr>
      <a:lvl9pPr marL="0" indent="-274322" algn="l" defTabSz="914407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 typeface="Arial" pitchFamily="34" charset="0"/>
        <a:buNone/>
        <a:defRPr sz="2001" b="1" kern="1200" baseline="0">
          <a:solidFill>
            <a:schemeClr val="tx2"/>
          </a:solidFill>
          <a:latin typeface="Georgia" pitchFamily="18" charset="0"/>
          <a:ea typeface="+mn-ea"/>
          <a:cs typeface="+mn-cs"/>
        </a:defRPr>
      </a:lvl9pPr>
    </p:bodyStyle>
    <p:otherStyle>
      <a:defPPr>
        <a:defRPr lang="en-US"/>
      </a:defPPr>
      <a:lvl1pPr marL="0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4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7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2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15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19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22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27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30" algn="l" defTabSz="9144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8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jpeg"/><Relationship Id="rId9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43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44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image" Target="../media/image45.png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4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3" Type="http://schemas.openxmlformats.org/officeDocument/2006/relationships/tags" Target="../tags/tag1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9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tags" Target="../tags/tag23.xml"/><Relationship Id="rId7" Type="http://schemas.openxmlformats.org/officeDocument/2006/relationships/image" Target="../media/image47.emf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4.xml"/><Relationship Id="rId9" Type="http://schemas.openxmlformats.org/officeDocument/2006/relationships/image" Target="../media/image4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"/>
          <p:cNvGrpSpPr/>
          <p:nvPr/>
        </p:nvGrpSpPr>
        <p:grpSpPr>
          <a:xfrm>
            <a:off x="2352196" y="672978"/>
            <a:ext cx="9267442" cy="1692619"/>
            <a:chOff x="1789214" y="1030591"/>
            <a:chExt cx="4485445" cy="1692617"/>
          </a:xfrm>
        </p:grpSpPr>
        <p:sp>
          <p:nvSpPr>
            <p:cNvPr id="31" name="TextBox 30"/>
            <p:cNvSpPr txBox="1"/>
            <p:nvPr/>
          </p:nvSpPr>
          <p:spPr>
            <a:xfrm>
              <a:off x="1789214" y="1338344"/>
              <a:ext cx="4485445" cy="1384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pt-BR" sz="2999" b="1" i="1" kern="0" dirty="0">
                  <a:solidFill>
                    <a:sysClr val="window" lastClr="FFFFFF"/>
                  </a:solidFill>
                  <a:latin typeface="+mj-lt"/>
                </a:rPr>
                <a:t>Índice de Sustentabilidade da Limpeza Urbana - ISLU</a:t>
              </a:r>
              <a:r>
                <a:rPr lang="pt-BR" sz="4300" b="1" i="1" kern="0" dirty="0">
                  <a:solidFill>
                    <a:sysClr val="window" lastClr="FFFFFF"/>
                  </a:solidFill>
                  <a:latin typeface="+mj-lt"/>
                </a:rPr>
                <a:t/>
              </a:r>
              <a:br>
                <a:rPr lang="pt-BR" sz="4300" b="1" i="1" kern="0" dirty="0">
                  <a:solidFill>
                    <a:sysClr val="window" lastClr="FFFFFF"/>
                  </a:solidFill>
                  <a:latin typeface="+mj-lt"/>
                </a:rPr>
              </a:br>
              <a:endParaRPr lang="pt-BR" sz="2401" kern="0" dirty="0">
                <a:solidFill>
                  <a:sysClr val="window" lastClr="FFFFFF"/>
                </a:solidFill>
                <a:latin typeface="+mj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885079" y="1030591"/>
              <a:ext cx="2651463" cy="2308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pt-BR" sz="1500" kern="0" dirty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www.pwc.com.br</a:t>
              </a:r>
            </a:p>
          </p:txBody>
        </p:sp>
      </p:grpSp>
      <p:sp>
        <p:nvSpPr>
          <p:cNvPr id="6" name="Rectangle 5"/>
          <p:cNvSpPr/>
          <p:nvPr/>
        </p:nvSpPr>
        <p:spPr bwMode="ltGray">
          <a:xfrm>
            <a:off x="0" y="0"/>
            <a:ext cx="12195175" cy="6858000"/>
          </a:xfrm>
          <a:prstGeom prst="rect">
            <a:avLst/>
          </a:prstGeom>
          <a:solidFill>
            <a:srgbClr val="7F7F7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11563" y="4003357"/>
            <a:ext cx="8353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pt-BR" sz="2800" b="1" kern="0" dirty="0">
                <a:solidFill>
                  <a:sysClr val="window" lastClr="FFFFFF"/>
                </a:solidFill>
              </a:rPr>
              <a:t>Índice de </a:t>
            </a:r>
            <a:r>
              <a:rPr lang="pt-BR" sz="2800" b="1" kern="0" dirty="0" smtClean="0">
                <a:solidFill>
                  <a:sysClr val="window" lastClr="FFFFFF"/>
                </a:solidFill>
              </a:rPr>
              <a:t>Sustentabilidade </a:t>
            </a:r>
            <a:br>
              <a:rPr lang="pt-BR" sz="2800" b="1" kern="0" dirty="0" smtClean="0">
                <a:solidFill>
                  <a:sysClr val="window" lastClr="FFFFFF"/>
                </a:solidFill>
              </a:rPr>
            </a:br>
            <a:r>
              <a:rPr lang="pt-BR" sz="2800" b="1" kern="0" dirty="0" smtClean="0">
                <a:solidFill>
                  <a:sysClr val="window" lastClr="FFFFFF"/>
                </a:solidFill>
              </a:rPr>
              <a:t>da</a:t>
            </a:r>
            <a:r>
              <a:rPr lang="pt-BR" sz="2800" b="1" kern="0" dirty="0">
                <a:solidFill>
                  <a:sysClr val="window" lastClr="FFFFFF"/>
                </a:solidFill>
              </a:rPr>
              <a:t> </a:t>
            </a:r>
            <a:r>
              <a:rPr lang="pt-BR" sz="2800" b="1" kern="0" dirty="0" smtClean="0">
                <a:solidFill>
                  <a:sysClr val="window" lastClr="FFFFFF"/>
                </a:solidFill>
              </a:rPr>
              <a:t>Limpeza </a:t>
            </a:r>
            <a:r>
              <a:rPr lang="pt-BR" sz="2800" b="1" kern="0" dirty="0">
                <a:solidFill>
                  <a:sysClr val="window" lastClr="FFFFFF"/>
                </a:solidFill>
              </a:rPr>
              <a:t>Urbana - ISLU</a:t>
            </a:r>
            <a:br>
              <a:rPr lang="pt-BR" sz="2800" b="1" kern="0" dirty="0">
                <a:solidFill>
                  <a:sysClr val="window" lastClr="FFFFFF"/>
                </a:solidFill>
              </a:rPr>
            </a:br>
            <a:endParaRPr lang="pt-BR" sz="2800" kern="0" dirty="0">
              <a:solidFill>
                <a:sysClr val="window" lastClr="FFFFFF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657547" y="4980800"/>
            <a:ext cx="148855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marR="0" indent="-27432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8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0" marR="0" indent="-27432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0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800" dirty="0" smtClean="0">
                <a:solidFill>
                  <a:schemeClr val="bg1"/>
                </a:solidFill>
                <a:latin typeface="+mn-lt"/>
              </a:rPr>
              <a:t>Junho</a:t>
            </a:r>
            <a:r>
              <a:rPr lang="pt-BR" sz="1800" dirty="0" smtClean="0">
                <a:solidFill>
                  <a:schemeClr val="bg1"/>
                </a:solidFill>
                <a:latin typeface="+mn-lt"/>
              </a:rPr>
              <a:t> 2017</a:t>
            </a:r>
            <a:endParaRPr lang="pt-BR" sz="18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987" y="5500842"/>
            <a:ext cx="1279472" cy="970709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 flipV="1">
            <a:off x="3506787" y="3363885"/>
            <a:ext cx="0" cy="650557"/>
          </a:xfrm>
          <a:prstGeom prst="line">
            <a:avLst/>
          </a:prstGeom>
          <a:ln w="19050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3506787" y="4003358"/>
            <a:ext cx="0" cy="125444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7" y="0"/>
            <a:ext cx="12193588" cy="3657599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5850" y="5410200"/>
            <a:ext cx="678377" cy="877212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5587" y="5726017"/>
            <a:ext cx="1306589" cy="57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48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10" y="713084"/>
            <a:ext cx="2175078" cy="429916"/>
          </a:xfrm>
        </p:spPr>
        <p:txBody>
          <a:bodyPr/>
          <a:lstStyle/>
          <a:p>
            <a:r>
              <a:rPr lang="pt-BR" sz="2800" b="0" i="0" dirty="0" smtClean="0"/>
              <a:t>Agenda</a:t>
            </a:r>
            <a:endParaRPr lang="pt-BR" sz="2800" b="0" i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</a:t>
            </a:fld>
            <a:endParaRPr lang="pt-BR"/>
          </a:p>
        </p:txBody>
      </p:sp>
      <p:sp>
        <p:nvSpPr>
          <p:cNvPr id="24" name="TextBox 23"/>
          <p:cNvSpPr txBox="1"/>
          <p:nvPr/>
        </p:nvSpPr>
        <p:spPr>
          <a:xfrm>
            <a:off x="1081738" y="4281254"/>
            <a:ext cx="2272649" cy="290746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r>
              <a:rPr lang="pt-BR" sz="1500" b="1" dirty="0" smtClean="0">
                <a:solidFill>
                  <a:schemeClr val="tx2"/>
                </a:solidFill>
                <a:latin typeface="Georgia" pitchFamily="18" charset="0"/>
              </a:rPr>
              <a:t>Contextualização</a:t>
            </a:r>
            <a:br>
              <a:rPr lang="pt-BR" sz="1500" b="1" dirty="0" smtClean="0">
                <a:solidFill>
                  <a:schemeClr val="tx2"/>
                </a:solidFill>
                <a:latin typeface="Georgia" pitchFamily="18" charset="0"/>
              </a:rPr>
            </a:br>
            <a:r>
              <a:rPr lang="pt-BR" sz="1500" b="1" dirty="0" smtClean="0">
                <a:solidFill>
                  <a:schemeClr val="tx2"/>
                </a:solidFill>
                <a:latin typeface="Georgia" pitchFamily="18" charset="0"/>
              </a:rPr>
              <a:t>da </a:t>
            </a:r>
            <a:r>
              <a:rPr lang="pt-BR" sz="1500" b="1" dirty="0">
                <a:solidFill>
                  <a:schemeClr val="tx2"/>
                </a:solidFill>
                <a:latin typeface="Georgia" pitchFamily="18" charset="0"/>
              </a:rPr>
              <a:t>limpeza </a:t>
            </a:r>
            <a:r>
              <a:rPr lang="pt-BR" sz="1500" b="1" dirty="0" smtClean="0">
                <a:solidFill>
                  <a:schemeClr val="tx2"/>
                </a:solidFill>
                <a:latin typeface="Georgia" pitchFamily="18" charset="0"/>
              </a:rPr>
              <a:t/>
            </a:r>
            <a:br>
              <a:rPr lang="pt-BR" sz="1500" b="1" dirty="0" smtClean="0">
                <a:solidFill>
                  <a:schemeClr val="tx2"/>
                </a:solidFill>
                <a:latin typeface="Georgia" pitchFamily="18" charset="0"/>
              </a:rPr>
            </a:br>
            <a:r>
              <a:rPr lang="pt-BR" sz="1500" b="1" dirty="0" smtClean="0">
                <a:solidFill>
                  <a:schemeClr val="tx2"/>
                </a:solidFill>
                <a:latin typeface="Georgia" pitchFamily="18" charset="0"/>
              </a:rPr>
              <a:t>urbana </a:t>
            </a:r>
            <a:r>
              <a:rPr lang="pt-BR" sz="1500" b="1" dirty="0">
                <a:solidFill>
                  <a:schemeClr val="tx2"/>
                </a:solidFill>
                <a:latin typeface="Georgia" pitchFamily="18" charset="0"/>
              </a:rPr>
              <a:t>no Brasil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659187" y="4281254"/>
            <a:ext cx="1923536" cy="290746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r>
              <a:rPr lang="pt-BR" sz="1600" b="1" dirty="0" smtClean="0">
                <a:solidFill>
                  <a:schemeClr val="accent4"/>
                </a:solidFill>
                <a:latin typeface="Georgia" pitchFamily="18" charset="0"/>
              </a:rPr>
              <a:t>Descrição do índice</a:t>
            </a:r>
            <a:endParaRPr lang="pt-BR" sz="1600" b="1" dirty="0">
              <a:solidFill>
                <a:schemeClr val="accent4"/>
              </a:solidFill>
              <a:latin typeface="Georgia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49989" y="4281254"/>
            <a:ext cx="1999734" cy="290746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r>
              <a:rPr lang="pt-BR" sz="1600" b="1" dirty="0" smtClean="0">
                <a:solidFill>
                  <a:schemeClr val="accent6"/>
                </a:solidFill>
                <a:latin typeface="Georgia" pitchFamily="18" charset="0"/>
              </a:rPr>
              <a:t>Resultados do </a:t>
            </a:r>
            <a:r>
              <a:rPr lang="pt-BR" sz="1600" b="1" dirty="0">
                <a:solidFill>
                  <a:schemeClr val="accent6"/>
                </a:solidFill>
                <a:latin typeface="Georgia" pitchFamily="18" charset="0"/>
              </a:rPr>
              <a:t>índice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763587" y="1349167"/>
            <a:ext cx="10439400" cy="4061032"/>
            <a:chOff x="-1032643" y="1600200"/>
            <a:chExt cx="10439400" cy="3675477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-1032643" y="1600200"/>
              <a:ext cx="0" cy="3655174"/>
            </a:xfrm>
            <a:prstGeom prst="line">
              <a:avLst/>
            </a:prstGeom>
            <a:ln w="19050">
              <a:solidFill>
                <a:schemeClr val="bg2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1558157" y="1600200"/>
              <a:ext cx="0" cy="3655174"/>
            </a:xfrm>
            <a:prstGeom prst="line">
              <a:avLst/>
            </a:prstGeom>
            <a:ln w="19050">
              <a:solidFill>
                <a:schemeClr val="bg2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148957" y="1600200"/>
              <a:ext cx="0" cy="3655174"/>
            </a:xfrm>
            <a:prstGeom prst="line">
              <a:avLst/>
            </a:prstGeom>
            <a:ln w="19050">
              <a:solidFill>
                <a:schemeClr val="bg2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739757" y="1620503"/>
              <a:ext cx="0" cy="3655174"/>
            </a:xfrm>
            <a:prstGeom prst="line">
              <a:avLst/>
            </a:prstGeom>
            <a:ln w="19050">
              <a:solidFill>
                <a:schemeClr val="bg2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9406757" y="1620503"/>
              <a:ext cx="0" cy="3655174"/>
            </a:xfrm>
            <a:prstGeom prst="line">
              <a:avLst/>
            </a:prstGeom>
            <a:ln w="19050">
              <a:solidFill>
                <a:schemeClr val="bg2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>
            <a:off x="8898942" y="4281254"/>
            <a:ext cx="2272649" cy="290746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r>
              <a:rPr lang="pt-BR" sz="1600" b="1" dirty="0">
                <a:solidFill>
                  <a:schemeClr val="accent3"/>
                </a:solidFill>
                <a:latin typeface="Georgia" pitchFamily="18" charset="0"/>
              </a:rPr>
              <a:t>Análises </a:t>
            </a:r>
            <a:r>
              <a:rPr lang="pt-BR" sz="1600" b="1" dirty="0" smtClean="0">
                <a:solidFill>
                  <a:schemeClr val="accent3"/>
                </a:solidFill>
                <a:latin typeface="Georgia" pitchFamily="18" charset="0"/>
              </a:rPr>
              <a:t>adicionais</a:t>
            </a:r>
            <a:endParaRPr lang="pt-BR" sz="1600" b="1" dirty="0">
              <a:solidFill>
                <a:schemeClr val="accent3"/>
              </a:solidFill>
              <a:latin typeface="Georgia" pitchFamily="18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8387" y="1600200"/>
            <a:ext cx="1981200" cy="248641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76"/>
          <a:stretch/>
        </p:blipFill>
        <p:spPr>
          <a:xfrm>
            <a:off x="3677337" y="1583185"/>
            <a:ext cx="1963050" cy="24903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40" y="1541894"/>
            <a:ext cx="1977246" cy="25316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9"/>
          <a:stretch/>
        </p:blipFill>
        <p:spPr>
          <a:xfrm flipH="1">
            <a:off x="8847817" y="1541894"/>
            <a:ext cx="2038321" cy="2486416"/>
          </a:xfrm>
          <a:prstGeom prst="rect">
            <a:avLst/>
          </a:prstGeom>
        </p:spPr>
      </p:pic>
      <p:sp>
        <p:nvSpPr>
          <p:cNvPr id="19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428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ltGray">
          <a:xfrm>
            <a:off x="6630987" y="-25401"/>
            <a:ext cx="5564188" cy="6883401"/>
          </a:xfrm>
          <a:prstGeom prst="rect">
            <a:avLst/>
          </a:prstGeom>
          <a:solidFill>
            <a:schemeClr val="tx2">
              <a:alpha val="89804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312722" y="1361235"/>
            <a:ext cx="4271265" cy="914400"/>
          </a:xfrm>
        </p:spPr>
        <p:txBody>
          <a:bodyPr/>
          <a:lstStyle/>
          <a:p>
            <a:r>
              <a:rPr lang="pt-BR" sz="4000" b="0" i="0" dirty="0">
                <a:solidFill>
                  <a:schemeClr val="bg1"/>
                </a:solidFill>
              </a:rPr>
              <a:t>Contextualização da limpeza </a:t>
            </a:r>
            <a:r>
              <a:rPr lang="pt-BR" sz="4000" b="0" i="0" dirty="0" smtClean="0">
                <a:solidFill>
                  <a:schemeClr val="bg1"/>
                </a:solidFill>
              </a:rPr>
              <a:t/>
            </a:r>
            <a:br>
              <a:rPr lang="pt-BR" sz="4000" b="0" i="0" dirty="0" smtClean="0">
                <a:solidFill>
                  <a:schemeClr val="bg1"/>
                </a:solidFill>
              </a:rPr>
            </a:br>
            <a:r>
              <a:rPr lang="pt-BR" sz="4000" b="0" i="0" dirty="0" smtClean="0">
                <a:solidFill>
                  <a:schemeClr val="bg1"/>
                </a:solidFill>
              </a:rPr>
              <a:t>urbana </a:t>
            </a:r>
            <a:r>
              <a:rPr lang="pt-BR" sz="4000" b="0" i="0" dirty="0">
                <a:solidFill>
                  <a:schemeClr val="bg1"/>
                </a:solidFill>
              </a:rPr>
              <a:t>no Brasil</a:t>
            </a:r>
          </a:p>
        </p:txBody>
      </p:sp>
    </p:spTree>
    <p:extLst>
      <p:ext uri="{BB962C8B-B14F-4D97-AF65-F5344CB8AC3E}">
        <p14:creationId xmlns:p14="http://schemas.microsoft.com/office/powerpoint/2010/main" val="364521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800" b="0" i="0" dirty="0"/>
              <a:t>Contextualização da limpeza </a:t>
            </a:r>
            <a:r>
              <a:rPr lang="pt-BR" sz="2800" b="0" i="0" dirty="0" smtClean="0"/>
              <a:t>urbana </a:t>
            </a:r>
            <a:r>
              <a:rPr lang="pt-BR" sz="2800" b="0" i="0" dirty="0"/>
              <a:t>no </a:t>
            </a:r>
            <a:r>
              <a:rPr lang="pt-BR" sz="2800" b="0" i="0" dirty="0" smtClean="0"/>
              <a:t>Brasil</a:t>
            </a:r>
            <a:endParaRPr lang="pt-BR" sz="2800" b="0" i="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763588" y="1600200"/>
            <a:ext cx="4386823" cy="2667000"/>
          </a:xfrm>
        </p:spPr>
        <p:txBody>
          <a:bodyPr/>
          <a:lstStyle/>
          <a:p>
            <a:r>
              <a:rPr lang="pt-BR" sz="1600" b="1" dirty="0">
                <a:solidFill>
                  <a:schemeClr val="tx2"/>
                </a:solidFill>
              </a:rPr>
              <a:t>O que é Limpeza Urbana?</a:t>
            </a:r>
          </a:p>
          <a:p>
            <a:r>
              <a:rPr lang="pt-BR" sz="1800" dirty="0"/>
              <a:t>Os serviços de limpeza urbana são compostos pelos processos de </a:t>
            </a:r>
            <a:r>
              <a:rPr lang="pt-BR" sz="1800" dirty="0" smtClean="0"/>
              <a:t>coleta</a:t>
            </a:r>
            <a:r>
              <a:rPr lang="pt-BR" sz="1800" dirty="0"/>
              <a:t> </a:t>
            </a:r>
            <a:r>
              <a:rPr lang="pt-BR" sz="1800" dirty="0" smtClean="0"/>
              <a:t>e varrição, </a:t>
            </a:r>
            <a:r>
              <a:rPr lang="pt-BR" sz="1800" dirty="0"/>
              <a:t>tratamento e disposição final de resíduos sólidos, considerando diversos tipos de resíduos (ex. público, doméstico, de construção civil, </a:t>
            </a:r>
            <a:r>
              <a:rPr lang="pt-BR" sz="1800" dirty="0" err="1"/>
              <a:t>etc</a:t>
            </a:r>
            <a:r>
              <a:rPr lang="pt-BR" sz="1800" dirty="0"/>
              <a:t>).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87387" y="3780472"/>
            <a:ext cx="411480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+mj-lt"/>
              </a:rPr>
              <a:t>A responsabilidade da gestão correta destes resíduos varia de acordo com o tipo de material em questão, conforme tabela ao lado:</a:t>
            </a:r>
          </a:p>
          <a:p>
            <a:pPr algn="just"/>
            <a:endParaRPr lang="pt-BR" dirty="0">
              <a:latin typeface="+mj-lt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743057"/>
              </p:ext>
            </p:extLst>
          </p:nvPr>
        </p:nvGraphicFramePr>
        <p:xfrm>
          <a:off x="5245573" y="2907876"/>
          <a:ext cx="6262214" cy="27432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509614"/>
                <a:gridCol w="1752600"/>
              </a:tblGrid>
              <a:tr h="274367">
                <a:tc>
                  <a:txBody>
                    <a:bodyPr/>
                    <a:lstStyle/>
                    <a:p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Tipo de resíduos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Responsabilidades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274367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Domiciliar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Município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274367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Comercial*</a:t>
                      </a:r>
                      <a:endParaRPr lang="pt-BR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Município</a:t>
                      </a:r>
                      <a:endParaRPr lang="pt-BR" sz="1400" dirty="0">
                        <a:latin typeface="+mn-lt"/>
                      </a:endParaRPr>
                    </a:p>
                  </a:txBody>
                  <a:tcPr/>
                </a:tc>
              </a:tr>
              <a:tr h="274367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Público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Município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274367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Serviços de saúde</a:t>
                      </a:r>
                      <a:endParaRPr lang="pt-BR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Gerador</a:t>
                      </a:r>
                      <a:endParaRPr lang="pt-BR" sz="1400" dirty="0">
                        <a:latin typeface="+mn-lt"/>
                      </a:endParaRPr>
                    </a:p>
                  </a:txBody>
                  <a:tcPr/>
                </a:tc>
              </a:tr>
              <a:tr h="274367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Industrial*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Gerador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274367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Portos,</a:t>
                      </a:r>
                      <a:r>
                        <a:rPr lang="pt-BR" sz="1400" baseline="0" dirty="0" smtClean="0">
                          <a:latin typeface="+mn-lt"/>
                        </a:rPr>
                        <a:t> aeroportos, terminais ferroviários e rodoviários</a:t>
                      </a:r>
                      <a:endParaRPr lang="pt-BR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Gerador</a:t>
                      </a:r>
                      <a:endParaRPr lang="pt-BR" sz="1400" dirty="0">
                        <a:latin typeface="+mn-lt"/>
                      </a:endParaRPr>
                    </a:p>
                  </a:txBody>
                  <a:tcPr/>
                </a:tc>
              </a:tr>
              <a:tr h="274367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Agrícola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Gerador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274367"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Entulho (construção</a:t>
                      </a:r>
                      <a:r>
                        <a:rPr lang="pt-BR" sz="1400" baseline="0" dirty="0" smtClean="0">
                          <a:latin typeface="+mn-lt"/>
                        </a:rPr>
                        <a:t> civil)*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dirty="0" smtClean="0">
                          <a:latin typeface="+mn-lt"/>
                        </a:rPr>
                        <a:t>Gerador</a:t>
                      </a:r>
                      <a:endParaRPr lang="pt-BR" sz="14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4</a:t>
            </a:fld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10" name="Rectangle 9"/>
          <p:cNvSpPr/>
          <p:nvPr/>
        </p:nvSpPr>
        <p:spPr>
          <a:xfrm>
            <a:off x="5208212" y="5809007"/>
            <a:ext cx="618443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50" dirty="0"/>
              <a:t>* O município é corresponsável por pequenas quantidades. A quantidade máxima de resíduo </a:t>
            </a:r>
            <a:r>
              <a:rPr lang="pt-BR" sz="1050" dirty="0" smtClean="0"/>
              <a:t/>
            </a:r>
            <a:br>
              <a:rPr lang="pt-BR" sz="1050" dirty="0" smtClean="0"/>
            </a:br>
            <a:r>
              <a:rPr lang="pt-BR" sz="1050" dirty="0" smtClean="0"/>
              <a:t>   varia </a:t>
            </a:r>
            <a:r>
              <a:rPr lang="pt-BR" sz="1050" dirty="0"/>
              <a:t>de acordo com a legislação local.</a:t>
            </a:r>
          </a:p>
        </p:txBody>
      </p:sp>
      <p:sp>
        <p:nvSpPr>
          <p:cNvPr id="15" name="Pentagon 14"/>
          <p:cNvSpPr/>
          <p:nvPr/>
        </p:nvSpPr>
        <p:spPr bwMode="ltGray">
          <a:xfrm>
            <a:off x="5245573" y="1993477"/>
            <a:ext cx="1519952" cy="609599"/>
          </a:xfrm>
          <a:prstGeom prst="homePlate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Pentagon 15"/>
          <p:cNvSpPr/>
          <p:nvPr/>
        </p:nvSpPr>
        <p:spPr bwMode="ltGray">
          <a:xfrm>
            <a:off x="6799672" y="1993476"/>
            <a:ext cx="1519952" cy="609600"/>
          </a:xfrm>
          <a:prstGeom prst="homePlate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8" name="Pentagon 17"/>
          <p:cNvSpPr/>
          <p:nvPr/>
        </p:nvSpPr>
        <p:spPr bwMode="ltGray">
          <a:xfrm>
            <a:off x="8353771" y="1989091"/>
            <a:ext cx="1519952" cy="613985"/>
          </a:xfrm>
          <a:prstGeom prst="homePlate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9" name="Pentagon 18"/>
          <p:cNvSpPr/>
          <p:nvPr/>
        </p:nvSpPr>
        <p:spPr bwMode="ltGray">
          <a:xfrm>
            <a:off x="9910054" y="1989091"/>
            <a:ext cx="1519952" cy="613985"/>
          </a:xfrm>
          <a:prstGeom prst="homePlate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3" name="Pentagon 22"/>
          <p:cNvSpPr/>
          <p:nvPr/>
        </p:nvSpPr>
        <p:spPr>
          <a:xfrm>
            <a:off x="5259387" y="2054993"/>
            <a:ext cx="1249107" cy="523220"/>
          </a:xfrm>
          <a:prstGeom prst="homePlate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1400" dirty="0">
                <a:solidFill>
                  <a:schemeClr val="bg1"/>
                </a:solidFill>
              </a:rPr>
              <a:t>Geração </a:t>
            </a:r>
            <a:r>
              <a:rPr lang="pt-BR" sz="1400" dirty="0" smtClean="0">
                <a:solidFill>
                  <a:schemeClr val="bg1"/>
                </a:solidFill>
              </a:rPr>
              <a:t/>
            </a:r>
            <a:br>
              <a:rPr lang="pt-BR" sz="1400" dirty="0" smtClean="0">
                <a:solidFill>
                  <a:schemeClr val="bg1"/>
                </a:solidFill>
              </a:rPr>
            </a:br>
            <a:r>
              <a:rPr lang="pt-BR" sz="1400" dirty="0" smtClean="0">
                <a:solidFill>
                  <a:schemeClr val="bg1"/>
                </a:solidFill>
              </a:rPr>
              <a:t>de </a:t>
            </a:r>
            <a:r>
              <a:rPr lang="pt-BR" sz="1400" dirty="0">
                <a:solidFill>
                  <a:schemeClr val="bg1"/>
                </a:solidFill>
              </a:rPr>
              <a:t>resíduos</a:t>
            </a:r>
          </a:p>
        </p:txBody>
      </p:sp>
      <p:sp>
        <p:nvSpPr>
          <p:cNvPr id="24" name="Pentagon 23"/>
          <p:cNvSpPr/>
          <p:nvPr/>
        </p:nvSpPr>
        <p:spPr>
          <a:xfrm>
            <a:off x="6783387" y="2050172"/>
            <a:ext cx="1621471" cy="523220"/>
          </a:xfrm>
          <a:prstGeom prst="homePlate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1400" dirty="0" smtClean="0">
                <a:solidFill>
                  <a:schemeClr val="bg1"/>
                </a:solidFill>
              </a:rPr>
              <a:t>Coleta, Varrição </a:t>
            </a:r>
            <a:br>
              <a:rPr lang="pt-BR" sz="1400" dirty="0" smtClean="0">
                <a:solidFill>
                  <a:schemeClr val="bg1"/>
                </a:solidFill>
              </a:rPr>
            </a:br>
            <a:r>
              <a:rPr lang="pt-BR" sz="1400" dirty="0" smtClean="0">
                <a:solidFill>
                  <a:schemeClr val="bg1"/>
                </a:solidFill>
              </a:rPr>
              <a:t>e </a:t>
            </a:r>
            <a:r>
              <a:rPr lang="pt-BR" sz="1400" dirty="0">
                <a:solidFill>
                  <a:schemeClr val="bg1"/>
                </a:solidFill>
              </a:rPr>
              <a:t>Transporte</a:t>
            </a:r>
          </a:p>
        </p:txBody>
      </p:sp>
      <p:sp>
        <p:nvSpPr>
          <p:cNvPr id="25" name="Pentagon 24"/>
          <p:cNvSpPr/>
          <p:nvPr/>
        </p:nvSpPr>
        <p:spPr>
          <a:xfrm>
            <a:off x="8307387" y="2036158"/>
            <a:ext cx="1466199" cy="523220"/>
          </a:xfrm>
          <a:prstGeom prst="homePlate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1400" dirty="0">
                <a:solidFill>
                  <a:schemeClr val="bg1"/>
                </a:solidFill>
              </a:rPr>
              <a:t>Processos </a:t>
            </a:r>
            <a:r>
              <a:rPr lang="pt-BR" sz="1400" dirty="0" smtClean="0">
                <a:solidFill>
                  <a:schemeClr val="bg1"/>
                </a:solidFill>
              </a:rPr>
              <a:t/>
            </a:r>
            <a:br>
              <a:rPr lang="pt-BR" sz="1400" dirty="0" smtClean="0">
                <a:solidFill>
                  <a:schemeClr val="bg1"/>
                </a:solidFill>
              </a:rPr>
            </a:br>
            <a:r>
              <a:rPr lang="pt-BR" sz="1400" dirty="0" smtClean="0">
                <a:solidFill>
                  <a:schemeClr val="bg1"/>
                </a:solidFill>
              </a:rPr>
              <a:t>de </a:t>
            </a:r>
            <a:r>
              <a:rPr lang="pt-BR" sz="1400" dirty="0">
                <a:solidFill>
                  <a:schemeClr val="bg1"/>
                </a:solidFill>
              </a:rPr>
              <a:t>Tratamento</a:t>
            </a:r>
          </a:p>
        </p:txBody>
      </p:sp>
      <p:sp>
        <p:nvSpPr>
          <p:cNvPr id="28" name="Pentagon 27"/>
          <p:cNvSpPr/>
          <p:nvPr/>
        </p:nvSpPr>
        <p:spPr>
          <a:xfrm>
            <a:off x="9907587" y="2045751"/>
            <a:ext cx="1240161" cy="523220"/>
          </a:xfrm>
          <a:prstGeom prst="homePlate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1400" dirty="0">
                <a:solidFill>
                  <a:schemeClr val="bg1"/>
                </a:solidFill>
              </a:rPr>
              <a:t>Disposição </a:t>
            </a:r>
            <a:r>
              <a:rPr lang="pt-BR" sz="1400" dirty="0" smtClean="0">
                <a:solidFill>
                  <a:schemeClr val="bg1"/>
                </a:solidFill>
              </a:rPr>
              <a:t/>
            </a:r>
            <a:br>
              <a:rPr lang="pt-BR" sz="1400" dirty="0" smtClean="0">
                <a:solidFill>
                  <a:schemeClr val="bg1"/>
                </a:solidFill>
              </a:rPr>
            </a:br>
            <a:r>
              <a:rPr lang="pt-BR" sz="1400" dirty="0" smtClean="0">
                <a:solidFill>
                  <a:schemeClr val="bg1"/>
                </a:solidFill>
              </a:rPr>
              <a:t>Final</a:t>
            </a:r>
            <a:endParaRPr lang="pt-BR" sz="1400" dirty="0">
              <a:solidFill>
                <a:schemeClr val="bg1"/>
              </a:solidFill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27407" y="1649801"/>
            <a:ext cx="6184433" cy="41107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-274322">
              <a:spcAft>
                <a:spcPts val="900"/>
              </a:spcAft>
            </a:pPr>
            <a:r>
              <a:rPr lang="pt-BR" sz="1600" dirty="0">
                <a:latin typeface="Georgia" pitchFamily="18" charset="0"/>
              </a:rPr>
              <a:t>Fases do gerenciamento de resíduos sólidos no município</a:t>
            </a:r>
          </a:p>
        </p:txBody>
      </p:sp>
      <p:sp>
        <p:nvSpPr>
          <p:cNvPr id="20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8406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800" b="0" i="0" dirty="0"/>
              <a:t>Contextualização da </a:t>
            </a:r>
            <a:r>
              <a:rPr lang="pt-BR" sz="2800" b="0" i="0" dirty="0" smtClean="0"/>
              <a:t>limpeza </a:t>
            </a:r>
            <a:r>
              <a:rPr lang="pt-BR" sz="2800" b="0" i="0" dirty="0"/>
              <a:t>urbana no Brasil</a:t>
            </a:r>
            <a:r>
              <a:rPr lang="pt-BR" sz="2800" b="0" i="0" dirty="0" smtClean="0"/>
              <a:t> </a:t>
            </a:r>
            <a:r>
              <a:rPr lang="pt-BR" sz="2800" b="0" i="0" dirty="0"/>
              <a:t/>
            </a:r>
            <a:br>
              <a:rPr lang="pt-BR" sz="2800" b="0" i="0" dirty="0"/>
            </a:br>
            <a:endParaRPr lang="pt-BR" sz="2800" b="0" i="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664912" y="1585224"/>
            <a:ext cx="9120001" cy="4419600"/>
          </a:xfrm>
        </p:spPr>
        <p:txBody>
          <a:bodyPr/>
          <a:lstStyle/>
          <a:p>
            <a:pPr marL="85681" indent="0">
              <a:buClr>
                <a:schemeClr val="accent1"/>
              </a:buClr>
            </a:pPr>
            <a:r>
              <a:rPr lang="pt-BR" sz="1600" b="1" dirty="0">
                <a:solidFill>
                  <a:schemeClr val="accent1"/>
                </a:solidFill>
                <a:latin typeface="Georgia"/>
                <a:ea typeface="Arial"/>
                <a:cs typeface="Times New Roman"/>
              </a:rPr>
              <a:t>Contextualização da evolução das leis relacionadas à temática</a:t>
            </a:r>
          </a:p>
          <a:p>
            <a:endParaRPr lang="pt-BR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242"/>
          <a:stretch/>
        </p:blipFill>
        <p:spPr>
          <a:xfrm>
            <a:off x="779424" y="2013428"/>
            <a:ext cx="10495667" cy="211539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36828" y="4752707"/>
            <a:ext cx="107469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+mj-lt"/>
              </a:rPr>
              <a:t>Responsabilização </a:t>
            </a:r>
            <a:r>
              <a:rPr lang="pt-BR" sz="1600" dirty="0">
                <a:latin typeface="+mj-lt"/>
              </a:rPr>
              <a:t>legal dos agentes participantes da cadeia de resíduos </a:t>
            </a:r>
            <a:r>
              <a:rPr lang="pt-BR" sz="1600" dirty="0" smtClean="0">
                <a:latin typeface="+mj-lt"/>
              </a:rPr>
              <a:t>sólidos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+mj-lt"/>
              </a:rPr>
              <a:t>Logística reversa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+mj-lt"/>
              </a:rPr>
              <a:t>Formação </a:t>
            </a:r>
            <a:r>
              <a:rPr lang="pt-BR" sz="1600" dirty="0">
                <a:latin typeface="+mj-lt"/>
              </a:rPr>
              <a:t>de consórcio e/ou </a:t>
            </a:r>
            <a:r>
              <a:rPr lang="pt-BR" sz="1600" dirty="0" smtClean="0">
                <a:latin typeface="+mj-lt"/>
              </a:rPr>
              <a:t>parcerias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t-BR" sz="1600" dirty="0" smtClean="0">
                <a:latin typeface="+mj-lt"/>
              </a:rPr>
              <a:t>Redução </a:t>
            </a:r>
            <a:r>
              <a:rPr lang="pt-BR" sz="1600" dirty="0">
                <a:latin typeface="+mj-lt"/>
              </a:rPr>
              <a:t>de geração do lixo </a:t>
            </a:r>
            <a:endParaRPr lang="pt-BR" sz="1600" dirty="0" smtClean="0">
              <a:latin typeface="+mj-lt"/>
            </a:endParaRP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pt-BR" sz="1600" dirty="0">
                <a:latin typeface="+mj-lt"/>
              </a:rPr>
              <a:t>N</a:t>
            </a:r>
            <a:r>
              <a:rPr lang="pt-BR" sz="1600" dirty="0" smtClean="0">
                <a:latin typeface="+mj-lt"/>
              </a:rPr>
              <a:t>ecessidade </a:t>
            </a:r>
            <a:r>
              <a:rPr lang="pt-BR" sz="1600" dirty="0">
                <a:latin typeface="+mj-lt"/>
              </a:rPr>
              <a:t>da extinção dos lixões.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5</a:t>
            </a:fld>
            <a:endParaRPr lang="pt-B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4" name="Rectangle 3"/>
          <p:cNvSpPr/>
          <p:nvPr/>
        </p:nvSpPr>
        <p:spPr bwMode="ltGray">
          <a:xfrm>
            <a:off x="1601787" y="2013428"/>
            <a:ext cx="9882003" cy="653572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ltGray">
          <a:xfrm>
            <a:off x="790937" y="3407773"/>
            <a:ext cx="9882003" cy="841977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735"/>
          <a:stretch/>
        </p:blipFill>
        <p:spPr>
          <a:xfrm>
            <a:off x="1677987" y="1838286"/>
            <a:ext cx="1275467" cy="88444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5720" y="2057400"/>
            <a:ext cx="1275467" cy="6096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327"/>
          <a:stretch/>
        </p:blipFill>
        <p:spPr>
          <a:xfrm>
            <a:off x="5030787" y="1889066"/>
            <a:ext cx="2743200" cy="8050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6318" y="1981200"/>
            <a:ext cx="1546264" cy="6858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8362" r="-2708"/>
          <a:stretch/>
        </p:blipFill>
        <p:spPr>
          <a:xfrm>
            <a:off x="10045742" y="1782553"/>
            <a:ext cx="1275467" cy="8844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2937"/>
          <a:stretch/>
        </p:blipFill>
        <p:spPr>
          <a:xfrm>
            <a:off x="2363787" y="3389561"/>
            <a:ext cx="1450522" cy="9144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449"/>
          <a:stretch/>
        </p:blipFill>
        <p:spPr>
          <a:xfrm>
            <a:off x="3983515" y="3379121"/>
            <a:ext cx="1504472" cy="7620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6383"/>
          <a:stretch/>
        </p:blipFill>
        <p:spPr>
          <a:xfrm>
            <a:off x="8840787" y="3429000"/>
            <a:ext cx="1275467" cy="8844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4911" y="4462046"/>
            <a:ext cx="106562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pt-BR" sz="1600" b="1" dirty="0">
                <a:solidFill>
                  <a:schemeClr val="accent1"/>
                </a:solidFill>
                <a:latin typeface="+mj-lt"/>
              </a:rPr>
              <a:t>Política Nacional de Resíduos Sólidos </a:t>
            </a:r>
            <a:r>
              <a:rPr lang="pt-BR" sz="1600" b="1" dirty="0" smtClean="0">
                <a:solidFill>
                  <a:schemeClr val="accent1"/>
                </a:solidFill>
                <a:latin typeface="+mj-lt"/>
              </a:rPr>
              <a:t>(Lei nº 12.305/10 - PNRS) – Diretrizes da Política</a:t>
            </a:r>
            <a:endParaRPr lang="pt-BR" sz="1600" b="1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2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636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6</a:t>
            </a:fld>
            <a:endParaRPr lang="pt-BR"/>
          </a:p>
        </p:txBody>
      </p:sp>
      <p:sp>
        <p:nvSpPr>
          <p:cNvPr id="7" name="TextBox 6"/>
          <p:cNvSpPr txBox="1"/>
          <p:nvPr/>
        </p:nvSpPr>
        <p:spPr>
          <a:xfrm>
            <a:off x="771840" y="4876800"/>
            <a:ext cx="2973629" cy="53340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1400" dirty="0" smtClean="0">
                <a:solidFill>
                  <a:schemeClr val="tx2"/>
                </a:solidFill>
                <a:latin typeface="+mj-lt"/>
              </a:rPr>
              <a:t>PNRS: criada para se tornar </a:t>
            </a:r>
            <a:r>
              <a:rPr lang="pt-BR" sz="1400" dirty="0">
                <a:solidFill>
                  <a:schemeClr val="tx2"/>
                </a:solidFill>
                <a:latin typeface="+mj-lt"/>
              </a:rPr>
              <a:t>o </a:t>
            </a:r>
            <a:r>
              <a:rPr lang="pt-BR" sz="1400" dirty="0" smtClean="0">
                <a:solidFill>
                  <a:schemeClr val="tx2"/>
                </a:solidFill>
                <a:latin typeface="+mj-lt"/>
              </a:rPr>
              <a:t>marco </a:t>
            </a:r>
            <a:r>
              <a:rPr lang="pt-BR" sz="1400" dirty="0">
                <a:solidFill>
                  <a:schemeClr val="tx2"/>
                </a:solidFill>
                <a:latin typeface="+mj-lt"/>
              </a:rPr>
              <a:t>que formaliza os desafios da cadeia de resíduos sólidos no país </a:t>
            </a:r>
            <a:endParaRPr lang="pt-BR" sz="1400" dirty="0" smtClean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31187" y="4876800"/>
            <a:ext cx="3509275" cy="144780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1400" dirty="0" smtClean="0">
                <a:solidFill>
                  <a:schemeClr val="tx2"/>
                </a:solidFill>
                <a:latin typeface="+mj-lt"/>
              </a:rPr>
              <a:t>Permitir planejamento e </a:t>
            </a:r>
            <a:r>
              <a:rPr lang="pt-BR" sz="1400" dirty="0">
                <a:solidFill>
                  <a:schemeClr val="tx2"/>
                </a:solidFill>
                <a:latin typeface="+mj-lt"/>
              </a:rPr>
              <a:t>execução de ações específicas para o setor </a:t>
            </a:r>
            <a:r>
              <a:rPr lang="pt-BR" sz="1400" dirty="0" smtClean="0">
                <a:solidFill>
                  <a:schemeClr val="tx2"/>
                </a:solidFill>
                <a:latin typeface="+mj-lt"/>
              </a:rPr>
              <a:t>(ex. políticas </a:t>
            </a:r>
            <a:r>
              <a:rPr lang="pt-BR" sz="1400" dirty="0">
                <a:solidFill>
                  <a:schemeClr val="tx2"/>
                </a:solidFill>
                <a:latin typeface="+mj-lt"/>
              </a:rPr>
              <a:t>públicas, financiamentos, monitoramento da qualidade dos serviços prestados e definição de </a:t>
            </a:r>
            <a:r>
              <a:rPr lang="pt-BR" sz="1400" dirty="0" smtClean="0">
                <a:solidFill>
                  <a:schemeClr val="tx2"/>
                </a:solidFill>
                <a:latin typeface="+mj-lt"/>
              </a:rPr>
              <a:t>prioridades). </a:t>
            </a:r>
            <a:endParaRPr lang="pt-BR" sz="14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 bwMode="ltGray">
          <a:xfrm>
            <a:off x="1" y="3810000"/>
            <a:ext cx="12195174" cy="749159"/>
          </a:xfrm>
          <a:prstGeom prst="rect">
            <a:avLst/>
          </a:prstGeom>
          <a:solidFill>
            <a:srgbClr val="FD8D3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8" name="Rectangle 7"/>
          <p:cNvSpPr/>
          <p:nvPr/>
        </p:nvSpPr>
        <p:spPr bwMode="ltGray">
          <a:xfrm>
            <a:off x="3897868" y="3632579"/>
            <a:ext cx="4180920" cy="1028937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897868" y="3581401"/>
            <a:ext cx="0" cy="121919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8078787" y="3592866"/>
            <a:ext cx="1" cy="120773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6469" cy="533400"/>
          </a:xfrm>
        </p:spPr>
        <p:txBody>
          <a:bodyPr/>
          <a:lstStyle/>
          <a:p>
            <a:r>
              <a:rPr lang="pt-BR" sz="2800" b="0" i="0" dirty="0"/>
              <a:t>Contextualização da limpeza urbana no Brasil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9451261" y="2667000"/>
            <a:ext cx="966779" cy="966779"/>
            <a:chOff x="2342233" y="5907019"/>
            <a:chExt cx="612000" cy="612000"/>
          </a:xfrm>
        </p:grpSpPr>
        <p:sp>
          <p:nvSpPr>
            <p:cNvPr id="19" name="Oval 18"/>
            <p:cNvSpPr/>
            <p:nvPr/>
          </p:nvSpPr>
          <p:spPr bwMode="ltGray">
            <a:xfrm>
              <a:off x="2342233" y="5907019"/>
              <a:ext cx="612000" cy="612000"/>
            </a:xfrm>
            <a:prstGeom prst="ellipse">
              <a:avLst/>
            </a:prstGeom>
            <a:solidFill>
              <a:srgbClr val="FD8D3C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0" name="Freeform 4838"/>
            <p:cNvSpPr>
              <a:spLocks noEditPoints="1"/>
            </p:cNvSpPr>
            <p:nvPr/>
          </p:nvSpPr>
          <p:spPr bwMode="auto">
            <a:xfrm>
              <a:off x="2437122" y="5974991"/>
              <a:ext cx="422222" cy="419738"/>
            </a:xfrm>
            <a:custGeom>
              <a:avLst/>
              <a:gdLst>
                <a:gd name="T0" fmla="*/ 24 w 340"/>
                <a:gd name="T1" fmla="*/ 266 h 338"/>
                <a:gd name="T2" fmla="*/ 18 w 340"/>
                <a:gd name="T3" fmla="*/ 270 h 338"/>
                <a:gd name="T4" fmla="*/ 14 w 340"/>
                <a:gd name="T5" fmla="*/ 276 h 338"/>
                <a:gd name="T6" fmla="*/ 16 w 340"/>
                <a:gd name="T7" fmla="*/ 280 h 338"/>
                <a:gd name="T8" fmla="*/ 20 w 340"/>
                <a:gd name="T9" fmla="*/ 286 h 338"/>
                <a:gd name="T10" fmla="*/ 316 w 340"/>
                <a:gd name="T11" fmla="*/ 286 h 338"/>
                <a:gd name="T12" fmla="*/ 320 w 340"/>
                <a:gd name="T13" fmla="*/ 286 h 338"/>
                <a:gd name="T14" fmla="*/ 324 w 340"/>
                <a:gd name="T15" fmla="*/ 280 h 338"/>
                <a:gd name="T16" fmla="*/ 326 w 340"/>
                <a:gd name="T17" fmla="*/ 276 h 338"/>
                <a:gd name="T18" fmla="*/ 322 w 340"/>
                <a:gd name="T19" fmla="*/ 270 h 338"/>
                <a:gd name="T20" fmla="*/ 316 w 340"/>
                <a:gd name="T21" fmla="*/ 266 h 338"/>
                <a:gd name="T22" fmla="*/ 298 w 340"/>
                <a:gd name="T23" fmla="*/ 192 h 338"/>
                <a:gd name="T24" fmla="*/ 316 w 340"/>
                <a:gd name="T25" fmla="*/ 192 h 338"/>
                <a:gd name="T26" fmla="*/ 322 w 340"/>
                <a:gd name="T27" fmla="*/ 190 h 338"/>
                <a:gd name="T28" fmla="*/ 326 w 340"/>
                <a:gd name="T29" fmla="*/ 182 h 338"/>
                <a:gd name="T30" fmla="*/ 324 w 340"/>
                <a:gd name="T31" fmla="*/ 178 h 338"/>
                <a:gd name="T32" fmla="*/ 320 w 340"/>
                <a:gd name="T33" fmla="*/ 172 h 338"/>
                <a:gd name="T34" fmla="*/ 24 w 340"/>
                <a:gd name="T35" fmla="*/ 172 h 338"/>
                <a:gd name="T36" fmla="*/ 20 w 340"/>
                <a:gd name="T37" fmla="*/ 172 h 338"/>
                <a:gd name="T38" fmla="*/ 16 w 340"/>
                <a:gd name="T39" fmla="*/ 178 h 338"/>
                <a:gd name="T40" fmla="*/ 14 w 340"/>
                <a:gd name="T41" fmla="*/ 182 h 338"/>
                <a:gd name="T42" fmla="*/ 18 w 340"/>
                <a:gd name="T43" fmla="*/ 190 h 338"/>
                <a:gd name="T44" fmla="*/ 24 w 340"/>
                <a:gd name="T45" fmla="*/ 192 h 338"/>
                <a:gd name="T46" fmla="*/ 42 w 340"/>
                <a:gd name="T47" fmla="*/ 266 h 338"/>
                <a:gd name="T48" fmla="*/ 248 w 340"/>
                <a:gd name="T49" fmla="*/ 266 h 338"/>
                <a:gd name="T50" fmla="*/ 230 w 340"/>
                <a:gd name="T51" fmla="*/ 192 h 338"/>
                <a:gd name="T52" fmla="*/ 248 w 340"/>
                <a:gd name="T53" fmla="*/ 266 h 338"/>
                <a:gd name="T54" fmla="*/ 162 w 340"/>
                <a:gd name="T55" fmla="*/ 266 h 338"/>
                <a:gd name="T56" fmla="*/ 178 w 340"/>
                <a:gd name="T57" fmla="*/ 192 h 338"/>
                <a:gd name="T58" fmla="*/ 110 w 340"/>
                <a:gd name="T59" fmla="*/ 266 h 338"/>
                <a:gd name="T60" fmla="*/ 92 w 340"/>
                <a:gd name="T61" fmla="*/ 192 h 338"/>
                <a:gd name="T62" fmla="*/ 110 w 340"/>
                <a:gd name="T63" fmla="*/ 266 h 338"/>
                <a:gd name="T64" fmla="*/ 340 w 340"/>
                <a:gd name="T65" fmla="*/ 322 h 338"/>
                <a:gd name="T66" fmla="*/ 334 w 340"/>
                <a:gd name="T67" fmla="*/ 334 h 338"/>
                <a:gd name="T68" fmla="*/ 324 w 340"/>
                <a:gd name="T69" fmla="*/ 338 h 338"/>
                <a:gd name="T70" fmla="*/ 16 w 340"/>
                <a:gd name="T71" fmla="*/ 338 h 338"/>
                <a:gd name="T72" fmla="*/ 6 w 340"/>
                <a:gd name="T73" fmla="*/ 334 h 338"/>
                <a:gd name="T74" fmla="*/ 0 w 340"/>
                <a:gd name="T75" fmla="*/ 322 h 338"/>
                <a:gd name="T76" fmla="*/ 2 w 340"/>
                <a:gd name="T77" fmla="*/ 316 h 338"/>
                <a:gd name="T78" fmla="*/ 10 w 340"/>
                <a:gd name="T79" fmla="*/ 308 h 338"/>
                <a:gd name="T80" fmla="*/ 324 w 340"/>
                <a:gd name="T81" fmla="*/ 306 h 338"/>
                <a:gd name="T82" fmla="*/ 330 w 340"/>
                <a:gd name="T83" fmla="*/ 308 h 338"/>
                <a:gd name="T84" fmla="*/ 338 w 340"/>
                <a:gd name="T85" fmla="*/ 316 h 338"/>
                <a:gd name="T86" fmla="*/ 340 w 340"/>
                <a:gd name="T87" fmla="*/ 322 h 338"/>
                <a:gd name="T88" fmla="*/ 82 w 340"/>
                <a:gd name="T89" fmla="*/ 154 h 338"/>
                <a:gd name="T90" fmla="*/ 84 w 340"/>
                <a:gd name="T91" fmla="*/ 136 h 338"/>
                <a:gd name="T92" fmla="*/ 98 w 340"/>
                <a:gd name="T93" fmla="*/ 104 h 338"/>
                <a:gd name="T94" fmla="*/ 120 w 340"/>
                <a:gd name="T95" fmla="*/ 80 h 338"/>
                <a:gd name="T96" fmla="*/ 152 w 340"/>
                <a:gd name="T97" fmla="*/ 68 h 338"/>
                <a:gd name="T98" fmla="*/ 170 w 340"/>
                <a:gd name="T99" fmla="*/ 66 h 338"/>
                <a:gd name="T100" fmla="*/ 204 w 340"/>
                <a:gd name="T101" fmla="*/ 72 h 338"/>
                <a:gd name="T102" fmla="*/ 232 w 340"/>
                <a:gd name="T103" fmla="*/ 92 h 338"/>
                <a:gd name="T104" fmla="*/ 250 w 340"/>
                <a:gd name="T105" fmla="*/ 118 h 338"/>
                <a:gd name="T106" fmla="*/ 258 w 340"/>
                <a:gd name="T107" fmla="*/ 154 h 338"/>
                <a:gd name="T108" fmla="*/ 192 w 340"/>
                <a:gd name="T109" fmla="*/ 54 h 338"/>
                <a:gd name="T110" fmla="*/ 148 w 340"/>
                <a:gd name="T111" fmla="*/ 26 h 338"/>
                <a:gd name="T112" fmla="*/ 192 w 340"/>
                <a:gd name="T113" fmla="*/ 26 h 338"/>
                <a:gd name="T114" fmla="*/ 192 w 340"/>
                <a:gd name="T115" fmla="*/ 54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0" h="338">
                  <a:moveTo>
                    <a:pt x="24" y="266"/>
                  </a:moveTo>
                  <a:lnTo>
                    <a:pt x="24" y="266"/>
                  </a:lnTo>
                  <a:lnTo>
                    <a:pt x="20" y="268"/>
                  </a:lnTo>
                  <a:lnTo>
                    <a:pt x="18" y="270"/>
                  </a:lnTo>
                  <a:lnTo>
                    <a:pt x="16" y="272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80"/>
                  </a:lnTo>
                  <a:lnTo>
                    <a:pt x="18" y="284"/>
                  </a:lnTo>
                  <a:lnTo>
                    <a:pt x="20" y="286"/>
                  </a:lnTo>
                  <a:lnTo>
                    <a:pt x="24" y="286"/>
                  </a:lnTo>
                  <a:lnTo>
                    <a:pt x="316" y="286"/>
                  </a:lnTo>
                  <a:lnTo>
                    <a:pt x="316" y="286"/>
                  </a:lnTo>
                  <a:lnTo>
                    <a:pt x="320" y="286"/>
                  </a:lnTo>
                  <a:lnTo>
                    <a:pt x="322" y="284"/>
                  </a:lnTo>
                  <a:lnTo>
                    <a:pt x="324" y="280"/>
                  </a:lnTo>
                  <a:lnTo>
                    <a:pt x="326" y="276"/>
                  </a:lnTo>
                  <a:lnTo>
                    <a:pt x="326" y="276"/>
                  </a:lnTo>
                  <a:lnTo>
                    <a:pt x="324" y="272"/>
                  </a:lnTo>
                  <a:lnTo>
                    <a:pt x="322" y="270"/>
                  </a:lnTo>
                  <a:lnTo>
                    <a:pt x="320" y="268"/>
                  </a:lnTo>
                  <a:lnTo>
                    <a:pt x="316" y="266"/>
                  </a:lnTo>
                  <a:lnTo>
                    <a:pt x="298" y="266"/>
                  </a:lnTo>
                  <a:lnTo>
                    <a:pt x="298" y="192"/>
                  </a:lnTo>
                  <a:lnTo>
                    <a:pt x="316" y="192"/>
                  </a:lnTo>
                  <a:lnTo>
                    <a:pt x="316" y="192"/>
                  </a:lnTo>
                  <a:lnTo>
                    <a:pt x="320" y="192"/>
                  </a:lnTo>
                  <a:lnTo>
                    <a:pt x="322" y="190"/>
                  </a:lnTo>
                  <a:lnTo>
                    <a:pt x="324" y="186"/>
                  </a:lnTo>
                  <a:lnTo>
                    <a:pt x="326" y="182"/>
                  </a:lnTo>
                  <a:lnTo>
                    <a:pt x="326" y="182"/>
                  </a:lnTo>
                  <a:lnTo>
                    <a:pt x="324" y="178"/>
                  </a:lnTo>
                  <a:lnTo>
                    <a:pt x="322" y="176"/>
                  </a:lnTo>
                  <a:lnTo>
                    <a:pt x="320" y="172"/>
                  </a:lnTo>
                  <a:lnTo>
                    <a:pt x="316" y="172"/>
                  </a:lnTo>
                  <a:lnTo>
                    <a:pt x="24" y="172"/>
                  </a:lnTo>
                  <a:lnTo>
                    <a:pt x="24" y="172"/>
                  </a:lnTo>
                  <a:lnTo>
                    <a:pt x="20" y="172"/>
                  </a:lnTo>
                  <a:lnTo>
                    <a:pt x="18" y="176"/>
                  </a:lnTo>
                  <a:lnTo>
                    <a:pt x="16" y="178"/>
                  </a:lnTo>
                  <a:lnTo>
                    <a:pt x="14" y="182"/>
                  </a:lnTo>
                  <a:lnTo>
                    <a:pt x="14" y="182"/>
                  </a:lnTo>
                  <a:lnTo>
                    <a:pt x="16" y="186"/>
                  </a:lnTo>
                  <a:lnTo>
                    <a:pt x="18" y="190"/>
                  </a:lnTo>
                  <a:lnTo>
                    <a:pt x="20" y="192"/>
                  </a:lnTo>
                  <a:lnTo>
                    <a:pt x="24" y="192"/>
                  </a:lnTo>
                  <a:lnTo>
                    <a:pt x="42" y="192"/>
                  </a:lnTo>
                  <a:lnTo>
                    <a:pt x="42" y="266"/>
                  </a:lnTo>
                  <a:lnTo>
                    <a:pt x="24" y="266"/>
                  </a:lnTo>
                  <a:close/>
                  <a:moveTo>
                    <a:pt x="248" y="266"/>
                  </a:moveTo>
                  <a:lnTo>
                    <a:pt x="230" y="266"/>
                  </a:lnTo>
                  <a:lnTo>
                    <a:pt x="230" y="192"/>
                  </a:lnTo>
                  <a:lnTo>
                    <a:pt x="248" y="192"/>
                  </a:lnTo>
                  <a:lnTo>
                    <a:pt x="248" y="266"/>
                  </a:lnTo>
                  <a:close/>
                  <a:moveTo>
                    <a:pt x="178" y="266"/>
                  </a:moveTo>
                  <a:lnTo>
                    <a:pt x="162" y="266"/>
                  </a:lnTo>
                  <a:lnTo>
                    <a:pt x="162" y="192"/>
                  </a:lnTo>
                  <a:lnTo>
                    <a:pt x="178" y="192"/>
                  </a:lnTo>
                  <a:lnTo>
                    <a:pt x="178" y="266"/>
                  </a:lnTo>
                  <a:close/>
                  <a:moveTo>
                    <a:pt x="110" y="266"/>
                  </a:moveTo>
                  <a:lnTo>
                    <a:pt x="92" y="266"/>
                  </a:lnTo>
                  <a:lnTo>
                    <a:pt x="92" y="192"/>
                  </a:lnTo>
                  <a:lnTo>
                    <a:pt x="110" y="192"/>
                  </a:lnTo>
                  <a:lnTo>
                    <a:pt x="110" y="266"/>
                  </a:lnTo>
                  <a:close/>
                  <a:moveTo>
                    <a:pt x="340" y="322"/>
                  </a:moveTo>
                  <a:lnTo>
                    <a:pt x="340" y="322"/>
                  </a:lnTo>
                  <a:lnTo>
                    <a:pt x="338" y="328"/>
                  </a:lnTo>
                  <a:lnTo>
                    <a:pt x="334" y="334"/>
                  </a:lnTo>
                  <a:lnTo>
                    <a:pt x="330" y="336"/>
                  </a:lnTo>
                  <a:lnTo>
                    <a:pt x="324" y="338"/>
                  </a:lnTo>
                  <a:lnTo>
                    <a:pt x="16" y="338"/>
                  </a:lnTo>
                  <a:lnTo>
                    <a:pt x="16" y="338"/>
                  </a:lnTo>
                  <a:lnTo>
                    <a:pt x="10" y="336"/>
                  </a:lnTo>
                  <a:lnTo>
                    <a:pt x="6" y="334"/>
                  </a:lnTo>
                  <a:lnTo>
                    <a:pt x="2" y="328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16"/>
                  </a:lnTo>
                  <a:lnTo>
                    <a:pt x="6" y="310"/>
                  </a:lnTo>
                  <a:lnTo>
                    <a:pt x="10" y="308"/>
                  </a:lnTo>
                  <a:lnTo>
                    <a:pt x="16" y="306"/>
                  </a:lnTo>
                  <a:lnTo>
                    <a:pt x="324" y="306"/>
                  </a:lnTo>
                  <a:lnTo>
                    <a:pt x="324" y="306"/>
                  </a:lnTo>
                  <a:lnTo>
                    <a:pt x="330" y="308"/>
                  </a:lnTo>
                  <a:lnTo>
                    <a:pt x="334" y="310"/>
                  </a:lnTo>
                  <a:lnTo>
                    <a:pt x="338" y="316"/>
                  </a:lnTo>
                  <a:lnTo>
                    <a:pt x="340" y="322"/>
                  </a:lnTo>
                  <a:lnTo>
                    <a:pt x="340" y="322"/>
                  </a:lnTo>
                  <a:close/>
                  <a:moveTo>
                    <a:pt x="258" y="154"/>
                  </a:moveTo>
                  <a:lnTo>
                    <a:pt x="82" y="154"/>
                  </a:lnTo>
                  <a:lnTo>
                    <a:pt x="82" y="154"/>
                  </a:lnTo>
                  <a:lnTo>
                    <a:pt x="84" y="136"/>
                  </a:lnTo>
                  <a:lnTo>
                    <a:pt x="90" y="118"/>
                  </a:lnTo>
                  <a:lnTo>
                    <a:pt x="98" y="104"/>
                  </a:lnTo>
                  <a:lnTo>
                    <a:pt x="108" y="92"/>
                  </a:lnTo>
                  <a:lnTo>
                    <a:pt x="120" y="80"/>
                  </a:lnTo>
                  <a:lnTo>
                    <a:pt x="136" y="72"/>
                  </a:lnTo>
                  <a:lnTo>
                    <a:pt x="152" y="68"/>
                  </a:lnTo>
                  <a:lnTo>
                    <a:pt x="170" y="66"/>
                  </a:lnTo>
                  <a:lnTo>
                    <a:pt x="170" y="66"/>
                  </a:lnTo>
                  <a:lnTo>
                    <a:pt x="188" y="68"/>
                  </a:lnTo>
                  <a:lnTo>
                    <a:pt x="204" y="72"/>
                  </a:lnTo>
                  <a:lnTo>
                    <a:pt x="220" y="80"/>
                  </a:lnTo>
                  <a:lnTo>
                    <a:pt x="232" y="92"/>
                  </a:lnTo>
                  <a:lnTo>
                    <a:pt x="242" y="104"/>
                  </a:lnTo>
                  <a:lnTo>
                    <a:pt x="250" y="118"/>
                  </a:lnTo>
                  <a:lnTo>
                    <a:pt x="256" y="136"/>
                  </a:lnTo>
                  <a:lnTo>
                    <a:pt x="258" y="154"/>
                  </a:lnTo>
                  <a:lnTo>
                    <a:pt x="258" y="154"/>
                  </a:lnTo>
                  <a:close/>
                  <a:moveTo>
                    <a:pt x="192" y="54"/>
                  </a:moveTo>
                  <a:lnTo>
                    <a:pt x="148" y="54"/>
                  </a:lnTo>
                  <a:lnTo>
                    <a:pt x="148" y="26"/>
                  </a:lnTo>
                  <a:lnTo>
                    <a:pt x="170" y="0"/>
                  </a:lnTo>
                  <a:lnTo>
                    <a:pt x="192" y="26"/>
                  </a:lnTo>
                  <a:lnTo>
                    <a:pt x="192" y="26"/>
                  </a:lnTo>
                  <a:lnTo>
                    <a:pt x="192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2" name="Oval 21"/>
          <p:cNvSpPr/>
          <p:nvPr/>
        </p:nvSpPr>
        <p:spPr bwMode="ltGray">
          <a:xfrm>
            <a:off x="1558616" y="2667000"/>
            <a:ext cx="966779" cy="966779"/>
          </a:xfrm>
          <a:prstGeom prst="ellipse">
            <a:avLst/>
          </a:prstGeom>
          <a:solidFill>
            <a:srgbClr val="FD8D3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14801" y="4872032"/>
            <a:ext cx="3811588" cy="53340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1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Dificuldade/lacuna: </a:t>
            </a:r>
            <a:r>
              <a:rPr lang="pt-BR" sz="1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não há referências quantitativas capazes de sintetizar as </a:t>
            </a:r>
            <a:r>
              <a:rPr lang="pt-BR" sz="1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metas </a:t>
            </a:r>
            <a:r>
              <a:rPr lang="pt-BR" sz="1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esperadas pela PNRS em um cenário de vinte anos (com revisões a </a:t>
            </a:r>
            <a:r>
              <a:rPr lang="pt-BR" sz="1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cada </a:t>
            </a:r>
            <a:r>
              <a:rPr lang="pt-BR" sz="1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quatro) </a:t>
            </a:r>
            <a:r>
              <a:rPr lang="pt-BR" sz="1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/>
            </a:r>
            <a:br>
              <a:rPr lang="pt-BR" sz="1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</a:br>
            <a:r>
              <a:rPr lang="pt-BR" sz="1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para </a:t>
            </a:r>
            <a:r>
              <a:rPr lang="pt-BR" sz="1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os municípios brasileiros</a:t>
            </a:r>
            <a:endParaRPr lang="pt-BR" sz="1400" dirty="0" smtClean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7" name="Freeform 76"/>
          <p:cNvSpPr>
            <a:spLocks/>
          </p:cNvSpPr>
          <p:nvPr/>
        </p:nvSpPr>
        <p:spPr bwMode="auto">
          <a:xfrm>
            <a:off x="1641918" y="2776521"/>
            <a:ext cx="721869" cy="818591"/>
          </a:xfrm>
          <a:custGeom>
            <a:avLst/>
            <a:gdLst/>
            <a:ahLst/>
            <a:cxnLst>
              <a:cxn ang="0">
                <a:pos x="263" y="578"/>
              </a:cxn>
              <a:cxn ang="0">
                <a:pos x="244" y="559"/>
              </a:cxn>
              <a:cxn ang="0">
                <a:pos x="224" y="541"/>
              </a:cxn>
              <a:cxn ang="0">
                <a:pos x="216" y="533"/>
              </a:cxn>
              <a:cxn ang="0">
                <a:pos x="252" y="494"/>
              </a:cxn>
              <a:cxn ang="0">
                <a:pos x="246" y="467"/>
              </a:cxn>
              <a:cxn ang="0">
                <a:pos x="239" y="442"/>
              </a:cxn>
              <a:cxn ang="0">
                <a:pos x="222" y="413"/>
              </a:cxn>
              <a:cxn ang="0">
                <a:pos x="207" y="400"/>
              </a:cxn>
              <a:cxn ang="0">
                <a:pos x="205" y="376"/>
              </a:cxn>
              <a:cxn ang="0">
                <a:pos x="204" y="341"/>
              </a:cxn>
              <a:cxn ang="0">
                <a:pos x="182" y="323"/>
              </a:cxn>
              <a:cxn ang="0">
                <a:pos x="156" y="279"/>
              </a:cxn>
              <a:cxn ang="0">
                <a:pos x="121" y="260"/>
              </a:cxn>
              <a:cxn ang="0">
                <a:pos x="88" y="234"/>
              </a:cxn>
              <a:cxn ang="0">
                <a:pos x="51" y="244"/>
              </a:cxn>
              <a:cxn ang="0">
                <a:pos x="29" y="225"/>
              </a:cxn>
              <a:cxn ang="0">
                <a:pos x="14" y="179"/>
              </a:cxn>
              <a:cxn ang="0">
                <a:pos x="46" y="142"/>
              </a:cxn>
              <a:cxn ang="0">
                <a:pos x="64" y="105"/>
              </a:cxn>
              <a:cxn ang="0">
                <a:pos x="56" y="74"/>
              </a:cxn>
              <a:cxn ang="0">
                <a:pos x="67" y="70"/>
              </a:cxn>
              <a:cxn ang="0">
                <a:pos x="59" y="64"/>
              </a:cxn>
              <a:cxn ang="0">
                <a:pos x="79" y="53"/>
              </a:cxn>
              <a:cxn ang="0">
                <a:pos x="88" y="47"/>
              </a:cxn>
              <a:cxn ang="0">
                <a:pos x="111" y="68"/>
              </a:cxn>
              <a:cxn ang="0">
                <a:pos x="134" y="48"/>
              </a:cxn>
              <a:cxn ang="0">
                <a:pos x="124" y="20"/>
              </a:cxn>
              <a:cxn ang="0">
                <a:pos x="150" y="17"/>
              </a:cxn>
              <a:cxn ang="0">
                <a:pos x="176" y="1"/>
              </a:cxn>
              <a:cxn ang="0">
                <a:pos x="185" y="23"/>
              </a:cxn>
              <a:cxn ang="0">
                <a:pos x="183" y="49"/>
              </a:cxn>
              <a:cxn ang="0">
                <a:pos x="203" y="57"/>
              </a:cxn>
              <a:cxn ang="0">
                <a:pos x="224" y="50"/>
              </a:cxn>
              <a:cxn ang="0">
                <a:pos x="233" y="43"/>
              </a:cxn>
              <a:cxn ang="0">
                <a:pos x="247" y="45"/>
              </a:cxn>
              <a:cxn ang="0">
                <a:pos x="261" y="45"/>
              </a:cxn>
              <a:cxn ang="0">
                <a:pos x="277" y="29"/>
              </a:cxn>
              <a:cxn ang="0">
                <a:pos x="285" y="14"/>
              </a:cxn>
              <a:cxn ang="0">
                <a:pos x="291" y="23"/>
              </a:cxn>
              <a:cxn ang="0">
                <a:pos x="293" y="41"/>
              </a:cxn>
              <a:cxn ang="0">
                <a:pos x="297" y="49"/>
              </a:cxn>
              <a:cxn ang="0">
                <a:pos x="304" y="64"/>
              </a:cxn>
              <a:cxn ang="0">
                <a:pos x="285" y="89"/>
              </a:cxn>
              <a:cxn ang="0">
                <a:pos x="294" y="96"/>
              </a:cxn>
              <a:cxn ang="0">
                <a:pos x="320" y="83"/>
              </a:cxn>
              <a:cxn ang="0">
                <a:pos x="334" y="89"/>
              </a:cxn>
              <a:cxn ang="0">
                <a:pos x="363" y="100"/>
              </a:cxn>
              <a:cxn ang="0">
                <a:pos x="371" y="124"/>
              </a:cxn>
              <a:cxn ang="0">
                <a:pos x="417" y="121"/>
              </a:cxn>
              <a:cxn ang="0">
                <a:pos x="461" y="150"/>
              </a:cxn>
              <a:cxn ang="0">
                <a:pos x="491" y="187"/>
              </a:cxn>
              <a:cxn ang="0">
                <a:pos x="459" y="254"/>
              </a:cxn>
              <a:cxn ang="0">
                <a:pos x="439" y="299"/>
              </a:cxn>
              <a:cxn ang="0">
                <a:pos x="434" y="351"/>
              </a:cxn>
              <a:cxn ang="0">
                <a:pos x="415" y="406"/>
              </a:cxn>
              <a:cxn ang="0">
                <a:pos x="386" y="427"/>
              </a:cxn>
              <a:cxn ang="0">
                <a:pos x="346" y="446"/>
              </a:cxn>
              <a:cxn ang="0">
                <a:pos x="320" y="510"/>
              </a:cxn>
              <a:cxn ang="0">
                <a:pos x="288" y="563"/>
              </a:cxn>
              <a:cxn ang="0">
                <a:pos x="261" y="596"/>
              </a:cxn>
            </a:cxnLst>
            <a:rect l="0" t="0" r="r" b="b"/>
            <a:pathLst>
              <a:path w="493" h="596">
                <a:moveTo>
                  <a:pt x="261" y="596"/>
                </a:moveTo>
                <a:cubicBezTo>
                  <a:pt x="257" y="584"/>
                  <a:pt x="268" y="586"/>
                  <a:pt x="263" y="578"/>
                </a:cubicBezTo>
                <a:cubicBezTo>
                  <a:pt x="257" y="570"/>
                  <a:pt x="258" y="570"/>
                  <a:pt x="253" y="567"/>
                </a:cubicBezTo>
                <a:cubicBezTo>
                  <a:pt x="248" y="564"/>
                  <a:pt x="250" y="562"/>
                  <a:pt x="244" y="559"/>
                </a:cubicBezTo>
                <a:cubicBezTo>
                  <a:pt x="237" y="556"/>
                  <a:pt x="238" y="548"/>
                  <a:pt x="232" y="552"/>
                </a:cubicBezTo>
                <a:cubicBezTo>
                  <a:pt x="226" y="557"/>
                  <a:pt x="232" y="548"/>
                  <a:pt x="224" y="541"/>
                </a:cubicBezTo>
                <a:cubicBezTo>
                  <a:pt x="216" y="535"/>
                  <a:pt x="214" y="546"/>
                  <a:pt x="210" y="539"/>
                </a:cubicBezTo>
                <a:cubicBezTo>
                  <a:pt x="213" y="536"/>
                  <a:pt x="211" y="534"/>
                  <a:pt x="216" y="533"/>
                </a:cubicBezTo>
                <a:cubicBezTo>
                  <a:pt x="220" y="531"/>
                  <a:pt x="219" y="527"/>
                  <a:pt x="228" y="515"/>
                </a:cubicBezTo>
                <a:cubicBezTo>
                  <a:pt x="237" y="503"/>
                  <a:pt x="245" y="498"/>
                  <a:pt x="252" y="494"/>
                </a:cubicBezTo>
                <a:cubicBezTo>
                  <a:pt x="259" y="490"/>
                  <a:pt x="261" y="481"/>
                  <a:pt x="256" y="470"/>
                </a:cubicBezTo>
                <a:cubicBezTo>
                  <a:pt x="252" y="460"/>
                  <a:pt x="251" y="469"/>
                  <a:pt x="246" y="467"/>
                </a:cubicBezTo>
                <a:cubicBezTo>
                  <a:pt x="250" y="463"/>
                  <a:pt x="253" y="445"/>
                  <a:pt x="249" y="440"/>
                </a:cubicBezTo>
                <a:cubicBezTo>
                  <a:pt x="245" y="436"/>
                  <a:pt x="244" y="442"/>
                  <a:pt x="239" y="442"/>
                </a:cubicBezTo>
                <a:cubicBezTo>
                  <a:pt x="234" y="443"/>
                  <a:pt x="238" y="438"/>
                  <a:pt x="233" y="419"/>
                </a:cubicBezTo>
                <a:cubicBezTo>
                  <a:pt x="231" y="413"/>
                  <a:pt x="224" y="411"/>
                  <a:pt x="222" y="413"/>
                </a:cubicBezTo>
                <a:cubicBezTo>
                  <a:pt x="221" y="416"/>
                  <a:pt x="204" y="414"/>
                  <a:pt x="206" y="411"/>
                </a:cubicBezTo>
                <a:cubicBezTo>
                  <a:pt x="207" y="407"/>
                  <a:pt x="204" y="407"/>
                  <a:pt x="207" y="400"/>
                </a:cubicBezTo>
                <a:cubicBezTo>
                  <a:pt x="209" y="394"/>
                  <a:pt x="204" y="386"/>
                  <a:pt x="203" y="383"/>
                </a:cubicBezTo>
                <a:cubicBezTo>
                  <a:pt x="207" y="380"/>
                  <a:pt x="206" y="380"/>
                  <a:pt x="205" y="376"/>
                </a:cubicBezTo>
                <a:cubicBezTo>
                  <a:pt x="204" y="373"/>
                  <a:pt x="209" y="369"/>
                  <a:pt x="208" y="364"/>
                </a:cubicBezTo>
                <a:cubicBezTo>
                  <a:pt x="208" y="362"/>
                  <a:pt x="216" y="345"/>
                  <a:pt x="204" y="341"/>
                </a:cubicBezTo>
                <a:cubicBezTo>
                  <a:pt x="197" y="338"/>
                  <a:pt x="199" y="331"/>
                  <a:pt x="201" y="326"/>
                </a:cubicBezTo>
                <a:cubicBezTo>
                  <a:pt x="202" y="320"/>
                  <a:pt x="190" y="324"/>
                  <a:pt x="182" y="323"/>
                </a:cubicBezTo>
                <a:cubicBezTo>
                  <a:pt x="174" y="322"/>
                  <a:pt x="178" y="290"/>
                  <a:pt x="171" y="283"/>
                </a:cubicBezTo>
                <a:cubicBezTo>
                  <a:pt x="164" y="277"/>
                  <a:pt x="162" y="284"/>
                  <a:pt x="156" y="279"/>
                </a:cubicBezTo>
                <a:cubicBezTo>
                  <a:pt x="150" y="273"/>
                  <a:pt x="153" y="280"/>
                  <a:pt x="145" y="272"/>
                </a:cubicBezTo>
                <a:cubicBezTo>
                  <a:pt x="136" y="265"/>
                  <a:pt x="131" y="269"/>
                  <a:pt x="121" y="260"/>
                </a:cubicBezTo>
                <a:cubicBezTo>
                  <a:pt x="112" y="251"/>
                  <a:pt x="112" y="239"/>
                  <a:pt x="115" y="229"/>
                </a:cubicBezTo>
                <a:cubicBezTo>
                  <a:pt x="119" y="219"/>
                  <a:pt x="102" y="224"/>
                  <a:pt x="88" y="234"/>
                </a:cubicBezTo>
                <a:cubicBezTo>
                  <a:pt x="74" y="245"/>
                  <a:pt x="78" y="248"/>
                  <a:pt x="62" y="242"/>
                </a:cubicBezTo>
                <a:cubicBezTo>
                  <a:pt x="56" y="241"/>
                  <a:pt x="57" y="245"/>
                  <a:pt x="51" y="244"/>
                </a:cubicBezTo>
                <a:cubicBezTo>
                  <a:pt x="46" y="242"/>
                  <a:pt x="51" y="218"/>
                  <a:pt x="47" y="223"/>
                </a:cubicBezTo>
                <a:cubicBezTo>
                  <a:pt x="44" y="228"/>
                  <a:pt x="28" y="235"/>
                  <a:pt x="29" y="225"/>
                </a:cubicBezTo>
                <a:cubicBezTo>
                  <a:pt x="29" y="215"/>
                  <a:pt x="16" y="223"/>
                  <a:pt x="19" y="216"/>
                </a:cubicBezTo>
                <a:cubicBezTo>
                  <a:pt x="21" y="209"/>
                  <a:pt x="0" y="190"/>
                  <a:pt x="14" y="179"/>
                </a:cubicBezTo>
                <a:cubicBezTo>
                  <a:pt x="21" y="173"/>
                  <a:pt x="17" y="161"/>
                  <a:pt x="26" y="153"/>
                </a:cubicBezTo>
                <a:cubicBezTo>
                  <a:pt x="35" y="145"/>
                  <a:pt x="38" y="149"/>
                  <a:pt x="46" y="142"/>
                </a:cubicBezTo>
                <a:cubicBezTo>
                  <a:pt x="55" y="136"/>
                  <a:pt x="51" y="146"/>
                  <a:pt x="58" y="142"/>
                </a:cubicBezTo>
                <a:cubicBezTo>
                  <a:pt x="59" y="138"/>
                  <a:pt x="61" y="115"/>
                  <a:pt x="64" y="105"/>
                </a:cubicBezTo>
                <a:cubicBezTo>
                  <a:pt x="66" y="95"/>
                  <a:pt x="61" y="94"/>
                  <a:pt x="62" y="89"/>
                </a:cubicBezTo>
                <a:cubicBezTo>
                  <a:pt x="63" y="84"/>
                  <a:pt x="58" y="90"/>
                  <a:pt x="56" y="74"/>
                </a:cubicBezTo>
                <a:cubicBezTo>
                  <a:pt x="55" y="68"/>
                  <a:pt x="61" y="70"/>
                  <a:pt x="62" y="69"/>
                </a:cubicBezTo>
                <a:cubicBezTo>
                  <a:pt x="63" y="67"/>
                  <a:pt x="65" y="69"/>
                  <a:pt x="67" y="70"/>
                </a:cubicBezTo>
                <a:cubicBezTo>
                  <a:pt x="68" y="71"/>
                  <a:pt x="67" y="63"/>
                  <a:pt x="64" y="63"/>
                </a:cubicBezTo>
                <a:cubicBezTo>
                  <a:pt x="61" y="63"/>
                  <a:pt x="59" y="64"/>
                  <a:pt x="59" y="64"/>
                </a:cubicBezTo>
                <a:cubicBezTo>
                  <a:pt x="58" y="53"/>
                  <a:pt x="58" y="53"/>
                  <a:pt x="58" y="53"/>
                </a:cubicBezTo>
                <a:cubicBezTo>
                  <a:pt x="79" y="53"/>
                  <a:pt x="79" y="53"/>
                  <a:pt x="79" y="53"/>
                </a:cubicBezTo>
                <a:cubicBezTo>
                  <a:pt x="78" y="51"/>
                  <a:pt x="78" y="47"/>
                  <a:pt x="81" y="52"/>
                </a:cubicBezTo>
                <a:cubicBezTo>
                  <a:pt x="84" y="57"/>
                  <a:pt x="87" y="46"/>
                  <a:pt x="88" y="47"/>
                </a:cubicBezTo>
                <a:cubicBezTo>
                  <a:pt x="96" y="56"/>
                  <a:pt x="89" y="64"/>
                  <a:pt x="96" y="61"/>
                </a:cubicBezTo>
                <a:cubicBezTo>
                  <a:pt x="100" y="69"/>
                  <a:pt x="105" y="66"/>
                  <a:pt x="111" y="68"/>
                </a:cubicBezTo>
                <a:cubicBezTo>
                  <a:pt x="117" y="70"/>
                  <a:pt x="116" y="61"/>
                  <a:pt x="125" y="59"/>
                </a:cubicBezTo>
                <a:cubicBezTo>
                  <a:pt x="135" y="57"/>
                  <a:pt x="127" y="52"/>
                  <a:pt x="134" y="48"/>
                </a:cubicBezTo>
                <a:cubicBezTo>
                  <a:pt x="141" y="45"/>
                  <a:pt x="140" y="40"/>
                  <a:pt x="134" y="42"/>
                </a:cubicBezTo>
                <a:cubicBezTo>
                  <a:pt x="129" y="44"/>
                  <a:pt x="129" y="27"/>
                  <a:pt x="124" y="20"/>
                </a:cubicBezTo>
                <a:cubicBezTo>
                  <a:pt x="119" y="14"/>
                  <a:pt x="132" y="18"/>
                  <a:pt x="142" y="24"/>
                </a:cubicBezTo>
                <a:cubicBezTo>
                  <a:pt x="152" y="29"/>
                  <a:pt x="144" y="16"/>
                  <a:pt x="150" y="17"/>
                </a:cubicBezTo>
                <a:cubicBezTo>
                  <a:pt x="157" y="18"/>
                  <a:pt x="175" y="10"/>
                  <a:pt x="172" y="2"/>
                </a:cubicBezTo>
                <a:cubicBezTo>
                  <a:pt x="173" y="2"/>
                  <a:pt x="174" y="2"/>
                  <a:pt x="176" y="1"/>
                </a:cubicBezTo>
                <a:cubicBezTo>
                  <a:pt x="180" y="0"/>
                  <a:pt x="182" y="4"/>
                  <a:pt x="180" y="9"/>
                </a:cubicBezTo>
                <a:cubicBezTo>
                  <a:pt x="177" y="15"/>
                  <a:pt x="189" y="13"/>
                  <a:pt x="185" y="23"/>
                </a:cubicBezTo>
                <a:cubicBezTo>
                  <a:pt x="183" y="27"/>
                  <a:pt x="183" y="27"/>
                  <a:pt x="181" y="37"/>
                </a:cubicBezTo>
                <a:cubicBezTo>
                  <a:pt x="179" y="47"/>
                  <a:pt x="184" y="41"/>
                  <a:pt x="183" y="49"/>
                </a:cubicBezTo>
                <a:cubicBezTo>
                  <a:pt x="183" y="55"/>
                  <a:pt x="193" y="62"/>
                  <a:pt x="197" y="61"/>
                </a:cubicBezTo>
                <a:cubicBezTo>
                  <a:pt x="200" y="59"/>
                  <a:pt x="198" y="56"/>
                  <a:pt x="203" y="57"/>
                </a:cubicBezTo>
                <a:cubicBezTo>
                  <a:pt x="208" y="57"/>
                  <a:pt x="210" y="51"/>
                  <a:pt x="214" y="50"/>
                </a:cubicBezTo>
                <a:cubicBezTo>
                  <a:pt x="218" y="48"/>
                  <a:pt x="216" y="52"/>
                  <a:pt x="224" y="50"/>
                </a:cubicBezTo>
                <a:cubicBezTo>
                  <a:pt x="225" y="50"/>
                  <a:pt x="234" y="55"/>
                  <a:pt x="230" y="49"/>
                </a:cubicBezTo>
                <a:cubicBezTo>
                  <a:pt x="228" y="45"/>
                  <a:pt x="228" y="41"/>
                  <a:pt x="233" y="43"/>
                </a:cubicBezTo>
                <a:cubicBezTo>
                  <a:pt x="237" y="46"/>
                  <a:pt x="242" y="38"/>
                  <a:pt x="243" y="41"/>
                </a:cubicBezTo>
                <a:cubicBezTo>
                  <a:pt x="244" y="44"/>
                  <a:pt x="245" y="41"/>
                  <a:pt x="247" y="45"/>
                </a:cubicBezTo>
                <a:cubicBezTo>
                  <a:pt x="251" y="48"/>
                  <a:pt x="253" y="48"/>
                  <a:pt x="255" y="46"/>
                </a:cubicBezTo>
                <a:cubicBezTo>
                  <a:pt x="258" y="41"/>
                  <a:pt x="258" y="48"/>
                  <a:pt x="261" y="45"/>
                </a:cubicBezTo>
                <a:cubicBezTo>
                  <a:pt x="264" y="42"/>
                  <a:pt x="262" y="47"/>
                  <a:pt x="267" y="47"/>
                </a:cubicBezTo>
                <a:cubicBezTo>
                  <a:pt x="272" y="46"/>
                  <a:pt x="273" y="35"/>
                  <a:pt x="277" y="29"/>
                </a:cubicBezTo>
                <a:cubicBezTo>
                  <a:pt x="280" y="22"/>
                  <a:pt x="281" y="21"/>
                  <a:pt x="283" y="19"/>
                </a:cubicBezTo>
                <a:cubicBezTo>
                  <a:pt x="285" y="15"/>
                  <a:pt x="284" y="14"/>
                  <a:pt x="285" y="14"/>
                </a:cubicBezTo>
                <a:cubicBezTo>
                  <a:pt x="286" y="13"/>
                  <a:pt x="288" y="17"/>
                  <a:pt x="289" y="20"/>
                </a:cubicBezTo>
                <a:cubicBezTo>
                  <a:pt x="290" y="22"/>
                  <a:pt x="291" y="20"/>
                  <a:pt x="291" y="23"/>
                </a:cubicBezTo>
                <a:cubicBezTo>
                  <a:pt x="290" y="26"/>
                  <a:pt x="291" y="33"/>
                  <a:pt x="292" y="36"/>
                </a:cubicBezTo>
                <a:cubicBezTo>
                  <a:pt x="292" y="37"/>
                  <a:pt x="294" y="39"/>
                  <a:pt x="293" y="41"/>
                </a:cubicBezTo>
                <a:cubicBezTo>
                  <a:pt x="293" y="43"/>
                  <a:pt x="295" y="43"/>
                  <a:pt x="295" y="45"/>
                </a:cubicBezTo>
                <a:cubicBezTo>
                  <a:pt x="295" y="48"/>
                  <a:pt x="296" y="47"/>
                  <a:pt x="297" y="49"/>
                </a:cubicBezTo>
                <a:cubicBezTo>
                  <a:pt x="297" y="52"/>
                  <a:pt x="297" y="53"/>
                  <a:pt x="301" y="52"/>
                </a:cubicBezTo>
                <a:cubicBezTo>
                  <a:pt x="305" y="52"/>
                  <a:pt x="308" y="63"/>
                  <a:pt x="304" y="64"/>
                </a:cubicBezTo>
                <a:cubicBezTo>
                  <a:pt x="298" y="66"/>
                  <a:pt x="297" y="77"/>
                  <a:pt x="290" y="80"/>
                </a:cubicBezTo>
                <a:cubicBezTo>
                  <a:pt x="284" y="82"/>
                  <a:pt x="288" y="84"/>
                  <a:pt x="285" y="89"/>
                </a:cubicBezTo>
                <a:cubicBezTo>
                  <a:pt x="282" y="93"/>
                  <a:pt x="292" y="84"/>
                  <a:pt x="289" y="93"/>
                </a:cubicBezTo>
                <a:cubicBezTo>
                  <a:pt x="286" y="102"/>
                  <a:pt x="293" y="88"/>
                  <a:pt x="294" y="96"/>
                </a:cubicBezTo>
                <a:cubicBezTo>
                  <a:pt x="295" y="103"/>
                  <a:pt x="289" y="78"/>
                  <a:pt x="302" y="81"/>
                </a:cubicBezTo>
                <a:cubicBezTo>
                  <a:pt x="315" y="84"/>
                  <a:pt x="309" y="79"/>
                  <a:pt x="320" y="83"/>
                </a:cubicBezTo>
                <a:cubicBezTo>
                  <a:pt x="330" y="86"/>
                  <a:pt x="317" y="94"/>
                  <a:pt x="319" y="100"/>
                </a:cubicBezTo>
                <a:cubicBezTo>
                  <a:pt x="322" y="106"/>
                  <a:pt x="323" y="88"/>
                  <a:pt x="334" y="89"/>
                </a:cubicBezTo>
                <a:cubicBezTo>
                  <a:pt x="345" y="90"/>
                  <a:pt x="344" y="93"/>
                  <a:pt x="349" y="93"/>
                </a:cubicBezTo>
                <a:cubicBezTo>
                  <a:pt x="355" y="93"/>
                  <a:pt x="354" y="98"/>
                  <a:pt x="363" y="100"/>
                </a:cubicBezTo>
                <a:cubicBezTo>
                  <a:pt x="372" y="103"/>
                  <a:pt x="369" y="106"/>
                  <a:pt x="373" y="111"/>
                </a:cubicBezTo>
                <a:cubicBezTo>
                  <a:pt x="375" y="113"/>
                  <a:pt x="369" y="121"/>
                  <a:pt x="371" y="124"/>
                </a:cubicBezTo>
                <a:cubicBezTo>
                  <a:pt x="373" y="127"/>
                  <a:pt x="380" y="112"/>
                  <a:pt x="388" y="115"/>
                </a:cubicBezTo>
                <a:cubicBezTo>
                  <a:pt x="395" y="118"/>
                  <a:pt x="405" y="123"/>
                  <a:pt x="417" y="121"/>
                </a:cubicBezTo>
                <a:cubicBezTo>
                  <a:pt x="430" y="118"/>
                  <a:pt x="434" y="124"/>
                  <a:pt x="444" y="132"/>
                </a:cubicBezTo>
                <a:cubicBezTo>
                  <a:pt x="453" y="140"/>
                  <a:pt x="447" y="142"/>
                  <a:pt x="461" y="150"/>
                </a:cubicBezTo>
                <a:cubicBezTo>
                  <a:pt x="475" y="159"/>
                  <a:pt x="475" y="150"/>
                  <a:pt x="482" y="157"/>
                </a:cubicBezTo>
                <a:cubicBezTo>
                  <a:pt x="490" y="163"/>
                  <a:pt x="489" y="173"/>
                  <a:pt x="491" y="187"/>
                </a:cubicBezTo>
                <a:cubicBezTo>
                  <a:pt x="493" y="201"/>
                  <a:pt x="488" y="208"/>
                  <a:pt x="478" y="225"/>
                </a:cubicBezTo>
                <a:cubicBezTo>
                  <a:pt x="468" y="242"/>
                  <a:pt x="465" y="236"/>
                  <a:pt x="459" y="254"/>
                </a:cubicBezTo>
                <a:cubicBezTo>
                  <a:pt x="452" y="271"/>
                  <a:pt x="449" y="278"/>
                  <a:pt x="444" y="269"/>
                </a:cubicBezTo>
                <a:cubicBezTo>
                  <a:pt x="439" y="260"/>
                  <a:pt x="440" y="289"/>
                  <a:pt x="439" y="299"/>
                </a:cubicBezTo>
                <a:cubicBezTo>
                  <a:pt x="438" y="308"/>
                  <a:pt x="443" y="311"/>
                  <a:pt x="440" y="323"/>
                </a:cubicBezTo>
                <a:cubicBezTo>
                  <a:pt x="436" y="336"/>
                  <a:pt x="441" y="348"/>
                  <a:pt x="434" y="351"/>
                </a:cubicBezTo>
                <a:cubicBezTo>
                  <a:pt x="428" y="355"/>
                  <a:pt x="436" y="364"/>
                  <a:pt x="428" y="378"/>
                </a:cubicBezTo>
                <a:cubicBezTo>
                  <a:pt x="421" y="392"/>
                  <a:pt x="412" y="398"/>
                  <a:pt x="415" y="406"/>
                </a:cubicBezTo>
                <a:cubicBezTo>
                  <a:pt x="418" y="414"/>
                  <a:pt x="403" y="417"/>
                  <a:pt x="405" y="423"/>
                </a:cubicBezTo>
                <a:cubicBezTo>
                  <a:pt x="407" y="428"/>
                  <a:pt x="397" y="424"/>
                  <a:pt x="386" y="427"/>
                </a:cubicBezTo>
                <a:cubicBezTo>
                  <a:pt x="376" y="429"/>
                  <a:pt x="382" y="424"/>
                  <a:pt x="374" y="427"/>
                </a:cubicBezTo>
                <a:cubicBezTo>
                  <a:pt x="366" y="429"/>
                  <a:pt x="367" y="437"/>
                  <a:pt x="346" y="446"/>
                </a:cubicBezTo>
                <a:cubicBezTo>
                  <a:pt x="338" y="449"/>
                  <a:pt x="324" y="460"/>
                  <a:pt x="322" y="474"/>
                </a:cubicBezTo>
                <a:cubicBezTo>
                  <a:pt x="321" y="487"/>
                  <a:pt x="325" y="499"/>
                  <a:pt x="320" y="510"/>
                </a:cubicBezTo>
                <a:cubicBezTo>
                  <a:pt x="315" y="521"/>
                  <a:pt x="314" y="514"/>
                  <a:pt x="306" y="529"/>
                </a:cubicBezTo>
                <a:cubicBezTo>
                  <a:pt x="299" y="544"/>
                  <a:pt x="296" y="555"/>
                  <a:pt x="288" y="563"/>
                </a:cubicBezTo>
                <a:cubicBezTo>
                  <a:pt x="277" y="573"/>
                  <a:pt x="275" y="572"/>
                  <a:pt x="272" y="585"/>
                </a:cubicBezTo>
                <a:cubicBezTo>
                  <a:pt x="270" y="592"/>
                  <a:pt x="264" y="590"/>
                  <a:pt x="261" y="596"/>
                </a:cubicBezTo>
                <a:close/>
              </a:path>
            </a:pathLst>
          </a:custGeom>
          <a:solidFill>
            <a:schemeClr val="bg1"/>
          </a:solidFill>
          <a:ln w="3175" cap="rnd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7"/>
          </p:nvPr>
        </p:nvSpPr>
        <p:spPr>
          <a:xfrm>
            <a:off x="707320" y="6324600"/>
            <a:ext cx="7016291" cy="150876"/>
          </a:xfrm>
        </p:spPr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2" name="Rectangle 1"/>
          <p:cNvSpPr/>
          <p:nvPr/>
        </p:nvSpPr>
        <p:spPr>
          <a:xfrm>
            <a:off x="611186" y="1455003"/>
            <a:ext cx="111292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>
                <a:latin typeface="+mj-lt"/>
              </a:rPr>
              <a:t>Se por um lado, a PNRS foi criada para se tornar o marco que formaliza os desafios da cadeia de resíduos sólidos no país, por outro, nota-se que não há referências quantitativas capazes de sintetizar as metas esperadas pela PNRS em um cenário de vinte anos (com revisões a cada quatro) para os municípios brasileiros. </a:t>
            </a:r>
          </a:p>
        </p:txBody>
      </p:sp>
      <p:sp>
        <p:nvSpPr>
          <p:cNvPr id="23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508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/>
          <p:nvPr/>
        </p:nvSpPr>
        <p:spPr bwMode="ltGray">
          <a:xfrm>
            <a:off x="1" y="3810000"/>
            <a:ext cx="12195174" cy="749159"/>
          </a:xfrm>
          <a:prstGeom prst="rect">
            <a:avLst/>
          </a:prstGeom>
          <a:solidFill>
            <a:srgbClr val="FD8D3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7</a:t>
            </a:fld>
            <a:endParaRPr lang="pt-BR"/>
          </a:p>
        </p:txBody>
      </p:sp>
      <p:sp>
        <p:nvSpPr>
          <p:cNvPr id="8" name="Rectangle 7"/>
          <p:cNvSpPr/>
          <p:nvPr/>
        </p:nvSpPr>
        <p:spPr bwMode="ltGray">
          <a:xfrm>
            <a:off x="3897868" y="3493891"/>
            <a:ext cx="4180920" cy="86322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11385" y="685800"/>
            <a:ext cx="10776469" cy="533400"/>
          </a:xfrm>
        </p:spPr>
        <p:txBody>
          <a:bodyPr/>
          <a:lstStyle/>
          <a:p>
            <a:r>
              <a:rPr lang="pt-BR" sz="2800" b="0" i="0" dirty="0"/>
              <a:t>Contextualização da limpeza urbana no Brasil</a:t>
            </a:r>
          </a:p>
        </p:txBody>
      </p:sp>
      <p:sp>
        <p:nvSpPr>
          <p:cNvPr id="17" name="Rectangle 16"/>
          <p:cNvSpPr/>
          <p:nvPr/>
        </p:nvSpPr>
        <p:spPr bwMode="ltGray">
          <a:xfrm>
            <a:off x="3895182" y="3810000"/>
            <a:ext cx="4183606" cy="749159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dirty="0" smtClean="0">
                <a:solidFill>
                  <a:schemeClr val="bg1"/>
                </a:solidFill>
                <a:latin typeface="Georgia" pitchFamily="18" charset="0"/>
              </a:rPr>
              <a:t>ISLU – índice de sustentabilidade </a:t>
            </a:r>
            <a:br>
              <a:rPr lang="pt-BR" sz="1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1600" dirty="0" smtClean="0">
                <a:solidFill>
                  <a:schemeClr val="bg1"/>
                </a:solidFill>
                <a:latin typeface="Georgia" pitchFamily="18" charset="0"/>
              </a:rPr>
              <a:t>da limpeza urbana</a:t>
            </a:r>
          </a:p>
        </p:txBody>
      </p:sp>
      <p:sp>
        <p:nvSpPr>
          <p:cNvPr id="23" name="Oval 22"/>
          <p:cNvSpPr/>
          <p:nvPr/>
        </p:nvSpPr>
        <p:spPr bwMode="ltGray">
          <a:xfrm>
            <a:off x="5456483" y="2667000"/>
            <a:ext cx="966779" cy="966779"/>
          </a:xfrm>
          <a:prstGeom prst="ellipse">
            <a:avLst/>
          </a:prstGeom>
          <a:solidFill>
            <a:schemeClr val="bg1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64" name="Freeform 76"/>
          <p:cNvSpPr>
            <a:spLocks noEditPoints="1"/>
          </p:cNvSpPr>
          <p:nvPr/>
        </p:nvSpPr>
        <p:spPr bwMode="auto">
          <a:xfrm>
            <a:off x="5602262" y="2875314"/>
            <a:ext cx="675220" cy="592127"/>
          </a:xfrm>
          <a:custGeom>
            <a:avLst/>
            <a:gdLst/>
            <a:ahLst/>
            <a:cxnLst>
              <a:cxn ang="0">
                <a:pos x="0" y="307"/>
              </a:cxn>
              <a:cxn ang="0">
                <a:pos x="87" y="156"/>
              </a:cxn>
              <a:cxn ang="0">
                <a:pos x="196" y="221"/>
              </a:cxn>
              <a:cxn ang="0">
                <a:pos x="125" y="343"/>
              </a:cxn>
              <a:cxn ang="0">
                <a:pos x="181" y="344"/>
              </a:cxn>
              <a:cxn ang="0">
                <a:pos x="181" y="309"/>
              </a:cxn>
              <a:cxn ang="0">
                <a:pos x="233" y="409"/>
              </a:cxn>
              <a:cxn ang="0">
                <a:pos x="178" y="506"/>
              </a:cxn>
              <a:cxn ang="0">
                <a:pos x="181" y="470"/>
              </a:cxn>
              <a:cxn ang="0">
                <a:pos x="93" y="470"/>
              </a:cxn>
              <a:cxn ang="0">
                <a:pos x="0" y="307"/>
              </a:cxn>
              <a:cxn ang="0">
                <a:pos x="245" y="138"/>
              </a:cxn>
              <a:cxn ang="0">
                <a:pos x="275" y="156"/>
              </a:cxn>
              <a:cxn ang="0">
                <a:pos x="161" y="152"/>
              </a:cxn>
              <a:cxn ang="0">
                <a:pos x="106" y="56"/>
              </a:cxn>
              <a:cxn ang="0">
                <a:pos x="134" y="76"/>
              </a:cxn>
              <a:cxn ang="0">
                <a:pos x="179" y="0"/>
              </a:cxn>
              <a:cxn ang="0">
                <a:pos x="367" y="0"/>
              </a:cxn>
              <a:cxn ang="0">
                <a:pos x="454" y="152"/>
              </a:cxn>
              <a:cxn ang="0">
                <a:pos x="345" y="215"/>
              </a:cxn>
              <a:cxn ang="0">
                <a:pos x="273" y="92"/>
              </a:cxn>
              <a:cxn ang="0">
                <a:pos x="245" y="138"/>
              </a:cxn>
              <a:cxn ang="0">
                <a:pos x="276" y="470"/>
              </a:cxn>
              <a:cxn ang="0">
                <a:pos x="276" y="344"/>
              </a:cxn>
              <a:cxn ang="0">
                <a:pos x="418" y="343"/>
              </a:cxn>
              <a:cxn ang="0">
                <a:pos x="392" y="295"/>
              </a:cxn>
              <a:cxn ang="0">
                <a:pos x="361" y="313"/>
              </a:cxn>
              <a:cxn ang="0">
                <a:pos x="422" y="218"/>
              </a:cxn>
              <a:cxn ang="0">
                <a:pos x="533" y="216"/>
              </a:cxn>
              <a:cxn ang="0">
                <a:pos x="501" y="231"/>
              </a:cxn>
              <a:cxn ang="0">
                <a:pos x="545" y="309"/>
              </a:cxn>
              <a:cxn ang="0">
                <a:pos x="451" y="470"/>
              </a:cxn>
              <a:cxn ang="0">
                <a:pos x="276" y="470"/>
              </a:cxn>
            </a:cxnLst>
            <a:rect l="0" t="0" r="r" b="b"/>
            <a:pathLst>
              <a:path w="545" h="506">
                <a:moveTo>
                  <a:pt x="0" y="307"/>
                </a:moveTo>
                <a:lnTo>
                  <a:pt x="87" y="156"/>
                </a:lnTo>
                <a:lnTo>
                  <a:pt x="196" y="221"/>
                </a:lnTo>
                <a:lnTo>
                  <a:pt x="125" y="343"/>
                </a:lnTo>
                <a:lnTo>
                  <a:pt x="181" y="344"/>
                </a:lnTo>
                <a:lnTo>
                  <a:pt x="181" y="309"/>
                </a:lnTo>
                <a:lnTo>
                  <a:pt x="233" y="409"/>
                </a:lnTo>
                <a:lnTo>
                  <a:pt x="178" y="506"/>
                </a:lnTo>
                <a:lnTo>
                  <a:pt x="181" y="470"/>
                </a:lnTo>
                <a:lnTo>
                  <a:pt x="93" y="470"/>
                </a:lnTo>
                <a:lnTo>
                  <a:pt x="0" y="307"/>
                </a:lnTo>
                <a:close/>
                <a:moveTo>
                  <a:pt x="245" y="138"/>
                </a:moveTo>
                <a:lnTo>
                  <a:pt x="275" y="156"/>
                </a:lnTo>
                <a:lnTo>
                  <a:pt x="161" y="152"/>
                </a:lnTo>
                <a:lnTo>
                  <a:pt x="106" y="56"/>
                </a:lnTo>
                <a:lnTo>
                  <a:pt x="134" y="76"/>
                </a:lnTo>
                <a:lnTo>
                  <a:pt x="179" y="0"/>
                </a:lnTo>
                <a:lnTo>
                  <a:pt x="367" y="0"/>
                </a:lnTo>
                <a:lnTo>
                  <a:pt x="454" y="152"/>
                </a:lnTo>
                <a:lnTo>
                  <a:pt x="345" y="215"/>
                </a:lnTo>
                <a:lnTo>
                  <a:pt x="273" y="92"/>
                </a:lnTo>
                <a:lnTo>
                  <a:pt x="245" y="138"/>
                </a:lnTo>
                <a:close/>
                <a:moveTo>
                  <a:pt x="276" y="470"/>
                </a:moveTo>
                <a:lnTo>
                  <a:pt x="276" y="344"/>
                </a:lnTo>
                <a:lnTo>
                  <a:pt x="418" y="343"/>
                </a:lnTo>
                <a:lnTo>
                  <a:pt x="392" y="295"/>
                </a:lnTo>
                <a:lnTo>
                  <a:pt x="361" y="313"/>
                </a:lnTo>
                <a:lnTo>
                  <a:pt x="422" y="218"/>
                </a:lnTo>
                <a:lnTo>
                  <a:pt x="533" y="216"/>
                </a:lnTo>
                <a:lnTo>
                  <a:pt x="501" y="231"/>
                </a:lnTo>
                <a:lnTo>
                  <a:pt x="545" y="309"/>
                </a:lnTo>
                <a:lnTo>
                  <a:pt x="451" y="470"/>
                </a:lnTo>
                <a:lnTo>
                  <a:pt x="276" y="47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17"/>
          </p:nvPr>
        </p:nvSpPr>
        <p:spPr>
          <a:xfrm>
            <a:off x="707320" y="6324600"/>
            <a:ext cx="7016291" cy="150876"/>
          </a:xfrm>
        </p:spPr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25" name="TextBox 24"/>
          <p:cNvSpPr txBox="1"/>
          <p:nvPr/>
        </p:nvSpPr>
        <p:spPr>
          <a:xfrm>
            <a:off x="771840" y="4876800"/>
            <a:ext cx="2973629" cy="53340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1400" dirty="0" smtClean="0">
                <a:solidFill>
                  <a:schemeClr val="tx2"/>
                </a:solidFill>
                <a:latin typeface="+mj-lt"/>
              </a:rPr>
              <a:t>PNRS: criada para se tornar </a:t>
            </a:r>
            <a:r>
              <a:rPr lang="pt-BR" sz="1400" dirty="0">
                <a:solidFill>
                  <a:schemeClr val="tx2"/>
                </a:solidFill>
                <a:latin typeface="+mj-lt"/>
              </a:rPr>
              <a:t>o </a:t>
            </a:r>
            <a:r>
              <a:rPr lang="pt-BR" sz="1400" dirty="0" smtClean="0">
                <a:solidFill>
                  <a:schemeClr val="tx2"/>
                </a:solidFill>
                <a:latin typeface="+mj-lt"/>
              </a:rPr>
              <a:t>marco </a:t>
            </a:r>
            <a:r>
              <a:rPr lang="pt-BR" sz="1400" dirty="0">
                <a:solidFill>
                  <a:schemeClr val="tx2"/>
                </a:solidFill>
                <a:latin typeface="+mj-lt"/>
              </a:rPr>
              <a:t>que formaliza os desafios da cadeia de resíduos sólidos no país </a:t>
            </a:r>
            <a:endParaRPr lang="pt-BR" sz="1400" dirty="0" smtClean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231187" y="4876800"/>
            <a:ext cx="3509275" cy="53340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1400" dirty="0">
                <a:solidFill>
                  <a:schemeClr val="tx2"/>
                </a:solidFill>
                <a:latin typeface="+mj-lt"/>
              </a:rPr>
              <a:t>Permitir planejamento e execução de ações específicas para o setor (ex. políticas públicas, financiamentos, monitoramento da qualidade dos serviços prestados e definição de prioridades). </a:t>
            </a:r>
          </a:p>
          <a:p>
            <a:pPr indent="-274320">
              <a:spcAft>
                <a:spcPts val="900"/>
              </a:spcAft>
            </a:pPr>
            <a:endParaRPr lang="pt-BR" sz="1400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14801" y="4872032"/>
            <a:ext cx="3811588" cy="53340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1400" dirty="0" smtClean="0">
                <a:solidFill>
                  <a:schemeClr val="bg2">
                    <a:lumMod val="95000"/>
                  </a:schemeClr>
                </a:solidFill>
                <a:latin typeface="+mj-lt"/>
              </a:rPr>
              <a:t>Dificuldade/lacuna: </a:t>
            </a:r>
            <a:r>
              <a:rPr lang="pt-BR" sz="1400" dirty="0">
                <a:solidFill>
                  <a:schemeClr val="bg2">
                    <a:lumMod val="95000"/>
                  </a:schemeClr>
                </a:solidFill>
                <a:latin typeface="+mj-lt"/>
              </a:rPr>
              <a:t>não há referências quantitativas capazes de sintetizar as </a:t>
            </a:r>
            <a:r>
              <a:rPr lang="pt-BR" sz="1400" dirty="0" smtClean="0">
                <a:solidFill>
                  <a:schemeClr val="bg2">
                    <a:lumMod val="95000"/>
                  </a:schemeClr>
                </a:solidFill>
                <a:latin typeface="+mj-lt"/>
              </a:rPr>
              <a:t>metas </a:t>
            </a:r>
            <a:r>
              <a:rPr lang="pt-BR" sz="1400" dirty="0">
                <a:solidFill>
                  <a:schemeClr val="bg2">
                    <a:lumMod val="95000"/>
                  </a:schemeClr>
                </a:solidFill>
                <a:latin typeface="+mj-lt"/>
              </a:rPr>
              <a:t>esperadas pela PNRS em um cenário de vinte anos (com revisões a </a:t>
            </a:r>
            <a:r>
              <a:rPr lang="pt-BR" sz="1400" dirty="0" smtClean="0">
                <a:solidFill>
                  <a:schemeClr val="bg2">
                    <a:lumMod val="95000"/>
                  </a:schemeClr>
                </a:solidFill>
                <a:latin typeface="+mj-lt"/>
              </a:rPr>
              <a:t>cada </a:t>
            </a:r>
            <a:r>
              <a:rPr lang="pt-BR" sz="1400" dirty="0">
                <a:solidFill>
                  <a:schemeClr val="bg2">
                    <a:lumMod val="95000"/>
                  </a:schemeClr>
                </a:solidFill>
                <a:latin typeface="+mj-lt"/>
              </a:rPr>
              <a:t>quatro) </a:t>
            </a:r>
            <a:r>
              <a:rPr lang="pt-BR" sz="1400" dirty="0" smtClean="0">
                <a:solidFill>
                  <a:schemeClr val="bg2">
                    <a:lumMod val="95000"/>
                  </a:schemeClr>
                </a:solidFill>
                <a:latin typeface="+mj-lt"/>
              </a:rPr>
              <a:t/>
            </a:r>
            <a:br>
              <a:rPr lang="pt-BR" sz="1400" dirty="0" smtClean="0">
                <a:solidFill>
                  <a:schemeClr val="bg2">
                    <a:lumMod val="95000"/>
                  </a:schemeClr>
                </a:solidFill>
                <a:latin typeface="+mj-lt"/>
              </a:rPr>
            </a:br>
            <a:r>
              <a:rPr lang="pt-BR" sz="1400" dirty="0" smtClean="0">
                <a:solidFill>
                  <a:schemeClr val="bg2">
                    <a:lumMod val="95000"/>
                  </a:schemeClr>
                </a:solidFill>
                <a:latin typeface="+mj-lt"/>
              </a:rPr>
              <a:t>para </a:t>
            </a:r>
            <a:r>
              <a:rPr lang="pt-BR" sz="1400" dirty="0">
                <a:solidFill>
                  <a:schemeClr val="bg2">
                    <a:lumMod val="95000"/>
                  </a:schemeClr>
                </a:solidFill>
                <a:latin typeface="+mj-lt"/>
              </a:rPr>
              <a:t>os municípios brasileiros</a:t>
            </a:r>
            <a:endParaRPr lang="pt-BR" sz="1400" dirty="0" smtClean="0">
              <a:solidFill>
                <a:schemeClr val="bg2">
                  <a:lumMod val="95000"/>
                </a:schemeClr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7356" y="1455003"/>
            <a:ext cx="108704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>
                <a:latin typeface="+mj-lt"/>
              </a:rPr>
              <a:t>Com o objetivo de suprir esta lacuna, desenvolvemos o Índice de Sustentabilidade da Limpeza Urbana (ISLU), cuja metodologia de cálculo possibilita analisar os serviços de limpeza urbana dos municípios brasileiros sob a ótica da PNRS. </a:t>
            </a:r>
          </a:p>
        </p:txBody>
      </p:sp>
      <p:cxnSp>
        <p:nvCxnSpPr>
          <p:cNvPr id="30" name="Straight Connector 12"/>
          <p:cNvCxnSpPr/>
          <p:nvPr/>
        </p:nvCxnSpPr>
        <p:spPr>
          <a:xfrm>
            <a:off x="3897868" y="3581401"/>
            <a:ext cx="0" cy="121919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13"/>
          <p:cNvCxnSpPr/>
          <p:nvPr/>
        </p:nvCxnSpPr>
        <p:spPr>
          <a:xfrm>
            <a:off x="8078787" y="3592866"/>
            <a:ext cx="1" cy="120773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18"/>
          <p:cNvSpPr/>
          <p:nvPr/>
        </p:nvSpPr>
        <p:spPr bwMode="ltGray">
          <a:xfrm>
            <a:off x="9451261" y="2667000"/>
            <a:ext cx="966779" cy="966779"/>
          </a:xfrm>
          <a:prstGeom prst="ellipse">
            <a:avLst/>
          </a:prstGeom>
          <a:solidFill>
            <a:srgbClr val="FD8D3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4" name="Freeform 4838"/>
          <p:cNvSpPr>
            <a:spLocks noEditPoints="1"/>
          </p:cNvSpPr>
          <p:nvPr/>
        </p:nvSpPr>
        <p:spPr bwMode="auto">
          <a:xfrm>
            <a:off x="9601158" y="2774376"/>
            <a:ext cx="666986" cy="663062"/>
          </a:xfrm>
          <a:custGeom>
            <a:avLst/>
            <a:gdLst>
              <a:gd name="T0" fmla="*/ 24 w 340"/>
              <a:gd name="T1" fmla="*/ 266 h 338"/>
              <a:gd name="T2" fmla="*/ 18 w 340"/>
              <a:gd name="T3" fmla="*/ 270 h 338"/>
              <a:gd name="T4" fmla="*/ 14 w 340"/>
              <a:gd name="T5" fmla="*/ 276 h 338"/>
              <a:gd name="T6" fmla="*/ 16 w 340"/>
              <a:gd name="T7" fmla="*/ 280 h 338"/>
              <a:gd name="T8" fmla="*/ 20 w 340"/>
              <a:gd name="T9" fmla="*/ 286 h 338"/>
              <a:gd name="T10" fmla="*/ 316 w 340"/>
              <a:gd name="T11" fmla="*/ 286 h 338"/>
              <a:gd name="T12" fmla="*/ 320 w 340"/>
              <a:gd name="T13" fmla="*/ 286 h 338"/>
              <a:gd name="T14" fmla="*/ 324 w 340"/>
              <a:gd name="T15" fmla="*/ 280 h 338"/>
              <a:gd name="T16" fmla="*/ 326 w 340"/>
              <a:gd name="T17" fmla="*/ 276 h 338"/>
              <a:gd name="T18" fmla="*/ 322 w 340"/>
              <a:gd name="T19" fmla="*/ 270 h 338"/>
              <a:gd name="T20" fmla="*/ 316 w 340"/>
              <a:gd name="T21" fmla="*/ 266 h 338"/>
              <a:gd name="T22" fmla="*/ 298 w 340"/>
              <a:gd name="T23" fmla="*/ 192 h 338"/>
              <a:gd name="T24" fmla="*/ 316 w 340"/>
              <a:gd name="T25" fmla="*/ 192 h 338"/>
              <a:gd name="T26" fmla="*/ 322 w 340"/>
              <a:gd name="T27" fmla="*/ 190 h 338"/>
              <a:gd name="T28" fmla="*/ 326 w 340"/>
              <a:gd name="T29" fmla="*/ 182 h 338"/>
              <a:gd name="T30" fmla="*/ 324 w 340"/>
              <a:gd name="T31" fmla="*/ 178 h 338"/>
              <a:gd name="T32" fmla="*/ 320 w 340"/>
              <a:gd name="T33" fmla="*/ 172 h 338"/>
              <a:gd name="T34" fmla="*/ 24 w 340"/>
              <a:gd name="T35" fmla="*/ 172 h 338"/>
              <a:gd name="T36" fmla="*/ 20 w 340"/>
              <a:gd name="T37" fmla="*/ 172 h 338"/>
              <a:gd name="T38" fmla="*/ 16 w 340"/>
              <a:gd name="T39" fmla="*/ 178 h 338"/>
              <a:gd name="T40" fmla="*/ 14 w 340"/>
              <a:gd name="T41" fmla="*/ 182 h 338"/>
              <a:gd name="T42" fmla="*/ 18 w 340"/>
              <a:gd name="T43" fmla="*/ 190 h 338"/>
              <a:gd name="T44" fmla="*/ 24 w 340"/>
              <a:gd name="T45" fmla="*/ 192 h 338"/>
              <a:gd name="T46" fmla="*/ 42 w 340"/>
              <a:gd name="T47" fmla="*/ 266 h 338"/>
              <a:gd name="T48" fmla="*/ 248 w 340"/>
              <a:gd name="T49" fmla="*/ 266 h 338"/>
              <a:gd name="T50" fmla="*/ 230 w 340"/>
              <a:gd name="T51" fmla="*/ 192 h 338"/>
              <a:gd name="T52" fmla="*/ 248 w 340"/>
              <a:gd name="T53" fmla="*/ 266 h 338"/>
              <a:gd name="T54" fmla="*/ 162 w 340"/>
              <a:gd name="T55" fmla="*/ 266 h 338"/>
              <a:gd name="T56" fmla="*/ 178 w 340"/>
              <a:gd name="T57" fmla="*/ 192 h 338"/>
              <a:gd name="T58" fmla="*/ 110 w 340"/>
              <a:gd name="T59" fmla="*/ 266 h 338"/>
              <a:gd name="T60" fmla="*/ 92 w 340"/>
              <a:gd name="T61" fmla="*/ 192 h 338"/>
              <a:gd name="T62" fmla="*/ 110 w 340"/>
              <a:gd name="T63" fmla="*/ 266 h 338"/>
              <a:gd name="T64" fmla="*/ 340 w 340"/>
              <a:gd name="T65" fmla="*/ 322 h 338"/>
              <a:gd name="T66" fmla="*/ 334 w 340"/>
              <a:gd name="T67" fmla="*/ 334 h 338"/>
              <a:gd name="T68" fmla="*/ 324 w 340"/>
              <a:gd name="T69" fmla="*/ 338 h 338"/>
              <a:gd name="T70" fmla="*/ 16 w 340"/>
              <a:gd name="T71" fmla="*/ 338 h 338"/>
              <a:gd name="T72" fmla="*/ 6 w 340"/>
              <a:gd name="T73" fmla="*/ 334 h 338"/>
              <a:gd name="T74" fmla="*/ 0 w 340"/>
              <a:gd name="T75" fmla="*/ 322 h 338"/>
              <a:gd name="T76" fmla="*/ 2 w 340"/>
              <a:gd name="T77" fmla="*/ 316 h 338"/>
              <a:gd name="T78" fmla="*/ 10 w 340"/>
              <a:gd name="T79" fmla="*/ 308 h 338"/>
              <a:gd name="T80" fmla="*/ 324 w 340"/>
              <a:gd name="T81" fmla="*/ 306 h 338"/>
              <a:gd name="T82" fmla="*/ 330 w 340"/>
              <a:gd name="T83" fmla="*/ 308 h 338"/>
              <a:gd name="T84" fmla="*/ 338 w 340"/>
              <a:gd name="T85" fmla="*/ 316 h 338"/>
              <a:gd name="T86" fmla="*/ 340 w 340"/>
              <a:gd name="T87" fmla="*/ 322 h 338"/>
              <a:gd name="T88" fmla="*/ 82 w 340"/>
              <a:gd name="T89" fmla="*/ 154 h 338"/>
              <a:gd name="T90" fmla="*/ 84 w 340"/>
              <a:gd name="T91" fmla="*/ 136 h 338"/>
              <a:gd name="T92" fmla="*/ 98 w 340"/>
              <a:gd name="T93" fmla="*/ 104 h 338"/>
              <a:gd name="T94" fmla="*/ 120 w 340"/>
              <a:gd name="T95" fmla="*/ 80 h 338"/>
              <a:gd name="T96" fmla="*/ 152 w 340"/>
              <a:gd name="T97" fmla="*/ 68 h 338"/>
              <a:gd name="T98" fmla="*/ 170 w 340"/>
              <a:gd name="T99" fmla="*/ 66 h 338"/>
              <a:gd name="T100" fmla="*/ 204 w 340"/>
              <a:gd name="T101" fmla="*/ 72 h 338"/>
              <a:gd name="T102" fmla="*/ 232 w 340"/>
              <a:gd name="T103" fmla="*/ 92 h 338"/>
              <a:gd name="T104" fmla="*/ 250 w 340"/>
              <a:gd name="T105" fmla="*/ 118 h 338"/>
              <a:gd name="T106" fmla="*/ 258 w 340"/>
              <a:gd name="T107" fmla="*/ 154 h 338"/>
              <a:gd name="T108" fmla="*/ 192 w 340"/>
              <a:gd name="T109" fmla="*/ 54 h 338"/>
              <a:gd name="T110" fmla="*/ 148 w 340"/>
              <a:gd name="T111" fmla="*/ 26 h 338"/>
              <a:gd name="T112" fmla="*/ 192 w 340"/>
              <a:gd name="T113" fmla="*/ 26 h 338"/>
              <a:gd name="T114" fmla="*/ 192 w 340"/>
              <a:gd name="T115" fmla="*/ 54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40" h="338">
                <a:moveTo>
                  <a:pt x="24" y="266"/>
                </a:moveTo>
                <a:lnTo>
                  <a:pt x="24" y="266"/>
                </a:lnTo>
                <a:lnTo>
                  <a:pt x="20" y="268"/>
                </a:lnTo>
                <a:lnTo>
                  <a:pt x="18" y="270"/>
                </a:lnTo>
                <a:lnTo>
                  <a:pt x="16" y="272"/>
                </a:lnTo>
                <a:lnTo>
                  <a:pt x="14" y="276"/>
                </a:lnTo>
                <a:lnTo>
                  <a:pt x="14" y="276"/>
                </a:lnTo>
                <a:lnTo>
                  <a:pt x="16" y="280"/>
                </a:lnTo>
                <a:lnTo>
                  <a:pt x="18" y="284"/>
                </a:lnTo>
                <a:lnTo>
                  <a:pt x="20" y="286"/>
                </a:lnTo>
                <a:lnTo>
                  <a:pt x="24" y="286"/>
                </a:lnTo>
                <a:lnTo>
                  <a:pt x="316" y="286"/>
                </a:lnTo>
                <a:lnTo>
                  <a:pt x="316" y="286"/>
                </a:lnTo>
                <a:lnTo>
                  <a:pt x="320" y="286"/>
                </a:lnTo>
                <a:lnTo>
                  <a:pt x="322" y="284"/>
                </a:lnTo>
                <a:lnTo>
                  <a:pt x="324" y="280"/>
                </a:lnTo>
                <a:lnTo>
                  <a:pt x="326" y="276"/>
                </a:lnTo>
                <a:lnTo>
                  <a:pt x="326" y="276"/>
                </a:lnTo>
                <a:lnTo>
                  <a:pt x="324" y="272"/>
                </a:lnTo>
                <a:lnTo>
                  <a:pt x="322" y="270"/>
                </a:lnTo>
                <a:lnTo>
                  <a:pt x="320" y="268"/>
                </a:lnTo>
                <a:lnTo>
                  <a:pt x="316" y="266"/>
                </a:lnTo>
                <a:lnTo>
                  <a:pt x="298" y="266"/>
                </a:lnTo>
                <a:lnTo>
                  <a:pt x="298" y="192"/>
                </a:lnTo>
                <a:lnTo>
                  <a:pt x="316" y="192"/>
                </a:lnTo>
                <a:lnTo>
                  <a:pt x="316" y="192"/>
                </a:lnTo>
                <a:lnTo>
                  <a:pt x="320" y="192"/>
                </a:lnTo>
                <a:lnTo>
                  <a:pt x="322" y="190"/>
                </a:lnTo>
                <a:lnTo>
                  <a:pt x="324" y="186"/>
                </a:lnTo>
                <a:lnTo>
                  <a:pt x="326" y="182"/>
                </a:lnTo>
                <a:lnTo>
                  <a:pt x="326" y="182"/>
                </a:lnTo>
                <a:lnTo>
                  <a:pt x="324" y="178"/>
                </a:lnTo>
                <a:lnTo>
                  <a:pt x="322" y="176"/>
                </a:lnTo>
                <a:lnTo>
                  <a:pt x="320" y="172"/>
                </a:lnTo>
                <a:lnTo>
                  <a:pt x="316" y="172"/>
                </a:lnTo>
                <a:lnTo>
                  <a:pt x="24" y="172"/>
                </a:lnTo>
                <a:lnTo>
                  <a:pt x="24" y="172"/>
                </a:lnTo>
                <a:lnTo>
                  <a:pt x="20" y="172"/>
                </a:lnTo>
                <a:lnTo>
                  <a:pt x="18" y="176"/>
                </a:lnTo>
                <a:lnTo>
                  <a:pt x="16" y="178"/>
                </a:lnTo>
                <a:lnTo>
                  <a:pt x="14" y="182"/>
                </a:lnTo>
                <a:lnTo>
                  <a:pt x="14" y="182"/>
                </a:lnTo>
                <a:lnTo>
                  <a:pt x="16" y="186"/>
                </a:lnTo>
                <a:lnTo>
                  <a:pt x="18" y="190"/>
                </a:lnTo>
                <a:lnTo>
                  <a:pt x="20" y="192"/>
                </a:lnTo>
                <a:lnTo>
                  <a:pt x="24" y="192"/>
                </a:lnTo>
                <a:lnTo>
                  <a:pt x="42" y="192"/>
                </a:lnTo>
                <a:lnTo>
                  <a:pt x="42" y="266"/>
                </a:lnTo>
                <a:lnTo>
                  <a:pt x="24" y="266"/>
                </a:lnTo>
                <a:close/>
                <a:moveTo>
                  <a:pt x="248" y="266"/>
                </a:moveTo>
                <a:lnTo>
                  <a:pt x="230" y="266"/>
                </a:lnTo>
                <a:lnTo>
                  <a:pt x="230" y="192"/>
                </a:lnTo>
                <a:lnTo>
                  <a:pt x="248" y="192"/>
                </a:lnTo>
                <a:lnTo>
                  <a:pt x="248" y="266"/>
                </a:lnTo>
                <a:close/>
                <a:moveTo>
                  <a:pt x="178" y="266"/>
                </a:moveTo>
                <a:lnTo>
                  <a:pt x="162" y="266"/>
                </a:lnTo>
                <a:lnTo>
                  <a:pt x="162" y="192"/>
                </a:lnTo>
                <a:lnTo>
                  <a:pt x="178" y="192"/>
                </a:lnTo>
                <a:lnTo>
                  <a:pt x="178" y="266"/>
                </a:lnTo>
                <a:close/>
                <a:moveTo>
                  <a:pt x="110" y="266"/>
                </a:moveTo>
                <a:lnTo>
                  <a:pt x="92" y="266"/>
                </a:lnTo>
                <a:lnTo>
                  <a:pt x="92" y="192"/>
                </a:lnTo>
                <a:lnTo>
                  <a:pt x="110" y="192"/>
                </a:lnTo>
                <a:lnTo>
                  <a:pt x="110" y="266"/>
                </a:lnTo>
                <a:close/>
                <a:moveTo>
                  <a:pt x="340" y="322"/>
                </a:moveTo>
                <a:lnTo>
                  <a:pt x="340" y="322"/>
                </a:lnTo>
                <a:lnTo>
                  <a:pt x="338" y="328"/>
                </a:lnTo>
                <a:lnTo>
                  <a:pt x="334" y="334"/>
                </a:lnTo>
                <a:lnTo>
                  <a:pt x="330" y="336"/>
                </a:lnTo>
                <a:lnTo>
                  <a:pt x="324" y="338"/>
                </a:lnTo>
                <a:lnTo>
                  <a:pt x="16" y="338"/>
                </a:lnTo>
                <a:lnTo>
                  <a:pt x="16" y="338"/>
                </a:lnTo>
                <a:lnTo>
                  <a:pt x="10" y="336"/>
                </a:lnTo>
                <a:lnTo>
                  <a:pt x="6" y="334"/>
                </a:lnTo>
                <a:lnTo>
                  <a:pt x="2" y="328"/>
                </a:lnTo>
                <a:lnTo>
                  <a:pt x="0" y="322"/>
                </a:lnTo>
                <a:lnTo>
                  <a:pt x="0" y="322"/>
                </a:lnTo>
                <a:lnTo>
                  <a:pt x="2" y="316"/>
                </a:lnTo>
                <a:lnTo>
                  <a:pt x="6" y="310"/>
                </a:lnTo>
                <a:lnTo>
                  <a:pt x="10" y="308"/>
                </a:lnTo>
                <a:lnTo>
                  <a:pt x="16" y="306"/>
                </a:lnTo>
                <a:lnTo>
                  <a:pt x="324" y="306"/>
                </a:lnTo>
                <a:lnTo>
                  <a:pt x="324" y="306"/>
                </a:lnTo>
                <a:lnTo>
                  <a:pt x="330" y="308"/>
                </a:lnTo>
                <a:lnTo>
                  <a:pt x="334" y="310"/>
                </a:lnTo>
                <a:lnTo>
                  <a:pt x="338" y="316"/>
                </a:lnTo>
                <a:lnTo>
                  <a:pt x="340" y="322"/>
                </a:lnTo>
                <a:lnTo>
                  <a:pt x="340" y="322"/>
                </a:lnTo>
                <a:close/>
                <a:moveTo>
                  <a:pt x="258" y="154"/>
                </a:moveTo>
                <a:lnTo>
                  <a:pt x="82" y="154"/>
                </a:lnTo>
                <a:lnTo>
                  <a:pt x="82" y="154"/>
                </a:lnTo>
                <a:lnTo>
                  <a:pt x="84" y="136"/>
                </a:lnTo>
                <a:lnTo>
                  <a:pt x="90" y="118"/>
                </a:lnTo>
                <a:lnTo>
                  <a:pt x="98" y="104"/>
                </a:lnTo>
                <a:lnTo>
                  <a:pt x="108" y="92"/>
                </a:lnTo>
                <a:lnTo>
                  <a:pt x="120" y="80"/>
                </a:lnTo>
                <a:lnTo>
                  <a:pt x="136" y="72"/>
                </a:lnTo>
                <a:lnTo>
                  <a:pt x="152" y="68"/>
                </a:lnTo>
                <a:lnTo>
                  <a:pt x="170" y="66"/>
                </a:lnTo>
                <a:lnTo>
                  <a:pt x="170" y="66"/>
                </a:lnTo>
                <a:lnTo>
                  <a:pt x="188" y="68"/>
                </a:lnTo>
                <a:lnTo>
                  <a:pt x="204" y="72"/>
                </a:lnTo>
                <a:lnTo>
                  <a:pt x="220" y="80"/>
                </a:lnTo>
                <a:lnTo>
                  <a:pt x="232" y="92"/>
                </a:lnTo>
                <a:lnTo>
                  <a:pt x="242" y="104"/>
                </a:lnTo>
                <a:lnTo>
                  <a:pt x="250" y="118"/>
                </a:lnTo>
                <a:lnTo>
                  <a:pt x="256" y="136"/>
                </a:lnTo>
                <a:lnTo>
                  <a:pt x="258" y="154"/>
                </a:lnTo>
                <a:lnTo>
                  <a:pt x="258" y="154"/>
                </a:lnTo>
                <a:close/>
                <a:moveTo>
                  <a:pt x="192" y="54"/>
                </a:moveTo>
                <a:lnTo>
                  <a:pt x="148" y="54"/>
                </a:lnTo>
                <a:lnTo>
                  <a:pt x="148" y="26"/>
                </a:lnTo>
                <a:lnTo>
                  <a:pt x="170" y="0"/>
                </a:lnTo>
                <a:lnTo>
                  <a:pt x="192" y="26"/>
                </a:lnTo>
                <a:lnTo>
                  <a:pt x="192" y="26"/>
                </a:lnTo>
                <a:lnTo>
                  <a:pt x="192" y="5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5" name="Oval 21"/>
          <p:cNvSpPr/>
          <p:nvPr/>
        </p:nvSpPr>
        <p:spPr bwMode="ltGray">
          <a:xfrm>
            <a:off x="1558616" y="2667000"/>
            <a:ext cx="966779" cy="966779"/>
          </a:xfrm>
          <a:prstGeom prst="ellipse">
            <a:avLst/>
          </a:prstGeom>
          <a:solidFill>
            <a:srgbClr val="FD8D3C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6" name="Freeform 76"/>
          <p:cNvSpPr>
            <a:spLocks/>
          </p:cNvSpPr>
          <p:nvPr/>
        </p:nvSpPr>
        <p:spPr bwMode="auto">
          <a:xfrm>
            <a:off x="1641918" y="2776521"/>
            <a:ext cx="721869" cy="818591"/>
          </a:xfrm>
          <a:custGeom>
            <a:avLst/>
            <a:gdLst/>
            <a:ahLst/>
            <a:cxnLst>
              <a:cxn ang="0">
                <a:pos x="263" y="578"/>
              </a:cxn>
              <a:cxn ang="0">
                <a:pos x="244" y="559"/>
              </a:cxn>
              <a:cxn ang="0">
                <a:pos x="224" y="541"/>
              </a:cxn>
              <a:cxn ang="0">
                <a:pos x="216" y="533"/>
              </a:cxn>
              <a:cxn ang="0">
                <a:pos x="252" y="494"/>
              </a:cxn>
              <a:cxn ang="0">
                <a:pos x="246" y="467"/>
              </a:cxn>
              <a:cxn ang="0">
                <a:pos x="239" y="442"/>
              </a:cxn>
              <a:cxn ang="0">
                <a:pos x="222" y="413"/>
              </a:cxn>
              <a:cxn ang="0">
                <a:pos x="207" y="400"/>
              </a:cxn>
              <a:cxn ang="0">
                <a:pos x="205" y="376"/>
              </a:cxn>
              <a:cxn ang="0">
                <a:pos x="204" y="341"/>
              </a:cxn>
              <a:cxn ang="0">
                <a:pos x="182" y="323"/>
              </a:cxn>
              <a:cxn ang="0">
                <a:pos x="156" y="279"/>
              </a:cxn>
              <a:cxn ang="0">
                <a:pos x="121" y="260"/>
              </a:cxn>
              <a:cxn ang="0">
                <a:pos x="88" y="234"/>
              </a:cxn>
              <a:cxn ang="0">
                <a:pos x="51" y="244"/>
              </a:cxn>
              <a:cxn ang="0">
                <a:pos x="29" y="225"/>
              </a:cxn>
              <a:cxn ang="0">
                <a:pos x="14" y="179"/>
              </a:cxn>
              <a:cxn ang="0">
                <a:pos x="46" y="142"/>
              </a:cxn>
              <a:cxn ang="0">
                <a:pos x="64" y="105"/>
              </a:cxn>
              <a:cxn ang="0">
                <a:pos x="56" y="74"/>
              </a:cxn>
              <a:cxn ang="0">
                <a:pos x="67" y="70"/>
              </a:cxn>
              <a:cxn ang="0">
                <a:pos x="59" y="64"/>
              </a:cxn>
              <a:cxn ang="0">
                <a:pos x="79" y="53"/>
              </a:cxn>
              <a:cxn ang="0">
                <a:pos x="88" y="47"/>
              </a:cxn>
              <a:cxn ang="0">
                <a:pos x="111" y="68"/>
              </a:cxn>
              <a:cxn ang="0">
                <a:pos x="134" y="48"/>
              </a:cxn>
              <a:cxn ang="0">
                <a:pos x="124" y="20"/>
              </a:cxn>
              <a:cxn ang="0">
                <a:pos x="150" y="17"/>
              </a:cxn>
              <a:cxn ang="0">
                <a:pos x="176" y="1"/>
              </a:cxn>
              <a:cxn ang="0">
                <a:pos x="185" y="23"/>
              </a:cxn>
              <a:cxn ang="0">
                <a:pos x="183" y="49"/>
              </a:cxn>
              <a:cxn ang="0">
                <a:pos x="203" y="57"/>
              </a:cxn>
              <a:cxn ang="0">
                <a:pos x="224" y="50"/>
              </a:cxn>
              <a:cxn ang="0">
                <a:pos x="233" y="43"/>
              </a:cxn>
              <a:cxn ang="0">
                <a:pos x="247" y="45"/>
              </a:cxn>
              <a:cxn ang="0">
                <a:pos x="261" y="45"/>
              </a:cxn>
              <a:cxn ang="0">
                <a:pos x="277" y="29"/>
              </a:cxn>
              <a:cxn ang="0">
                <a:pos x="285" y="14"/>
              </a:cxn>
              <a:cxn ang="0">
                <a:pos x="291" y="23"/>
              </a:cxn>
              <a:cxn ang="0">
                <a:pos x="293" y="41"/>
              </a:cxn>
              <a:cxn ang="0">
                <a:pos x="297" y="49"/>
              </a:cxn>
              <a:cxn ang="0">
                <a:pos x="304" y="64"/>
              </a:cxn>
              <a:cxn ang="0">
                <a:pos x="285" y="89"/>
              </a:cxn>
              <a:cxn ang="0">
                <a:pos x="294" y="96"/>
              </a:cxn>
              <a:cxn ang="0">
                <a:pos x="320" y="83"/>
              </a:cxn>
              <a:cxn ang="0">
                <a:pos x="334" y="89"/>
              </a:cxn>
              <a:cxn ang="0">
                <a:pos x="363" y="100"/>
              </a:cxn>
              <a:cxn ang="0">
                <a:pos x="371" y="124"/>
              </a:cxn>
              <a:cxn ang="0">
                <a:pos x="417" y="121"/>
              </a:cxn>
              <a:cxn ang="0">
                <a:pos x="461" y="150"/>
              </a:cxn>
              <a:cxn ang="0">
                <a:pos x="491" y="187"/>
              </a:cxn>
              <a:cxn ang="0">
                <a:pos x="459" y="254"/>
              </a:cxn>
              <a:cxn ang="0">
                <a:pos x="439" y="299"/>
              </a:cxn>
              <a:cxn ang="0">
                <a:pos x="434" y="351"/>
              </a:cxn>
              <a:cxn ang="0">
                <a:pos x="415" y="406"/>
              </a:cxn>
              <a:cxn ang="0">
                <a:pos x="386" y="427"/>
              </a:cxn>
              <a:cxn ang="0">
                <a:pos x="346" y="446"/>
              </a:cxn>
              <a:cxn ang="0">
                <a:pos x="320" y="510"/>
              </a:cxn>
              <a:cxn ang="0">
                <a:pos x="288" y="563"/>
              </a:cxn>
              <a:cxn ang="0">
                <a:pos x="261" y="596"/>
              </a:cxn>
            </a:cxnLst>
            <a:rect l="0" t="0" r="r" b="b"/>
            <a:pathLst>
              <a:path w="493" h="596">
                <a:moveTo>
                  <a:pt x="261" y="596"/>
                </a:moveTo>
                <a:cubicBezTo>
                  <a:pt x="257" y="584"/>
                  <a:pt x="268" y="586"/>
                  <a:pt x="263" y="578"/>
                </a:cubicBezTo>
                <a:cubicBezTo>
                  <a:pt x="257" y="570"/>
                  <a:pt x="258" y="570"/>
                  <a:pt x="253" y="567"/>
                </a:cubicBezTo>
                <a:cubicBezTo>
                  <a:pt x="248" y="564"/>
                  <a:pt x="250" y="562"/>
                  <a:pt x="244" y="559"/>
                </a:cubicBezTo>
                <a:cubicBezTo>
                  <a:pt x="237" y="556"/>
                  <a:pt x="238" y="548"/>
                  <a:pt x="232" y="552"/>
                </a:cubicBezTo>
                <a:cubicBezTo>
                  <a:pt x="226" y="557"/>
                  <a:pt x="232" y="548"/>
                  <a:pt x="224" y="541"/>
                </a:cubicBezTo>
                <a:cubicBezTo>
                  <a:pt x="216" y="535"/>
                  <a:pt x="214" y="546"/>
                  <a:pt x="210" y="539"/>
                </a:cubicBezTo>
                <a:cubicBezTo>
                  <a:pt x="213" y="536"/>
                  <a:pt x="211" y="534"/>
                  <a:pt x="216" y="533"/>
                </a:cubicBezTo>
                <a:cubicBezTo>
                  <a:pt x="220" y="531"/>
                  <a:pt x="219" y="527"/>
                  <a:pt x="228" y="515"/>
                </a:cubicBezTo>
                <a:cubicBezTo>
                  <a:pt x="237" y="503"/>
                  <a:pt x="245" y="498"/>
                  <a:pt x="252" y="494"/>
                </a:cubicBezTo>
                <a:cubicBezTo>
                  <a:pt x="259" y="490"/>
                  <a:pt x="261" y="481"/>
                  <a:pt x="256" y="470"/>
                </a:cubicBezTo>
                <a:cubicBezTo>
                  <a:pt x="252" y="460"/>
                  <a:pt x="251" y="469"/>
                  <a:pt x="246" y="467"/>
                </a:cubicBezTo>
                <a:cubicBezTo>
                  <a:pt x="250" y="463"/>
                  <a:pt x="253" y="445"/>
                  <a:pt x="249" y="440"/>
                </a:cubicBezTo>
                <a:cubicBezTo>
                  <a:pt x="245" y="436"/>
                  <a:pt x="244" y="442"/>
                  <a:pt x="239" y="442"/>
                </a:cubicBezTo>
                <a:cubicBezTo>
                  <a:pt x="234" y="443"/>
                  <a:pt x="238" y="438"/>
                  <a:pt x="233" y="419"/>
                </a:cubicBezTo>
                <a:cubicBezTo>
                  <a:pt x="231" y="413"/>
                  <a:pt x="224" y="411"/>
                  <a:pt x="222" y="413"/>
                </a:cubicBezTo>
                <a:cubicBezTo>
                  <a:pt x="221" y="416"/>
                  <a:pt x="204" y="414"/>
                  <a:pt x="206" y="411"/>
                </a:cubicBezTo>
                <a:cubicBezTo>
                  <a:pt x="207" y="407"/>
                  <a:pt x="204" y="407"/>
                  <a:pt x="207" y="400"/>
                </a:cubicBezTo>
                <a:cubicBezTo>
                  <a:pt x="209" y="394"/>
                  <a:pt x="204" y="386"/>
                  <a:pt x="203" y="383"/>
                </a:cubicBezTo>
                <a:cubicBezTo>
                  <a:pt x="207" y="380"/>
                  <a:pt x="206" y="380"/>
                  <a:pt x="205" y="376"/>
                </a:cubicBezTo>
                <a:cubicBezTo>
                  <a:pt x="204" y="373"/>
                  <a:pt x="209" y="369"/>
                  <a:pt x="208" y="364"/>
                </a:cubicBezTo>
                <a:cubicBezTo>
                  <a:pt x="208" y="362"/>
                  <a:pt x="216" y="345"/>
                  <a:pt x="204" y="341"/>
                </a:cubicBezTo>
                <a:cubicBezTo>
                  <a:pt x="197" y="338"/>
                  <a:pt x="199" y="331"/>
                  <a:pt x="201" y="326"/>
                </a:cubicBezTo>
                <a:cubicBezTo>
                  <a:pt x="202" y="320"/>
                  <a:pt x="190" y="324"/>
                  <a:pt x="182" y="323"/>
                </a:cubicBezTo>
                <a:cubicBezTo>
                  <a:pt x="174" y="322"/>
                  <a:pt x="178" y="290"/>
                  <a:pt x="171" y="283"/>
                </a:cubicBezTo>
                <a:cubicBezTo>
                  <a:pt x="164" y="277"/>
                  <a:pt x="162" y="284"/>
                  <a:pt x="156" y="279"/>
                </a:cubicBezTo>
                <a:cubicBezTo>
                  <a:pt x="150" y="273"/>
                  <a:pt x="153" y="280"/>
                  <a:pt x="145" y="272"/>
                </a:cubicBezTo>
                <a:cubicBezTo>
                  <a:pt x="136" y="265"/>
                  <a:pt x="131" y="269"/>
                  <a:pt x="121" y="260"/>
                </a:cubicBezTo>
                <a:cubicBezTo>
                  <a:pt x="112" y="251"/>
                  <a:pt x="112" y="239"/>
                  <a:pt x="115" y="229"/>
                </a:cubicBezTo>
                <a:cubicBezTo>
                  <a:pt x="119" y="219"/>
                  <a:pt x="102" y="224"/>
                  <a:pt x="88" y="234"/>
                </a:cubicBezTo>
                <a:cubicBezTo>
                  <a:pt x="74" y="245"/>
                  <a:pt x="78" y="248"/>
                  <a:pt x="62" y="242"/>
                </a:cubicBezTo>
                <a:cubicBezTo>
                  <a:pt x="56" y="241"/>
                  <a:pt x="57" y="245"/>
                  <a:pt x="51" y="244"/>
                </a:cubicBezTo>
                <a:cubicBezTo>
                  <a:pt x="46" y="242"/>
                  <a:pt x="51" y="218"/>
                  <a:pt x="47" y="223"/>
                </a:cubicBezTo>
                <a:cubicBezTo>
                  <a:pt x="44" y="228"/>
                  <a:pt x="28" y="235"/>
                  <a:pt x="29" y="225"/>
                </a:cubicBezTo>
                <a:cubicBezTo>
                  <a:pt x="29" y="215"/>
                  <a:pt x="16" y="223"/>
                  <a:pt x="19" y="216"/>
                </a:cubicBezTo>
                <a:cubicBezTo>
                  <a:pt x="21" y="209"/>
                  <a:pt x="0" y="190"/>
                  <a:pt x="14" y="179"/>
                </a:cubicBezTo>
                <a:cubicBezTo>
                  <a:pt x="21" y="173"/>
                  <a:pt x="17" y="161"/>
                  <a:pt x="26" y="153"/>
                </a:cubicBezTo>
                <a:cubicBezTo>
                  <a:pt x="35" y="145"/>
                  <a:pt x="38" y="149"/>
                  <a:pt x="46" y="142"/>
                </a:cubicBezTo>
                <a:cubicBezTo>
                  <a:pt x="55" y="136"/>
                  <a:pt x="51" y="146"/>
                  <a:pt x="58" y="142"/>
                </a:cubicBezTo>
                <a:cubicBezTo>
                  <a:pt x="59" y="138"/>
                  <a:pt x="61" y="115"/>
                  <a:pt x="64" y="105"/>
                </a:cubicBezTo>
                <a:cubicBezTo>
                  <a:pt x="66" y="95"/>
                  <a:pt x="61" y="94"/>
                  <a:pt x="62" y="89"/>
                </a:cubicBezTo>
                <a:cubicBezTo>
                  <a:pt x="63" y="84"/>
                  <a:pt x="58" y="90"/>
                  <a:pt x="56" y="74"/>
                </a:cubicBezTo>
                <a:cubicBezTo>
                  <a:pt x="55" y="68"/>
                  <a:pt x="61" y="70"/>
                  <a:pt x="62" y="69"/>
                </a:cubicBezTo>
                <a:cubicBezTo>
                  <a:pt x="63" y="67"/>
                  <a:pt x="65" y="69"/>
                  <a:pt x="67" y="70"/>
                </a:cubicBezTo>
                <a:cubicBezTo>
                  <a:pt x="68" y="71"/>
                  <a:pt x="67" y="63"/>
                  <a:pt x="64" y="63"/>
                </a:cubicBezTo>
                <a:cubicBezTo>
                  <a:pt x="61" y="63"/>
                  <a:pt x="59" y="64"/>
                  <a:pt x="59" y="64"/>
                </a:cubicBezTo>
                <a:cubicBezTo>
                  <a:pt x="58" y="53"/>
                  <a:pt x="58" y="53"/>
                  <a:pt x="58" y="53"/>
                </a:cubicBezTo>
                <a:cubicBezTo>
                  <a:pt x="79" y="53"/>
                  <a:pt x="79" y="53"/>
                  <a:pt x="79" y="53"/>
                </a:cubicBezTo>
                <a:cubicBezTo>
                  <a:pt x="78" y="51"/>
                  <a:pt x="78" y="47"/>
                  <a:pt x="81" y="52"/>
                </a:cubicBezTo>
                <a:cubicBezTo>
                  <a:pt x="84" y="57"/>
                  <a:pt x="87" y="46"/>
                  <a:pt x="88" y="47"/>
                </a:cubicBezTo>
                <a:cubicBezTo>
                  <a:pt x="96" y="56"/>
                  <a:pt x="89" y="64"/>
                  <a:pt x="96" y="61"/>
                </a:cubicBezTo>
                <a:cubicBezTo>
                  <a:pt x="100" y="69"/>
                  <a:pt x="105" y="66"/>
                  <a:pt x="111" y="68"/>
                </a:cubicBezTo>
                <a:cubicBezTo>
                  <a:pt x="117" y="70"/>
                  <a:pt x="116" y="61"/>
                  <a:pt x="125" y="59"/>
                </a:cubicBezTo>
                <a:cubicBezTo>
                  <a:pt x="135" y="57"/>
                  <a:pt x="127" y="52"/>
                  <a:pt x="134" y="48"/>
                </a:cubicBezTo>
                <a:cubicBezTo>
                  <a:pt x="141" y="45"/>
                  <a:pt x="140" y="40"/>
                  <a:pt x="134" y="42"/>
                </a:cubicBezTo>
                <a:cubicBezTo>
                  <a:pt x="129" y="44"/>
                  <a:pt x="129" y="27"/>
                  <a:pt x="124" y="20"/>
                </a:cubicBezTo>
                <a:cubicBezTo>
                  <a:pt x="119" y="14"/>
                  <a:pt x="132" y="18"/>
                  <a:pt x="142" y="24"/>
                </a:cubicBezTo>
                <a:cubicBezTo>
                  <a:pt x="152" y="29"/>
                  <a:pt x="144" y="16"/>
                  <a:pt x="150" y="17"/>
                </a:cubicBezTo>
                <a:cubicBezTo>
                  <a:pt x="157" y="18"/>
                  <a:pt x="175" y="10"/>
                  <a:pt x="172" y="2"/>
                </a:cubicBezTo>
                <a:cubicBezTo>
                  <a:pt x="173" y="2"/>
                  <a:pt x="174" y="2"/>
                  <a:pt x="176" y="1"/>
                </a:cubicBezTo>
                <a:cubicBezTo>
                  <a:pt x="180" y="0"/>
                  <a:pt x="182" y="4"/>
                  <a:pt x="180" y="9"/>
                </a:cubicBezTo>
                <a:cubicBezTo>
                  <a:pt x="177" y="15"/>
                  <a:pt x="189" y="13"/>
                  <a:pt x="185" y="23"/>
                </a:cubicBezTo>
                <a:cubicBezTo>
                  <a:pt x="183" y="27"/>
                  <a:pt x="183" y="27"/>
                  <a:pt x="181" y="37"/>
                </a:cubicBezTo>
                <a:cubicBezTo>
                  <a:pt x="179" y="47"/>
                  <a:pt x="184" y="41"/>
                  <a:pt x="183" y="49"/>
                </a:cubicBezTo>
                <a:cubicBezTo>
                  <a:pt x="183" y="55"/>
                  <a:pt x="193" y="62"/>
                  <a:pt x="197" y="61"/>
                </a:cubicBezTo>
                <a:cubicBezTo>
                  <a:pt x="200" y="59"/>
                  <a:pt x="198" y="56"/>
                  <a:pt x="203" y="57"/>
                </a:cubicBezTo>
                <a:cubicBezTo>
                  <a:pt x="208" y="57"/>
                  <a:pt x="210" y="51"/>
                  <a:pt x="214" y="50"/>
                </a:cubicBezTo>
                <a:cubicBezTo>
                  <a:pt x="218" y="48"/>
                  <a:pt x="216" y="52"/>
                  <a:pt x="224" y="50"/>
                </a:cubicBezTo>
                <a:cubicBezTo>
                  <a:pt x="225" y="50"/>
                  <a:pt x="234" y="55"/>
                  <a:pt x="230" y="49"/>
                </a:cubicBezTo>
                <a:cubicBezTo>
                  <a:pt x="228" y="45"/>
                  <a:pt x="228" y="41"/>
                  <a:pt x="233" y="43"/>
                </a:cubicBezTo>
                <a:cubicBezTo>
                  <a:pt x="237" y="46"/>
                  <a:pt x="242" y="38"/>
                  <a:pt x="243" y="41"/>
                </a:cubicBezTo>
                <a:cubicBezTo>
                  <a:pt x="244" y="44"/>
                  <a:pt x="245" y="41"/>
                  <a:pt x="247" y="45"/>
                </a:cubicBezTo>
                <a:cubicBezTo>
                  <a:pt x="251" y="48"/>
                  <a:pt x="253" y="48"/>
                  <a:pt x="255" y="46"/>
                </a:cubicBezTo>
                <a:cubicBezTo>
                  <a:pt x="258" y="41"/>
                  <a:pt x="258" y="48"/>
                  <a:pt x="261" y="45"/>
                </a:cubicBezTo>
                <a:cubicBezTo>
                  <a:pt x="264" y="42"/>
                  <a:pt x="262" y="47"/>
                  <a:pt x="267" y="47"/>
                </a:cubicBezTo>
                <a:cubicBezTo>
                  <a:pt x="272" y="46"/>
                  <a:pt x="273" y="35"/>
                  <a:pt x="277" y="29"/>
                </a:cubicBezTo>
                <a:cubicBezTo>
                  <a:pt x="280" y="22"/>
                  <a:pt x="281" y="21"/>
                  <a:pt x="283" y="19"/>
                </a:cubicBezTo>
                <a:cubicBezTo>
                  <a:pt x="285" y="15"/>
                  <a:pt x="284" y="14"/>
                  <a:pt x="285" y="14"/>
                </a:cubicBezTo>
                <a:cubicBezTo>
                  <a:pt x="286" y="13"/>
                  <a:pt x="288" y="17"/>
                  <a:pt x="289" y="20"/>
                </a:cubicBezTo>
                <a:cubicBezTo>
                  <a:pt x="290" y="22"/>
                  <a:pt x="291" y="20"/>
                  <a:pt x="291" y="23"/>
                </a:cubicBezTo>
                <a:cubicBezTo>
                  <a:pt x="290" y="26"/>
                  <a:pt x="291" y="33"/>
                  <a:pt x="292" y="36"/>
                </a:cubicBezTo>
                <a:cubicBezTo>
                  <a:pt x="292" y="37"/>
                  <a:pt x="294" y="39"/>
                  <a:pt x="293" y="41"/>
                </a:cubicBezTo>
                <a:cubicBezTo>
                  <a:pt x="293" y="43"/>
                  <a:pt x="295" y="43"/>
                  <a:pt x="295" y="45"/>
                </a:cubicBezTo>
                <a:cubicBezTo>
                  <a:pt x="295" y="48"/>
                  <a:pt x="296" y="47"/>
                  <a:pt x="297" y="49"/>
                </a:cubicBezTo>
                <a:cubicBezTo>
                  <a:pt x="297" y="52"/>
                  <a:pt x="297" y="53"/>
                  <a:pt x="301" y="52"/>
                </a:cubicBezTo>
                <a:cubicBezTo>
                  <a:pt x="305" y="52"/>
                  <a:pt x="308" y="63"/>
                  <a:pt x="304" y="64"/>
                </a:cubicBezTo>
                <a:cubicBezTo>
                  <a:pt x="298" y="66"/>
                  <a:pt x="297" y="77"/>
                  <a:pt x="290" y="80"/>
                </a:cubicBezTo>
                <a:cubicBezTo>
                  <a:pt x="284" y="82"/>
                  <a:pt x="288" y="84"/>
                  <a:pt x="285" y="89"/>
                </a:cubicBezTo>
                <a:cubicBezTo>
                  <a:pt x="282" y="93"/>
                  <a:pt x="292" y="84"/>
                  <a:pt x="289" y="93"/>
                </a:cubicBezTo>
                <a:cubicBezTo>
                  <a:pt x="286" y="102"/>
                  <a:pt x="293" y="88"/>
                  <a:pt x="294" y="96"/>
                </a:cubicBezTo>
                <a:cubicBezTo>
                  <a:pt x="295" y="103"/>
                  <a:pt x="289" y="78"/>
                  <a:pt x="302" y="81"/>
                </a:cubicBezTo>
                <a:cubicBezTo>
                  <a:pt x="315" y="84"/>
                  <a:pt x="309" y="79"/>
                  <a:pt x="320" y="83"/>
                </a:cubicBezTo>
                <a:cubicBezTo>
                  <a:pt x="330" y="86"/>
                  <a:pt x="317" y="94"/>
                  <a:pt x="319" y="100"/>
                </a:cubicBezTo>
                <a:cubicBezTo>
                  <a:pt x="322" y="106"/>
                  <a:pt x="323" y="88"/>
                  <a:pt x="334" y="89"/>
                </a:cubicBezTo>
                <a:cubicBezTo>
                  <a:pt x="345" y="90"/>
                  <a:pt x="344" y="93"/>
                  <a:pt x="349" y="93"/>
                </a:cubicBezTo>
                <a:cubicBezTo>
                  <a:pt x="355" y="93"/>
                  <a:pt x="354" y="98"/>
                  <a:pt x="363" y="100"/>
                </a:cubicBezTo>
                <a:cubicBezTo>
                  <a:pt x="372" y="103"/>
                  <a:pt x="369" y="106"/>
                  <a:pt x="373" y="111"/>
                </a:cubicBezTo>
                <a:cubicBezTo>
                  <a:pt x="375" y="113"/>
                  <a:pt x="369" y="121"/>
                  <a:pt x="371" y="124"/>
                </a:cubicBezTo>
                <a:cubicBezTo>
                  <a:pt x="373" y="127"/>
                  <a:pt x="380" y="112"/>
                  <a:pt x="388" y="115"/>
                </a:cubicBezTo>
                <a:cubicBezTo>
                  <a:pt x="395" y="118"/>
                  <a:pt x="405" y="123"/>
                  <a:pt x="417" y="121"/>
                </a:cubicBezTo>
                <a:cubicBezTo>
                  <a:pt x="430" y="118"/>
                  <a:pt x="434" y="124"/>
                  <a:pt x="444" y="132"/>
                </a:cubicBezTo>
                <a:cubicBezTo>
                  <a:pt x="453" y="140"/>
                  <a:pt x="447" y="142"/>
                  <a:pt x="461" y="150"/>
                </a:cubicBezTo>
                <a:cubicBezTo>
                  <a:pt x="475" y="159"/>
                  <a:pt x="475" y="150"/>
                  <a:pt x="482" y="157"/>
                </a:cubicBezTo>
                <a:cubicBezTo>
                  <a:pt x="490" y="163"/>
                  <a:pt x="489" y="173"/>
                  <a:pt x="491" y="187"/>
                </a:cubicBezTo>
                <a:cubicBezTo>
                  <a:pt x="493" y="201"/>
                  <a:pt x="488" y="208"/>
                  <a:pt x="478" y="225"/>
                </a:cubicBezTo>
                <a:cubicBezTo>
                  <a:pt x="468" y="242"/>
                  <a:pt x="465" y="236"/>
                  <a:pt x="459" y="254"/>
                </a:cubicBezTo>
                <a:cubicBezTo>
                  <a:pt x="452" y="271"/>
                  <a:pt x="449" y="278"/>
                  <a:pt x="444" y="269"/>
                </a:cubicBezTo>
                <a:cubicBezTo>
                  <a:pt x="439" y="260"/>
                  <a:pt x="440" y="289"/>
                  <a:pt x="439" y="299"/>
                </a:cubicBezTo>
                <a:cubicBezTo>
                  <a:pt x="438" y="308"/>
                  <a:pt x="443" y="311"/>
                  <a:pt x="440" y="323"/>
                </a:cubicBezTo>
                <a:cubicBezTo>
                  <a:pt x="436" y="336"/>
                  <a:pt x="441" y="348"/>
                  <a:pt x="434" y="351"/>
                </a:cubicBezTo>
                <a:cubicBezTo>
                  <a:pt x="428" y="355"/>
                  <a:pt x="436" y="364"/>
                  <a:pt x="428" y="378"/>
                </a:cubicBezTo>
                <a:cubicBezTo>
                  <a:pt x="421" y="392"/>
                  <a:pt x="412" y="398"/>
                  <a:pt x="415" y="406"/>
                </a:cubicBezTo>
                <a:cubicBezTo>
                  <a:pt x="418" y="414"/>
                  <a:pt x="403" y="417"/>
                  <a:pt x="405" y="423"/>
                </a:cubicBezTo>
                <a:cubicBezTo>
                  <a:pt x="407" y="428"/>
                  <a:pt x="397" y="424"/>
                  <a:pt x="386" y="427"/>
                </a:cubicBezTo>
                <a:cubicBezTo>
                  <a:pt x="376" y="429"/>
                  <a:pt x="382" y="424"/>
                  <a:pt x="374" y="427"/>
                </a:cubicBezTo>
                <a:cubicBezTo>
                  <a:pt x="366" y="429"/>
                  <a:pt x="367" y="437"/>
                  <a:pt x="346" y="446"/>
                </a:cubicBezTo>
                <a:cubicBezTo>
                  <a:pt x="338" y="449"/>
                  <a:pt x="324" y="460"/>
                  <a:pt x="322" y="474"/>
                </a:cubicBezTo>
                <a:cubicBezTo>
                  <a:pt x="321" y="487"/>
                  <a:pt x="325" y="499"/>
                  <a:pt x="320" y="510"/>
                </a:cubicBezTo>
                <a:cubicBezTo>
                  <a:pt x="315" y="521"/>
                  <a:pt x="314" y="514"/>
                  <a:pt x="306" y="529"/>
                </a:cubicBezTo>
                <a:cubicBezTo>
                  <a:pt x="299" y="544"/>
                  <a:pt x="296" y="555"/>
                  <a:pt x="288" y="563"/>
                </a:cubicBezTo>
                <a:cubicBezTo>
                  <a:pt x="277" y="573"/>
                  <a:pt x="275" y="572"/>
                  <a:pt x="272" y="585"/>
                </a:cubicBezTo>
                <a:cubicBezTo>
                  <a:pt x="270" y="592"/>
                  <a:pt x="264" y="590"/>
                  <a:pt x="261" y="596"/>
                </a:cubicBezTo>
                <a:close/>
              </a:path>
            </a:pathLst>
          </a:custGeom>
          <a:solidFill>
            <a:schemeClr val="bg1"/>
          </a:solidFill>
          <a:ln w="3175" cap="rnd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438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44937"/>
            <a:ext cx="12195175" cy="690293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ltGray">
          <a:xfrm>
            <a:off x="6630987" y="-25401"/>
            <a:ext cx="5564188" cy="6883401"/>
          </a:xfrm>
          <a:prstGeom prst="rect">
            <a:avLst/>
          </a:prstGeom>
          <a:solidFill>
            <a:schemeClr val="accent4">
              <a:alpha val="89804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312722" y="1361235"/>
            <a:ext cx="4271265" cy="914400"/>
          </a:xfrm>
        </p:spPr>
        <p:txBody>
          <a:bodyPr/>
          <a:lstStyle/>
          <a:p>
            <a:pPr>
              <a:spcAft>
                <a:spcPts val="900"/>
              </a:spcAft>
            </a:pPr>
            <a:r>
              <a:rPr lang="pt-BR" sz="4000" b="0" i="0" dirty="0">
                <a:solidFill>
                  <a:schemeClr val="bg1"/>
                </a:solidFill>
                <a:latin typeface="Georgia" pitchFamily="18" charset="0"/>
              </a:rPr>
              <a:t>Descrição </a:t>
            </a:r>
            <a:br>
              <a:rPr lang="pt-BR" sz="4000" b="0" i="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4000" b="0" i="0" dirty="0">
                <a:solidFill>
                  <a:schemeClr val="bg1"/>
                </a:solidFill>
                <a:latin typeface="Georgia" pitchFamily="18" charset="0"/>
              </a:rPr>
              <a:t>do índice</a:t>
            </a:r>
          </a:p>
        </p:txBody>
      </p:sp>
    </p:spTree>
    <p:extLst>
      <p:ext uri="{BB962C8B-B14F-4D97-AF65-F5344CB8AC3E}">
        <p14:creationId xmlns:p14="http://schemas.microsoft.com/office/powerpoint/2010/main" val="72651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739549" y="1562548"/>
            <a:ext cx="7320188" cy="3428999"/>
          </a:xfrm>
        </p:spPr>
        <p:txBody>
          <a:bodyPr/>
          <a:lstStyle/>
          <a:p>
            <a:pPr indent="0">
              <a:spcAft>
                <a:spcPts val="1200"/>
              </a:spcAft>
              <a:buClr>
                <a:schemeClr val="accent4"/>
              </a:buClr>
            </a:pPr>
            <a:r>
              <a:rPr lang="pt-BR" sz="1800" b="1" dirty="0" smtClean="0">
                <a:solidFill>
                  <a:schemeClr val="accent4"/>
                </a:solidFill>
              </a:rPr>
              <a:t>Requisitos:</a:t>
            </a:r>
          </a:p>
          <a:p>
            <a:pPr marL="182563" indent="-182563">
              <a:spcAft>
                <a:spcPts val="12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accent4"/>
                </a:solidFill>
              </a:rPr>
              <a:t>Imparcialidade: </a:t>
            </a:r>
            <a:r>
              <a:rPr lang="pt-BR" sz="1800" dirty="0"/>
              <a:t>definição de indicadores e respectivos pesos </a:t>
            </a: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 smtClean="0"/>
              <a:t>sem </a:t>
            </a:r>
            <a:r>
              <a:rPr lang="pt-BR" sz="1800" dirty="0"/>
              <a:t>julgamento e/ou intervenções tendenciosas.</a:t>
            </a:r>
          </a:p>
          <a:p>
            <a:pPr marL="182563" indent="-182563">
              <a:spcAft>
                <a:spcPts val="12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accent4"/>
                </a:solidFill>
              </a:rPr>
              <a:t>legitimidade: </a:t>
            </a:r>
            <a:r>
              <a:rPr lang="pt-BR" sz="1800" dirty="0"/>
              <a:t>metodologia universalmente utilizada, construída através </a:t>
            </a:r>
            <a:r>
              <a:rPr lang="pt-BR" sz="1800" dirty="0" smtClean="0"/>
              <a:t>de </a:t>
            </a:r>
            <a:r>
              <a:rPr lang="pt-BR" sz="1800" dirty="0"/>
              <a:t>informações públicas. </a:t>
            </a:r>
          </a:p>
          <a:p>
            <a:pPr marL="182563" indent="-182563">
              <a:spcAft>
                <a:spcPts val="12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accent4"/>
                </a:solidFill>
              </a:rPr>
              <a:t>robustez: </a:t>
            </a:r>
            <a:r>
              <a:rPr lang="pt-BR" sz="1800" dirty="0" smtClean="0"/>
              <a:t>capacidade </a:t>
            </a:r>
            <a:r>
              <a:rPr lang="pt-BR" sz="1800" dirty="0"/>
              <a:t>de descrever de forma consistente e homogênea </a:t>
            </a: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 smtClean="0"/>
              <a:t>o </a:t>
            </a:r>
            <a:r>
              <a:rPr lang="pt-BR" sz="1800" dirty="0"/>
              <a:t>comportamento das cidades brasileiras em relação ao tema.</a:t>
            </a:r>
          </a:p>
          <a:p>
            <a:pPr marL="182563" indent="-182563">
              <a:spcAft>
                <a:spcPts val="12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accent4"/>
                </a:solidFill>
              </a:rPr>
              <a:t>transparência: </a:t>
            </a:r>
            <a:r>
              <a:rPr lang="pt-BR" sz="1800" dirty="0"/>
              <a:t>acesso e reprodução dos resultados disponíveis ao mercado, como também uma estrutura passível de ser auditado.</a:t>
            </a:r>
          </a:p>
          <a:p>
            <a:pPr marL="182563" indent="-182563">
              <a:spcAft>
                <a:spcPts val="12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800" dirty="0" smtClean="0">
                <a:solidFill>
                  <a:schemeClr val="accent4"/>
                </a:solidFill>
              </a:rPr>
              <a:t>aplicabilidade: </a:t>
            </a:r>
            <a:r>
              <a:rPr lang="pt-BR" sz="1800" dirty="0"/>
              <a:t>ferramenta capaz de integrar e sintetizar dados sistêmicos </a:t>
            </a:r>
            <a:r>
              <a:rPr lang="pt-BR" sz="1800" dirty="0" smtClean="0"/>
              <a:t>de </a:t>
            </a:r>
            <a:r>
              <a:rPr lang="pt-BR" sz="1800" dirty="0"/>
              <a:t>gestão, de fácil manuseio para mensurar, analisar e priorizar ações.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9</a:t>
            </a:fld>
            <a:endParaRPr lang="pt-B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11385" y="685800"/>
            <a:ext cx="10772405" cy="914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 smtClean="0"/>
              <a:t>Descrição do Índice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549386" y="2667000"/>
            <a:ext cx="2514600" cy="4397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8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0" marR="0" indent="-27432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0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pPr indent="0">
              <a:spcAft>
                <a:spcPts val="0"/>
              </a:spcAft>
            </a:pPr>
            <a:r>
              <a:rPr lang="pt-BR" sz="2401" b="1" dirty="0">
                <a:solidFill>
                  <a:schemeClr val="accent4"/>
                </a:solidFill>
              </a:rPr>
              <a:t>Análise Fatorial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535987" y="3753362"/>
            <a:ext cx="2667999" cy="1276527"/>
            <a:chOff x="8746912" y="4434670"/>
            <a:chExt cx="2667998" cy="1276527"/>
          </a:xfrm>
        </p:grpSpPr>
        <p:sp>
          <p:nvSpPr>
            <p:cNvPr id="10" name="Content Placeholder 2"/>
            <p:cNvSpPr txBox="1">
              <a:spLocks/>
            </p:cNvSpPr>
            <p:nvPr/>
          </p:nvSpPr>
          <p:spPr>
            <a:xfrm>
              <a:off x="8746912" y="4434670"/>
              <a:ext cx="2667998" cy="1170842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marR="0" indent="-27432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SzTx/>
                <a:buFontTx/>
                <a:buNone/>
                <a:tabLst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1pPr>
              <a:lvl2pPr marL="27432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Font typeface="Georgia" pitchFamily="18" charset="0"/>
                <a:buChar char="•"/>
                <a:defRPr sz="2000" kern="120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2pPr>
              <a:lvl3pPr marL="54864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Font typeface="Georgia" pitchFamily="18" charset="0"/>
                <a:buChar char="-"/>
                <a:defRPr sz="2000" kern="120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3pPr>
              <a:lvl4pPr marL="82296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Font typeface="Georgia" pitchFamily="18" charset="0"/>
                <a:buChar char="◦"/>
                <a:defRPr sz="2000" kern="120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4pPr>
              <a:lvl5pPr marL="109728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Font typeface="Georgia" pitchFamily="18" charset="0"/>
                <a:buChar char="›"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5pPr>
              <a:lvl6pPr marL="274320" marR="0" indent="-27432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SzPct val="100000"/>
                <a:buFont typeface="+mj-lt"/>
                <a:buAutoNum type="arabicPeriod"/>
                <a:tabLst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6pPr>
              <a:lvl7pPr marL="54864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SzPct val="100000"/>
                <a:buFont typeface="+mj-lt"/>
                <a:buAutoNum type="alphaLcPeriod"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7pPr>
              <a:lvl8pPr marL="82296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SzPct val="100000"/>
                <a:buFont typeface="+mj-lt"/>
                <a:buAutoNum type="romanLcPeriod"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8pPr>
              <a:lvl9pPr marL="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Font typeface="Arial" pitchFamily="34" charset="0"/>
                <a:buNone/>
                <a:defRPr sz="2000" b="1" kern="1200" baseline="0">
                  <a:solidFill>
                    <a:schemeClr val="tx2"/>
                  </a:solidFill>
                  <a:latin typeface="Georgia" pitchFamily="18" charset="0"/>
                  <a:ea typeface="+mn-ea"/>
                  <a:cs typeface="+mn-cs"/>
                </a:defRPr>
              </a:lvl9pPr>
            </a:lstStyle>
            <a:p>
              <a:pPr indent="0">
                <a:spcAft>
                  <a:spcPts val="0"/>
                </a:spcAft>
              </a:pPr>
              <a:r>
                <a:rPr lang="pt-BR" sz="1600" dirty="0"/>
                <a:t>Exemplo de Análise Fatorial: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46912" y="4796797"/>
              <a:ext cx="485775" cy="914400"/>
            </a:xfrm>
            <a:prstGeom prst="rect">
              <a:avLst/>
            </a:prstGeom>
          </p:spPr>
        </p:pic>
        <p:sp>
          <p:nvSpPr>
            <p:cNvPr id="12" name="Content Placeholder 2"/>
            <p:cNvSpPr txBox="1">
              <a:spLocks/>
            </p:cNvSpPr>
            <p:nvPr/>
          </p:nvSpPr>
          <p:spPr>
            <a:xfrm>
              <a:off x="9327937" y="5102809"/>
              <a:ext cx="2086973" cy="535803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0" marR="0" indent="-27432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SzTx/>
                <a:buFontTx/>
                <a:buNone/>
                <a:tabLst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1pPr>
              <a:lvl2pPr marL="27432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Font typeface="Georgia" pitchFamily="18" charset="0"/>
                <a:buChar char="•"/>
                <a:defRPr sz="2000" kern="120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2pPr>
              <a:lvl3pPr marL="54864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Font typeface="Georgia" pitchFamily="18" charset="0"/>
                <a:buChar char="-"/>
                <a:defRPr sz="2000" kern="120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3pPr>
              <a:lvl4pPr marL="82296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Font typeface="Georgia" pitchFamily="18" charset="0"/>
                <a:buChar char="◦"/>
                <a:defRPr sz="2000" kern="120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4pPr>
              <a:lvl5pPr marL="109728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Font typeface="Georgia" pitchFamily="18" charset="0"/>
                <a:buChar char="›"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5pPr>
              <a:lvl6pPr marL="274320" marR="0" indent="-27432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Clr>
                  <a:schemeClr val="tx1"/>
                </a:buClr>
                <a:buSzPct val="100000"/>
                <a:buFont typeface="+mj-lt"/>
                <a:buAutoNum type="arabicPeriod"/>
                <a:tabLst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6pPr>
              <a:lvl7pPr marL="54864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SzPct val="100000"/>
                <a:buFont typeface="+mj-lt"/>
                <a:buAutoNum type="alphaLcPeriod"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7pPr>
              <a:lvl8pPr marL="82296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SzPct val="100000"/>
                <a:buFont typeface="+mj-lt"/>
                <a:buAutoNum type="romanLcPeriod"/>
                <a:defRPr sz="2000" kern="1200" baseline="0">
                  <a:solidFill>
                    <a:schemeClr val="tx1"/>
                  </a:solidFill>
                  <a:latin typeface="Georgia" pitchFamily="18" charset="0"/>
                  <a:ea typeface="+mn-ea"/>
                  <a:cs typeface="+mn-cs"/>
                </a:defRPr>
              </a:lvl8pPr>
              <a:lvl9pPr marL="0" indent="-27432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900"/>
                </a:spcAft>
                <a:buFont typeface="Arial" pitchFamily="34" charset="0"/>
                <a:buNone/>
                <a:defRPr sz="2000" b="1" kern="1200" baseline="0">
                  <a:solidFill>
                    <a:schemeClr val="tx2"/>
                  </a:solidFill>
                  <a:latin typeface="Georgia" pitchFamily="18" charset="0"/>
                  <a:ea typeface="+mn-ea"/>
                  <a:cs typeface="+mn-cs"/>
                </a:defRPr>
              </a:lvl9pPr>
            </a:lstStyle>
            <a:p>
              <a:pPr indent="0">
                <a:spcAft>
                  <a:spcPts val="0"/>
                </a:spcAft>
              </a:pPr>
              <a:r>
                <a:rPr lang="pt-BR" sz="1400" b="1" i="1" dirty="0"/>
                <a:t>IDH</a:t>
              </a:r>
              <a:r>
                <a:rPr lang="pt-BR" sz="1400" i="1" dirty="0"/>
                <a:t> – Índice de Desenvolvimento Humano</a:t>
              </a:r>
            </a:p>
          </p:txBody>
        </p:sp>
      </p:grpSp>
      <p:sp>
        <p:nvSpPr>
          <p:cNvPr id="14" name="Content Placeholder 2"/>
          <p:cNvSpPr txBox="1">
            <a:spLocks/>
          </p:cNvSpPr>
          <p:nvPr/>
        </p:nvSpPr>
        <p:spPr>
          <a:xfrm>
            <a:off x="8531663" y="1995024"/>
            <a:ext cx="2514600" cy="4433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8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0" marR="0" indent="-27432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0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pPr indent="0">
              <a:spcAft>
                <a:spcPts val="0"/>
              </a:spcAft>
            </a:pPr>
            <a:r>
              <a:rPr lang="pt-BR" sz="1400" b="1" dirty="0" smtClean="0"/>
              <a:t>Dependência</a:t>
            </a:r>
            <a:endParaRPr lang="pt-BR" sz="1400" b="1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553662" y="2362200"/>
            <a:ext cx="2514600" cy="30133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8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0" marR="0" indent="-27432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0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0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pPr indent="0">
              <a:spcAft>
                <a:spcPts val="0"/>
              </a:spcAft>
            </a:pPr>
            <a:r>
              <a:rPr lang="pt-BR" sz="1400" b="1" dirty="0"/>
              <a:t>Interdependência</a:t>
            </a:r>
          </a:p>
        </p:txBody>
      </p:sp>
      <p:sp>
        <p:nvSpPr>
          <p:cNvPr id="7" name="Rectangle 6"/>
          <p:cNvSpPr/>
          <p:nvPr/>
        </p:nvSpPr>
        <p:spPr>
          <a:xfrm>
            <a:off x="8435156" y="1560709"/>
            <a:ext cx="20922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0">
              <a:spcAft>
                <a:spcPts val="0"/>
              </a:spcAft>
            </a:pPr>
            <a:r>
              <a:rPr lang="pt-BR" sz="1600" dirty="0">
                <a:latin typeface="+mj-lt"/>
              </a:rPr>
              <a:t>Métodos estatísticos:</a:t>
            </a:r>
          </a:p>
        </p:txBody>
      </p:sp>
      <p:sp>
        <p:nvSpPr>
          <p:cNvPr id="16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265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4" grpId="0"/>
      <p:bldP spid="14" grpId="1"/>
      <p:bldP spid="1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800" b="0" i="0" dirty="0"/>
              <a:t>Descrição do Índice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711386" y="1524000"/>
            <a:ext cx="4852801" cy="4648200"/>
          </a:xfrm>
        </p:spPr>
        <p:txBody>
          <a:bodyPr/>
          <a:lstStyle/>
          <a:p>
            <a:r>
              <a:rPr lang="pt-BR" sz="1800" b="1" dirty="0" smtClean="0">
                <a:solidFill>
                  <a:schemeClr val="accent4"/>
                </a:solidFill>
              </a:rPr>
              <a:t>Processo de construção do Índice:</a:t>
            </a:r>
          </a:p>
          <a:p>
            <a:r>
              <a:rPr lang="pt-BR" sz="1800" dirty="0"/>
              <a:t>O índice foi criado a partir de um modelo estatístico exaustivamente avaliado, testado e balizado para mais de 3.500 municípios brasileiros que possuem informações disponibilizadas no Sistema Nacional de Informações sobre Saneamento (SNIS</a:t>
            </a:r>
            <a:r>
              <a:rPr lang="pt-BR" sz="1800" dirty="0" smtClean="0"/>
              <a:t>).</a:t>
            </a:r>
          </a:p>
          <a:p>
            <a:pPr marL="68578" indent="-342900">
              <a:buFont typeface="Arial" panose="020B0604020202020204" pitchFamily="34" charset="0"/>
              <a:buChar char="•"/>
            </a:pPr>
            <a:r>
              <a:rPr lang="pt-BR" sz="1800" dirty="0"/>
              <a:t>Bases analisadas: IBGE, PNUD, SNIS, SICONF, entre outras. </a:t>
            </a:r>
          </a:p>
          <a:p>
            <a:pPr marL="68578" indent="-342900">
              <a:buFont typeface="Arial" panose="020B0604020202020204" pitchFamily="34" charset="0"/>
              <a:buChar char="•"/>
            </a:pPr>
            <a:r>
              <a:rPr lang="pt-BR" sz="1800" dirty="0"/>
              <a:t>Mais de 50 indicadores testados e analisados (contemplando informações como PIB, tratamento de resíduos de saúde, balanço de massa, </a:t>
            </a:r>
            <a:r>
              <a:rPr lang="pt-BR" sz="1800" dirty="0" err="1"/>
              <a:t>etc</a:t>
            </a:r>
            <a:r>
              <a:rPr lang="pt-BR" sz="1800" dirty="0"/>
              <a:t>)</a:t>
            </a:r>
          </a:p>
          <a:p>
            <a:pPr marL="68578" indent="-342900">
              <a:buFont typeface="Arial" panose="020B0604020202020204" pitchFamily="34" charset="0"/>
              <a:buChar char="•"/>
            </a:pPr>
            <a:r>
              <a:rPr lang="pt-BR" sz="1800" dirty="0" smtClean="0"/>
              <a:t>Mais de 1700 municípios analisados no estudo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pt-BR" smtClean="0"/>
              <a:t>Junho 2016</a:t>
            </a: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smtClean="0"/>
              <a:t>Apresentação do ISLU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10</a:t>
            </a:fld>
            <a:endParaRPr lang="pt-BR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506" y="1523999"/>
            <a:ext cx="5504081" cy="4508993"/>
          </a:xfrm>
          <a:prstGeom prst="rect">
            <a:avLst/>
          </a:prstGeom>
        </p:spPr>
      </p:pic>
      <p:sp>
        <p:nvSpPr>
          <p:cNvPr id="8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3062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11</a:t>
            </a:fld>
            <a:endParaRPr lang="pt-BR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11385" y="685800"/>
            <a:ext cx="10772405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Descrição do Índice</a:t>
            </a:r>
          </a:p>
        </p:txBody>
      </p:sp>
      <p:sp>
        <p:nvSpPr>
          <p:cNvPr id="10" name="Oval 9"/>
          <p:cNvSpPr/>
          <p:nvPr/>
        </p:nvSpPr>
        <p:spPr bwMode="ltGray">
          <a:xfrm>
            <a:off x="604504" y="1375588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09304" y="1475748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E</a:t>
            </a:r>
          </a:p>
        </p:txBody>
      </p:sp>
      <p:sp>
        <p:nvSpPr>
          <p:cNvPr id="14" name="Oval 13"/>
          <p:cNvSpPr/>
          <p:nvPr/>
        </p:nvSpPr>
        <p:spPr bwMode="ltGray">
          <a:xfrm>
            <a:off x="6751759" y="1295400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26884" y="1395560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9733" y="1333823"/>
            <a:ext cx="844133" cy="1031718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 bwMode="ltGray">
          <a:xfrm>
            <a:off x="6525535" y="2444436"/>
            <a:ext cx="914400" cy="914400"/>
          </a:xfrm>
          <a:prstGeom prst="ellipse">
            <a:avLst/>
          </a:prstGeom>
          <a:solidFill>
            <a:srgbClr val="DB536A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0" name="Oval 19"/>
          <p:cNvSpPr/>
          <p:nvPr/>
        </p:nvSpPr>
        <p:spPr bwMode="ltGray">
          <a:xfrm>
            <a:off x="501821" y="2519584"/>
            <a:ext cx="914400" cy="914400"/>
          </a:xfrm>
          <a:prstGeom prst="ellipse">
            <a:avLst/>
          </a:prstGeom>
          <a:solidFill>
            <a:srgbClr val="DB536A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5" name="Oval 24"/>
          <p:cNvSpPr/>
          <p:nvPr/>
        </p:nvSpPr>
        <p:spPr bwMode="ltGray">
          <a:xfrm>
            <a:off x="604504" y="3838299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69095" y="3938459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R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578021" y="4870018"/>
            <a:ext cx="5194754" cy="11983"/>
          </a:xfrm>
          <a:prstGeom prst="line">
            <a:avLst/>
          </a:prstGeom>
          <a:ln w="12700">
            <a:solidFill>
              <a:schemeClr val="accent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 bwMode="ltGray">
          <a:xfrm>
            <a:off x="6751759" y="3758111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70700" y="3858271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I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6523240" y="4828252"/>
            <a:ext cx="4900648" cy="28870"/>
          </a:xfrm>
          <a:prstGeom prst="line">
            <a:avLst/>
          </a:prstGeom>
          <a:ln w="12700">
            <a:solidFill>
              <a:schemeClr val="accent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9733" y="3796534"/>
            <a:ext cx="1252254" cy="1031718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 bwMode="ltGray">
          <a:xfrm>
            <a:off x="6525535" y="4907147"/>
            <a:ext cx="914400" cy="914400"/>
          </a:xfrm>
          <a:prstGeom prst="ellipse">
            <a:avLst/>
          </a:prstGeom>
          <a:solidFill>
            <a:srgbClr val="DB536A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3" name="Oval 32"/>
          <p:cNvSpPr/>
          <p:nvPr/>
        </p:nvSpPr>
        <p:spPr bwMode="ltGray">
          <a:xfrm>
            <a:off x="501821" y="4982295"/>
            <a:ext cx="914400" cy="914400"/>
          </a:xfrm>
          <a:prstGeom prst="ellipse">
            <a:avLst/>
          </a:prstGeom>
          <a:solidFill>
            <a:srgbClr val="DB536A">
              <a:alpha val="8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416221" y="2450765"/>
            <a:ext cx="4314148" cy="2064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</a:pPr>
            <a:r>
              <a:rPr lang="pt-BR" sz="1200" b="1" dirty="0" smtClean="0">
                <a:latin typeface="+mj-lt"/>
              </a:rPr>
              <a:t>Dimensão E (Engajamento do município):</a:t>
            </a:r>
          </a:p>
          <a:p>
            <a:pPr>
              <a:spcAft>
                <a:spcPts val="500"/>
              </a:spcAft>
            </a:pPr>
            <a:endParaRPr lang="pt-BR" sz="900" b="1" dirty="0">
              <a:latin typeface="+mj-lt"/>
            </a:endParaRPr>
          </a:p>
          <a:p>
            <a:r>
              <a:rPr lang="pt-BR" sz="1050" dirty="0" smtClean="0">
                <a:latin typeface="+mj-lt"/>
              </a:rPr>
              <a:t>Sendo:</a:t>
            </a:r>
          </a:p>
          <a:p>
            <a:r>
              <a:rPr lang="pt-BR" sz="1050" dirty="0" smtClean="0">
                <a:latin typeface="+mj-lt"/>
              </a:rPr>
              <a:t>Ind1</a:t>
            </a:r>
            <a:r>
              <a:rPr lang="pt-BR" sz="1050" dirty="0">
                <a:latin typeface="+mj-lt"/>
              </a:rPr>
              <a:t> </a:t>
            </a:r>
            <a:r>
              <a:rPr lang="pt-BR" sz="1100" dirty="0" smtClean="0">
                <a:latin typeface="+mj-lt"/>
              </a:rPr>
              <a:t>=</a:t>
            </a:r>
            <a:r>
              <a:rPr lang="pt-BR" dirty="0" smtClean="0">
                <a:latin typeface="+mj-lt"/>
              </a:rPr>
              <a:t> </a:t>
            </a:r>
            <a:endParaRPr lang="pt-BR" dirty="0">
              <a:latin typeface="+mj-lt"/>
            </a:endParaRPr>
          </a:p>
          <a:p>
            <a:pPr>
              <a:spcAft>
                <a:spcPts val="500"/>
              </a:spcAft>
            </a:pPr>
            <a:endParaRPr lang="pt-BR" sz="900" dirty="0" smtClean="0">
              <a:latin typeface="+mj-lt"/>
            </a:endParaRPr>
          </a:p>
          <a:p>
            <a:pPr>
              <a:spcAft>
                <a:spcPts val="500"/>
              </a:spcAft>
            </a:pPr>
            <a:r>
              <a:rPr lang="pt-BR" sz="1050" dirty="0" smtClean="0">
                <a:latin typeface="+mj-lt"/>
              </a:rPr>
              <a:t>Ind2 = </a:t>
            </a:r>
            <a:r>
              <a:rPr lang="pt-BR" sz="1050" dirty="0">
                <a:latin typeface="+mj-lt"/>
              </a:rPr>
              <a:t>IDHM </a:t>
            </a:r>
            <a:r>
              <a:rPr lang="pt-BR" sz="1050" dirty="0" smtClean="0">
                <a:latin typeface="+mj-lt"/>
              </a:rPr>
              <a:t>(índice </a:t>
            </a:r>
            <a:r>
              <a:rPr lang="pt-BR" sz="1050" dirty="0">
                <a:latin typeface="+mj-lt"/>
              </a:rPr>
              <a:t>composto </a:t>
            </a:r>
            <a:r>
              <a:rPr lang="pt-BR" sz="1050" dirty="0" smtClean="0">
                <a:latin typeface="+mj-lt"/>
              </a:rPr>
              <a:t>por renda</a:t>
            </a:r>
            <a:r>
              <a:rPr lang="pt-BR" sz="1050" dirty="0">
                <a:latin typeface="+mj-lt"/>
              </a:rPr>
              <a:t>, </a:t>
            </a:r>
            <a:r>
              <a:rPr lang="pt-BR" sz="1050" dirty="0" smtClean="0">
                <a:latin typeface="+mj-lt"/>
              </a:rPr>
              <a:t>longevidade </a:t>
            </a:r>
            <a:r>
              <a:rPr lang="pt-BR" sz="1050" dirty="0">
                <a:latin typeface="+mj-lt"/>
              </a:rPr>
              <a:t>e </a:t>
            </a:r>
            <a:r>
              <a:rPr lang="pt-BR" sz="1050" dirty="0" smtClean="0">
                <a:latin typeface="+mj-lt"/>
              </a:rPr>
              <a:t>educação</a:t>
            </a:r>
            <a:r>
              <a:rPr lang="pt-BR" sz="1050" dirty="0">
                <a:latin typeface="+mj-lt"/>
              </a:rPr>
              <a:t>)</a:t>
            </a:r>
            <a:br>
              <a:rPr lang="pt-BR" sz="1050" dirty="0">
                <a:latin typeface="+mj-lt"/>
              </a:rPr>
            </a:br>
            <a:endParaRPr lang="pt-BR" sz="1050" dirty="0">
              <a:latin typeface="+mj-lt"/>
            </a:endParaRPr>
          </a:p>
          <a:p>
            <a:pPr>
              <a:spcAft>
                <a:spcPts val="500"/>
              </a:spcAft>
            </a:pPr>
            <a:r>
              <a:rPr lang="pt-BR" sz="1600" b="1" dirty="0" smtClean="0">
                <a:latin typeface="+mj-lt"/>
              </a:rPr>
              <a:t/>
            </a:r>
            <a:br>
              <a:rPr lang="pt-BR" sz="1600" b="1" dirty="0" smtClean="0">
                <a:latin typeface="+mj-lt"/>
              </a:rPr>
            </a:br>
            <a:endParaRPr lang="pt-BR" sz="1600" b="1" dirty="0"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1418885" y="2694801"/>
                <a:ext cx="2688365" cy="261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𝐄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𝟐𝟗𝟐𝟏𝟑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sz="1100" b="1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100" b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𝐈𝐧𝐝</m:t>
                          </m:r>
                        </m:e>
                        <m:sub>
                          <m:r>
                            <a:rPr lang="pt-BR" sz="1100" b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𝟕𝟎𝟕𝟖𝟕</m:t>
                      </m:r>
                      <m:r>
                        <a:rPr lang="pt-BR" sz="1100" b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sz="1100" b="1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100" b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𝐈𝐧𝐝</m:t>
                          </m:r>
                        </m:e>
                        <m:sub>
                          <m:r>
                            <a:rPr lang="pt-BR" sz="1100" b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pt-BR" sz="1100" dirty="0">
                  <a:latin typeface="+mj-lt"/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8885" y="2694801"/>
                <a:ext cx="2688365" cy="26161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ectangle 35"/>
          <p:cNvSpPr/>
          <p:nvPr/>
        </p:nvSpPr>
        <p:spPr>
          <a:xfrm>
            <a:off x="532838" y="2677237"/>
            <a:ext cx="8963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+mj-lt"/>
              </a:rPr>
              <a:t>Peso 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latin typeface="+mj-lt"/>
              </a:rPr>
              <a:t>33,3%</a:t>
            </a:r>
            <a:endParaRPr lang="pt-BR" b="1" i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53842" y="1295400"/>
            <a:ext cx="964857" cy="1031718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6523240" y="2365541"/>
            <a:ext cx="4900648" cy="37454"/>
          </a:xfrm>
          <a:prstGeom prst="line">
            <a:avLst/>
          </a:prstGeom>
          <a:ln w="12700">
            <a:solidFill>
              <a:schemeClr val="accent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78021" y="2407307"/>
            <a:ext cx="5194754" cy="10955"/>
          </a:xfrm>
          <a:prstGeom prst="line">
            <a:avLst/>
          </a:prstGeom>
          <a:ln w="12700">
            <a:solidFill>
              <a:schemeClr val="accent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7445980" y="2418262"/>
            <a:ext cx="3552662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</a:pPr>
            <a:r>
              <a:rPr lang="pt-BR" sz="1200" b="1" dirty="0">
                <a:latin typeface="+mj-lt"/>
              </a:rPr>
              <a:t>Dimensão S (Sustentabilidade financeira</a:t>
            </a:r>
            <a:r>
              <a:rPr lang="pt-BR" sz="1200" b="1" dirty="0" smtClean="0">
                <a:latin typeface="+mj-lt"/>
              </a:rPr>
              <a:t>):</a:t>
            </a:r>
            <a:endParaRPr lang="pt-BR" sz="1200" dirty="0" smtClean="0">
              <a:latin typeface="+mj-lt"/>
            </a:endParaRPr>
          </a:p>
          <a:p>
            <a:pPr>
              <a:spcAft>
                <a:spcPts val="500"/>
              </a:spcAft>
            </a:pPr>
            <a:endParaRPr lang="pt-BR" sz="1200" dirty="0" smtClean="0">
              <a:latin typeface="+mj-lt"/>
            </a:endParaRPr>
          </a:p>
          <a:p>
            <a:pPr>
              <a:spcAft>
                <a:spcPts val="500"/>
              </a:spcAft>
            </a:pPr>
            <a:r>
              <a:rPr lang="pt-BR" sz="1050" dirty="0" smtClean="0">
                <a:latin typeface="+mj-lt"/>
              </a:rPr>
              <a:t>Sendo:</a:t>
            </a:r>
          </a:p>
          <a:p>
            <a:pPr>
              <a:spcAft>
                <a:spcPts val="500"/>
              </a:spcAft>
            </a:pPr>
            <a:r>
              <a:rPr lang="pt-BR" sz="1050" dirty="0" smtClean="0">
                <a:latin typeface="+mj-lt"/>
              </a:rPr>
              <a:t>Ind3 = </a:t>
            </a:r>
            <a:endParaRPr lang="pt-BR" sz="1050" b="1" dirty="0"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7121860" y="2667000"/>
                <a:ext cx="2328527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1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𝑺</m:t>
                      </m:r>
                      <m:r>
                        <a:rPr lang="en-GB" sz="1100" b="1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1100" b="1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GB" sz="1100" b="1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GB" sz="1100" b="1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𝟗𝟎𝟖𝟏𝟗</m:t>
                      </m:r>
                      <m:r>
                        <a:rPr lang="en-GB" sz="1100" b="1" i="1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sz="1100" b="1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100" b="1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𝑰𝒏𝒅</m:t>
                          </m:r>
                        </m:e>
                        <m:sub>
                          <m:r>
                            <a:rPr lang="en-GB" sz="1100" b="1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GB" sz="1100" b="1" i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1100" b="1" i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pt-BR" sz="1100" b="1" dirty="0">
                  <a:solidFill>
                    <a:schemeClr val="accent4"/>
                  </a:solidFill>
                  <a:latin typeface="+mj-lt"/>
                </a:endParaRPr>
              </a:p>
              <a:p>
                <a:endParaRPr lang="pt-BR" sz="1100" b="1" dirty="0">
                  <a:solidFill>
                    <a:schemeClr val="accent4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1860" y="2667000"/>
                <a:ext cx="2328527" cy="430887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ectangle 42"/>
          <p:cNvSpPr/>
          <p:nvPr/>
        </p:nvSpPr>
        <p:spPr>
          <a:xfrm>
            <a:off x="6559390" y="2597479"/>
            <a:ext cx="90281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+mj-lt"/>
              </a:rPr>
              <a:t>Peso 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latin typeface="+mj-lt"/>
              </a:rPr>
              <a:t>22,4%</a:t>
            </a:r>
            <a:endParaRPr lang="pt-BR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415264" y="4943785"/>
            <a:ext cx="4402573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</a:pPr>
            <a:r>
              <a:rPr lang="pt-BR" sz="1200" b="1" dirty="0">
                <a:latin typeface="+mj-lt"/>
              </a:rPr>
              <a:t>Dimensão R (Recuperação de recursos coletados</a:t>
            </a:r>
            <a:r>
              <a:rPr lang="pt-BR" sz="1200" b="1" dirty="0" smtClean="0">
                <a:latin typeface="+mj-lt"/>
              </a:rPr>
              <a:t>):</a:t>
            </a:r>
            <a:endParaRPr lang="pt-BR" sz="1200" dirty="0" smtClean="0">
              <a:latin typeface="+mj-lt"/>
            </a:endParaRPr>
          </a:p>
          <a:p>
            <a:pPr>
              <a:spcAft>
                <a:spcPts val="500"/>
              </a:spcAft>
            </a:pPr>
            <a:endParaRPr lang="pt-BR" sz="1200" dirty="0" smtClean="0">
              <a:latin typeface="+mj-lt"/>
            </a:endParaRPr>
          </a:p>
          <a:p>
            <a:pPr>
              <a:spcAft>
                <a:spcPts val="500"/>
              </a:spcAft>
            </a:pPr>
            <a:r>
              <a:rPr lang="pt-BR" sz="1050" dirty="0" smtClean="0">
                <a:latin typeface="+mj-lt"/>
              </a:rPr>
              <a:t>Sendo:</a:t>
            </a:r>
          </a:p>
          <a:p>
            <a:pPr>
              <a:spcAft>
                <a:spcPts val="500"/>
              </a:spcAft>
            </a:pPr>
            <a:r>
              <a:rPr lang="pt-BR" sz="1050" dirty="0" smtClean="0">
                <a:latin typeface="+mj-lt"/>
              </a:rPr>
              <a:t>Ind4 = </a:t>
            </a:r>
            <a:endParaRPr lang="pt-BR" sz="1050" dirty="0"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419952" y="5224790"/>
                <a:ext cx="791435" cy="261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1" i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𝐑</m:t>
                      </m:r>
                      <m:r>
                        <a:rPr lang="en-GB" sz="1100" b="1" i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pt-BR" sz="1100" b="1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100" b="1" i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𝐈𝐧𝐝</m:t>
                          </m:r>
                        </m:e>
                        <m:sub>
                          <m:r>
                            <a:rPr lang="en-GB" sz="1100" b="1" i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</m:oMath>
                  </m:oMathPara>
                </a14:m>
                <a:endParaRPr lang="pt-BR" sz="1100" b="1" dirty="0">
                  <a:solidFill>
                    <a:schemeClr val="accent4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9952" y="5224790"/>
                <a:ext cx="791435" cy="261610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531881" y="5170257"/>
            <a:ext cx="89640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+mj-lt"/>
              </a:rPr>
              <a:t>Peso 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latin typeface="+mj-lt"/>
              </a:rPr>
              <a:t>22,2%</a:t>
            </a:r>
            <a:endParaRPr lang="pt-BR" b="1" i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68711" y="3716346"/>
            <a:ext cx="1154537" cy="1031718"/>
          </a:xfrm>
          <a:prstGeom prst="rect">
            <a:avLst/>
          </a:prstGeom>
        </p:spPr>
      </p:pic>
      <p:sp>
        <p:nvSpPr>
          <p:cNvPr id="49" name="Rectangle 48"/>
          <p:cNvSpPr/>
          <p:nvPr/>
        </p:nvSpPr>
        <p:spPr>
          <a:xfrm>
            <a:off x="7439935" y="5080056"/>
            <a:ext cx="3686852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</a:pPr>
            <a:r>
              <a:rPr lang="pt-BR" sz="1200" b="1" dirty="0">
                <a:latin typeface="+mj-lt"/>
              </a:rPr>
              <a:t>Dimensão I (Impacto ambiental): </a:t>
            </a:r>
            <a:endParaRPr lang="pt-BR" sz="1200" dirty="0" smtClean="0">
              <a:latin typeface="+mj-lt"/>
            </a:endParaRPr>
          </a:p>
          <a:p>
            <a:pPr>
              <a:spcAft>
                <a:spcPts val="500"/>
              </a:spcAft>
            </a:pPr>
            <a:endParaRPr lang="pt-BR" sz="1200" dirty="0" smtClean="0">
              <a:latin typeface="+mj-lt"/>
            </a:endParaRPr>
          </a:p>
          <a:p>
            <a:pPr>
              <a:spcAft>
                <a:spcPts val="500"/>
              </a:spcAft>
            </a:pPr>
            <a:r>
              <a:rPr lang="pt-BR" sz="1000" dirty="0" smtClean="0">
                <a:latin typeface="+mj-lt"/>
              </a:rPr>
              <a:t>Sendo:</a:t>
            </a:r>
          </a:p>
          <a:p>
            <a:pPr>
              <a:spcAft>
                <a:spcPts val="500"/>
              </a:spcAft>
            </a:pPr>
            <a:r>
              <a:rPr lang="pt-BR" sz="1000" dirty="0" smtClean="0">
                <a:latin typeface="+mj-lt"/>
              </a:rPr>
              <a:t>Ind5 =</a:t>
            </a:r>
            <a:endParaRPr lang="pt-BR" sz="1000" b="1" dirty="0">
              <a:latin typeface="+mj-lt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571779" y="5097658"/>
            <a:ext cx="8659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+mj-lt"/>
              </a:rPr>
              <a:t>Peso 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latin typeface="+mj-lt"/>
              </a:rPr>
              <a:t>22,1%</a:t>
            </a:r>
            <a:endParaRPr lang="pt-BR" b="1" i="1" dirty="0">
              <a:solidFill>
                <a:schemeClr val="bg1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7123837" y="5334000"/>
                <a:ext cx="2326550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1" i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𝐈</m:t>
                      </m:r>
                      <m:r>
                        <a:rPr lang="en-GB" sz="1100" b="1" i="0" smtClean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pt-BR" sz="1100" b="1" i="1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100" b="1" i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GB" sz="1100" b="1" i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sz="1100" b="1" i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𝟏𝟏𝟖𝟏𝟎</m:t>
                          </m:r>
                          <m:r>
                            <a:rPr lang="en-GB" sz="1100" b="1" i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r>
                            <a:rPr lang="en-GB" sz="1100" b="1" i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𝐈𝐧𝐝</m:t>
                          </m:r>
                        </m:e>
                        <m:sub>
                          <m:r>
                            <a:rPr lang="en-GB" sz="1100" b="1" i="0">
                              <a:solidFill>
                                <a:schemeClr val="accent4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n-GB" sz="1100" b="1" i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1100" b="1" i="0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pt-BR" sz="1100" b="1" dirty="0">
                  <a:solidFill>
                    <a:schemeClr val="accent4"/>
                  </a:solidFill>
                  <a:latin typeface="+mj-lt"/>
                </a:endParaRPr>
              </a:p>
              <a:p>
                <a:endParaRPr lang="pt-BR" sz="1100" b="1" dirty="0">
                  <a:solidFill>
                    <a:schemeClr val="accent4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3837" y="5334000"/>
                <a:ext cx="2326550" cy="430887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/>
          <p:cNvSpPr/>
          <p:nvPr/>
        </p:nvSpPr>
        <p:spPr bwMode="ltGray">
          <a:xfrm>
            <a:off x="7088187" y="457200"/>
            <a:ext cx="5105399" cy="580894"/>
          </a:xfrm>
          <a:prstGeom prst="rect">
            <a:avLst/>
          </a:prstGeom>
          <a:solidFill>
            <a:srgbClr val="D9D9D9">
              <a:alpha val="69804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Rectangle 53"/>
              <p:cNvSpPr/>
              <p:nvPr/>
            </p:nvSpPr>
            <p:spPr>
              <a:xfrm>
                <a:off x="7164387" y="630081"/>
                <a:ext cx="502919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pt-BR" sz="1200" b="1" smtClean="0">
                          <a:solidFill>
                            <a:schemeClr val="accent4"/>
                          </a:solidFill>
                          <a:latin typeface="+mj-lt"/>
                        </a:rPr>
                        <m:t>ISLU</m:t>
                      </m:r>
                      <m:r>
                        <m:rPr>
                          <m:nor/>
                        </m:rPr>
                        <a:rPr lang="pt-BR" sz="1200" b="1" smtClean="0">
                          <a:solidFill>
                            <a:schemeClr val="accent4"/>
                          </a:solidFill>
                          <a:latin typeface="+mj-lt"/>
                        </a:rPr>
                        <m:t>=0,33284 </m:t>
                      </m:r>
                      <m:r>
                        <m:rPr>
                          <m:nor/>
                        </m:rPr>
                        <a:rPr lang="pt-BR" sz="1200" b="1" smtClean="0">
                          <a:solidFill>
                            <a:schemeClr val="accent4"/>
                          </a:solidFill>
                          <a:latin typeface="+mj-lt"/>
                        </a:rPr>
                        <m:t>×</m:t>
                      </m:r>
                      <m:r>
                        <m:rPr>
                          <m:nor/>
                        </m:rPr>
                        <a:rPr lang="pt-BR" sz="1200" b="1" smtClean="0">
                          <a:solidFill>
                            <a:schemeClr val="accent4"/>
                          </a:solidFill>
                          <a:latin typeface="+mj-lt"/>
                        </a:rPr>
                        <m:t>E</m:t>
                      </m:r>
                      <m:r>
                        <m:rPr>
                          <m:nor/>
                        </m:rPr>
                        <a:rPr lang="pt-BR" sz="1200" b="1" smtClean="0">
                          <a:solidFill>
                            <a:schemeClr val="accent4"/>
                          </a:solidFill>
                          <a:latin typeface="+mj-lt"/>
                        </a:rPr>
                        <m:t> + 0,22421 </m:t>
                      </m:r>
                      <m:r>
                        <m:rPr>
                          <m:nor/>
                        </m:rPr>
                        <a:rPr lang="pt-BR" sz="1200" b="1" smtClean="0">
                          <a:solidFill>
                            <a:schemeClr val="accent4"/>
                          </a:solidFill>
                          <a:latin typeface="+mj-lt"/>
                        </a:rPr>
                        <m:t>×</m:t>
                      </m:r>
                      <m:r>
                        <m:rPr>
                          <m:nor/>
                        </m:rPr>
                        <a:rPr lang="pt-BR" sz="1200" b="1" smtClean="0">
                          <a:solidFill>
                            <a:schemeClr val="accent4"/>
                          </a:solidFill>
                          <a:latin typeface="+mj-lt"/>
                        </a:rPr>
                        <m:t> </m:t>
                      </m:r>
                      <m:r>
                        <m:rPr>
                          <m:nor/>
                        </m:rPr>
                        <a:rPr lang="pt-BR" sz="1200" b="1" i="0" smtClean="0">
                          <a:solidFill>
                            <a:schemeClr val="accent4"/>
                          </a:solidFill>
                          <a:latin typeface="+mj-lt"/>
                        </a:rPr>
                        <m:t>S</m:t>
                      </m:r>
                      <m:r>
                        <m:rPr>
                          <m:nor/>
                        </m:rPr>
                        <a:rPr lang="pt-BR" sz="1200" b="1">
                          <a:solidFill>
                            <a:schemeClr val="accent4"/>
                          </a:solidFill>
                          <a:latin typeface="+mj-lt"/>
                        </a:rPr>
                        <m:t> + 0,22215 </m:t>
                      </m:r>
                      <m:r>
                        <m:rPr>
                          <m:nor/>
                        </m:rPr>
                        <a:rPr lang="pt-BR" sz="1200" b="1">
                          <a:solidFill>
                            <a:schemeClr val="accent4"/>
                          </a:solidFill>
                          <a:latin typeface="+mj-lt"/>
                        </a:rPr>
                        <m:t>×</m:t>
                      </m:r>
                      <m:r>
                        <m:rPr>
                          <m:nor/>
                        </m:rPr>
                        <a:rPr lang="pt-BR" sz="1200" b="1">
                          <a:solidFill>
                            <a:schemeClr val="accent4"/>
                          </a:solidFill>
                          <a:latin typeface="+mj-lt"/>
                        </a:rPr>
                        <m:t> </m:t>
                      </m:r>
                      <m:r>
                        <m:rPr>
                          <m:nor/>
                        </m:rPr>
                        <a:rPr lang="pt-BR" sz="1200" b="1" i="0" smtClean="0">
                          <a:solidFill>
                            <a:schemeClr val="accent4"/>
                          </a:solidFill>
                          <a:latin typeface="+mj-lt"/>
                        </a:rPr>
                        <m:t>R</m:t>
                      </m:r>
                      <m:r>
                        <m:rPr>
                          <m:nor/>
                        </m:rPr>
                        <a:rPr lang="en-GB" sz="1200" b="1">
                          <a:solidFill>
                            <a:schemeClr val="accent4"/>
                          </a:solidFill>
                          <a:latin typeface="+mj-lt"/>
                        </a:rPr>
                        <m:t> </m:t>
                      </m:r>
                      <m:r>
                        <m:rPr>
                          <m:nor/>
                        </m:rPr>
                        <a:rPr lang="pt-BR" sz="1200" b="1">
                          <a:solidFill>
                            <a:schemeClr val="accent4"/>
                          </a:solidFill>
                          <a:latin typeface="+mj-lt"/>
                        </a:rPr>
                        <m:t>+ 0,22080 </m:t>
                      </m:r>
                      <m:r>
                        <m:rPr>
                          <m:nor/>
                        </m:rPr>
                        <a:rPr lang="pt-BR" sz="1200" b="1">
                          <a:solidFill>
                            <a:schemeClr val="accent4"/>
                          </a:solidFill>
                          <a:latin typeface="+mj-lt"/>
                        </a:rPr>
                        <m:t>×</m:t>
                      </m:r>
                      <m:r>
                        <m:rPr>
                          <m:nor/>
                        </m:rPr>
                        <a:rPr lang="pt-BR" sz="1200" b="1">
                          <a:solidFill>
                            <a:schemeClr val="accent4"/>
                          </a:solidFill>
                          <a:latin typeface="+mj-lt"/>
                        </a:rPr>
                        <m:t> </m:t>
                      </m:r>
                      <m:r>
                        <a:rPr lang="en-GB" sz="1200" b="1" i="1">
                          <a:solidFill>
                            <a:schemeClr val="accent4"/>
                          </a:solidFill>
                          <a:latin typeface="Cambria Math" panose="02040503050406030204" pitchFamily="18" charset="0"/>
                        </a:rPr>
                        <m:t>𝑰</m:t>
                      </m:r>
                      <m:r>
                        <m:rPr>
                          <m:nor/>
                        </m:rPr>
                        <a:rPr lang="en-GB" sz="1200" b="1">
                          <a:solidFill>
                            <a:schemeClr val="accent4"/>
                          </a:solidFill>
                          <a:latin typeface="+mj-lt"/>
                        </a:rPr>
                        <m:t> </m:t>
                      </m:r>
                    </m:oMath>
                  </m:oMathPara>
                </a14:m>
                <a:endParaRPr lang="pt-BR" sz="1200" dirty="0">
                  <a:solidFill>
                    <a:schemeClr val="accent4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54" name="Rectangle 5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4387" y="630081"/>
                <a:ext cx="5029199" cy="276999"/>
              </a:xfrm>
              <a:prstGeom prst="rect">
                <a:avLst/>
              </a:prstGeom>
              <a:blipFill rotWithShape="0">
                <a:blip r:embed="rId11"/>
                <a:stretch>
                  <a:fillRect b="-6522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Footer Placeholder 4"/>
          <p:cNvSpPr>
            <a:spLocks noGrp="1"/>
          </p:cNvSpPr>
          <p:nvPr>
            <p:ph type="ftr" sz="quarter" idx="17"/>
          </p:nvPr>
        </p:nvSpPr>
        <p:spPr>
          <a:xfrm>
            <a:off x="707320" y="6324600"/>
            <a:ext cx="7016291" cy="150876"/>
          </a:xfrm>
        </p:spPr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grpSp>
        <p:nvGrpSpPr>
          <p:cNvPr id="47" name="Group 46"/>
          <p:cNvGrpSpPr/>
          <p:nvPr/>
        </p:nvGrpSpPr>
        <p:grpSpPr>
          <a:xfrm>
            <a:off x="1923138" y="3074486"/>
            <a:ext cx="1837362" cy="478631"/>
            <a:chOff x="1909472" y="1606018"/>
            <a:chExt cx="1837361" cy="478630"/>
          </a:xfrm>
        </p:grpSpPr>
        <p:sp>
          <p:nvSpPr>
            <p:cNvPr id="55" name="Rectangle 54"/>
            <p:cNvSpPr/>
            <p:nvPr/>
          </p:nvSpPr>
          <p:spPr>
            <a:xfrm>
              <a:off x="2076046" y="1606018"/>
              <a:ext cx="1297149" cy="246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1000" dirty="0">
                  <a:latin typeface="+mj-lt"/>
                </a:rPr>
                <a:t>População atendida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1909472" y="1838428"/>
              <a:ext cx="1837361" cy="246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1000" dirty="0">
                  <a:latin typeface="+mj-lt"/>
                </a:rPr>
                <a:t>População </a:t>
              </a:r>
              <a:r>
                <a:rPr lang="pt-BR" sz="1000" dirty="0" smtClean="0">
                  <a:latin typeface="+mj-lt"/>
                </a:rPr>
                <a:t>total do </a:t>
              </a:r>
              <a:r>
                <a:rPr lang="pt-BR" sz="1000" dirty="0">
                  <a:latin typeface="+mj-lt"/>
                </a:rPr>
                <a:t>município</a:t>
              </a:r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1987706" y="1830957"/>
              <a:ext cx="1375080" cy="2694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/>
          <p:cNvGrpSpPr/>
          <p:nvPr/>
        </p:nvGrpSpPr>
        <p:grpSpPr>
          <a:xfrm>
            <a:off x="1906587" y="5548184"/>
            <a:ext cx="1901483" cy="457200"/>
            <a:chOff x="15137718" y="4392928"/>
            <a:chExt cx="1901484" cy="457200"/>
          </a:xfrm>
        </p:grpSpPr>
        <p:sp>
          <p:nvSpPr>
            <p:cNvPr id="59" name="Rectangle 58"/>
            <p:cNvSpPr/>
            <p:nvPr/>
          </p:nvSpPr>
          <p:spPr>
            <a:xfrm>
              <a:off x="15137718" y="4392928"/>
              <a:ext cx="1901484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pt-BR" sz="1000" dirty="0">
                  <a:latin typeface="+mj-lt"/>
                </a:rPr>
                <a:t>M</a:t>
              </a:r>
              <a:r>
                <a:rPr lang="pt-BR" sz="1000" dirty="0" smtClean="0">
                  <a:latin typeface="+mj-lt"/>
                </a:rPr>
                <a:t>aterial </a:t>
              </a:r>
              <a:r>
                <a:rPr lang="pt-BR" sz="1000" dirty="0">
                  <a:latin typeface="+mj-lt"/>
                </a:rPr>
                <a:t>reciclável recuperado</a:t>
              </a: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15359130" y="4603907"/>
              <a:ext cx="153118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1000" dirty="0">
                  <a:latin typeface="+mj-lt"/>
                </a:rPr>
                <a:t>T</a:t>
              </a:r>
              <a:r>
                <a:rPr lang="pt-BR" sz="1000" dirty="0" smtClean="0">
                  <a:latin typeface="+mj-lt"/>
                </a:rPr>
                <a:t>otal </a:t>
              </a:r>
              <a:r>
                <a:rPr lang="pt-BR" sz="1000" dirty="0">
                  <a:latin typeface="+mj-lt"/>
                </a:rPr>
                <a:t>de massa coletada</a:t>
              </a:r>
            </a:p>
          </p:txBody>
        </p:sp>
        <p:cxnSp>
          <p:nvCxnSpPr>
            <p:cNvPr id="61" name="Straight Connector 60"/>
            <p:cNvCxnSpPr/>
            <p:nvPr/>
          </p:nvCxnSpPr>
          <p:spPr>
            <a:xfrm>
              <a:off x="15226429" y="4615157"/>
              <a:ext cx="173293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61"/>
          <p:cNvGrpSpPr/>
          <p:nvPr/>
        </p:nvGrpSpPr>
        <p:grpSpPr>
          <a:xfrm>
            <a:off x="7476885" y="3025388"/>
            <a:ext cx="3947003" cy="527980"/>
            <a:chOff x="6753408" y="2745874"/>
            <a:chExt cx="3947002" cy="527979"/>
          </a:xfrm>
        </p:grpSpPr>
        <p:sp>
          <p:nvSpPr>
            <p:cNvPr id="63" name="Rectangle 62"/>
            <p:cNvSpPr/>
            <p:nvPr/>
          </p:nvSpPr>
          <p:spPr>
            <a:xfrm>
              <a:off x="6753408" y="2745874"/>
              <a:ext cx="3947002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1050" dirty="0">
                  <a:latin typeface="+mj-lt"/>
                </a:rPr>
                <a:t>A</a:t>
              </a:r>
              <a:r>
                <a:rPr lang="pt-BR" sz="1050" dirty="0" smtClean="0">
                  <a:latin typeface="+mj-lt"/>
                </a:rPr>
                <a:t>rrecadação </a:t>
              </a:r>
              <a:r>
                <a:rPr lang="pt-BR" sz="1050" dirty="0">
                  <a:latin typeface="+mj-lt"/>
                </a:rPr>
                <a:t>especifica – </a:t>
              </a:r>
              <a:r>
                <a:rPr lang="pt-BR" sz="1050" dirty="0" smtClean="0">
                  <a:latin typeface="+mj-lt"/>
                </a:rPr>
                <a:t>Despesa </a:t>
              </a:r>
              <a:r>
                <a:rPr lang="pt-BR" sz="1050" dirty="0">
                  <a:latin typeface="+mj-lt"/>
                </a:rPr>
                <a:t>com </a:t>
              </a:r>
              <a:r>
                <a:rPr lang="pt-BR" sz="1050" dirty="0" smtClean="0">
                  <a:latin typeface="+mj-lt"/>
                </a:rPr>
                <a:t>serviço </a:t>
              </a:r>
              <a:endParaRPr lang="pt-BR" sz="1050" dirty="0">
                <a:latin typeface="+mj-lt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7790187" y="3019937"/>
              <a:ext cx="1798890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1050" dirty="0">
                  <a:latin typeface="+mj-lt"/>
                </a:rPr>
                <a:t>D</a:t>
              </a:r>
              <a:r>
                <a:rPr lang="pt-BR" sz="1050" dirty="0" smtClean="0">
                  <a:latin typeface="+mj-lt"/>
                </a:rPr>
                <a:t>espesa </a:t>
              </a:r>
              <a:r>
                <a:rPr lang="pt-BR" sz="1050" dirty="0">
                  <a:latin typeface="+mj-lt"/>
                </a:rPr>
                <a:t>total do </a:t>
              </a:r>
              <a:r>
                <a:rPr lang="pt-BR" sz="1050" dirty="0" smtClean="0">
                  <a:latin typeface="+mj-lt"/>
                </a:rPr>
                <a:t>município</a:t>
              </a:r>
              <a:endParaRPr lang="pt-BR" sz="1050" dirty="0">
                <a:latin typeface="+mj-lt"/>
              </a:endParaRPr>
            </a:p>
          </p:txBody>
        </p:sp>
        <p:cxnSp>
          <p:nvCxnSpPr>
            <p:cNvPr id="65" name="Straight Connector 64"/>
            <p:cNvCxnSpPr/>
            <p:nvPr/>
          </p:nvCxnSpPr>
          <p:spPr>
            <a:xfrm>
              <a:off x="7303959" y="2999791"/>
              <a:ext cx="2863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65"/>
          <p:cNvGrpSpPr/>
          <p:nvPr/>
        </p:nvGrpSpPr>
        <p:grpSpPr>
          <a:xfrm>
            <a:off x="7913544" y="5706331"/>
            <a:ext cx="3272050" cy="465869"/>
            <a:chOff x="4999678" y="4282221"/>
            <a:chExt cx="3272049" cy="465869"/>
          </a:xfrm>
        </p:grpSpPr>
        <p:sp>
          <p:nvSpPr>
            <p:cNvPr id="67" name="Rectangle 66"/>
            <p:cNvSpPr/>
            <p:nvPr/>
          </p:nvSpPr>
          <p:spPr>
            <a:xfrm>
              <a:off x="4999678" y="4282221"/>
              <a:ext cx="327204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1000" dirty="0">
                  <a:latin typeface="+mj-lt"/>
                </a:rPr>
                <a:t>Q</a:t>
              </a:r>
              <a:r>
                <a:rPr lang="pt-BR" sz="1000" dirty="0" smtClean="0">
                  <a:latin typeface="+mj-lt"/>
                </a:rPr>
                <a:t>uantidade </a:t>
              </a:r>
              <a:r>
                <a:rPr lang="pt-BR" sz="1000" dirty="0">
                  <a:latin typeface="+mj-lt"/>
                </a:rPr>
                <a:t>de RDO e RPU </a:t>
              </a:r>
              <a:r>
                <a:rPr lang="pt-BR" sz="1000" dirty="0" smtClean="0">
                  <a:latin typeface="+mj-lt"/>
                </a:rPr>
                <a:t>destinados </a:t>
              </a:r>
              <a:r>
                <a:rPr lang="pt-BR" sz="1000" dirty="0">
                  <a:latin typeface="+mj-lt"/>
                </a:rPr>
                <a:t>incorretamente </a:t>
              </a: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5896522" y="4501869"/>
              <a:ext cx="1297150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sz="1000" dirty="0" smtClean="0">
                  <a:latin typeface="+mj-lt"/>
                </a:rPr>
                <a:t>População </a:t>
              </a:r>
              <a:r>
                <a:rPr lang="pt-BR" sz="1000" dirty="0">
                  <a:latin typeface="+mj-lt"/>
                </a:rPr>
                <a:t>atendida</a:t>
              </a:r>
            </a:p>
          </p:txBody>
        </p:sp>
      </p:grpSp>
      <p:cxnSp>
        <p:nvCxnSpPr>
          <p:cNvPr id="69" name="Straight Connector 68"/>
          <p:cNvCxnSpPr/>
          <p:nvPr/>
        </p:nvCxnSpPr>
        <p:spPr>
          <a:xfrm>
            <a:off x="8027436" y="5943600"/>
            <a:ext cx="3099351" cy="10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038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Imagem 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0421" y="1405891"/>
            <a:ext cx="4729767" cy="4884418"/>
          </a:xfrm>
          <a:prstGeom prst="rect">
            <a:avLst/>
          </a:prstGeom>
        </p:spPr>
      </p:pic>
      <p:grpSp>
        <p:nvGrpSpPr>
          <p:cNvPr id="92" name="Group 91"/>
          <p:cNvGrpSpPr/>
          <p:nvPr/>
        </p:nvGrpSpPr>
        <p:grpSpPr>
          <a:xfrm>
            <a:off x="7009874" y="4128141"/>
            <a:ext cx="1297513" cy="1815459"/>
            <a:chOff x="55245" y="4512169"/>
            <a:chExt cx="897747" cy="1202830"/>
          </a:xfrm>
        </p:grpSpPr>
        <p:pic>
          <p:nvPicPr>
            <p:cNvPr id="89" name="Imagem 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644573" y="4512169"/>
              <a:ext cx="308419" cy="1202830"/>
            </a:xfrm>
            <a:prstGeom prst="rect">
              <a:avLst/>
            </a:prstGeom>
          </p:spPr>
        </p:pic>
        <p:sp>
          <p:nvSpPr>
            <p:cNvPr id="90" name="TextBox 89"/>
            <p:cNvSpPr txBox="1"/>
            <p:nvPr/>
          </p:nvSpPr>
          <p:spPr>
            <a:xfrm>
              <a:off x="55245" y="4572000"/>
              <a:ext cx="559466" cy="246220"/>
            </a:xfrm>
            <a:prstGeom prst="rect">
              <a:avLst/>
            </a:prstGeom>
            <a:noFill/>
          </p:spPr>
          <p:txBody>
            <a:bodyPr vert="horz" wrap="square" lIns="0" tIns="0" rIns="0" bIns="0" rtlCol="0">
              <a:noAutofit/>
            </a:bodyPr>
            <a:lstStyle/>
            <a:p>
              <a:pPr indent="-274322" algn="r"/>
              <a:r>
                <a:rPr lang="pt-BR" sz="900" b="1" dirty="0">
                  <a:latin typeface="Georgia" pitchFamily="18" charset="0"/>
                </a:rPr>
                <a:t>Maior</a:t>
              </a:r>
            </a:p>
            <a:p>
              <a:pPr indent="-274322" algn="r"/>
              <a:r>
                <a:rPr lang="pt-BR" sz="900" dirty="0">
                  <a:latin typeface="Georgia" pitchFamily="18" charset="0"/>
                </a:rPr>
                <a:t>Pontuação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55245" y="5410200"/>
              <a:ext cx="559466" cy="246220"/>
            </a:xfrm>
            <a:prstGeom prst="rect">
              <a:avLst/>
            </a:prstGeom>
            <a:noFill/>
          </p:spPr>
          <p:txBody>
            <a:bodyPr vert="horz" wrap="square" lIns="0" tIns="0" rIns="0" bIns="0" rtlCol="0">
              <a:noAutofit/>
            </a:bodyPr>
            <a:lstStyle/>
            <a:p>
              <a:pPr indent="-274322" algn="r"/>
              <a:r>
                <a:rPr lang="pt-BR" sz="900" b="1" dirty="0">
                  <a:latin typeface="Georgia" pitchFamily="18" charset="0"/>
                </a:rPr>
                <a:t>Menor</a:t>
              </a:r>
            </a:p>
            <a:p>
              <a:pPr indent="-274322" algn="r"/>
              <a:r>
                <a:rPr lang="pt-BR" sz="900" dirty="0">
                  <a:latin typeface="Georgia" pitchFamily="18" charset="0"/>
                </a:rPr>
                <a:t>Pontuação</a:t>
              </a: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12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86" name="Title 1"/>
          <p:cNvSpPr txBox="1">
            <a:spLocks/>
          </p:cNvSpPr>
          <p:nvPr/>
        </p:nvSpPr>
        <p:spPr>
          <a:xfrm>
            <a:off x="711385" y="685800"/>
            <a:ext cx="10772405" cy="914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Descrição do Índice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4424624" y="1828800"/>
            <a:ext cx="1749163" cy="4495800"/>
            <a:chOff x="1372977" y="1824520"/>
            <a:chExt cx="1749163" cy="44958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2977" y="1824520"/>
              <a:ext cx="1413394" cy="44958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 bwMode="ltGray">
            <a:xfrm>
              <a:off x="2517780" y="1947967"/>
              <a:ext cx="604360" cy="3009827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sp>
        <p:nvSpPr>
          <p:cNvPr id="94" name="Line 398"/>
          <p:cNvSpPr>
            <a:spLocks noChangeShapeType="1"/>
          </p:cNvSpPr>
          <p:nvPr/>
        </p:nvSpPr>
        <p:spPr bwMode="blackWhite">
          <a:xfrm>
            <a:off x="4990216" y="2947490"/>
            <a:ext cx="864169" cy="0"/>
          </a:xfrm>
          <a:prstGeom prst="line">
            <a:avLst/>
          </a:prstGeom>
          <a:noFill/>
          <a:ln w="28575">
            <a:solidFill>
              <a:srgbClr val="968C6D"/>
            </a:solidFill>
            <a:round/>
            <a:headEnd/>
            <a:tailEnd/>
          </a:ln>
        </p:spPr>
        <p:txBody>
          <a:bodyPr lIns="63501" tIns="0" rIns="64800" bIns="0"/>
          <a:lstStyle/>
          <a:p>
            <a:endParaRPr lang="en-GB"/>
          </a:p>
        </p:txBody>
      </p:sp>
      <p:sp>
        <p:nvSpPr>
          <p:cNvPr id="95" name="Text Box 400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868987" y="2771001"/>
            <a:ext cx="118652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b="1" dirty="0">
                <a:latin typeface="+mj-lt"/>
              </a:rPr>
              <a:t>2014</a:t>
            </a:r>
          </a:p>
        </p:txBody>
      </p:sp>
      <p:sp>
        <p:nvSpPr>
          <p:cNvPr id="101" name="Text Box 400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52661" y="5638800"/>
            <a:ext cx="74448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4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53006" y="1456540"/>
            <a:ext cx="33109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74322">
              <a:spcAft>
                <a:spcPts val="900"/>
              </a:spcAft>
            </a:pPr>
            <a:r>
              <a:rPr lang="pt-BR" b="1" dirty="0" smtClean="0">
                <a:solidFill>
                  <a:schemeClr val="accent4"/>
                </a:solidFill>
                <a:latin typeface="+mj-lt"/>
              </a:rPr>
              <a:t>Índice </a:t>
            </a:r>
            <a:r>
              <a:rPr lang="pt-BR" b="1" dirty="0">
                <a:solidFill>
                  <a:schemeClr val="accent4"/>
                </a:solidFill>
                <a:latin typeface="+mj-lt"/>
              </a:rPr>
              <a:t>de Sustentabilidade da Limpeza Urbana (ISLU)?</a:t>
            </a:r>
          </a:p>
        </p:txBody>
      </p:sp>
      <p:sp>
        <p:nvSpPr>
          <p:cNvPr id="8" name="Rectangle 7"/>
          <p:cNvSpPr/>
          <p:nvPr/>
        </p:nvSpPr>
        <p:spPr>
          <a:xfrm>
            <a:off x="653005" y="2514600"/>
            <a:ext cx="33109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74322">
              <a:spcAft>
                <a:spcPts val="900"/>
              </a:spcAft>
            </a:pPr>
            <a:r>
              <a:rPr lang="pt-BR" dirty="0">
                <a:latin typeface="+mj-lt"/>
              </a:rPr>
              <a:t>É um “termômetro” que mede a gestão de limpeza urbana na ótica da PNRS </a:t>
            </a:r>
            <a:r>
              <a:rPr lang="pt-BR" dirty="0" smtClean="0">
                <a:latin typeface="+mj-lt"/>
              </a:rPr>
              <a:t>para os municípios brasileiros, a partir da metodologia de  </a:t>
            </a:r>
            <a:r>
              <a:rPr lang="pt-BR" dirty="0">
                <a:latin typeface="+mj-lt"/>
              </a:rPr>
              <a:t>análise fatorial:</a:t>
            </a:r>
          </a:p>
        </p:txBody>
      </p:sp>
      <p:sp>
        <p:nvSpPr>
          <p:cNvPr id="18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0846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13</a:t>
            </a:fld>
            <a:endParaRPr lang="pt-B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7387" y="685800"/>
            <a:ext cx="10772405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Descrição do Índice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984" y="2078127"/>
            <a:ext cx="6788152" cy="41492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30875" y="3897564"/>
            <a:ext cx="1163252" cy="43622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3200" b="1" i="1" dirty="0" smtClean="0">
                <a:solidFill>
                  <a:schemeClr val="bg1"/>
                </a:solidFill>
                <a:latin typeface="Georgia" pitchFamily="18" charset="0"/>
              </a:rPr>
              <a:t>ISLU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57017" y="4418573"/>
            <a:ext cx="3112793" cy="65432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 algn="ctr">
              <a:spcAft>
                <a:spcPts val="900"/>
              </a:spcAft>
            </a:pPr>
            <a:r>
              <a:rPr lang="pt-BR" sz="1200" dirty="0">
                <a:solidFill>
                  <a:schemeClr val="bg1"/>
                </a:solidFill>
                <a:latin typeface="Georgia" pitchFamily="18" charset="0"/>
              </a:rPr>
              <a:t>Índice de </a:t>
            </a:r>
            <a:r>
              <a:rPr lang="pt-BR" sz="1200" dirty="0" smtClean="0">
                <a:solidFill>
                  <a:schemeClr val="bg1"/>
                </a:solidFill>
                <a:latin typeface="Georgia" pitchFamily="18" charset="0"/>
              </a:rPr>
              <a:t>Sustentabilidade</a:t>
            </a:r>
            <a:br>
              <a:rPr lang="pt-BR" sz="12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1200" dirty="0" smtClean="0">
                <a:solidFill>
                  <a:schemeClr val="bg1"/>
                </a:solidFill>
                <a:latin typeface="Georgia" pitchFamily="18" charset="0"/>
              </a:rPr>
              <a:t>da </a:t>
            </a:r>
            <a:r>
              <a:rPr lang="pt-BR" sz="1200" dirty="0">
                <a:solidFill>
                  <a:schemeClr val="bg1"/>
                </a:solidFill>
                <a:latin typeface="Georgia" pitchFamily="18" charset="0"/>
              </a:rPr>
              <a:t>Limpeza Urbana</a:t>
            </a:r>
            <a:endParaRPr lang="pt-BR" sz="12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6552" y="1517659"/>
            <a:ext cx="2732273" cy="2239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500"/>
              </a:spcAft>
            </a:pPr>
            <a:r>
              <a:rPr lang="pt-BR" sz="1400" b="1" i="1" dirty="0">
                <a:solidFill>
                  <a:schemeClr val="accent4"/>
                </a:solidFill>
                <a:latin typeface="+mj-lt"/>
              </a:rPr>
              <a:t>Empresas e cadeia de valor</a:t>
            </a:r>
          </a:p>
          <a:p>
            <a:pPr>
              <a:spcBef>
                <a:spcPts val="300"/>
              </a:spcBef>
              <a:spcAft>
                <a:spcPts val="500"/>
              </a:spcAft>
            </a:pP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Identificação </a:t>
            </a: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de mercados para empresas que atuam diretamente 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/>
            </a:r>
            <a:b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</a:b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na </a:t>
            </a: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limpeza urbana e também daquelas que participam de sua 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/>
            </a:r>
            <a:b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</a:b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cadeia </a:t>
            </a: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de valor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pt-BR" sz="1200" dirty="0">
              <a:latin typeface="+mj-lt"/>
            </a:endParaRPr>
          </a:p>
          <a:p>
            <a:pPr marL="179388" indent="-179388">
              <a:spcBef>
                <a:spcPts val="300"/>
              </a:spcBef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Empresas prestadoras de </a:t>
            </a:r>
            <a:r>
              <a:rPr lang="pt-BR" sz="1200" dirty="0" smtClean="0">
                <a:latin typeface="+mj-lt"/>
              </a:rPr>
              <a:t/>
            </a:r>
            <a:br>
              <a:rPr lang="pt-BR" sz="1200" dirty="0" smtClean="0">
                <a:latin typeface="+mj-lt"/>
              </a:rPr>
            </a:br>
            <a:r>
              <a:rPr lang="pt-BR" sz="1200" dirty="0" smtClean="0">
                <a:latin typeface="+mj-lt"/>
              </a:rPr>
              <a:t>serviços </a:t>
            </a:r>
            <a:r>
              <a:rPr lang="pt-BR" sz="1200" dirty="0">
                <a:latin typeface="+mj-lt"/>
              </a:rPr>
              <a:t>de limpeza urbana.</a:t>
            </a:r>
          </a:p>
          <a:p>
            <a:pPr marL="179388" indent="-179388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Empresas de equipamentos </a:t>
            </a:r>
            <a:r>
              <a:rPr lang="pt-BR" sz="1200" dirty="0" smtClean="0">
                <a:latin typeface="+mj-lt"/>
              </a:rPr>
              <a:t/>
            </a:r>
            <a:br>
              <a:rPr lang="pt-BR" sz="1200" dirty="0" smtClean="0">
                <a:latin typeface="+mj-lt"/>
              </a:rPr>
            </a:br>
            <a:r>
              <a:rPr lang="pt-BR" sz="1200" dirty="0" smtClean="0">
                <a:latin typeface="+mj-lt"/>
              </a:rPr>
              <a:t>voltados </a:t>
            </a:r>
            <a:r>
              <a:rPr lang="pt-BR" sz="1200" dirty="0">
                <a:latin typeface="+mj-lt"/>
              </a:rPr>
              <a:t>à limpeza urbana.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76553" y="4071144"/>
            <a:ext cx="2382076" cy="1856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500"/>
              </a:spcAft>
            </a:pPr>
            <a:r>
              <a:rPr lang="pt-BR" sz="1400" b="1" i="1" dirty="0">
                <a:solidFill>
                  <a:schemeClr val="accent4"/>
                </a:solidFill>
                <a:latin typeface="+mj-lt"/>
              </a:rPr>
              <a:t>Governo e </a:t>
            </a:r>
            <a:r>
              <a:rPr lang="pt-BR" sz="1400" b="1" i="1" dirty="0" smtClean="0">
                <a:solidFill>
                  <a:schemeClr val="accent4"/>
                </a:solidFill>
                <a:latin typeface="+mj-lt"/>
              </a:rPr>
              <a:t>sociedade</a:t>
            </a:r>
          </a:p>
          <a:p>
            <a:pPr>
              <a:spcAft>
                <a:spcPts val="500"/>
              </a:spcAft>
            </a:pP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Direcionamento </a:t>
            </a: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orçamentário em itens que afetam a qualidade da limpeza urbana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</a:p>
          <a:p>
            <a:pPr marL="179388" indent="-179388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Estados e municípios.</a:t>
            </a:r>
          </a:p>
          <a:p>
            <a:pPr marL="179388" indent="-179388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Ministérios </a:t>
            </a:r>
            <a:r>
              <a:rPr lang="pt-BR" sz="1200" dirty="0" smtClean="0">
                <a:latin typeface="+mj-lt"/>
              </a:rPr>
              <a:t/>
            </a:r>
            <a:br>
              <a:rPr lang="pt-BR" sz="1200" dirty="0" smtClean="0">
                <a:latin typeface="+mj-lt"/>
              </a:rPr>
            </a:br>
            <a:r>
              <a:rPr lang="pt-BR" sz="1200" dirty="0" smtClean="0">
                <a:latin typeface="+mj-lt"/>
              </a:rPr>
              <a:t>(</a:t>
            </a:r>
            <a:r>
              <a:rPr lang="pt-BR" sz="1200" dirty="0">
                <a:latin typeface="+mj-lt"/>
              </a:rPr>
              <a:t>Cidades e Meio Ambiente).</a:t>
            </a:r>
          </a:p>
          <a:p>
            <a:pPr marL="179388" indent="-179388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ONU/PNUD.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232039" y="1517659"/>
            <a:ext cx="2382076" cy="1359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</a:pPr>
            <a:r>
              <a:rPr lang="pt-BR" sz="1400" b="1" i="1" dirty="0" smtClean="0">
                <a:solidFill>
                  <a:schemeClr val="accent4"/>
                </a:solidFill>
                <a:latin typeface="+mj-lt"/>
              </a:rPr>
              <a:t>Associações e entidades</a:t>
            </a:r>
          </a:p>
          <a:p>
            <a:pPr algn="r">
              <a:spcAft>
                <a:spcPts val="500"/>
              </a:spcAft>
            </a:pP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Criação de parcerias entre municípios/empresas para a troca de conhecimento e melhores práticas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</a:p>
          <a:p>
            <a:pPr marL="179388" indent="-179388" algn="r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Associações de </a:t>
            </a:r>
            <a:r>
              <a:rPr lang="pt-BR" sz="1200" dirty="0" smtClean="0">
                <a:latin typeface="+mj-lt"/>
              </a:rPr>
              <a:t>classe.</a:t>
            </a:r>
            <a:endParaRPr lang="pt-BR" sz="1200" dirty="0"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73313" y="4071144"/>
            <a:ext cx="2440802" cy="2041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</a:pPr>
            <a:r>
              <a:rPr lang="pt-BR" sz="1400" b="1" i="1" dirty="0">
                <a:solidFill>
                  <a:schemeClr val="accent4"/>
                </a:solidFill>
                <a:latin typeface="+mj-lt"/>
              </a:rPr>
              <a:t>Setor </a:t>
            </a:r>
            <a:r>
              <a:rPr lang="pt-BR" sz="1400" b="1" i="1" dirty="0" smtClean="0">
                <a:solidFill>
                  <a:schemeClr val="accent4"/>
                </a:solidFill>
                <a:latin typeface="+mj-lt"/>
              </a:rPr>
              <a:t>financeiro</a:t>
            </a:r>
          </a:p>
          <a:p>
            <a:pPr algn="r">
              <a:spcAft>
                <a:spcPts val="500"/>
              </a:spcAft>
            </a:pP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Auxiliar nas decisões de empréstimos, financiamentos e apoios técnicos para os munícipios/empresas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</a:p>
          <a:p>
            <a:pPr marL="179388" indent="-179388" algn="r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BNDES e </a:t>
            </a:r>
            <a:r>
              <a:rPr lang="pt-BR" sz="1200" dirty="0" smtClean="0">
                <a:latin typeface="+mj-lt"/>
              </a:rPr>
              <a:t>Bancos </a:t>
            </a:r>
            <a:r>
              <a:rPr lang="pt-BR" sz="1200" dirty="0">
                <a:latin typeface="+mj-lt"/>
              </a:rPr>
              <a:t>de </a:t>
            </a:r>
            <a:r>
              <a:rPr lang="pt-BR" sz="1200" dirty="0" smtClean="0">
                <a:latin typeface="+mj-lt"/>
              </a:rPr>
              <a:t>Fomento</a:t>
            </a:r>
            <a:r>
              <a:rPr lang="pt-BR" sz="1200" dirty="0">
                <a:latin typeface="+mj-lt"/>
              </a:rPr>
              <a:t>.</a:t>
            </a:r>
          </a:p>
          <a:p>
            <a:pPr marL="179388" indent="-179388" algn="r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Banco Interamericano de Desenvolvimento (BID).</a:t>
            </a:r>
          </a:p>
          <a:p>
            <a:pPr marL="179388" indent="-179388" algn="r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Banco Mundial (BIRD).</a:t>
            </a:r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3874304" y="1703739"/>
            <a:ext cx="0" cy="68580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308825" y="1703739"/>
            <a:ext cx="565479" cy="0"/>
          </a:xfrm>
          <a:prstGeom prst="line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8812744" y="1655625"/>
            <a:ext cx="0" cy="56252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8809833" y="1655625"/>
            <a:ext cx="363480" cy="0"/>
          </a:xfrm>
          <a:prstGeom prst="line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809833" y="4246425"/>
            <a:ext cx="0" cy="353787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8809833" y="4246425"/>
            <a:ext cx="975992" cy="0"/>
          </a:xfrm>
          <a:prstGeom prst="line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3874304" y="4246425"/>
            <a:ext cx="0" cy="646555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2774984" y="4246425"/>
            <a:ext cx="1099321" cy="0"/>
          </a:xfrm>
          <a:prstGeom prst="line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967696" y="1277850"/>
            <a:ext cx="4413953" cy="1359346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 algn="ctr">
              <a:spcAft>
                <a:spcPts val="900"/>
              </a:spcAft>
            </a:pPr>
            <a:r>
              <a:rPr lang="pt-BR" sz="2000" b="1" i="1" dirty="0" smtClean="0">
                <a:solidFill>
                  <a:schemeClr val="accent4"/>
                </a:solidFill>
                <a:latin typeface="Georgia" pitchFamily="18" charset="0"/>
              </a:rPr>
              <a:t>Como o ISLU pode ajudar?</a:t>
            </a:r>
          </a:p>
        </p:txBody>
      </p:sp>
      <p:sp>
        <p:nvSpPr>
          <p:cNvPr id="21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663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434" y="-25401"/>
            <a:ext cx="12201609" cy="688340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ltGray">
          <a:xfrm>
            <a:off x="6630987" y="-25401"/>
            <a:ext cx="5564188" cy="6883401"/>
          </a:xfrm>
          <a:prstGeom prst="rect">
            <a:avLst/>
          </a:prstGeom>
          <a:solidFill>
            <a:schemeClr val="tx2">
              <a:alpha val="9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312722" y="1361235"/>
            <a:ext cx="4271265" cy="914400"/>
          </a:xfrm>
        </p:spPr>
        <p:txBody>
          <a:bodyPr/>
          <a:lstStyle/>
          <a:p>
            <a:pPr>
              <a:spcAft>
                <a:spcPts val="900"/>
              </a:spcAft>
            </a:pPr>
            <a:r>
              <a:rPr lang="pt-BR" sz="4000" b="0" i="0" dirty="0">
                <a:solidFill>
                  <a:schemeClr val="bg1"/>
                </a:solidFill>
                <a:latin typeface="Georgia" pitchFamily="18" charset="0"/>
              </a:rPr>
              <a:t>Resultados </a:t>
            </a:r>
            <a:br>
              <a:rPr lang="pt-BR" sz="4000" b="0" i="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4000" b="0" i="0" dirty="0">
                <a:solidFill>
                  <a:schemeClr val="bg1"/>
                </a:solidFill>
                <a:latin typeface="Georgia" pitchFamily="18" charset="0"/>
              </a:rPr>
              <a:t>do índice</a:t>
            </a:r>
          </a:p>
        </p:txBody>
      </p:sp>
    </p:spTree>
    <p:extLst>
      <p:ext uri="{BB962C8B-B14F-4D97-AF65-F5344CB8AC3E}">
        <p14:creationId xmlns:p14="http://schemas.microsoft.com/office/powerpoint/2010/main" val="61427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15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smtClean="0"/>
              <a:t>Apresentação ISLU</a:t>
            </a:r>
            <a:endParaRPr lang="pt-BR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57587" y="685800"/>
            <a:ext cx="10772405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200" b="0" i="0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264018"/>
              </p:ext>
            </p:extLst>
          </p:nvPr>
        </p:nvGraphicFramePr>
        <p:xfrm>
          <a:off x="707319" y="1685365"/>
          <a:ext cx="5771267" cy="357243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871587"/>
                <a:gridCol w="966560"/>
                <a:gridCol w="966560"/>
                <a:gridCol w="966560"/>
              </a:tblGrid>
              <a:tr h="359023">
                <a:tc>
                  <a:txBody>
                    <a:bodyPr/>
                    <a:lstStyle/>
                    <a:p>
                      <a:pPr algn="l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Município 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UF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Pop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ISLU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Nova </a:t>
                      </a: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Esperança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PR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27.783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0,899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Angelina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SC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5.109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0,885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Itaipulândia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PR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10.056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0,859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Severiano </a:t>
                      </a: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Almeida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RS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3.902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0,825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Nova </a:t>
                      </a: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Trento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SC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13.379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0,815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Anitápolis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SC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3.256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0,809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</a:t>
                      </a:r>
                      <a:r>
                        <a:rPr lang="pt-BR" sz="15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Itapuca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RS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2.341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0,803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Nova </a:t>
                      </a: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Roma do Sul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RS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3.543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0,803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Feliz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RS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13.068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0,802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30483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Águas </a:t>
                      </a:r>
                      <a:r>
                        <a:rPr lang="pt-BR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Mornas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SC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6.020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0,801</a:t>
                      </a:r>
                      <a:endParaRPr lang="pt-BR" sz="15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36870" y="1945742"/>
            <a:ext cx="3276105" cy="3394575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>
            <a:off x="7067052" y="1828800"/>
            <a:ext cx="2585280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067052" y="4261486"/>
            <a:ext cx="2585280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7054784" y="2010071"/>
            <a:ext cx="2894005" cy="2472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aseline="30000" dirty="0">
                <a:solidFill>
                  <a:srgbClr val="A79B91"/>
                </a:solidFill>
                <a:latin typeface="+mj-lt"/>
              </a:rPr>
              <a:t>A região Sul do País </a:t>
            </a:r>
            <a:r>
              <a:rPr lang="pt-BR" sz="3200" baseline="30000" dirty="0" smtClean="0">
                <a:solidFill>
                  <a:srgbClr val="A79B91"/>
                </a:solidFill>
                <a:latin typeface="+mj-lt"/>
              </a:rPr>
              <a:t/>
            </a:r>
            <a:br>
              <a:rPr lang="pt-BR" sz="3200" baseline="30000" dirty="0" smtClean="0">
                <a:solidFill>
                  <a:srgbClr val="A79B91"/>
                </a:solidFill>
                <a:latin typeface="+mj-lt"/>
              </a:rPr>
            </a:br>
            <a:r>
              <a:rPr lang="pt-BR" sz="3200" baseline="30000" dirty="0" smtClean="0">
                <a:solidFill>
                  <a:srgbClr val="A79B91"/>
                </a:solidFill>
                <a:latin typeface="+mj-lt"/>
              </a:rPr>
              <a:t>contempla mais </a:t>
            </a:r>
            <a:r>
              <a:rPr lang="pt-BR" sz="3200" baseline="30000" dirty="0">
                <a:solidFill>
                  <a:srgbClr val="A79B91"/>
                </a:solidFill>
                <a:latin typeface="+mj-lt"/>
              </a:rPr>
              <a:t>de </a:t>
            </a:r>
          </a:p>
          <a:p>
            <a:endParaRPr lang="en-US" sz="2800" baseline="30000" dirty="0" smtClean="0">
              <a:solidFill>
                <a:srgbClr val="A79B91"/>
              </a:solidFill>
              <a:latin typeface="+mj-lt"/>
            </a:endParaRPr>
          </a:p>
          <a:p>
            <a:endParaRPr lang="en-US" sz="2800" baseline="30000" dirty="0">
              <a:solidFill>
                <a:srgbClr val="A79B91"/>
              </a:solidFill>
              <a:latin typeface="+mj-lt"/>
            </a:endParaRPr>
          </a:p>
          <a:p>
            <a:r>
              <a:rPr lang="pt-BR" sz="3200" baseline="30000" dirty="0" smtClean="0">
                <a:solidFill>
                  <a:srgbClr val="A79B91"/>
                </a:solidFill>
                <a:latin typeface="+mj-lt"/>
              </a:rPr>
              <a:t/>
            </a:r>
            <a:br>
              <a:rPr lang="pt-BR" sz="3200" baseline="30000" dirty="0" smtClean="0">
                <a:solidFill>
                  <a:srgbClr val="A79B91"/>
                </a:solidFill>
                <a:latin typeface="+mj-lt"/>
              </a:rPr>
            </a:br>
            <a:r>
              <a:rPr lang="pt-BR" sz="3200" baseline="30000" dirty="0" smtClean="0">
                <a:solidFill>
                  <a:srgbClr val="A79B91"/>
                </a:solidFill>
                <a:latin typeface="+mj-lt"/>
              </a:rPr>
              <a:t>dos </a:t>
            </a:r>
            <a:r>
              <a:rPr lang="pt-BR" sz="3200" baseline="30000" dirty="0">
                <a:solidFill>
                  <a:srgbClr val="A79B91"/>
                </a:solidFill>
                <a:latin typeface="+mj-lt"/>
              </a:rPr>
              <a:t>municípios </a:t>
            </a:r>
            <a:r>
              <a:rPr lang="pt-BR" sz="3200" baseline="30000" dirty="0" smtClean="0">
                <a:solidFill>
                  <a:srgbClr val="A79B91"/>
                </a:solidFill>
                <a:latin typeface="+mj-lt"/>
              </a:rPr>
              <a:t>do </a:t>
            </a:r>
            <a:br>
              <a:rPr lang="pt-BR" sz="3200" baseline="30000" dirty="0" smtClean="0">
                <a:solidFill>
                  <a:srgbClr val="A79B91"/>
                </a:solidFill>
                <a:latin typeface="+mj-lt"/>
              </a:rPr>
            </a:br>
            <a:endParaRPr lang="pt-BR" sz="3200" dirty="0"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067052" y="3791200"/>
            <a:ext cx="23455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baseline="30000" dirty="0">
                <a:solidFill>
                  <a:srgbClr val="A79B91"/>
                </a:solidFill>
                <a:latin typeface="+mj-lt"/>
              </a:rPr>
              <a:t>TOP </a:t>
            </a:r>
            <a:r>
              <a:rPr lang="pt-BR" sz="3200" baseline="30000" dirty="0" smtClean="0">
                <a:solidFill>
                  <a:srgbClr val="A79B91"/>
                </a:solidFill>
                <a:latin typeface="+mj-lt"/>
              </a:rPr>
              <a:t>50</a:t>
            </a:r>
            <a:r>
              <a:rPr lang="pt-BR" sz="3200" dirty="0" smtClean="0">
                <a:solidFill>
                  <a:srgbClr val="A79B91"/>
                </a:solidFill>
                <a:latin typeface="+mj-lt"/>
              </a:rPr>
              <a:t> </a:t>
            </a:r>
            <a:r>
              <a:rPr lang="pt-BR" sz="3200" baseline="30000" dirty="0" smtClean="0">
                <a:solidFill>
                  <a:srgbClr val="A79B91"/>
                </a:solidFill>
                <a:latin typeface="+mj-lt"/>
              </a:rPr>
              <a:t>do </a:t>
            </a:r>
            <a:r>
              <a:rPr lang="pt-BR" sz="3200" baseline="30000" dirty="0">
                <a:solidFill>
                  <a:srgbClr val="A79B91"/>
                </a:solidFill>
                <a:latin typeface="+mj-lt"/>
              </a:rPr>
              <a:t>ISLU. </a:t>
            </a:r>
            <a:endParaRPr lang="pt-BR" sz="3200" dirty="0">
              <a:latin typeface="+mj-lt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7135812" y="2465758"/>
            <a:ext cx="2883108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7200" dirty="0" smtClean="0">
                <a:solidFill>
                  <a:schemeClr val="accent6"/>
                </a:solidFill>
              </a:rPr>
              <a:t>80%</a:t>
            </a:r>
            <a:endParaRPr lang="pt-BR" sz="7200" dirty="0">
              <a:solidFill>
                <a:schemeClr val="accent6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 rot="5400000" flipH="1" flipV="1">
            <a:off x="9753340" y="4375392"/>
            <a:ext cx="817318" cy="638170"/>
            <a:chOff x="9831388" y="5562600"/>
            <a:chExt cx="685800" cy="620813"/>
          </a:xfrm>
        </p:grpSpPr>
        <p:cxnSp>
          <p:nvCxnSpPr>
            <p:cNvPr id="18" name="Straight Connector 17"/>
            <p:cNvCxnSpPr/>
            <p:nvPr/>
          </p:nvCxnSpPr>
          <p:spPr>
            <a:xfrm flipV="1">
              <a:off x="10517188" y="5562600"/>
              <a:ext cx="0" cy="620813"/>
            </a:xfrm>
            <a:prstGeom prst="line">
              <a:avLst/>
            </a:prstGeom>
            <a:ln w="19050">
              <a:solidFill>
                <a:schemeClr val="accent6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9831388" y="5573813"/>
              <a:ext cx="685800" cy="0"/>
            </a:xfrm>
            <a:prstGeom prst="line">
              <a:avLst/>
            </a:prstGeom>
            <a:ln w="190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23"/>
          <p:cNvSpPr/>
          <p:nvPr/>
        </p:nvSpPr>
        <p:spPr bwMode="ltGray">
          <a:xfrm>
            <a:off x="7054784" y="4796866"/>
            <a:ext cx="2788130" cy="618982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64386" y="4823787"/>
            <a:ext cx="30765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accent6"/>
                </a:solidFill>
                <a:latin typeface="Georgia" pitchFamily="18" charset="0"/>
              </a:rPr>
              <a:t>Cidades pequenas localizadas </a:t>
            </a:r>
            <a:r>
              <a:rPr lang="pt-BR" sz="1400" dirty="0" smtClean="0">
                <a:solidFill>
                  <a:schemeClr val="accent6"/>
                </a:solidFill>
                <a:latin typeface="Georgia" pitchFamily="18" charset="0"/>
              </a:rPr>
              <a:t/>
            </a:r>
            <a:br>
              <a:rPr lang="pt-BR" sz="1400" dirty="0" smtClean="0">
                <a:solidFill>
                  <a:schemeClr val="accent6"/>
                </a:solidFill>
                <a:latin typeface="Georgia" pitchFamily="18" charset="0"/>
              </a:rPr>
            </a:br>
            <a:r>
              <a:rPr lang="pt-BR" sz="1400" dirty="0" smtClean="0">
                <a:solidFill>
                  <a:schemeClr val="accent6"/>
                </a:solidFill>
                <a:latin typeface="Georgia" pitchFamily="18" charset="0"/>
              </a:rPr>
              <a:t>na </a:t>
            </a:r>
            <a:r>
              <a:rPr lang="pt-BR" sz="1400" dirty="0">
                <a:solidFill>
                  <a:schemeClr val="accent6"/>
                </a:solidFill>
                <a:latin typeface="Georgia" pitchFamily="18" charset="0"/>
              </a:rPr>
              <a:t>região sul do Brasil</a:t>
            </a:r>
          </a:p>
        </p:txBody>
      </p:sp>
      <p:sp>
        <p:nvSpPr>
          <p:cNvPr id="2" name="Rectangle 1"/>
          <p:cNvSpPr/>
          <p:nvPr/>
        </p:nvSpPr>
        <p:spPr>
          <a:xfrm>
            <a:off x="558373" y="1230868"/>
            <a:ext cx="37866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chemeClr val="accent6"/>
                </a:solidFill>
                <a:latin typeface="+mj-lt"/>
              </a:rPr>
              <a:t>Composição do ISLU – TOP 10</a:t>
            </a: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659182" y="685800"/>
            <a:ext cx="10772405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Resultados </a:t>
            </a:r>
            <a:r>
              <a:rPr lang="pt-BR" sz="2800" b="0" i="0" dirty="0" smtClean="0"/>
              <a:t>do Índice</a:t>
            </a:r>
            <a:endParaRPr lang="pt-BR" sz="2800" b="0" i="0" dirty="0"/>
          </a:p>
        </p:txBody>
      </p:sp>
      <p:sp>
        <p:nvSpPr>
          <p:cNvPr id="26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605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 rot="16200000">
            <a:off x="530501" y="1707483"/>
            <a:ext cx="454392" cy="380996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indent="-274322" algn="ctr">
              <a:spcAft>
                <a:spcPts val="900"/>
              </a:spcAft>
            </a:pPr>
            <a:r>
              <a:rPr lang="pt-BR" sz="1200" b="1" dirty="0" smtClean="0">
                <a:solidFill>
                  <a:schemeClr val="accent6"/>
                </a:solidFill>
              </a:rPr>
              <a:t>0,737</a:t>
            </a:r>
            <a:endParaRPr lang="pt-BR" sz="1200" b="1" dirty="0">
              <a:solidFill>
                <a:schemeClr val="accent6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57587" y="1295400"/>
            <a:ext cx="82594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800" i="0" dirty="0">
                <a:solidFill>
                  <a:schemeClr val="accent6"/>
                </a:solidFill>
              </a:rPr>
              <a:t>Composição do ISLU – Municípios acima de 250 mil habitantes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234968"/>
              </p:ext>
            </p:extLst>
          </p:nvPr>
        </p:nvGraphicFramePr>
        <p:xfrm>
          <a:off x="930876" y="1686572"/>
          <a:ext cx="4780667" cy="420362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80267"/>
                <a:gridCol w="533400"/>
                <a:gridCol w="1066800"/>
                <a:gridCol w="762000"/>
                <a:gridCol w="838200"/>
              </a:tblGrid>
              <a:tr h="289383">
                <a:tc>
                  <a:txBody>
                    <a:bodyPr/>
                    <a:lstStyle/>
                    <a:p>
                      <a:pPr algn="l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Município 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 UF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Pop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ISLU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Classe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Santos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433.565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0,737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Rio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Janeiro</a:t>
                      </a:r>
                    </a:p>
                  </a:txBody>
                  <a:tcPr marL="72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6.453.682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Maringá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391.698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0,730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Campinas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1.154.617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Caxias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do Sul</a:t>
                      </a: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RS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470.223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0,727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Sorocaba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637.187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0,722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Santo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André</a:t>
                      </a: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707.613</a:t>
                      </a:r>
                      <a:endParaRPr lang="pt-BR" sz="100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0,717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Nova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Iguaçu</a:t>
                      </a:r>
                    </a:p>
                  </a:txBody>
                  <a:tcPr marL="72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806.177</a:t>
                      </a:r>
                      <a:endParaRPr lang="pt-BR" sz="100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0,710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332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Curitiba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1.864.416</a:t>
                      </a:r>
                      <a:endParaRPr lang="pt-BR" sz="100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0,708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Blumenau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SC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334.002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0,707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Osasco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693.271</a:t>
                      </a:r>
                      <a:endParaRPr lang="pt-BR" sz="100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0,706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Foz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do Iguaçu</a:t>
                      </a:r>
                    </a:p>
                  </a:txBody>
                  <a:tcPr marL="72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263.647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0,706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João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Pessoa</a:t>
                      </a: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PB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780.738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0,704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Londrina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543.003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0,704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Juiz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Fora</a:t>
                      </a:r>
                    </a:p>
                  </a:txBody>
                  <a:tcPr marL="72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550.710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0,702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Limeira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294.128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0,702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Porto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Alegre</a:t>
                      </a:r>
                    </a:p>
                  </a:txBody>
                  <a:tcPr marL="72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RS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1.472.482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0,701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B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Bauru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364.562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0,697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Cascavel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309.259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0,697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São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Bernardo do Campo</a:t>
                      </a:r>
                    </a:p>
                  </a:txBody>
                  <a:tcPr marL="72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811.489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0,696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Barueri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259.555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0,694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Joinville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SC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554.601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0,692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Canoas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RS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339.979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406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Guarujá</a:t>
                      </a:r>
                    </a:p>
                  </a:txBody>
                  <a:tcPr marL="108000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308.989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0,692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978087"/>
              </p:ext>
            </p:extLst>
          </p:nvPr>
        </p:nvGraphicFramePr>
        <p:xfrm>
          <a:off x="6355987" y="1670786"/>
          <a:ext cx="5105400" cy="485972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133600"/>
                <a:gridCol w="533400"/>
                <a:gridCol w="1066800"/>
                <a:gridCol w="609600"/>
                <a:gridCol w="762000"/>
              </a:tblGrid>
              <a:tr h="294077">
                <a:tc>
                  <a:txBody>
                    <a:bodyPr/>
                    <a:lstStyle/>
                    <a:p>
                      <a:pPr algn="l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Município 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UF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Pop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ISLU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Classe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Governador Valadares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276.995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0,691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Belo Horizonte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2.491.109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Jundiaí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397.965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0,689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São José do Rio Preto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438.354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Franca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339.461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0,688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Taubaté</a:t>
                      </a:r>
                    </a:p>
                  </a:txBody>
                  <a:tcPr marL="108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299.423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0,685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Diadema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409.613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0,684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Guarujá</a:t>
                      </a:r>
                    </a:p>
                  </a:txBody>
                  <a:tcPr marL="108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308.989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Governador Valadares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276.995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0,691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Belo Horizonte</a:t>
                      </a:r>
                    </a:p>
                  </a:txBody>
                  <a:tcPr marL="108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2.491.109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0,690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Jundiaí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397.965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0,689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São José do Rio Preto</a:t>
                      </a:r>
                    </a:p>
                  </a:txBody>
                  <a:tcPr marL="108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438.354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0,688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Franca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339.461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0,688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Taubaté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299.423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0,685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Diadema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409.613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0,684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São Paulo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11.895.893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0,683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Salvador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2.902.927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0,683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Vitória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352.104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0,683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Salvador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2.902.927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0,683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Vitória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352.104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0,683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Ribeirão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Preto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658.059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0,681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75000"/>
                        <a:alpha val="20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São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José dos Campos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681.036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0,679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Betim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08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412.003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0,678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Gravataí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RS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270.689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0,677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Aparecida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Goiânia</a:t>
                      </a:r>
                    </a:p>
                  </a:txBody>
                  <a:tcPr marL="108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GO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511.323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0,676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Contagem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643.476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0,675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870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Volta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Redonda</a:t>
                      </a:r>
                    </a:p>
                  </a:txBody>
                  <a:tcPr marL="108000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262.259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0,674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5593987" y="4201179"/>
            <a:ext cx="228601" cy="0"/>
          </a:xfrm>
          <a:prstGeom prst="line">
            <a:avLst/>
          </a:prstGeom>
          <a:ln w="19050">
            <a:solidFill>
              <a:schemeClr val="accent6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822588" y="4201179"/>
            <a:ext cx="0" cy="198120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 bwMode="ltGray">
          <a:xfrm>
            <a:off x="1021987" y="5967039"/>
            <a:ext cx="4800601" cy="322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68387" y="5998928"/>
            <a:ext cx="48568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 smtClean="0">
                <a:solidFill>
                  <a:schemeClr val="accent6"/>
                </a:solidFill>
                <a:latin typeface="Georgia" pitchFamily="18" charset="0"/>
              </a:rPr>
              <a:t>Destas,</a:t>
            </a:r>
            <a:r>
              <a:rPr lang="pt-BR" sz="1200" b="1" dirty="0" smtClean="0">
                <a:solidFill>
                  <a:schemeClr val="accent6"/>
                </a:solidFill>
                <a:latin typeface="Georgia" pitchFamily="18" charset="0"/>
              </a:rPr>
              <a:t> </a:t>
            </a:r>
            <a:r>
              <a:rPr lang="pt-BR" sz="1200" b="1" dirty="0">
                <a:solidFill>
                  <a:schemeClr val="accent6"/>
                </a:solidFill>
                <a:latin typeface="Georgia" pitchFamily="18" charset="0"/>
              </a:rPr>
              <a:t>um terço </a:t>
            </a:r>
            <a:r>
              <a:rPr lang="pt-BR" sz="1200" dirty="0">
                <a:solidFill>
                  <a:schemeClr val="accent6"/>
                </a:solidFill>
                <a:latin typeface="Georgia" pitchFamily="18" charset="0"/>
              </a:rPr>
              <a:t>do </a:t>
            </a:r>
            <a:r>
              <a:rPr lang="pt-BR" sz="1200" b="1" dirty="0">
                <a:solidFill>
                  <a:schemeClr val="accent6"/>
                </a:solidFill>
                <a:latin typeface="Georgia" pitchFamily="18" charset="0"/>
              </a:rPr>
              <a:t>top 20 </a:t>
            </a:r>
            <a:r>
              <a:rPr lang="pt-BR" sz="1200" dirty="0" smtClean="0">
                <a:solidFill>
                  <a:schemeClr val="accent6"/>
                </a:solidFill>
                <a:latin typeface="Georgia" pitchFamily="18" charset="0"/>
              </a:rPr>
              <a:t>são cidades paulistas.</a:t>
            </a:r>
            <a:endParaRPr lang="pt-BR" sz="1200" dirty="0">
              <a:solidFill>
                <a:schemeClr val="accent6"/>
              </a:solidFill>
              <a:latin typeface="Georgia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839787" y="1670785"/>
            <a:ext cx="0" cy="3893058"/>
          </a:xfrm>
          <a:prstGeom prst="straightConnector1">
            <a:avLst/>
          </a:prstGeom>
          <a:ln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6236088" y="1687944"/>
            <a:ext cx="46108" cy="4842569"/>
          </a:xfrm>
          <a:prstGeom prst="straightConnector1">
            <a:avLst/>
          </a:prstGeom>
          <a:ln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 rot="16200000">
            <a:off x="5813696" y="6130808"/>
            <a:ext cx="5677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b="1" dirty="0" smtClean="0">
                <a:solidFill>
                  <a:schemeClr val="accent6"/>
                </a:solidFill>
              </a:rPr>
              <a:t>0,674</a:t>
            </a:r>
            <a:endParaRPr lang="pt-BR" sz="1200" dirty="0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59182" y="685800"/>
            <a:ext cx="10772405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Resultados </a:t>
            </a:r>
            <a:r>
              <a:rPr lang="pt-BR" sz="2800" b="0" i="0" dirty="0" smtClean="0"/>
              <a:t>do Índice</a:t>
            </a:r>
            <a:endParaRPr lang="pt-BR" sz="2800" b="0" i="0" dirty="0"/>
          </a:p>
        </p:txBody>
      </p:sp>
      <p:sp>
        <p:nvSpPr>
          <p:cNvPr id="17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80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839787" y="1676400"/>
            <a:ext cx="0" cy="4579652"/>
          </a:xfrm>
          <a:prstGeom prst="straightConnector1">
            <a:avLst/>
          </a:prstGeom>
          <a:ln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 rot="16200000">
            <a:off x="679078" y="3999740"/>
            <a:ext cx="228600" cy="380996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indent="-274322" algn="ctr">
              <a:spcAft>
                <a:spcPts val="900"/>
              </a:spcAft>
            </a:pPr>
            <a:r>
              <a:rPr lang="pt-BR" sz="1200" b="1" dirty="0" smtClean="0">
                <a:solidFill>
                  <a:schemeClr val="accent6"/>
                </a:solidFill>
              </a:rPr>
              <a:t>                                                                                                            0,670</a:t>
            </a:r>
            <a:endParaRPr lang="pt-BR" sz="1200" b="1" dirty="0">
              <a:solidFill>
                <a:schemeClr val="accent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17</a:t>
            </a:fld>
            <a:endParaRPr lang="pt-BR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336612"/>
              </p:ext>
            </p:extLst>
          </p:nvPr>
        </p:nvGraphicFramePr>
        <p:xfrm>
          <a:off x="930876" y="1692187"/>
          <a:ext cx="4780667" cy="473190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890111"/>
                <a:gridCol w="457200"/>
                <a:gridCol w="1066800"/>
                <a:gridCol w="609600"/>
                <a:gridCol w="756956"/>
              </a:tblGrid>
              <a:tr h="299817">
                <a:tc>
                  <a:txBody>
                    <a:bodyPr/>
                    <a:lstStyle/>
                    <a:p>
                      <a:pPr algn="l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Município 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UF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Pop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ISLU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Classe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18775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Mauá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448.776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0,670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Palmas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265.409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Campo </a:t>
                      </a:r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Grande</a:t>
                      </a: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MS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843.120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0,667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Goiânia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1.412.364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Uberlândia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654.681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0,664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Feira de Santana</a:t>
                      </a:r>
                    </a:p>
                  </a:txBody>
                  <a:tcPr marL="108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612.000</a:t>
                      </a:r>
                      <a:endParaRPr lang="pt-BR" sz="100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0,663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Macapá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446.757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0,663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Ipatinga</a:t>
                      </a:r>
                    </a:p>
                  </a:txBody>
                  <a:tcPr marL="108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MG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255.266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0,662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Recife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1.608.488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0,661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Campos dos Goytacazes</a:t>
                      </a:r>
                    </a:p>
                  </a:txBody>
                  <a:tcPr marL="108000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480.648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0,661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Praia Grande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293.695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0,659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Anápolis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GO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361.991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0,656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Mossoró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RN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284.288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0,652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Duque de Caxias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878.402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0,648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Vitória da Conquista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340.199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0,648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Guarulhos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1.312.197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0,647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Ananindeua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499.776</a:t>
                      </a:r>
                      <a:endParaRPr lang="pt-BR" sz="100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0,647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Natal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RN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862.044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0,645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Brasília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DF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2.852.372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0,643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Jaboatão dos Guararapes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680.943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0,642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Caruaru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342.328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0,641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Santa Maria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RS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274.838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Viamão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RS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251.033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0,640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Embu das Artes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259.053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0,639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Suzano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282.441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0,635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Fortaleza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CE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2.571.896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0,634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630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Vila Velha</a:t>
                      </a:r>
                    </a:p>
                  </a:txBody>
                  <a:tcPr marL="108000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465.690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0,633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104618"/>
              </p:ext>
            </p:extLst>
          </p:nvPr>
        </p:nvGraphicFramePr>
        <p:xfrm>
          <a:off x="6355987" y="1676401"/>
          <a:ext cx="5105400" cy="442552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133600"/>
                <a:gridCol w="533400"/>
                <a:gridCol w="1066800"/>
                <a:gridCol w="609600"/>
                <a:gridCol w="762000"/>
              </a:tblGrid>
              <a:tr h="298870">
                <a:tc>
                  <a:txBody>
                    <a:bodyPr/>
                    <a:lstStyle/>
                    <a:p>
                      <a:pPr algn="l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Município 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UF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Pop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ISLU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Classe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Florianópolis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SC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461.524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0,633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Aracaju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623.766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0,631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Camaçari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281.413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0,630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São Vicente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353.040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0,627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Niterói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495.470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0,622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Serra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ES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476.428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0,620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Manaus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2.020.301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0,617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Marabá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257.062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0,613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Rio Branco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363.928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0,588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Cuiabá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MT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575.480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0,584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São João de Meriti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460.711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0,583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Imperatriz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252.320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0,576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Olinda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388.821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0,566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Porto Velho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RO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494.013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0,564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Maceió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1.005.319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0,562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Santarém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290.521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0,556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Paulista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319.769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0,548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Petrópolis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298.017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0,542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Juazeiro do Norte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CE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263.704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0,536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São Luís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1.064.197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0,525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Boa Vista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RR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314.900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0,516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Teresina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PI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840.600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0,512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São Gonçalo</a:t>
                      </a:r>
                    </a:p>
                  </a:txBody>
                  <a:tcPr marL="108000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RJ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1.031.903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0,482</a:t>
                      </a: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5000"/>
                      </a:schemeClr>
                    </a:solidFill>
                  </a:tcPr>
                </a:tc>
              </a:tr>
              <a:tr h="17169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Belém</a:t>
                      </a:r>
                    </a:p>
                  </a:txBody>
                  <a:tcPr marL="108000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1.432.844</a:t>
                      </a:r>
                      <a:endParaRPr lang="pt-BR" sz="100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0,478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C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</a:tr>
            </a:tbl>
          </a:graphicData>
        </a:graphic>
      </p:graphicFrame>
      <p:cxnSp>
        <p:nvCxnSpPr>
          <p:cNvPr id="22" name="Straight Arrow Connector 21"/>
          <p:cNvCxnSpPr/>
          <p:nvPr/>
        </p:nvCxnSpPr>
        <p:spPr>
          <a:xfrm flipH="1">
            <a:off x="6274735" y="1693559"/>
            <a:ext cx="7460" cy="4408316"/>
          </a:xfrm>
          <a:prstGeom prst="straightConnector1">
            <a:avLst/>
          </a:prstGeom>
          <a:ln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 rot="16200000">
            <a:off x="3870234" y="4388232"/>
            <a:ext cx="4504214" cy="147350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indent="-274322" algn="ctr">
              <a:spcAft>
                <a:spcPts val="900"/>
              </a:spcAft>
            </a:pPr>
            <a:r>
              <a:rPr lang="pt-BR" sz="1200" b="1" dirty="0" smtClean="0">
                <a:solidFill>
                  <a:schemeClr val="accent6"/>
                </a:solidFill>
              </a:rPr>
              <a:t>                           0,478                                                                                           </a:t>
            </a:r>
          </a:p>
          <a:p>
            <a:pPr indent="-274322" algn="ctr">
              <a:spcAft>
                <a:spcPts val="900"/>
              </a:spcAft>
            </a:pPr>
            <a:endParaRPr lang="pt-BR" sz="1200" b="1" dirty="0">
              <a:solidFill>
                <a:schemeClr val="accent6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57587" y="1295400"/>
            <a:ext cx="82594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800" i="0" dirty="0">
                <a:solidFill>
                  <a:schemeClr val="accent6"/>
                </a:solidFill>
              </a:rPr>
              <a:t>Composição do ISLU – Municípios acima de 250 mil habitantes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59182" y="685800"/>
            <a:ext cx="10772405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Resultados </a:t>
            </a:r>
            <a:r>
              <a:rPr lang="pt-BR" sz="2800" b="0" i="0" dirty="0" smtClean="0"/>
              <a:t>do Índice</a:t>
            </a:r>
            <a:endParaRPr lang="pt-BR" sz="2800" b="0" i="0" dirty="0"/>
          </a:p>
        </p:txBody>
      </p:sp>
      <p:sp>
        <p:nvSpPr>
          <p:cNvPr id="14" name="Rectangle 13"/>
          <p:cNvSpPr/>
          <p:nvPr/>
        </p:nvSpPr>
        <p:spPr bwMode="ltGray">
          <a:xfrm>
            <a:off x="5945188" y="6162482"/>
            <a:ext cx="4648200" cy="33760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945187" y="6162482"/>
            <a:ext cx="48568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 smtClean="0">
                <a:solidFill>
                  <a:schemeClr val="accent6"/>
                </a:solidFill>
                <a:latin typeface="Georgia" pitchFamily="18" charset="0"/>
              </a:rPr>
              <a:t>Destas,</a:t>
            </a:r>
            <a:r>
              <a:rPr lang="pt-BR" sz="1200" b="1" dirty="0" smtClean="0">
                <a:solidFill>
                  <a:schemeClr val="accent6"/>
                </a:solidFill>
                <a:latin typeface="Georgia" pitchFamily="18" charset="0"/>
              </a:rPr>
              <a:t> metade </a:t>
            </a:r>
            <a:r>
              <a:rPr lang="pt-BR" sz="1200" dirty="0" smtClean="0">
                <a:solidFill>
                  <a:schemeClr val="accent6"/>
                </a:solidFill>
                <a:latin typeface="Georgia" pitchFamily="18" charset="0"/>
              </a:rPr>
              <a:t>do</a:t>
            </a:r>
            <a:r>
              <a:rPr lang="pt-BR" sz="1200" b="1" dirty="0" smtClean="0">
                <a:solidFill>
                  <a:schemeClr val="accent6"/>
                </a:solidFill>
                <a:latin typeface="Georgia" pitchFamily="18" charset="0"/>
              </a:rPr>
              <a:t> </a:t>
            </a:r>
            <a:r>
              <a:rPr lang="pt-BR" sz="1200" b="1" dirty="0" err="1">
                <a:solidFill>
                  <a:schemeClr val="accent6"/>
                </a:solidFill>
                <a:latin typeface="Georgia" pitchFamily="18" charset="0"/>
              </a:rPr>
              <a:t>bottom</a:t>
            </a:r>
            <a:r>
              <a:rPr lang="pt-BR" sz="1200" b="1" dirty="0">
                <a:solidFill>
                  <a:schemeClr val="accent6"/>
                </a:solidFill>
                <a:latin typeface="Georgia" pitchFamily="18" charset="0"/>
              </a:rPr>
              <a:t> 20 </a:t>
            </a:r>
            <a:r>
              <a:rPr lang="pt-BR" sz="1200" dirty="0">
                <a:solidFill>
                  <a:schemeClr val="accent6"/>
                </a:solidFill>
                <a:latin typeface="Georgia" pitchFamily="18" charset="0"/>
              </a:rPr>
              <a:t>são cidades da Região Norte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5945188" y="5099785"/>
            <a:ext cx="370612" cy="0"/>
          </a:xfrm>
          <a:prstGeom prst="line">
            <a:avLst/>
          </a:prstGeom>
          <a:ln w="19050">
            <a:solidFill>
              <a:schemeClr val="accent6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945188" y="5099785"/>
            <a:ext cx="0" cy="1082594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757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9"/>
          <a:stretch/>
        </p:blipFill>
        <p:spPr>
          <a:xfrm flipH="1">
            <a:off x="1587" y="-52039"/>
            <a:ext cx="12193588" cy="69100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ltGray">
          <a:xfrm>
            <a:off x="6630987" y="-25401"/>
            <a:ext cx="5564188" cy="6883401"/>
          </a:xfrm>
          <a:prstGeom prst="rect">
            <a:avLst/>
          </a:prstGeom>
          <a:solidFill>
            <a:schemeClr val="accent3">
              <a:alpha val="89804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312722" y="1361235"/>
            <a:ext cx="4271265" cy="914400"/>
          </a:xfrm>
        </p:spPr>
        <p:txBody>
          <a:bodyPr/>
          <a:lstStyle/>
          <a:p>
            <a:pPr>
              <a:spcAft>
                <a:spcPts val="900"/>
              </a:spcAft>
            </a:pPr>
            <a:r>
              <a:rPr lang="pt-BR" sz="4000" b="0" i="0" dirty="0" smtClean="0">
                <a:solidFill>
                  <a:schemeClr val="bg1"/>
                </a:solidFill>
                <a:latin typeface="Georgia" pitchFamily="18" charset="0"/>
              </a:rPr>
              <a:t>Análises </a:t>
            </a:r>
            <a:r>
              <a:rPr lang="pt-BR" sz="4000" b="0" i="0" dirty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t-BR" sz="4000" b="0" i="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4000" b="0" i="0" dirty="0" smtClean="0">
                <a:solidFill>
                  <a:schemeClr val="bg1"/>
                </a:solidFill>
                <a:latin typeface="Georgia" pitchFamily="18" charset="0"/>
              </a:rPr>
              <a:t>adicionais</a:t>
            </a:r>
            <a:endParaRPr lang="pt-BR" sz="4000" b="0" i="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2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03"/>
          <a:stretch/>
        </p:blipFill>
        <p:spPr>
          <a:xfrm>
            <a:off x="-408860" y="-3307925"/>
            <a:ext cx="12602448" cy="10439495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19</a:t>
            </a:fld>
            <a:endParaRPr lang="pt-BR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br>
              <a:rPr lang="pt-BR" sz="2800" b="0" i="0" dirty="0"/>
            </a:br>
            <a:endParaRPr lang="pt-BR" sz="2800" b="0" i="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61987" y="1510139"/>
            <a:ext cx="4028093" cy="4811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800" b="1" dirty="0">
                <a:solidFill>
                  <a:schemeClr val="accent3"/>
                </a:solidFill>
              </a:rPr>
              <a:t>Índices de </a:t>
            </a:r>
            <a:r>
              <a:rPr lang="pt-BR" sz="1800" b="1" dirty="0" smtClean="0">
                <a:solidFill>
                  <a:schemeClr val="accent3"/>
                </a:solidFill>
              </a:rPr>
              <a:t>Cobertura da Coleta </a:t>
            </a:r>
            <a:r>
              <a:rPr lang="pt-BR" sz="1800" b="1" dirty="0">
                <a:solidFill>
                  <a:schemeClr val="accent3"/>
                </a:solidFill>
              </a:rPr>
              <a:t>do Brasil e dos Estados </a:t>
            </a:r>
            <a:r>
              <a:rPr lang="pt-BR" sz="1800" b="1" dirty="0" smtClean="0">
                <a:solidFill>
                  <a:schemeClr val="accent3"/>
                </a:solidFill>
              </a:rPr>
              <a:t>brasileiros*</a:t>
            </a:r>
          </a:p>
          <a:p>
            <a:r>
              <a:rPr lang="pt-BR" sz="1050" b="1" dirty="0" smtClean="0">
                <a:solidFill>
                  <a:schemeClr val="accent3"/>
                </a:solidFill>
              </a:rPr>
              <a:t>*Considerando apenas a taxa média das cidades analisadas no estudo</a:t>
            </a:r>
            <a:endParaRPr lang="pt-BR" sz="1050" b="1" dirty="0">
              <a:solidFill>
                <a:schemeClr val="accent3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8387" y="438175"/>
            <a:ext cx="5791200" cy="6037301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 bwMode="ltGray">
          <a:xfrm>
            <a:off x="5640387" y="3581400"/>
            <a:ext cx="1143000" cy="1143000"/>
          </a:xfrm>
          <a:prstGeom prst="ellipse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021387" y="3733800"/>
            <a:ext cx="457200" cy="33787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0" i="0" dirty="0" smtClean="0">
                <a:solidFill>
                  <a:schemeClr val="bg1"/>
                </a:solidFill>
                <a:latin typeface="+mn-lt"/>
              </a:rPr>
              <a:t>BR</a:t>
            </a:r>
            <a:endParaRPr lang="pt-BR" sz="20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935888" y="4005735"/>
            <a:ext cx="1152299" cy="34792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 smtClean="0">
                <a:solidFill>
                  <a:schemeClr val="bg1"/>
                </a:solidFill>
              </a:rPr>
              <a:t>78%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6019754" y="1214818"/>
            <a:ext cx="325763" cy="1611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AM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926387" y="1375981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8981743" y="157983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10043607" y="1423744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CE</a:t>
            </a:r>
            <a:endParaRPr lang="pt-BR" sz="900" b="0" i="0" dirty="0">
              <a:latin typeface="+mn-lt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9055019" y="369453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MG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7477839" y="274751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MT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7575537" y="3957893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MS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8267818" y="427601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SP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7926387" y="472042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PR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7737004" y="546151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RS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10607861" y="1701194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RN</a:t>
            </a:r>
            <a:endParaRPr lang="pt-BR" sz="900" b="0" i="0" dirty="0">
              <a:latin typeface="+mn-lt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0715702" y="2101034"/>
            <a:ext cx="296148" cy="14065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PB</a:t>
            </a:r>
            <a:endParaRPr lang="pt-BR" sz="900" b="0" i="0" dirty="0">
              <a:latin typeface="+mn-lt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10657773" y="2461031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PE</a:t>
            </a:r>
            <a:endParaRPr lang="pt-BR" sz="900" b="0" i="0" dirty="0">
              <a:latin typeface="+mn-lt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0407489" y="2678814"/>
            <a:ext cx="296148" cy="18676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AL</a:t>
            </a:r>
            <a:endParaRPr lang="pt-BR" sz="900" b="0" i="0" dirty="0">
              <a:latin typeface="+mn-lt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10214073" y="299700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SE</a:t>
            </a:r>
            <a:endParaRPr lang="pt-BR" sz="900" b="0" i="0" dirty="0">
              <a:latin typeface="+mn-lt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10314707" y="3536498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DF</a:t>
            </a:r>
            <a:endParaRPr lang="pt-BR" sz="900" b="0" i="0" dirty="0">
              <a:latin typeface="+mn-lt"/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9877885" y="415655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ES</a:t>
            </a:r>
            <a:endParaRPr lang="pt-BR" sz="900" b="0" i="0" dirty="0">
              <a:latin typeface="+mn-lt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9618393" y="4581813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RJ</a:t>
            </a:r>
            <a:endParaRPr lang="pt-BR" sz="900" b="0" i="0" dirty="0">
              <a:latin typeface="+mn-lt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673842" y="53121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SC</a:t>
            </a:r>
            <a:endParaRPr lang="pt-BR" sz="900" b="0" i="0" dirty="0">
              <a:latin typeface="+mn-lt"/>
            </a:endParaRP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5867104" y="132305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65%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7783075" y="146789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69%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8883867" y="1689613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61%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7360362" y="2856150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75%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9121974" y="236542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55%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0" name="Title 1"/>
          <p:cNvSpPr txBox="1">
            <a:spLocks/>
          </p:cNvSpPr>
          <p:nvPr/>
        </p:nvSpPr>
        <p:spPr>
          <a:xfrm>
            <a:off x="7469905" y="406223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79%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8235537" y="437351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94%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2" name="Title 1"/>
          <p:cNvSpPr txBox="1">
            <a:spLocks/>
          </p:cNvSpPr>
          <p:nvPr/>
        </p:nvSpPr>
        <p:spPr>
          <a:xfrm>
            <a:off x="8916987" y="380870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84%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3" name="Title 1"/>
          <p:cNvSpPr txBox="1">
            <a:spLocks/>
          </p:cNvSpPr>
          <p:nvPr/>
        </p:nvSpPr>
        <p:spPr>
          <a:xfrm>
            <a:off x="7871685" y="4817882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80%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4" name="Title 1"/>
          <p:cNvSpPr txBox="1">
            <a:spLocks/>
          </p:cNvSpPr>
          <p:nvPr/>
        </p:nvSpPr>
        <p:spPr>
          <a:xfrm>
            <a:off x="7625913" y="5552171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88%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10587883" y="1774994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83%</a:t>
            </a:r>
            <a:endParaRPr lang="pt-BR" sz="1200" dirty="0"/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10703637" y="218073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72%</a:t>
            </a:r>
            <a:endParaRPr lang="pt-BR" sz="1200" dirty="0"/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10636895" y="254127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76%</a:t>
            </a:r>
            <a:endParaRPr lang="pt-BR" sz="1200" dirty="0"/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10219082" y="309188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76%</a:t>
            </a:r>
            <a:endParaRPr lang="pt-BR" sz="1200" dirty="0"/>
          </a:p>
        </p:txBody>
      </p:sp>
      <p:sp>
        <p:nvSpPr>
          <p:cNvPr id="71" name="Title 1"/>
          <p:cNvSpPr txBox="1">
            <a:spLocks/>
          </p:cNvSpPr>
          <p:nvPr/>
        </p:nvSpPr>
        <p:spPr>
          <a:xfrm>
            <a:off x="10379572" y="276319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74%</a:t>
            </a:r>
            <a:endParaRPr lang="pt-BR" sz="1200" dirty="0"/>
          </a:p>
        </p:txBody>
      </p:sp>
      <p:sp>
        <p:nvSpPr>
          <p:cNvPr id="72" name="Title 1"/>
          <p:cNvSpPr txBox="1">
            <a:spLocks/>
          </p:cNvSpPr>
          <p:nvPr/>
        </p:nvSpPr>
        <p:spPr>
          <a:xfrm>
            <a:off x="10306144" y="364244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98%</a:t>
            </a:r>
            <a:endParaRPr lang="pt-BR" sz="1200" dirty="0"/>
          </a:p>
        </p:txBody>
      </p:sp>
      <p:sp>
        <p:nvSpPr>
          <p:cNvPr id="73" name="Title 1"/>
          <p:cNvSpPr txBox="1">
            <a:spLocks/>
          </p:cNvSpPr>
          <p:nvPr/>
        </p:nvSpPr>
        <p:spPr>
          <a:xfrm>
            <a:off x="9864871" y="425916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87%</a:t>
            </a:r>
            <a:endParaRPr lang="pt-BR" sz="1200" dirty="0"/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9625158" y="4685483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94%</a:t>
            </a:r>
            <a:endParaRPr lang="pt-BR" sz="1200" dirty="0"/>
          </a:p>
        </p:txBody>
      </p:sp>
      <p:sp>
        <p:nvSpPr>
          <p:cNvPr id="75" name="Title 1"/>
          <p:cNvSpPr txBox="1">
            <a:spLocks/>
          </p:cNvSpPr>
          <p:nvPr/>
        </p:nvSpPr>
        <p:spPr>
          <a:xfrm>
            <a:off x="8674719" y="540969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83%</a:t>
            </a:r>
            <a:endParaRPr lang="pt-BR" sz="1200" dirty="0"/>
          </a:p>
        </p:txBody>
      </p:sp>
      <p:cxnSp>
        <p:nvCxnSpPr>
          <p:cNvPr id="77" name="Straight Connector 76"/>
          <p:cNvCxnSpPr/>
          <p:nvPr/>
        </p:nvCxnSpPr>
        <p:spPr>
          <a:xfrm>
            <a:off x="8673842" y="3596839"/>
            <a:ext cx="1575852" cy="0"/>
          </a:xfrm>
          <a:prstGeom prst="line">
            <a:avLst/>
          </a:prstGeom>
          <a:ln>
            <a:solidFill>
              <a:schemeClr val="accent6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 bwMode="ltGray">
          <a:xfrm>
            <a:off x="8235537" y="3642446"/>
            <a:ext cx="232465" cy="247096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8211851" y="36507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GO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8059549" y="375062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90%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80" name="Rectangle 79"/>
          <p:cNvSpPr/>
          <p:nvPr/>
        </p:nvSpPr>
        <p:spPr bwMode="ltGray">
          <a:xfrm>
            <a:off x="5183187" y="2346227"/>
            <a:ext cx="228600" cy="244573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4996119" y="236495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74%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5084776" y="228133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AC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1" name="Rectangle 80"/>
          <p:cNvSpPr/>
          <p:nvPr/>
        </p:nvSpPr>
        <p:spPr bwMode="ltGray">
          <a:xfrm>
            <a:off x="6345517" y="2747515"/>
            <a:ext cx="221604" cy="24949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196287" y="265603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62%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6319797" y="255701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2" name="Oval 81"/>
          <p:cNvSpPr/>
          <p:nvPr/>
        </p:nvSpPr>
        <p:spPr bwMode="ltGray">
          <a:xfrm>
            <a:off x="8059549" y="615360"/>
            <a:ext cx="208269" cy="256433"/>
          </a:xfrm>
          <a:prstGeom prst="ellipse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8298159" y="536849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AP</a:t>
            </a:r>
            <a:endParaRPr lang="pt-BR" sz="900" b="0" i="0" dirty="0">
              <a:latin typeface="+mn-lt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8285063" y="60833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96%</a:t>
            </a:r>
            <a:endParaRPr lang="pt-BR" sz="1200" dirty="0"/>
          </a:p>
        </p:txBody>
      </p:sp>
      <p:sp>
        <p:nvSpPr>
          <p:cNvPr id="83" name="Rectangle 82"/>
          <p:cNvSpPr/>
          <p:nvPr/>
        </p:nvSpPr>
        <p:spPr bwMode="ltGray">
          <a:xfrm>
            <a:off x="9482588" y="2154375"/>
            <a:ext cx="187587" cy="224284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9288399" y="22646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PI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4" name="Title 1"/>
          <p:cNvSpPr txBox="1">
            <a:spLocks/>
          </p:cNvSpPr>
          <p:nvPr/>
        </p:nvSpPr>
        <p:spPr>
          <a:xfrm>
            <a:off x="10030775" y="1500090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74%</a:t>
            </a:r>
            <a:endParaRPr lang="pt-BR" sz="1200" dirty="0"/>
          </a:p>
        </p:txBody>
      </p:sp>
      <p:sp>
        <p:nvSpPr>
          <p:cNvPr id="85" name="Rectangle 84"/>
          <p:cNvSpPr/>
          <p:nvPr/>
        </p:nvSpPr>
        <p:spPr bwMode="ltGray">
          <a:xfrm>
            <a:off x="8468002" y="2747515"/>
            <a:ext cx="276474" cy="24949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8364169" y="282541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71%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8483590" y="2720369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TO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6" name="Rectangle 85"/>
          <p:cNvSpPr/>
          <p:nvPr/>
        </p:nvSpPr>
        <p:spPr bwMode="ltGray">
          <a:xfrm>
            <a:off x="9451261" y="2989800"/>
            <a:ext cx="303926" cy="28680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9350019" y="302251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73%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9482899" y="291585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BA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7" name="Rectangle 86"/>
          <p:cNvSpPr/>
          <p:nvPr/>
        </p:nvSpPr>
        <p:spPr bwMode="ltGray">
          <a:xfrm>
            <a:off x="6575854" y="791350"/>
            <a:ext cx="211825" cy="27545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6414813" y="652862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84%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613428" y="571157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RR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11786" y="2514600"/>
            <a:ext cx="211817" cy="285272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1367" y="831583"/>
            <a:ext cx="211817" cy="28527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7305" y="770090"/>
            <a:ext cx="211817" cy="28527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0576" y="2869306"/>
            <a:ext cx="211817" cy="28527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24426" y="3217780"/>
            <a:ext cx="211817" cy="28527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2021" y="2063342"/>
            <a:ext cx="211817" cy="28527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84721" y="2437293"/>
            <a:ext cx="211817" cy="28527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90649" y="3391543"/>
            <a:ext cx="211817" cy="285272"/>
          </a:xfrm>
          <a:prstGeom prst="rect">
            <a:avLst/>
          </a:prstGeom>
        </p:spPr>
      </p:pic>
      <p:sp>
        <p:nvSpPr>
          <p:cNvPr id="97" name="Oval 96"/>
          <p:cNvSpPr/>
          <p:nvPr/>
        </p:nvSpPr>
        <p:spPr bwMode="ltGray">
          <a:xfrm>
            <a:off x="10472222" y="283141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0745787" y="398277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E</a:t>
            </a:r>
          </a:p>
        </p:txBody>
      </p:sp>
      <p:sp>
        <p:nvSpPr>
          <p:cNvPr id="99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3788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03"/>
          <a:stretch/>
        </p:blipFill>
        <p:spPr>
          <a:xfrm>
            <a:off x="-408860" y="-3307925"/>
            <a:ext cx="12602448" cy="10439495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20</a:t>
            </a:fld>
            <a:endParaRPr lang="pt-BR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br>
              <a:rPr lang="pt-BR" sz="2800" b="0" i="0" dirty="0"/>
            </a:br>
            <a:endParaRPr lang="pt-BR" sz="2800" b="0" i="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61987" y="1510139"/>
            <a:ext cx="4028093" cy="4811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800" b="1" dirty="0">
                <a:solidFill>
                  <a:schemeClr val="accent3"/>
                </a:solidFill>
              </a:rPr>
              <a:t>Índices de </a:t>
            </a:r>
            <a:r>
              <a:rPr lang="pt-BR" sz="1800" b="1" dirty="0" smtClean="0">
                <a:solidFill>
                  <a:schemeClr val="accent3"/>
                </a:solidFill>
              </a:rPr>
              <a:t>arrecadação específica / dispêndio com limpeza urbana </a:t>
            </a:r>
            <a:r>
              <a:rPr lang="pt-BR" sz="1800" b="1" dirty="0">
                <a:solidFill>
                  <a:schemeClr val="accent3"/>
                </a:solidFill>
              </a:rPr>
              <a:t>do Brasil e dos Estados </a:t>
            </a:r>
            <a:r>
              <a:rPr lang="pt-BR" sz="1800" b="1" dirty="0" smtClean="0">
                <a:solidFill>
                  <a:schemeClr val="accent3"/>
                </a:solidFill>
              </a:rPr>
              <a:t>brasileiros*</a:t>
            </a:r>
          </a:p>
          <a:p>
            <a:r>
              <a:rPr lang="pt-BR" sz="1050" b="1" dirty="0" smtClean="0">
                <a:solidFill>
                  <a:schemeClr val="accent3"/>
                </a:solidFill>
              </a:rPr>
              <a:t>*Considerando apenas as taxas médias das cidades analisadas no estudo</a:t>
            </a:r>
            <a:endParaRPr lang="pt-BR" sz="1050" b="1" dirty="0">
              <a:solidFill>
                <a:schemeClr val="accent3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8387" y="438175"/>
            <a:ext cx="5791200" cy="6037301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 bwMode="ltGray">
          <a:xfrm>
            <a:off x="5640387" y="3581400"/>
            <a:ext cx="1143000" cy="1143000"/>
          </a:xfrm>
          <a:prstGeom prst="ellipse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021387" y="3733800"/>
            <a:ext cx="457200" cy="33787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0" i="0" dirty="0" smtClean="0">
                <a:solidFill>
                  <a:schemeClr val="bg1"/>
                </a:solidFill>
                <a:latin typeface="+mn-lt"/>
              </a:rPr>
              <a:t>BR</a:t>
            </a:r>
            <a:endParaRPr lang="pt-BR" sz="20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900587" y="3994917"/>
            <a:ext cx="1152299" cy="34792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 smtClean="0">
                <a:solidFill>
                  <a:schemeClr val="bg1"/>
                </a:solidFill>
              </a:rPr>
              <a:t>10%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6019754" y="1214818"/>
            <a:ext cx="325763" cy="1611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AM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926387" y="1375981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8981743" y="157983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10043607" y="1423744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CE</a:t>
            </a:r>
            <a:endParaRPr lang="pt-BR" sz="900" b="0" i="0" dirty="0">
              <a:latin typeface="+mn-lt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9055019" y="369453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MG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7477839" y="274751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MT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7575537" y="3957893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MS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8267818" y="427601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SP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7926387" y="472042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PR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7737004" y="546151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RS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10607861" y="1701194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RN</a:t>
            </a:r>
            <a:endParaRPr lang="pt-BR" sz="900" b="0" i="0" dirty="0">
              <a:latin typeface="+mn-lt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0715702" y="2101034"/>
            <a:ext cx="296148" cy="14065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PB</a:t>
            </a:r>
            <a:endParaRPr lang="pt-BR" sz="900" b="0" i="0" dirty="0">
              <a:latin typeface="+mn-lt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10657773" y="2461031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PE</a:t>
            </a:r>
            <a:endParaRPr lang="pt-BR" sz="900" b="0" i="0" dirty="0">
              <a:latin typeface="+mn-lt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0407489" y="2678814"/>
            <a:ext cx="296148" cy="18676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AL</a:t>
            </a:r>
            <a:endParaRPr lang="pt-BR" sz="900" b="0" i="0" dirty="0">
              <a:latin typeface="+mn-lt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10214073" y="299700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SE</a:t>
            </a:r>
            <a:endParaRPr lang="pt-BR" sz="900" b="0" i="0" dirty="0">
              <a:latin typeface="+mn-lt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10314707" y="3536498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DF</a:t>
            </a:r>
            <a:endParaRPr lang="pt-BR" sz="900" b="0" i="0" dirty="0">
              <a:latin typeface="+mn-lt"/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9877885" y="415655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ES</a:t>
            </a:r>
            <a:endParaRPr lang="pt-BR" sz="900" b="0" i="0" dirty="0">
              <a:latin typeface="+mn-lt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9618393" y="4581813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RJ</a:t>
            </a:r>
            <a:endParaRPr lang="pt-BR" sz="900" b="0" i="0" dirty="0">
              <a:latin typeface="+mn-lt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673842" y="53121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SC</a:t>
            </a:r>
            <a:endParaRPr lang="pt-BR" sz="900" b="0" i="0" dirty="0">
              <a:latin typeface="+mn-lt"/>
            </a:endParaRP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5867104" y="132305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>
                <a:solidFill>
                  <a:schemeClr val="bg1"/>
                </a:solidFill>
              </a:rPr>
              <a:t>0</a:t>
            </a:r>
            <a:r>
              <a:rPr lang="pt-BR" sz="1200" dirty="0" smtClean="0">
                <a:solidFill>
                  <a:schemeClr val="bg1"/>
                </a:solidFill>
              </a:rPr>
              <a:t>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7783075" y="146789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>
                <a:solidFill>
                  <a:schemeClr val="bg1"/>
                </a:solidFill>
              </a:rPr>
              <a:t>6</a:t>
            </a:r>
            <a:r>
              <a:rPr lang="pt-BR" sz="1200" dirty="0" smtClean="0">
                <a:solidFill>
                  <a:schemeClr val="bg1"/>
                </a:solidFill>
              </a:rPr>
              <a:t>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8883867" y="1689613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7360362" y="2856150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13%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9121974" y="236542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>
                <a:solidFill>
                  <a:schemeClr val="bg1"/>
                </a:solidFill>
              </a:rPr>
              <a:t>3</a:t>
            </a:r>
            <a:r>
              <a:rPr lang="pt-BR" sz="1200" dirty="0" smtClean="0">
                <a:solidFill>
                  <a:schemeClr val="bg1"/>
                </a:solidFill>
              </a:rPr>
              <a:t>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0" name="Title 1"/>
          <p:cNvSpPr txBox="1">
            <a:spLocks/>
          </p:cNvSpPr>
          <p:nvPr/>
        </p:nvSpPr>
        <p:spPr>
          <a:xfrm>
            <a:off x="7469905" y="406223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>
                <a:solidFill>
                  <a:schemeClr val="bg1"/>
                </a:solidFill>
              </a:rPr>
              <a:t>7</a:t>
            </a:r>
            <a:r>
              <a:rPr lang="pt-BR" sz="1200" dirty="0" smtClean="0">
                <a:solidFill>
                  <a:schemeClr val="bg1"/>
                </a:solidFill>
              </a:rPr>
              <a:t>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8235537" y="437351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18%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2" name="Title 1"/>
          <p:cNvSpPr txBox="1">
            <a:spLocks/>
          </p:cNvSpPr>
          <p:nvPr/>
        </p:nvSpPr>
        <p:spPr>
          <a:xfrm>
            <a:off x="8916987" y="380870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3" name="Title 1"/>
          <p:cNvSpPr txBox="1">
            <a:spLocks/>
          </p:cNvSpPr>
          <p:nvPr/>
        </p:nvSpPr>
        <p:spPr>
          <a:xfrm>
            <a:off x="7871685" y="4817882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31%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4" name="Title 1"/>
          <p:cNvSpPr txBox="1">
            <a:spLocks/>
          </p:cNvSpPr>
          <p:nvPr/>
        </p:nvSpPr>
        <p:spPr>
          <a:xfrm>
            <a:off x="7625913" y="5552171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22%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10587883" y="1774994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2%</a:t>
            </a:r>
            <a:endParaRPr lang="pt-BR" sz="1200" dirty="0"/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10703637" y="218073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0,38%</a:t>
            </a:r>
            <a:endParaRPr lang="pt-BR" sz="1200" dirty="0"/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10636895" y="254127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/>
              <a:t>7</a:t>
            </a:r>
            <a:r>
              <a:rPr lang="pt-BR" sz="1200" dirty="0" smtClean="0"/>
              <a:t>%</a:t>
            </a:r>
            <a:endParaRPr lang="pt-BR" sz="1200" dirty="0"/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10219082" y="309188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0,1%</a:t>
            </a:r>
            <a:endParaRPr lang="pt-BR" sz="1200" dirty="0"/>
          </a:p>
        </p:txBody>
      </p:sp>
      <p:sp>
        <p:nvSpPr>
          <p:cNvPr id="71" name="Title 1"/>
          <p:cNvSpPr txBox="1">
            <a:spLocks/>
          </p:cNvSpPr>
          <p:nvPr/>
        </p:nvSpPr>
        <p:spPr>
          <a:xfrm>
            <a:off x="10379572" y="276319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0,74%</a:t>
            </a:r>
            <a:endParaRPr lang="pt-BR" sz="1200" dirty="0"/>
          </a:p>
        </p:txBody>
      </p:sp>
      <p:sp>
        <p:nvSpPr>
          <p:cNvPr id="72" name="Title 1"/>
          <p:cNvSpPr txBox="1">
            <a:spLocks/>
          </p:cNvSpPr>
          <p:nvPr/>
        </p:nvSpPr>
        <p:spPr>
          <a:xfrm>
            <a:off x="10306144" y="364244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34%</a:t>
            </a:r>
            <a:endParaRPr lang="pt-BR" sz="1200" dirty="0"/>
          </a:p>
        </p:txBody>
      </p:sp>
      <p:sp>
        <p:nvSpPr>
          <p:cNvPr id="73" name="Title 1"/>
          <p:cNvSpPr txBox="1">
            <a:spLocks/>
          </p:cNvSpPr>
          <p:nvPr/>
        </p:nvSpPr>
        <p:spPr>
          <a:xfrm>
            <a:off x="9864871" y="425916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/>
              <a:t>9</a:t>
            </a:r>
            <a:r>
              <a:rPr lang="pt-BR" sz="1200" dirty="0" smtClean="0"/>
              <a:t>%</a:t>
            </a:r>
            <a:endParaRPr lang="pt-BR" sz="1200" dirty="0"/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9625158" y="4685483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17%</a:t>
            </a:r>
            <a:endParaRPr lang="pt-BR" sz="1200" dirty="0"/>
          </a:p>
        </p:txBody>
      </p:sp>
      <p:sp>
        <p:nvSpPr>
          <p:cNvPr id="75" name="Title 1"/>
          <p:cNvSpPr txBox="1">
            <a:spLocks/>
          </p:cNvSpPr>
          <p:nvPr/>
        </p:nvSpPr>
        <p:spPr>
          <a:xfrm>
            <a:off x="8674719" y="540969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33%</a:t>
            </a:r>
            <a:endParaRPr lang="pt-BR" sz="1200" dirty="0"/>
          </a:p>
        </p:txBody>
      </p:sp>
      <p:cxnSp>
        <p:nvCxnSpPr>
          <p:cNvPr id="77" name="Straight Connector 76"/>
          <p:cNvCxnSpPr/>
          <p:nvPr/>
        </p:nvCxnSpPr>
        <p:spPr>
          <a:xfrm>
            <a:off x="8673842" y="3596839"/>
            <a:ext cx="1575852" cy="0"/>
          </a:xfrm>
          <a:prstGeom prst="line">
            <a:avLst/>
          </a:prstGeom>
          <a:ln>
            <a:solidFill>
              <a:schemeClr val="accent6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 bwMode="ltGray">
          <a:xfrm>
            <a:off x="8235537" y="3642446"/>
            <a:ext cx="232465" cy="247096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8211851" y="36507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GO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8059549" y="375062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80" name="Rectangle 79"/>
          <p:cNvSpPr/>
          <p:nvPr/>
        </p:nvSpPr>
        <p:spPr bwMode="ltGray">
          <a:xfrm>
            <a:off x="5183187" y="2346227"/>
            <a:ext cx="228600" cy="244573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4996119" y="236495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4%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5084776" y="228133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AC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1" name="Rectangle 80"/>
          <p:cNvSpPr/>
          <p:nvPr/>
        </p:nvSpPr>
        <p:spPr bwMode="ltGray">
          <a:xfrm>
            <a:off x="6345517" y="2747515"/>
            <a:ext cx="221604" cy="24949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196287" y="265603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21%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6319797" y="255701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2" name="Oval 81"/>
          <p:cNvSpPr/>
          <p:nvPr/>
        </p:nvSpPr>
        <p:spPr bwMode="ltGray">
          <a:xfrm>
            <a:off x="8059549" y="615360"/>
            <a:ext cx="208269" cy="256433"/>
          </a:xfrm>
          <a:prstGeom prst="ellipse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8298159" y="536849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AP</a:t>
            </a:r>
            <a:endParaRPr lang="pt-BR" sz="900" b="0" i="0" dirty="0">
              <a:latin typeface="+mn-lt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8285063" y="60833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/>
              <a:t>0</a:t>
            </a:r>
            <a:r>
              <a:rPr lang="pt-BR" sz="1200" dirty="0" smtClean="0"/>
              <a:t>%</a:t>
            </a:r>
            <a:endParaRPr lang="pt-BR" sz="1200" dirty="0"/>
          </a:p>
        </p:txBody>
      </p:sp>
      <p:sp>
        <p:nvSpPr>
          <p:cNvPr id="83" name="Rectangle 82"/>
          <p:cNvSpPr/>
          <p:nvPr/>
        </p:nvSpPr>
        <p:spPr bwMode="ltGray">
          <a:xfrm>
            <a:off x="9482588" y="2154375"/>
            <a:ext cx="187587" cy="224284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9288399" y="22646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PI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4" name="Title 1"/>
          <p:cNvSpPr txBox="1">
            <a:spLocks/>
          </p:cNvSpPr>
          <p:nvPr/>
        </p:nvSpPr>
        <p:spPr>
          <a:xfrm>
            <a:off x="10030775" y="1500090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/>
              <a:t>0</a:t>
            </a:r>
            <a:r>
              <a:rPr lang="pt-BR" sz="1200" dirty="0" smtClean="0"/>
              <a:t>%</a:t>
            </a:r>
            <a:endParaRPr lang="pt-BR" sz="1200" dirty="0"/>
          </a:p>
        </p:txBody>
      </p:sp>
      <p:sp>
        <p:nvSpPr>
          <p:cNvPr id="85" name="Rectangle 84"/>
          <p:cNvSpPr/>
          <p:nvPr/>
        </p:nvSpPr>
        <p:spPr bwMode="ltGray">
          <a:xfrm>
            <a:off x="8468002" y="2747515"/>
            <a:ext cx="276474" cy="24949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8364169" y="282541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0,62%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8483590" y="2720369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TO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6" name="Rectangle 85"/>
          <p:cNvSpPr/>
          <p:nvPr/>
        </p:nvSpPr>
        <p:spPr bwMode="ltGray">
          <a:xfrm>
            <a:off x="9451261" y="2989800"/>
            <a:ext cx="303926" cy="28680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9350019" y="302251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0,94%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9482899" y="291585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BA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7" name="Rectangle 86"/>
          <p:cNvSpPr/>
          <p:nvPr/>
        </p:nvSpPr>
        <p:spPr bwMode="ltGray">
          <a:xfrm>
            <a:off x="6575854" y="791350"/>
            <a:ext cx="211825" cy="27545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6414813" y="652862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26%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613428" y="571157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RR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11786" y="2514600"/>
            <a:ext cx="211817" cy="285272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1367" y="831583"/>
            <a:ext cx="211817" cy="28527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7305" y="770090"/>
            <a:ext cx="211817" cy="28527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0576" y="2869306"/>
            <a:ext cx="211817" cy="28527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24426" y="3217780"/>
            <a:ext cx="211817" cy="28527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2021" y="2063342"/>
            <a:ext cx="211817" cy="28527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84721" y="2437293"/>
            <a:ext cx="211817" cy="28527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90649" y="3391543"/>
            <a:ext cx="211817" cy="285272"/>
          </a:xfrm>
          <a:prstGeom prst="rect">
            <a:avLst/>
          </a:prstGeom>
        </p:spPr>
      </p:pic>
      <p:sp>
        <p:nvSpPr>
          <p:cNvPr id="97" name="Oval 96"/>
          <p:cNvSpPr/>
          <p:nvPr/>
        </p:nvSpPr>
        <p:spPr bwMode="ltGray">
          <a:xfrm>
            <a:off x="10472222" y="283141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0745787" y="398277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S</a:t>
            </a:r>
          </a:p>
        </p:txBody>
      </p:sp>
      <p:sp>
        <p:nvSpPr>
          <p:cNvPr id="99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8798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03"/>
          <a:stretch/>
        </p:blipFill>
        <p:spPr>
          <a:xfrm>
            <a:off x="-408860" y="-3307925"/>
            <a:ext cx="12602448" cy="10439495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21</a:t>
            </a:fld>
            <a:endParaRPr lang="pt-BR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br>
              <a:rPr lang="pt-BR" sz="2800" b="0" i="0" dirty="0"/>
            </a:br>
            <a:endParaRPr lang="pt-BR" sz="2800" b="0" i="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61987" y="1510139"/>
            <a:ext cx="4028093" cy="4811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800" b="1" dirty="0" smtClean="0">
                <a:solidFill>
                  <a:schemeClr val="accent3"/>
                </a:solidFill>
              </a:rPr>
              <a:t>% das cidades que destinam corretamente no </a:t>
            </a:r>
            <a:r>
              <a:rPr lang="pt-BR" sz="1800" b="1" dirty="0">
                <a:solidFill>
                  <a:schemeClr val="accent3"/>
                </a:solidFill>
              </a:rPr>
              <a:t>Brasil e </a:t>
            </a:r>
            <a:r>
              <a:rPr lang="pt-BR" sz="1800" b="1" dirty="0" smtClean="0">
                <a:solidFill>
                  <a:schemeClr val="accent3"/>
                </a:solidFill>
              </a:rPr>
              <a:t>nos </a:t>
            </a:r>
            <a:r>
              <a:rPr lang="pt-BR" sz="1800" b="1" dirty="0">
                <a:solidFill>
                  <a:schemeClr val="accent3"/>
                </a:solidFill>
              </a:rPr>
              <a:t>Estados </a:t>
            </a:r>
            <a:r>
              <a:rPr lang="pt-BR" sz="1800" b="1" dirty="0" smtClean="0">
                <a:solidFill>
                  <a:schemeClr val="accent3"/>
                </a:solidFill>
              </a:rPr>
              <a:t>brasileiros*</a:t>
            </a:r>
          </a:p>
          <a:p>
            <a:r>
              <a:rPr lang="pt-BR" sz="1050" b="1" dirty="0" smtClean="0">
                <a:solidFill>
                  <a:schemeClr val="accent3"/>
                </a:solidFill>
              </a:rPr>
              <a:t>*Considerando apenas as cidades analisadas no estudo</a:t>
            </a:r>
            <a:endParaRPr lang="pt-BR" sz="1050" b="1" dirty="0">
              <a:solidFill>
                <a:schemeClr val="accent3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8387" y="438175"/>
            <a:ext cx="5791200" cy="6037301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 bwMode="ltGray">
          <a:xfrm>
            <a:off x="5640387" y="3581400"/>
            <a:ext cx="1143000" cy="1143000"/>
          </a:xfrm>
          <a:prstGeom prst="ellipse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021387" y="3733800"/>
            <a:ext cx="457200" cy="33787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0" i="0" dirty="0" smtClean="0">
                <a:solidFill>
                  <a:schemeClr val="bg1"/>
                </a:solidFill>
                <a:latin typeface="+mn-lt"/>
              </a:rPr>
              <a:t>BR</a:t>
            </a:r>
            <a:endParaRPr lang="pt-BR" sz="20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935888" y="4005735"/>
            <a:ext cx="1152299" cy="34792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 smtClean="0">
                <a:solidFill>
                  <a:schemeClr val="bg1"/>
                </a:solidFill>
              </a:rPr>
              <a:t>28%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6019754" y="1214818"/>
            <a:ext cx="325763" cy="1611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AM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926387" y="1375981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8981743" y="157983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10043607" y="1423744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CE</a:t>
            </a:r>
            <a:endParaRPr lang="pt-BR" sz="900" b="0" i="0" dirty="0">
              <a:latin typeface="+mn-lt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9055019" y="369453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MG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7477839" y="274751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MT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7575537" y="3957893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MS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8267818" y="427601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SP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7926387" y="472042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PR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7737004" y="546151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RS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10607861" y="1701194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RN</a:t>
            </a:r>
            <a:endParaRPr lang="pt-BR" sz="900" b="0" i="0" dirty="0">
              <a:latin typeface="+mn-lt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0715702" y="2101034"/>
            <a:ext cx="296148" cy="14065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PB</a:t>
            </a:r>
            <a:endParaRPr lang="pt-BR" sz="900" b="0" i="0" dirty="0">
              <a:latin typeface="+mn-lt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10657773" y="2461031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PE</a:t>
            </a:r>
            <a:endParaRPr lang="pt-BR" sz="900" b="0" i="0" dirty="0">
              <a:latin typeface="+mn-lt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0407489" y="2678814"/>
            <a:ext cx="296148" cy="18676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AL</a:t>
            </a:r>
            <a:endParaRPr lang="pt-BR" sz="900" b="0" i="0" dirty="0">
              <a:latin typeface="+mn-lt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10214073" y="299700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SE</a:t>
            </a:r>
            <a:endParaRPr lang="pt-BR" sz="900" b="0" i="0" dirty="0">
              <a:latin typeface="+mn-lt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10314707" y="3536498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DF</a:t>
            </a:r>
            <a:endParaRPr lang="pt-BR" sz="900" b="0" i="0" dirty="0">
              <a:latin typeface="+mn-lt"/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9877885" y="415655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ES</a:t>
            </a:r>
            <a:endParaRPr lang="pt-BR" sz="900" b="0" i="0" dirty="0">
              <a:latin typeface="+mn-lt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9618393" y="4581813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RJ</a:t>
            </a:r>
            <a:endParaRPr lang="pt-BR" sz="900" b="0" i="0" dirty="0">
              <a:latin typeface="+mn-lt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673842" y="53121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SC</a:t>
            </a:r>
            <a:endParaRPr lang="pt-BR" sz="900" b="0" i="0" dirty="0">
              <a:latin typeface="+mn-lt"/>
            </a:endParaRP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5867104" y="132305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8%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7783075" y="146789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8883867" y="1689613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7360362" y="2856150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11%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9121974" y="236542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0" name="Title 1"/>
          <p:cNvSpPr txBox="1">
            <a:spLocks/>
          </p:cNvSpPr>
          <p:nvPr/>
        </p:nvSpPr>
        <p:spPr>
          <a:xfrm>
            <a:off x="7469905" y="406223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14%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8235537" y="437351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73%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2" name="Title 1"/>
          <p:cNvSpPr txBox="1">
            <a:spLocks/>
          </p:cNvSpPr>
          <p:nvPr/>
        </p:nvSpPr>
        <p:spPr>
          <a:xfrm>
            <a:off x="8916987" y="380870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28%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3" name="Title 1"/>
          <p:cNvSpPr txBox="1">
            <a:spLocks/>
          </p:cNvSpPr>
          <p:nvPr/>
        </p:nvSpPr>
        <p:spPr>
          <a:xfrm>
            <a:off x="7871685" y="4817882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56%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4" name="Title 1"/>
          <p:cNvSpPr txBox="1">
            <a:spLocks/>
          </p:cNvSpPr>
          <p:nvPr/>
        </p:nvSpPr>
        <p:spPr>
          <a:xfrm>
            <a:off x="7625913" y="5552171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79%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10587883" y="1774994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18%</a:t>
            </a:r>
            <a:endParaRPr lang="pt-BR" sz="1200" dirty="0"/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10703637" y="218073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15%</a:t>
            </a:r>
            <a:endParaRPr lang="pt-BR" sz="1200" dirty="0"/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10636895" y="254127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20%</a:t>
            </a:r>
            <a:endParaRPr lang="pt-BR" sz="1200" dirty="0"/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10219082" y="309188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16%</a:t>
            </a:r>
            <a:endParaRPr lang="pt-BR" sz="1200" dirty="0"/>
          </a:p>
        </p:txBody>
      </p:sp>
      <p:sp>
        <p:nvSpPr>
          <p:cNvPr id="71" name="Title 1"/>
          <p:cNvSpPr txBox="1">
            <a:spLocks/>
          </p:cNvSpPr>
          <p:nvPr/>
        </p:nvSpPr>
        <p:spPr>
          <a:xfrm>
            <a:off x="10379572" y="276319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8%</a:t>
            </a:r>
            <a:endParaRPr lang="pt-BR" sz="1200" dirty="0"/>
          </a:p>
        </p:txBody>
      </p:sp>
      <p:sp>
        <p:nvSpPr>
          <p:cNvPr id="72" name="Title 1"/>
          <p:cNvSpPr txBox="1">
            <a:spLocks/>
          </p:cNvSpPr>
          <p:nvPr/>
        </p:nvSpPr>
        <p:spPr>
          <a:xfrm>
            <a:off x="10306144" y="364244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0%</a:t>
            </a:r>
            <a:endParaRPr lang="pt-BR" sz="1200" dirty="0"/>
          </a:p>
        </p:txBody>
      </p:sp>
      <p:sp>
        <p:nvSpPr>
          <p:cNvPr id="73" name="Title 1"/>
          <p:cNvSpPr txBox="1">
            <a:spLocks/>
          </p:cNvSpPr>
          <p:nvPr/>
        </p:nvSpPr>
        <p:spPr>
          <a:xfrm>
            <a:off x="9864871" y="425916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69%</a:t>
            </a:r>
            <a:endParaRPr lang="pt-BR" sz="1200" dirty="0"/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9625158" y="4685483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64%</a:t>
            </a:r>
            <a:endParaRPr lang="pt-BR" sz="1200" dirty="0"/>
          </a:p>
        </p:txBody>
      </p:sp>
      <p:sp>
        <p:nvSpPr>
          <p:cNvPr id="75" name="Title 1"/>
          <p:cNvSpPr txBox="1">
            <a:spLocks/>
          </p:cNvSpPr>
          <p:nvPr/>
        </p:nvSpPr>
        <p:spPr>
          <a:xfrm>
            <a:off x="8674719" y="540969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95%</a:t>
            </a:r>
            <a:endParaRPr lang="pt-BR" sz="1200" dirty="0"/>
          </a:p>
        </p:txBody>
      </p:sp>
      <p:cxnSp>
        <p:nvCxnSpPr>
          <p:cNvPr id="77" name="Straight Connector 76"/>
          <p:cNvCxnSpPr/>
          <p:nvPr/>
        </p:nvCxnSpPr>
        <p:spPr>
          <a:xfrm>
            <a:off x="8673842" y="3596839"/>
            <a:ext cx="1575852" cy="0"/>
          </a:xfrm>
          <a:prstGeom prst="line">
            <a:avLst/>
          </a:prstGeom>
          <a:ln>
            <a:solidFill>
              <a:schemeClr val="accent6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 bwMode="ltGray">
          <a:xfrm>
            <a:off x="8235537" y="3642446"/>
            <a:ext cx="232465" cy="247096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8211851" y="36507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GO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8059549" y="375062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23%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80" name="Rectangle 79"/>
          <p:cNvSpPr/>
          <p:nvPr/>
        </p:nvSpPr>
        <p:spPr bwMode="ltGray">
          <a:xfrm>
            <a:off x="5183187" y="2346227"/>
            <a:ext cx="228600" cy="244573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4996119" y="236495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5084776" y="228133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AC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1" name="Rectangle 80"/>
          <p:cNvSpPr/>
          <p:nvPr/>
        </p:nvSpPr>
        <p:spPr bwMode="ltGray">
          <a:xfrm>
            <a:off x="6345517" y="2747515"/>
            <a:ext cx="221604" cy="24949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196287" y="265603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6319797" y="255701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2" name="Oval 81"/>
          <p:cNvSpPr/>
          <p:nvPr/>
        </p:nvSpPr>
        <p:spPr bwMode="ltGray">
          <a:xfrm>
            <a:off x="8059549" y="615360"/>
            <a:ext cx="208269" cy="256433"/>
          </a:xfrm>
          <a:prstGeom prst="ellipse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8298159" y="536849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AP</a:t>
            </a:r>
            <a:endParaRPr lang="pt-BR" sz="900" b="0" i="0" dirty="0">
              <a:latin typeface="+mn-lt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8285063" y="60833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100%</a:t>
            </a:r>
            <a:endParaRPr lang="pt-BR" sz="1200" dirty="0"/>
          </a:p>
        </p:txBody>
      </p:sp>
      <p:sp>
        <p:nvSpPr>
          <p:cNvPr id="83" name="Rectangle 82"/>
          <p:cNvSpPr/>
          <p:nvPr/>
        </p:nvSpPr>
        <p:spPr bwMode="ltGray">
          <a:xfrm>
            <a:off x="9482588" y="2154375"/>
            <a:ext cx="187587" cy="224284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9288399" y="22646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PI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4" name="Title 1"/>
          <p:cNvSpPr txBox="1">
            <a:spLocks/>
          </p:cNvSpPr>
          <p:nvPr/>
        </p:nvSpPr>
        <p:spPr>
          <a:xfrm>
            <a:off x="10030775" y="1500090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7%</a:t>
            </a:r>
            <a:endParaRPr lang="pt-BR" sz="1200" dirty="0"/>
          </a:p>
        </p:txBody>
      </p:sp>
      <p:sp>
        <p:nvSpPr>
          <p:cNvPr id="85" name="Rectangle 84"/>
          <p:cNvSpPr/>
          <p:nvPr/>
        </p:nvSpPr>
        <p:spPr bwMode="ltGray">
          <a:xfrm>
            <a:off x="8468002" y="2747515"/>
            <a:ext cx="276474" cy="24949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8364169" y="282541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16%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8483590" y="2720369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TO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6" name="Rectangle 85"/>
          <p:cNvSpPr/>
          <p:nvPr/>
        </p:nvSpPr>
        <p:spPr bwMode="ltGray">
          <a:xfrm>
            <a:off x="9451261" y="2989800"/>
            <a:ext cx="303926" cy="28680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9350019" y="302251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14%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9482899" y="291585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BA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7" name="Rectangle 86"/>
          <p:cNvSpPr/>
          <p:nvPr/>
        </p:nvSpPr>
        <p:spPr bwMode="ltGray">
          <a:xfrm>
            <a:off x="6575854" y="791350"/>
            <a:ext cx="211825" cy="27545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6414813" y="652862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613428" y="571157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RR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11786" y="2514600"/>
            <a:ext cx="211817" cy="285272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1367" y="831583"/>
            <a:ext cx="211817" cy="28527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7305" y="770090"/>
            <a:ext cx="211817" cy="28527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0576" y="2869306"/>
            <a:ext cx="211817" cy="28527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24426" y="3217780"/>
            <a:ext cx="211817" cy="28527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2021" y="2063342"/>
            <a:ext cx="211817" cy="28527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84721" y="2437293"/>
            <a:ext cx="211817" cy="28527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90649" y="3391543"/>
            <a:ext cx="211817" cy="285272"/>
          </a:xfrm>
          <a:prstGeom prst="rect">
            <a:avLst/>
          </a:prstGeom>
        </p:spPr>
      </p:pic>
      <p:sp>
        <p:nvSpPr>
          <p:cNvPr id="97" name="Oval 96"/>
          <p:cNvSpPr/>
          <p:nvPr/>
        </p:nvSpPr>
        <p:spPr bwMode="ltGray">
          <a:xfrm>
            <a:off x="10472222" y="283141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0967704" y="398277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I</a:t>
            </a:r>
          </a:p>
        </p:txBody>
      </p:sp>
      <p:sp>
        <p:nvSpPr>
          <p:cNvPr id="99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674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03"/>
          <a:stretch/>
        </p:blipFill>
        <p:spPr>
          <a:xfrm>
            <a:off x="-408860" y="-3307925"/>
            <a:ext cx="12602448" cy="10439495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22</a:t>
            </a:fld>
            <a:endParaRPr lang="pt-BR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br>
              <a:rPr lang="pt-BR" sz="2800" b="0" i="0" dirty="0"/>
            </a:br>
            <a:endParaRPr lang="pt-BR" sz="2800" b="0" i="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61987" y="1510139"/>
            <a:ext cx="3786089" cy="4811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800" b="1" dirty="0">
                <a:solidFill>
                  <a:schemeClr val="accent3"/>
                </a:solidFill>
              </a:rPr>
              <a:t>Índices de reciclagem do Brasil e dos Estados </a:t>
            </a:r>
            <a:r>
              <a:rPr lang="pt-BR" sz="1800" b="1" dirty="0" smtClean="0">
                <a:solidFill>
                  <a:schemeClr val="accent3"/>
                </a:solidFill>
              </a:rPr>
              <a:t>brasileiros*</a:t>
            </a:r>
          </a:p>
          <a:p>
            <a:r>
              <a:rPr lang="pt-BR" sz="1050" b="1" dirty="0" smtClean="0">
                <a:solidFill>
                  <a:schemeClr val="accent3"/>
                </a:solidFill>
              </a:rPr>
              <a:t>*Considerando apenas as cidades analisadas no estudo</a:t>
            </a:r>
            <a:endParaRPr lang="pt-BR" sz="1050" b="1" dirty="0">
              <a:solidFill>
                <a:schemeClr val="accent3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8387" y="438175"/>
            <a:ext cx="5791200" cy="6037301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 bwMode="ltGray">
          <a:xfrm>
            <a:off x="5640387" y="3581400"/>
            <a:ext cx="1143000" cy="1143000"/>
          </a:xfrm>
          <a:prstGeom prst="ellipse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021387" y="3733800"/>
            <a:ext cx="457200" cy="33787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0" i="0" dirty="0" smtClean="0">
                <a:solidFill>
                  <a:schemeClr val="bg1"/>
                </a:solidFill>
                <a:latin typeface="+mn-lt"/>
              </a:rPr>
              <a:t>BR</a:t>
            </a:r>
            <a:endParaRPr lang="pt-BR" sz="20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5721802" y="4005735"/>
            <a:ext cx="1152299" cy="34792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dirty="0" smtClean="0">
                <a:solidFill>
                  <a:schemeClr val="bg1"/>
                </a:solidFill>
              </a:rPr>
              <a:t>4,08%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6019754" y="1214818"/>
            <a:ext cx="325763" cy="1611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AM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926387" y="1375981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8981743" y="157983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10043607" y="1423744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CE</a:t>
            </a:r>
            <a:endParaRPr lang="pt-BR" sz="900" b="0" i="0" dirty="0">
              <a:latin typeface="+mn-lt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9055019" y="369453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MG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7477839" y="274751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MT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7575537" y="3957893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MS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8267818" y="427601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SP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7926387" y="472042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PR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7737004" y="546151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RS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10607861" y="1701194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RN</a:t>
            </a:r>
            <a:endParaRPr lang="pt-BR" sz="900" b="0" i="0" dirty="0">
              <a:latin typeface="+mn-lt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0715702" y="2101034"/>
            <a:ext cx="296148" cy="14065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PB</a:t>
            </a:r>
            <a:endParaRPr lang="pt-BR" sz="900" b="0" i="0" dirty="0">
              <a:latin typeface="+mn-lt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10657773" y="2461031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PE</a:t>
            </a:r>
            <a:endParaRPr lang="pt-BR" sz="900" b="0" i="0" dirty="0">
              <a:latin typeface="+mn-lt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0407489" y="2678814"/>
            <a:ext cx="296148" cy="18676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AL</a:t>
            </a:r>
            <a:endParaRPr lang="pt-BR" sz="900" b="0" i="0" dirty="0">
              <a:latin typeface="+mn-lt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10214073" y="299700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SE</a:t>
            </a:r>
            <a:endParaRPr lang="pt-BR" sz="900" b="0" i="0" dirty="0">
              <a:latin typeface="+mn-lt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10314707" y="3536498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DF</a:t>
            </a:r>
            <a:endParaRPr lang="pt-BR" sz="900" b="0" i="0" dirty="0">
              <a:latin typeface="+mn-lt"/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9877885" y="4156552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ES</a:t>
            </a:r>
            <a:endParaRPr lang="pt-BR" sz="900" b="0" i="0" dirty="0">
              <a:latin typeface="+mn-lt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9618393" y="4581813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RJ</a:t>
            </a:r>
            <a:endParaRPr lang="pt-BR" sz="900" b="0" i="0" dirty="0">
              <a:latin typeface="+mn-lt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673842" y="53121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SC</a:t>
            </a:r>
            <a:endParaRPr lang="pt-BR" sz="900" b="0" i="0" dirty="0">
              <a:latin typeface="+mn-lt"/>
            </a:endParaRP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5867104" y="132305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0,39%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7783075" y="146789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0,09%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8883867" y="1689613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0,02%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7360362" y="2856150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1,67%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9121974" y="236542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1,72%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0" name="Title 1"/>
          <p:cNvSpPr txBox="1">
            <a:spLocks/>
          </p:cNvSpPr>
          <p:nvPr/>
        </p:nvSpPr>
        <p:spPr>
          <a:xfrm>
            <a:off x="7469905" y="406223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5,56%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8235537" y="437351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>
                <a:solidFill>
                  <a:schemeClr val="bg1"/>
                </a:solidFill>
              </a:rPr>
              <a:t>3</a:t>
            </a:r>
            <a:r>
              <a:rPr lang="pt-BR" sz="1200" dirty="0" smtClean="0">
                <a:solidFill>
                  <a:schemeClr val="bg1"/>
                </a:solidFill>
              </a:rPr>
              <a:t>,85%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2" name="Title 1"/>
          <p:cNvSpPr txBox="1">
            <a:spLocks/>
          </p:cNvSpPr>
          <p:nvPr/>
        </p:nvSpPr>
        <p:spPr>
          <a:xfrm>
            <a:off x="8916987" y="380870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4,69%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3" name="Title 1"/>
          <p:cNvSpPr txBox="1">
            <a:spLocks/>
          </p:cNvSpPr>
          <p:nvPr/>
        </p:nvSpPr>
        <p:spPr>
          <a:xfrm>
            <a:off x="7871685" y="4817882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8,90%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4" name="Title 1"/>
          <p:cNvSpPr txBox="1">
            <a:spLocks/>
          </p:cNvSpPr>
          <p:nvPr/>
        </p:nvSpPr>
        <p:spPr>
          <a:xfrm>
            <a:off x="7625913" y="5552171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7,00%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10587883" y="1774994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1,10%</a:t>
            </a:r>
            <a:endParaRPr lang="pt-BR" sz="1200" dirty="0"/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10703637" y="218073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0,69%</a:t>
            </a:r>
            <a:endParaRPr lang="pt-BR" sz="1200" dirty="0"/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10636895" y="254127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0,27%</a:t>
            </a:r>
            <a:endParaRPr lang="pt-BR" sz="1200" dirty="0"/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10219082" y="309188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0,10%</a:t>
            </a:r>
            <a:endParaRPr lang="pt-BR" sz="1200" dirty="0"/>
          </a:p>
        </p:txBody>
      </p:sp>
      <p:sp>
        <p:nvSpPr>
          <p:cNvPr id="71" name="Title 1"/>
          <p:cNvSpPr txBox="1">
            <a:spLocks/>
          </p:cNvSpPr>
          <p:nvPr/>
        </p:nvSpPr>
        <p:spPr>
          <a:xfrm>
            <a:off x="10379572" y="276319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1,68%</a:t>
            </a:r>
            <a:endParaRPr lang="pt-BR" sz="1200" dirty="0"/>
          </a:p>
        </p:txBody>
      </p:sp>
      <p:sp>
        <p:nvSpPr>
          <p:cNvPr id="72" name="Title 1"/>
          <p:cNvSpPr txBox="1">
            <a:spLocks/>
          </p:cNvSpPr>
          <p:nvPr/>
        </p:nvSpPr>
        <p:spPr>
          <a:xfrm>
            <a:off x="10306144" y="3642446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1,29%</a:t>
            </a:r>
            <a:endParaRPr lang="pt-BR" sz="1200" dirty="0"/>
          </a:p>
        </p:txBody>
      </p:sp>
      <p:sp>
        <p:nvSpPr>
          <p:cNvPr id="73" name="Title 1"/>
          <p:cNvSpPr txBox="1">
            <a:spLocks/>
          </p:cNvSpPr>
          <p:nvPr/>
        </p:nvSpPr>
        <p:spPr>
          <a:xfrm>
            <a:off x="9864871" y="425916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2,43%</a:t>
            </a:r>
            <a:endParaRPr lang="pt-BR" sz="1200" dirty="0"/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9625158" y="4685483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1,04%</a:t>
            </a:r>
            <a:endParaRPr lang="pt-BR" sz="1200" dirty="0"/>
          </a:p>
        </p:txBody>
      </p:sp>
      <p:sp>
        <p:nvSpPr>
          <p:cNvPr id="75" name="Title 1"/>
          <p:cNvSpPr txBox="1">
            <a:spLocks/>
          </p:cNvSpPr>
          <p:nvPr/>
        </p:nvSpPr>
        <p:spPr>
          <a:xfrm>
            <a:off x="8674719" y="540969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7,3%</a:t>
            </a:r>
            <a:endParaRPr lang="pt-BR" sz="1200" dirty="0"/>
          </a:p>
        </p:txBody>
      </p:sp>
      <p:cxnSp>
        <p:nvCxnSpPr>
          <p:cNvPr id="77" name="Straight Connector 76"/>
          <p:cNvCxnSpPr/>
          <p:nvPr/>
        </p:nvCxnSpPr>
        <p:spPr>
          <a:xfrm>
            <a:off x="8673842" y="3596839"/>
            <a:ext cx="1575852" cy="0"/>
          </a:xfrm>
          <a:prstGeom prst="line">
            <a:avLst/>
          </a:prstGeom>
          <a:ln>
            <a:solidFill>
              <a:schemeClr val="accent6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 bwMode="ltGray">
          <a:xfrm>
            <a:off x="8235537" y="3642446"/>
            <a:ext cx="232465" cy="247096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8211851" y="36507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GO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8059549" y="375062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>
                <a:solidFill>
                  <a:schemeClr val="bg1"/>
                </a:solidFill>
              </a:rPr>
              <a:t>1</a:t>
            </a:r>
            <a:r>
              <a:rPr lang="pt-BR" sz="1200" dirty="0" smtClean="0">
                <a:solidFill>
                  <a:schemeClr val="bg1"/>
                </a:solidFill>
              </a:rPr>
              <a:t>,99%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80" name="Rectangle 79"/>
          <p:cNvSpPr/>
          <p:nvPr/>
        </p:nvSpPr>
        <p:spPr bwMode="ltGray">
          <a:xfrm>
            <a:off x="5183187" y="2346227"/>
            <a:ext cx="228600" cy="244573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4996119" y="236495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0,02%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5084776" y="2281335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AC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1" name="Rectangle 80"/>
          <p:cNvSpPr/>
          <p:nvPr/>
        </p:nvSpPr>
        <p:spPr bwMode="ltGray">
          <a:xfrm>
            <a:off x="6345517" y="2747515"/>
            <a:ext cx="221604" cy="24949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196287" y="2656038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0,79%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6319797" y="2557010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2" name="Oval 81"/>
          <p:cNvSpPr/>
          <p:nvPr/>
        </p:nvSpPr>
        <p:spPr bwMode="ltGray">
          <a:xfrm>
            <a:off x="8059549" y="615360"/>
            <a:ext cx="208269" cy="256433"/>
          </a:xfrm>
          <a:prstGeom prst="ellipse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8298159" y="536849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latin typeface="+mn-lt"/>
              </a:rPr>
              <a:t>AP</a:t>
            </a:r>
            <a:endParaRPr lang="pt-BR" sz="900" b="0" i="0" dirty="0">
              <a:latin typeface="+mn-lt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8285063" y="608335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0,01%</a:t>
            </a:r>
            <a:endParaRPr lang="pt-BR" sz="1200" dirty="0"/>
          </a:p>
        </p:txBody>
      </p:sp>
      <p:sp>
        <p:nvSpPr>
          <p:cNvPr id="83" name="Rectangle 82"/>
          <p:cNvSpPr/>
          <p:nvPr/>
        </p:nvSpPr>
        <p:spPr bwMode="ltGray">
          <a:xfrm>
            <a:off x="9482588" y="2154375"/>
            <a:ext cx="187587" cy="224284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9288399" y="226469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PI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4" name="Title 1"/>
          <p:cNvSpPr txBox="1">
            <a:spLocks/>
          </p:cNvSpPr>
          <p:nvPr/>
        </p:nvSpPr>
        <p:spPr>
          <a:xfrm>
            <a:off x="10030775" y="1500090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/>
              <a:t>2,34%</a:t>
            </a:r>
            <a:endParaRPr lang="pt-BR" sz="1200" dirty="0"/>
          </a:p>
        </p:txBody>
      </p:sp>
      <p:sp>
        <p:nvSpPr>
          <p:cNvPr id="85" name="Rectangle 84"/>
          <p:cNvSpPr/>
          <p:nvPr/>
        </p:nvSpPr>
        <p:spPr bwMode="ltGray">
          <a:xfrm>
            <a:off x="8468002" y="2747515"/>
            <a:ext cx="276474" cy="24949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8364169" y="2825417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0,60%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8483590" y="2720369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TO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6" name="Rectangle 85"/>
          <p:cNvSpPr/>
          <p:nvPr/>
        </p:nvSpPr>
        <p:spPr bwMode="ltGray">
          <a:xfrm>
            <a:off x="9451261" y="2989800"/>
            <a:ext cx="303926" cy="28680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9350019" y="3022519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0,77%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9482899" y="2915856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BA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7" name="Rectangle 86"/>
          <p:cNvSpPr/>
          <p:nvPr/>
        </p:nvSpPr>
        <p:spPr bwMode="ltGray">
          <a:xfrm>
            <a:off x="6575854" y="791350"/>
            <a:ext cx="211825" cy="275450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6414813" y="652862"/>
            <a:ext cx="684927" cy="22660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200" dirty="0" smtClean="0">
                <a:solidFill>
                  <a:schemeClr val="bg1"/>
                </a:solidFill>
              </a:rPr>
              <a:t>0,00%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613428" y="571157"/>
            <a:ext cx="296148" cy="19500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900" b="0" i="0" dirty="0" smtClean="0">
                <a:solidFill>
                  <a:schemeClr val="bg1"/>
                </a:solidFill>
                <a:latin typeface="+mn-lt"/>
              </a:rPr>
              <a:t>RR</a:t>
            </a:r>
            <a:endParaRPr lang="pt-BR" sz="900" b="0" i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11786" y="2514600"/>
            <a:ext cx="211817" cy="285272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1367" y="831583"/>
            <a:ext cx="211817" cy="28527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7305" y="770090"/>
            <a:ext cx="211817" cy="28527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0576" y="2869306"/>
            <a:ext cx="211817" cy="28527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24426" y="3217780"/>
            <a:ext cx="211817" cy="28527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2021" y="2063342"/>
            <a:ext cx="211817" cy="28527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84721" y="2437293"/>
            <a:ext cx="211817" cy="28527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90649" y="3391543"/>
            <a:ext cx="211817" cy="285272"/>
          </a:xfrm>
          <a:prstGeom prst="rect">
            <a:avLst/>
          </a:prstGeom>
        </p:spPr>
      </p:pic>
      <p:sp>
        <p:nvSpPr>
          <p:cNvPr id="97" name="Oval 96"/>
          <p:cNvSpPr/>
          <p:nvPr/>
        </p:nvSpPr>
        <p:spPr bwMode="ltGray">
          <a:xfrm>
            <a:off x="10472222" y="283141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0745787" y="398277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R</a:t>
            </a:r>
          </a:p>
        </p:txBody>
      </p:sp>
      <p:sp>
        <p:nvSpPr>
          <p:cNvPr id="99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839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687109" y="2286000"/>
            <a:ext cx="5308878" cy="3500939"/>
          </a:xfrm>
        </p:spPr>
        <p:txBody>
          <a:bodyPr/>
          <a:lstStyle/>
          <a:p>
            <a:pPr indent="0"/>
            <a:r>
              <a:rPr lang="pt-BR" sz="1600" dirty="0"/>
              <a:t>O Estado do Paraná é notório pelo pioneirismo na educação ambiental e conscientização da população com relação ao tema resíduos </a:t>
            </a:r>
            <a:r>
              <a:rPr lang="pt-BR" sz="1600" dirty="0" smtClean="0"/>
              <a:t>sólidos. Desde </a:t>
            </a:r>
            <a:r>
              <a:rPr lang="pt-BR" sz="1600" dirty="0"/>
              <a:t>o final da </a:t>
            </a:r>
            <a:r>
              <a:rPr lang="pt-BR" sz="1600" b="1" dirty="0"/>
              <a:t>década de 80</a:t>
            </a:r>
            <a:r>
              <a:rPr lang="pt-BR" sz="1600" dirty="0"/>
              <a:t>, os municípios no Paraná investem em iniciativas pioneiras, lideradas pela cidade de Curitiba:</a:t>
            </a:r>
          </a:p>
          <a:p>
            <a:pPr marL="177800" indent="-177800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pt-BR" sz="1600" b="1" dirty="0">
                <a:solidFill>
                  <a:schemeClr val="accent3"/>
                </a:solidFill>
              </a:rPr>
              <a:t>Programa Câmbio Verde: </a:t>
            </a:r>
            <a:r>
              <a:rPr lang="pt-BR" sz="1600" dirty="0"/>
              <a:t>iniciativa que permite a troca de resíduos por alimento;</a:t>
            </a:r>
          </a:p>
          <a:p>
            <a:pPr marL="177800" indent="-177800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pt-BR" sz="1600" b="1" dirty="0">
                <a:solidFill>
                  <a:schemeClr val="accent3"/>
                </a:solidFill>
              </a:rPr>
              <a:t>Programa “Compra do Lixo”: </a:t>
            </a:r>
            <a:r>
              <a:rPr lang="pt-BR" sz="1600" dirty="0"/>
              <a:t>forma alternativa de coleta domiciliar, destinação correta por alimento.</a:t>
            </a:r>
            <a:endParaRPr lang="pt-BR" sz="1600" dirty="0">
              <a:solidFill>
                <a:srgbClr val="FF0000"/>
              </a:solidFill>
            </a:endParaRPr>
          </a:p>
          <a:p>
            <a:pPr indent="0"/>
            <a:r>
              <a:rPr lang="pt-BR" sz="1600" dirty="0"/>
              <a:t>Considerando que uma geração leva para ser formada de </a:t>
            </a:r>
            <a:r>
              <a:rPr lang="pt-BR" sz="1600" b="1" dirty="0"/>
              <a:t>20 a 30 anos</a:t>
            </a:r>
            <a:r>
              <a:rPr lang="pt-BR" sz="1600" dirty="0"/>
              <a:t>, vemos hoje os resultados destes investimentos nos índices de reciclagem encontrado neste estado (</a:t>
            </a:r>
            <a:r>
              <a:rPr lang="pt-BR" sz="1600" b="1" dirty="0"/>
              <a:t>Dimensão 3 do ISLU</a:t>
            </a:r>
            <a:r>
              <a:rPr lang="pt-BR" sz="1600" dirty="0"/>
              <a:t>).</a:t>
            </a:r>
          </a:p>
          <a:p>
            <a:pPr indent="0"/>
            <a:endParaRPr lang="pt-BR" sz="1600" dirty="0"/>
          </a:p>
        </p:txBody>
      </p:sp>
      <p:sp>
        <p:nvSpPr>
          <p:cNvPr id="16" name="Rectangle 15"/>
          <p:cNvSpPr/>
          <p:nvPr/>
        </p:nvSpPr>
        <p:spPr>
          <a:xfrm>
            <a:off x="6249987" y="5689684"/>
            <a:ext cx="468749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50" dirty="0"/>
              <a:t>* Considera apenas as Cidades calculadas no ISLU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249987" y="5985302"/>
            <a:ext cx="52578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50" dirty="0"/>
              <a:t>Fonte: Planeta Sustentável e Panorama da educação ambiental no ensino </a:t>
            </a:r>
            <a:r>
              <a:rPr lang="pt-BR" sz="1050" dirty="0" smtClean="0"/>
              <a:t>fundamental/Secretaria </a:t>
            </a:r>
            <a:r>
              <a:rPr lang="pt-BR" sz="1050" dirty="0"/>
              <a:t>de Educação Fundamental – </a:t>
            </a:r>
            <a:r>
              <a:rPr lang="pt-BR" sz="1050" dirty="0" smtClean="0"/>
              <a:t>Brasília: MEC; </a:t>
            </a:r>
            <a:r>
              <a:rPr lang="pt-BR" sz="1050" dirty="0"/>
              <a:t>SEF, 2001.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23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br>
              <a:rPr lang="pt-BR" sz="2800" b="0" i="0" dirty="0"/>
            </a:br>
            <a:endParaRPr lang="pt-BR" sz="2800" b="0" i="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661987" y="1510139"/>
            <a:ext cx="5257802" cy="21051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800" b="1" dirty="0">
                <a:solidFill>
                  <a:schemeClr val="accent3"/>
                </a:solidFill>
              </a:rPr>
              <a:t>Grau de recuperação do material coletado </a:t>
            </a:r>
            <a:r>
              <a:rPr lang="pt-BR" sz="1800" b="1" dirty="0" smtClean="0">
                <a:solidFill>
                  <a:schemeClr val="accent3"/>
                </a:solidFill>
              </a:rPr>
              <a:t>nos municípios </a:t>
            </a:r>
            <a:r>
              <a:rPr lang="pt-BR" sz="1800" b="1" dirty="0">
                <a:solidFill>
                  <a:schemeClr val="accent3"/>
                </a:solidFill>
              </a:rPr>
              <a:t>e Educação Ambiental</a:t>
            </a:r>
            <a:br>
              <a:rPr lang="pt-BR" sz="1800" b="1" dirty="0">
                <a:solidFill>
                  <a:schemeClr val="accent3"/>
                </a:solidFill>
              </a:rPr>
            </a:br>
            <a:r>
              <a:rPr lang="pt-BR" sz="1800" b="1" dirty="0">
                <a:solidFill>
                  <a:schemeClr val="accent3"/>
                </a:solidFill>
              </a:rPr>
              <a:t> </a:t>
            </a:r>
            <a:endParaRPr lang="pt-BR" sz="1800" b="1" dirty="0" smtClean="0">
              <a:solidFill>
                <a:schemeClr val="accent3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7745331" y="829000"/>
            <a:ext cx="3838656" cy="3666800"/>
            <a:chOff x="4222184" y="2017872"/>
            <a:chExt cx="4072365" cy="3890046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22184" y="2017872"/>
              <a:ext cx="4072365" cy="3890046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4792058" y="4194411"/>
              <a:ext cx="685800" cy="1143000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>
          <a:xfrm>
            <a:off x="6249987" y="1502724"/>
            <a:ext cx="1712218" cy="10118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800" b="1" dirty="0" smtClean="0">
                <a:solidFill>
                  <a:schemeClr val="accent3"/>
                </a:solidFill>
              </a:rPr>
              <a:t>Dimensão </a:t>
            </a:r>
            <a:br>
              <a:rPr lang="pt-BR" sz="1800" b="1" dirty="0" smtClean="0">
                <a:solidFill>
                  <a:schemeClr val="accent3"/>
                </a:solidFill>
              </a:rPr>
            </a:br>
            <a:r>
              <a:rPr lang="pt-BR" sz="1800" b="1" dirty="0" smtClean="0">
                <a:solidFill>
                  <a:schemeClr val="accent3"/>
                </a:solidFill>
              </a:rPr>
              <a:t>3 do ISLU - Recuperação </a:t>
            </a:r>
            <a:br>
              <a:rPr lang="pt-BR" sz="1800" b="1" dirty="0" smtClean="0">
                <a:solidFill>
                  <a:schemeClr val="accent3"/>
                </a:solidFill>
              </a:rPr>
            </a:br>
            <a:r>
              <a:rPr lang="pt-BR" sz="1800" b="1" dirty="0" smtClean="0">
                <a:solidFill>
                  <a:schemeClr val="accent3"/>
                </a:solidFill>
              </a:rPr>
              <a:t>de recursos coletados (R) </a:t>
            </a:r>
            <a:endParaRPr lang="pt-BR" sz="1800" b="1" baseline="30000" dirty="0">
              <a:solidFill>
                <a:schemeClr val="accent3"/>
              </a:solidFill>
            </a:endParaRPr>
          </a:p>
        </p:txBody>
      </p:sp>
      <p:sp>
        <p:nvSpPr>
          <p:cNvPr id="25" name="Rectangle 24"/>
          <p:cNvSpPr/>
          <p:nvPr/>
        </p:nvSpPr>
        <p:spPr bwMode="ltGray">
          <a:xfrm>
            <a:off x="7535557" y="3030356"/>
            <a:ext cx="473898" cy="776632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26" name="Imagem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8864335" y="3084615"/>
            <a:ext cx="225074" cy="87778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8245749" y="3103542"/>
            <a:ext cx="579142" cy="16225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r"/>
            <a:r>
              <a:rPr lang="pt-BR" sz="800" b="1" dirty="0">
                <a:latin typeface="Georgia" pitchFamily="18" charset="0"/>
              </a:rPr>
              <a:t>Maior</a:t>
            </a:r>
          </a:p>
          <a:p>
            <a:pPr indent="-274322" algn="r"/>
            <a:r>
              <a:rPr lang="pt-BR" sz="800" dirty="0">
                <a:latin typeface="Georgia" pitchFamily="18" charset="0"/>
              </a:rPr>
              <a:t>Pontuação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54987" y="3724139"/>
            <a:ext cx="655453" cy="46537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2" algn="r"/>
            <a:r>
              <a:rPr lang="pt-BR" sz="800" b="1" dirty="0">
                <a:latin typeface="Georgia" pitchFamily="18" charset="0"/>
              </a:rPr>
              <a:t>Menor</a:t>
            </a:r>
          </a:p>
          <a:p>
            <a:pPr indent="-274322" algn="r"/>
            <a:r>
              <a:rPr lang="pt-BR" sz="800" dirty="0">
                <a:latin typeface="Georgia" pitchFamily="18" charset="0"/>
              </a:rPr>
              <a:t>Pontuação</a:t>
            </a:r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735520"/>
              </p:ext>
            </p:extLst>
          </p:nvPr>
        </p:nvGraphicFramePr>
        <p:xfrm>
          <a:off x="6249986" y="4520357"/>
          <a:ext cx="4885390" cy="111844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442770"/>
                <a:gridCol w="730043"/>
                <a:gridCol w="973391"/>
                <a:gridCol w="739186"/>
              </a:tblGrid>
              <a:tr h="359023">
                <a:tc>
                  <a:txBody>
                    <a:bodyPr/>
                    <a:lstStyle/>
                    <a:p>
                      <a:pPr algn="l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  RS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SC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0" dirty="0" smtClean="0">
                          <a:solidFill>
                            <a:schemeClr val="bg1"/>
                          </a:solidFill>
                          <a:latin typeface="+mn-lt"/>
                        </a:rPr>
                        <a:t>PR</a:t>
                      </a:r>
                      <a:endParaRPr lang="pt-BR" sz="1400" b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400" b="0" u="none" strike="noStrike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Taxa média de recuperação*</a:t>
                      </a:r>
                      <a:r>
                        <a:rPr lang="pt-BR" sz="1400" b="0" u="none" strike="noStrike" kern="1200" baseline="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(Dimensão 3)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0" u="none" strike="noStrike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7,00%</a:t>
                      </a:r>
                      <a:endParaRPr lang="pt-BR" sz="1400" b="0" i="0" u="none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7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0" u="none" strike="noStrike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7,03%</a:t>
                      </a:r>
                      <a:endParaRPr lang="pt-BR" sz="1400" b="0" i="0" u="none" strike="noStrike" kern="1200" dirty="0" smtClean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400" b="1" u="none" strike="noStrike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8,90%</a:t>
                      </a:r>
                      <a:endParaRPr lang="pt-BR" sz="1400" b="1" i="0" u="none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65000"/>
                        <a:alpha val="20000"/>
                      </a:schemeClr>
                    </a:solidFill>
                  </a:tcPr>
                </a:tc>
              </a:tr>
              <a:tr h="32317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pt-BR" sz="1400" b="0" u="none" strike="noStrike" kern="1200" dirty="0" err="1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IDHm</a:t>
                      </a:r>
                      <a:r>
                        <a:rPr lang="pt-BR" sz="1400" b="0" u="none" strike="noStrike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endParaRPr lang="pt-BR" sz="1400" b="0" u="none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pt-BR" sz="1400" b="0" u="none" strike="noStrike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0,723</a:t>
                      </a:r>
                      <a:endParaRPr lang="pt-BR" sz="1400" b="0" u="none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7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0" u="none" strike="noStrike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0,740</a:t>
                      </a:r>
                      <a:endParaRPr lang="pt-BR" sz="1400" b="0" dirty="0"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7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0" u="none" strike="noStrike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0,709</a:t>
                      </a: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Oval 21"/>
          <p:cNvSpPr/>
          <p:nvPr/>
        </p:nvSpPr>
        <p:spPr bwMode="ltGray">
          <a:xfrm>
            <a:off x="10472222" y="283141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745787" y="398277"/>
            <a:ext cx="1302083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R</a:t>
            </a:r>
          </a:p>
        </p:txBody>
      </p:sp>
      <p:sp>
        <p:nvSpPr>
          <p:cNvPr id="30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499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47981" y="5433536"/>
            <a:ext cx="37673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50" dirty="0" smtClean="0"/>
              <a:t>* dos </a:t>
            </a:r>
            <a:r>
              <a:rPr lang="pt-BR" sz="1050" dirty="0"/>
              <a:t>municípios que compõem o ISLU, 776 </a:t>
            </a:r>
            <a:r>
              <a:rPr lang="pt-BR" sz="1050" dirty="0" smtClean="0"/>
              <a:t/>
            </a:r>
            <a:br>
              <a:rPr lang="pt-BR" sz="1050" dirty="0" smtClean="0"/>
            </a:br>
            <a:r>
              <a:rPr lang="pt-BR" sz="1050" dirty="0" smtClean="0"/>
              <a:t>   possuem </a:t>
            </a:r>
            <a:r>
              <a:rPr lang="pt-BR" sz="1050" dirty="0"/>
              <a:t>aterros sanitários</a:t>
            </a:r>
          </a:p>
          <a:p>
            <a:r>
              <a:rPr lang="pt-BR" sz="1050" dirty="0"/>
              <a:t>**dos municípios que compõem o ISLU, 952 </a:t>
            </a:r>
            <a:r>
              <a:rPr lang="pt-BR" sz="1050" dirty="0" smtClean="0"/>
              <a:t/>
            </a:r>
            <a:br>
              <a:rPr lang="pt-BR" sz="1050" dirty="0" smtClean="0"/>
            </a:br>
            <a:r>
              <a:rPr lang="pt-BR" sz="1050" dirty="0" smtClean="0"/>
              <a:t>   possuem </a:t>
            </a:r>
            <a:r>
              <a:rPr lang="pt-BR" sz="1050" dirty="0"/>
              <a:t>lixões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24</a:t>
            </a:fld>
            <a:endParaRPr lang="pt-BR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br>
              <a:rPr lang="pt-BR" sz="2800" b="0" i="0" dirty="0"/>
            </a:br>
            <a:endParaRPr lang="pt-BR" sz="2800" b="0" i="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61987" y="1510139"/>
            <a:ext cx="8483600" cy="4811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700" b="1" dirty="0">
                <a:solidFill>
                  <a:schemeClr val="accent3"/>
                </a:solidFill>
              </a:rPr>
              <a:t>Ausência de arrecadação específica, </a:t>
            </a:r>
            <a:r>
              <a:rPr lang="pt-BR" sz="1700" b="1" dirty="0" smtClean="0">
                <a:solidFill>
                  <a:schemeClr val="accent3"/>
                </a:solidFill>
              </a:rPr>
              <a:t>destinação </a:t>
            </a:r>
            <a:r>
              <a:rPr lang="pt-BR" sz="1700" b="1" dirty="0">
                <a:solidFill>
                  <a:schemeClr val="accent3"/>
                </a:solidFill>
              </a:rPr>
              <a:t>inadequada (Lixões</a:t>
            </a:r>
            <a:r>
              <a:rPr lang="pt-BR" sz="1700" b="1" dirty="0" smtClean="0">
                <a:solidFill>
                  <a:schemeClr val="accent3"/>
                </a:solidFill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8216732" y="2300586"/>
            <a:ext cx="3409068" cy="1203807"/>
          </a:xfrm>
        </p:spPr>
        <p:txBody>
          <a:bodyPr/>
          <a:lstStyle/>
          <a:p>
            <a:pPr indent="0"/>
            <a:r>
              <a:rPr lang="pt-BR" sz="1600" dirty="0"/>
              <a:t>Quando analisamos o impacto ambiental (lixões) </a:t>
            </a:r>
            <a:r>
              <a:rPr lang="pt-BR" sz="1600" b="1" dirty="0"/>
              <a:t>Dimensão 4 </a:t>
            </a:r>
            <a:r>
              <a:rPr lang="pt-BR" sz="1600" b="1" dirty="0" smtClean="0"/>
              <a:t/>
            </a:r>
            <a:br>
              <a:rPr lang="pt-BR" sz="1600" b="1" dirty="0" smtClean="0"/>
            </a:br>
            <a:r>
              <a:rPr lang="pt-BR" sz="1600" dirty="0" smtClean="0"/>
              <a:t>do </a:t>
            </a:r>
            <a:r>
              <a:rPr lang="pt-BR" sz="1600" dirty="0"/>
              <a:t>ISLU, com a sustentabilidade financeira </a:t>
            </a:r>
            <a:r>
              <a:rPr lang="pt-BR" sz="1600" b="1" dirty="0"/>
              <a:t>Dimensão 3</a:t>
            </a:r>
            <a:r>
              <a:rPr lang="pt-BR" sz="1600" dirty="0"/>
              <a:t>, notamos que as regiões sem nenhuma arrecadação específica para a limpeza urbana possuem uma alta incidência de destinação inadequada de resíduos. </a:t>
            </a:r>
            <a:r>
              <a:rPr lang="pt-BR" sz="1600" dirty="0" smtClean="0"/>
              <a:t>Diferentemente</a:t>
            </a:r>
            <a:r>
              <a:rPr lang="pt-BR" sz="1600" dirty="0"/>
              <a:t>, os municípios que possuem uma arrecadação especifica apresentou um alto índice de aterros.</a:t>
            </a:r>
          </a:p>
          <a:p>
            <a:pPr indent="0"/>
            <a:r>
              <a:rPr lang="pt-BR" sz="1600" dirty="0" smtClean="0"/>
              <a:t/>
            </a:r>
            <a:br>
              <a:rPr lang="pt-BR" sz="1600" dirty="0" smtClean="0"/>
            </a:br>
            <a:r>
              <a:rPr lang="pt-BR" sz="1600" dirty="0" smtClean="0"/>
              <a:t/>
            </a:r>
            <a:br>
              <a:rPr lang="pt-BR" sz="1600" dirty="0" smtClean="0"/>
            </a:br>
            <a:endParaRPr lang="pt-BR" sz="1600" dirty="0"/>
          </a:p>
          <a:p>
            <a:pPr indent="0"/>
            <a:endParaRPr lang="pt-BR" sz="1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87" y="2286000"/>
            <a:ext cx="7256243" cy="40342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534987" y="2415232"/>
            <a:ext cx="1752600" cy="480368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ltGray">
          <a:xfrm>
            <a:off x="534987" y="2972827"/>
            <a:ext cx="1837803" cy="480368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ltGray">
          <a:xfrm>
            <a:off x="6202440" y="2991160"/>
            <a:ext cx="1752600" cy="480368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ltGray">
          <a:xfrm>
            <a:off x="5397756" y="2327223"/>
            <a:ext cx="2566519" cy="480368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75255" y="2270235"/>
            <a:ext cx="1789356" cy="4811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400" b="1" i="1" dirty="0">
                <a:solidFill>
                  <a:schemeClr val="bg1">
                    <a:lumMod val="50000"/>
                  </a:schemeClr>
                </a:solidFill>
              </a:rPr>
              <a:t>Destinação </a:t>
            </a:r>
            <a:r>
              <a:rPr lang="pt-BR" sz="1400" b="1" i="1" dirty="0" smtClean="0">
                <a:solidFill>
                  <a:schemeClr val="bg1">
                    <a:lumMod val="50000"/>
                  </a:schemeClr>
                </a:solidFill>
              </a:rPr>
              <a:t>correta</a:t>
            </a:r>
            <a:br>
              <a:rPr lang="pt-BR" sz="1400" b="1" i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pt-BR" sz="1400" b="1" i="1" dirty="0" smtClean="0">
                <a:solidFill>
                  <a:schemeClr val="bg1">
                    <a:lumMod val="50000"/>
                  </a:schemeClr>
                </a:solidFill>
              </a:rPr>
              <a:t>(aterro </a:t>
            </a:r>
            <a:r>
              <a:rPr lang="pt-BR" sz="1400" b="1" i="1" dirty="0">
                <a:solidFill>
                  <a:schemeClr val="bg1">
                    <a:lumMod val="50000"/>
                  </a:schemeClr>
                </a:solidFill>
              </a:rPr>
              <a:t>sanitário)</a:t>
            </a:r>
            <a:endParaRPr lang="pt-BR" sz="1400" b="1" i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145299" y="2275807"/>
            <a:ext cx="2857288" cy="48111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400" b="1" i="1" dirty="0">
                <a:solidFill>
                  <a:schemeClr val="bg1">
                    <a:lumMod val="50000"/>
                  </a:schemeClr>
                </a:solidFill>
              </a:rPr>
              <a:t>Destinação </a:t>
            </a:r>
            <a:r>
              <a:rPr lang="pt-BR" sz="1400" b="1" i="1" dirty="0" smtClean="0">
                <a:solidFill>
                  <a:schemeClr val="bg1">
                    <a:lumMod val="50000"/>
                  </a:schemeClr>
                </a:solidFill>
              </a:rPr>
              <a:t>incorreta</a:t>
            </a:r>
            <a:br>
              <a:rPr lang="pt-BR" sz="1400" b="1" i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pt-BR" sz="1400" b="1" i="1" dirty="0" smtClean="0">
                <a:solidFill>
                  <a:schemeClr val="bg1">
                    <a:lumMod val="50000"/>
                  </a:schemeClr>
                </a:solidFill>
              </a:rPr>
              <a:t>(lixão </a:t>
            </a:r>
            <a:r>
              <a:rPr lang="pt-BR" sz="1400" b="1" i="1" dirty="0">
                <a:solidFill>
                  <a:schemeClr val="bg1">
                    <a:lumMod val="50000"/>
                  </a:schemeClr>
                </a:solidFill>
              </a:rPr>
              <a:t>e/ou aterro controlado)</a:t>
            </a:r>
            <a:endParaRPr lang="pt-BR" sz="1400" b="1" i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21777" y="3030415"/>
            <a:ext cx="1789356" cy="21457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100" b="1" dirty="0">
                <a:solidFill>
                  <a:schemeClr val="bg1">
                    <a:lumMod val="50000"/>
                  </a:schemeClr>
                </a:solidFill>
              </a:rPr>
              <a:t>Com</a:t>
            </a:r>
            <a:r>
              <a:rPr lang="pt-BR" sz="1100" dirty="0">
                <a:solidFill>
                  <a:schemeClr val="bg1">
                    <a:lumMod val="50000"/>
                  </a:schemeClr>
                </a:solidFill>
              </a:rPr>
              <a:t> arrecadação específica</a:t>
            </a:r>
            <a:endParaRPr lang="pt-BR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20190" y="3225341"/>
            <a:ext cx="1789356" cy="177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100" b="1" dirty="0">
                <a:solidFill>
                  <a:schemeClr val="bg1">
                    <a:lumMod val="50000"/>
                  </a:schemeClr>
                </a:solidFill>
              </a:rPr>
              <a:t>Sem</a:t>
            </a:r>
            <a:r>
              <a:rPr lang="pt-BR" sz="1100" dirty="0">
                <a:solidFill>
                  <a:schemeClr val="bg1">
                    <a:lumMod val="50000"/>
                  </a:schemeClr>
                </a:solidFill>
              </a:rPr>
              <a:t> arrecadação específica</a:t>
            </a:r>
            <a:endParaRPr lang="pt-BR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273625" y="3030415"/>
            <a:ext cx="1789356" cy="21457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100" b="1" dirty="0">
                <a:solidFill>
                  <a:schemeClr val="bg1">
                    <a:lumMod val="50000"/>
                  </a:schemeClr>
                </a:solidFill>
              </a:rPr>
              <a:t>Com</a:t>
            </a:r>
            <a:r>
              <a:rPr lang="pt-BR" sz="1100" dirty="0">
                <a:solidFill>
                  <a:schemeClr val="bg1">
                    <a:lumMod val="50000"/>
                  </a:schemeClr>
                </a:solidFill>
              </a:rPr>
              <a:t> arrecadação específica</a:t>
            </a:r>
            <a:endParaRPr lang="pt-BR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6272038" y="3225341"/>
            <a:ext cx="1789356" cy="177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100" b="1" dirty="0">
                <a:solidFill>
                  <a:schemeClr val="bg1">
                    <a:lumMod val="50000"/>
                  </a:schemeClr>
                </a:solidFill>
              </a:rPr>
              <a:t>Sem</a:t>
            </a:r>
            <a:r>
              <a:rPr lang="pt-BR" sz="1100" dirty="0">
                <a:solidFill>
                  <a:schemeClr val="bg1">
                    <a:lumMod val="50000"/>
                  </a:schemeClr>
                </a:solidFill>
              </a:rPr>
              <a:t> arrecadação específica</a:t>
            </a:r>
            <a:endParaRPr lang="pt-BR" sz="11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Oval 22"/>
          <p:cNvSpPr/>
          <p:nvPr/>
        </p:nvSpPr>
        <p:spPr bwMode="ltGray">
          <a:xfrm>
            <a:off x="10472222" y="283141"/>
            <a:ext cx="1302083" cy="1302083"/>
          </a:xfrm>
          <a:prstGeom prst="ellipse">
            <a:avLst/>
          </a:prstGeom>
          <a:solidFill>
            <a:srgbClr val="C7C2B1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898187" y="398277"/>
            <a:ext cx="533400" cy="1201923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6600" b="1" i="1" dirty="0" smtClean="0">
                <a:solidFill>
                  <a:schemeClr val="bg1"/>
                </a:solidFill>
                <a:latin typeface="Georgia" pitchFamily="18" charset="0"/>
              </a:rPr>
              <a:t>I</a:t>
            </a:r>
          </a:p>
        </p:txBody>
      </p:sp>
      <p:sp>
        <p:nvSpPr>
          <p:cNvPr id="25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673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711387" y="1828800"/>
            <a:ext cx="4167000" cy="2105125"/>
          </a:xfrm>
        </p:spPr>
        <p:txBody>
          <a:bodyPr/>
          <a:lstStyle/>
          <a:p>
            <a:r>
              <a:rPr lang="pt-BR" sz="1800" b="1" dirty="0" smtClean="0"/>
              <a:t>Sustentabilidade financeira (S)</a:t>
            </a:r>
          </a:p>
          <a:p>
            <a:r>
              <a:rPr lang="pt-BR" sz="1800" dirty="0" smtClean="0"/>
              <a:t>São Paulo (SP):</a:t>
            </a:r>
          </a:p>
          <a:p>
            <a:pPr marL="177800" indent="-177800">
              <a:buAutoNum type="arabicPeriod"/>
            </a:pPr>
            <a:r>
              <a:rPr lang="pt-BR" sz="1800" dirty="0" smtClean="0"/>
              <a:t>Cenário com arrecadação específica (taxa/tarifa):</a:t>
            </a:r>
          </a:p>
          <a:p>
            <a:pPr marL="355600" lvl="1" indent="-177800"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pt-BR" sz="1800" dirty="0"/>
              <a:t>Se considerarmos que a cidade de São Paulo consiga arrecadar o valor total equivalente ao gasto com limpeza urbana e mantendo todas as outras variáveis constantes, ela sairia da classe C para a classe B, com ISLU de </a:t>
            </a:r>
            <a:r>
              <a:rPr lang="pt-BR" sz="1800" b="1" dirty="0"/>
              <a:t>0,683</a:t>
            </a:r>
            <a:r>
              <a:rPr lang="pt-BR" sz="1800" dirty="0"/>
              <a:t> para </a:t>
            </a:r>
            <a:r>
              <a:rPr lang="pt-BR" sz="1800" b="1" dirty="0"/>
              <a:t>0,735</a:t>
            </a:r>
            <a:r>
              <a:rPr lang="pt-BR" sz="1800" dirty="0"/>
              <a:t>, sendo a cidade mais bem pontuada entre as capitais.</a:t>
            </a:r>
          </a:p>
          <a:p>
            <a:pPr marL="355600" indent="-177800">
              <a:buClr>
                <a:schemeClr val="accent6"/>
              </a:buClr>
            </a:pPr>
            <a:endParaRPr lang="pt-BR" sz="1800" b="1" dirty="0" smtClean="0"/>
          </a:p>
          <a:p>
            <a:pPr marL="355600" lvl="1" indent="-177800">
              <a:buClr>
                <a:schemeClr val="accent6"/>
              </a:buClr>
              <a:buNone/>
            </a:pPr>
            <a:r>
              <a:rPr lang="pt-BR" sz="1800" dirty="0"/>
              <a:t> </a:t>
            </a:r>
            <a:endParaRPr lang="pt-BR" dirty="0" smtClean="0"/>
          </a:p>
          <a:p>
            <a:pPr indent="0"/>
            <a:endParaRPr lang="pt-BR" dirty="0" smtClean="0"/>
          </a:p>
        </p:txBody>
      </p:sp>
      <p:sp>
        <p:nvSpPr>
          <p:cNvPr id="149" name="Text Box 39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601616" y="4672005"/>
            <a:ext cx="1474928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sz="1200" b="1" dirty="0">
                <a:latin typeface="+mj-lt"/>
              </a:rPr>
              <a:t>De: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>
                <a:latin typeface="+mj-lt"/>
              </a:rPr>
              <a:t>Entre </a:t>
            </a:r>
            <a:r>
              <a:rPr lang="en-GB" sz="1200" i="1" dirty="0" err="1">
                <a:latin typeface="+mj-lt"/>
              </a:rPr>
              <a:t>os</a:t>
            </a:r>
            <a:r>
              <a:rPr lang="en-GB" sz="1200" i="1" dirty="0">
                <a:latin typeface="+mj-lt"/>
              </a:rPr>
              <a:t> TOP </a:t>
            </a:r>
            <a:r>
              <a:rPr lang="en-GB" sz="1600" i="1" dirty="0">
                <a:latin typeface="+mj-lt"/>
              </a:rPr>
              <a:t>50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>
                <a:latin typeface="+mj-lt"/>
              </a:rPr>
              <a:t>da </a:t>
            </a:r>
            <a:r>
              <a:rPr lang="en-GB" sz="1200" i="1" dirty="0" err="1">
                <a:latin typeface="+mj-lt"/>
              </a:rPr>
              <a:t>faixa</a:t>
            </a:r>
            <a:r>
              <a:rPr lang="en-GB" sz="1200" i="1" dirty="0">
                <a:latin typeface="+mj-lt"/>
              </a:rPr>
              <a:t> </a:t>
            </a:r>
            <a:r>
              <a:rPr lang="en-GB" sz="1200" i="1" dirty="0" err="1">
                <a:latin typeface="+mj-lt"/>
              </a:rPr>
              <a:t>acima</a:t>
            </a:r>
            <a:r>
              <a:rPr lang="en-GB" sz="1200" i="1" dirty="0">
                <a:latin typeface="+mj-lt"/>
              </a:rPr>
              <a:t> de 250 mil habitants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 err="1">
                <a:latin typeface="+mj-lt"/>
              </a:rPr>
              <a:t>Classe</a:t>
            </a:r>
            <a:r>
              <a:rPr lang="en-GB" sz="1200" i="1" dirty="0">
                <a:latin typeface="+mj-lt"/>
              </a:rPr>
              <a:t> C</a:t>
            </a:r>
          </a:p>
        </p:txBody>
      </p:sp>
      <p:sp>
        <p:nvSpPr>
          <p:cNvPr id="150" name="Text Box 39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755187" y="3352800"/>
            <a:ext cx="119355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sz="1200" b="1" dirty="0">
                <a:latin typeface="+mj-lt"/>
              </a:rPr>
              <a:t>Para: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>
                <a:latin typeface="+mj-lt"/>
              </a:rPr>
              <a:t>Capital </a:t>
            </a:r>
            <a:r>
              <a:rPr lang="en-GB" sz="1200" i="1" dirty="0" err="1">
                <a:latin typeface="+mj-lt"/>
              </a:rPr>
              <a:t>mais</a:t>
            </a:r>
            <a:r>
              <a:rPr lang="en-GB" sz="1200" i="1" dirty="0">
                <a:latin typeface="+mj-lt"/>
              </a:rPr>
              <a:t> </a:t>
            </a:r>
            <a:r>
              <a:rPr lang="en-GB" sz="1200" i="1" dirty="0" err="1">
                <a:latin typeface="+mj-lt"/>
              </a:rPr>
              <a:t>bem</a:t>
            </a:r>
            <a:r>
              <a:rPr lang="en-GB" sz="1200" i="1" dirty="0">
                <a:latin typeface="+mj-lt"/>
              </a:rPr>
              <a:t> </a:t>
            </a:r>
            <a:r>
              <a:rPr lang="en-GB" sz="1200" i="1" dirty="0" err="1">
                <a:latin typeface="+mj-lt"/>
              </a:rPr>
              <a:t>pontuada</a:t>
            </a:r>
            <a:endParaRPr lang="en-GB" sz="1200" i="1" dirty="0">
              <a:latin typeface="+mj-lt"/>
            </a:endParaRPr>
          </a:p>
          <a:p>
            <a:pPr defTabSz="1042996">
              <a:spcAft>
                <a:spcPct val="0"/>
              </a:spcAft>
            </a:pPr>
            <a:r>
              <a:rPr lang="en-GB" sz="1200" i="1" dirty="0" err="1">
                <a:latin typeface="+mj-lt"/>
              </a:rPr>
              <a:t>Classe</a:t>
            </a:r>
            <a:r>
              <a:rPr lang="en-GB" sz="1200" i="1" dirty="0">
                <a:latin typeface="+mj-lt"/>
              </a:rPr>
              <a:t> B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25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76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endParaRPr lang="pt-BR" sz="2800" b="0" i="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387" y="2003821"/>
            <a:ext cx="3690582" cy="3863579"/>
          </a:xfrm>
          <a:prstGeom prst="rect">
            <a:avLst/>
          </a:prstGeom>
        </p:spPr>
      </p:pic>
      <p:sp>
        <p:nvSpPr>
          <p:cNvPr id="82" name="Text Box 400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222115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0" name="Text Box 40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123304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1187" y="1295400"/>
            <a:ext cx="3046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accent6"/>
                </a:solidFill>
                <a:latin typeface="+mj-lt"/>
              </a:rPr>
              <a:t>Análise </a:t>
            </a:r>
            <a:r>
              <a:rPr lang="pt-BR" b="1" dirty="0">
                <a:solidFill>
                  <a:schemeClr val="accent6"/>
                </a:solidFill>
                <a:latin typeface="+mj-lt"/>
              </a:rPr>
              <a:t>de sensibilidade</a:t>
            </a:r>
          </a:p>
        </p:txBody>
      </p:sp>
      <p:sp>
        <p:nvSpPr>
          <p:cNvPr id="14" name="Rectangle 13"/>
          <p:cNvSpPr/>
          <p:nvPr/>
        </p:nvSpPr>
        <p:spPr bwMode="ltGray">
          <a:xfrm>
            <a:off x="5597829" y="1548797"/>
            <a:ext cx="6597346" cy="416018"/>
          </a:xfrm>
          <a:prstGeom prst="rect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624816" y="1591482"/>
            <a:ext cx="49263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b="1" dirty="0">
                <a:solidFill>
                  <a:schemeClr val="bg2"/>
                </a:solidFill>
                <a:latin typeface="+mj-lt"/>
              </a:rPr>
              <a:t>ISLU = 0,333 (E) + 0,224 (S) + 0,222 (R) + 0,221 (I) </a:t>
            </a:r>
          </a:p>
        </p:txBody>
      </p:sp>
      <p:sp>
        <p:nvSpPr>
          <p:cNvPr id="16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753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5597829" y="1548797"/>
            <a:ext cx="6597346" cy="416018"/>
          </a:xfrm>
          <a:prstGeom prst="rect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687387" y="1828800"/>
            <a:ext cx="4014600" cy="2105125"/>
          </a:xfrm>
        </p:spPr>
        <p:txBody>
          <a:bodyPr/>
          <a:lstStyle/>
          <a:p>
            <a:r>
              <a:rPr lang="pt-BR" sz="1800" b="1" dirty="0"/>
              <a:t>Impacto Ambiental (I)</a:t>
            </a:r>
          </a:p>
          <a:p>
            <a:r>
              <a:rPr lang="pt-BR" sz="1800" dirty="0" smtClean="0"/>
              <a:t>Brasília (DF):</a:t>
            </a:r>
          </a:p>
          <a:p>
            <a:pPr marL="177800" indent="-177800">
              <a:buAutoNum type="arabicPeriod"/>
            </a:pPr>
            <a:r>
              <a:rPr lang="pt-BR" sz="1800" dirty="0" smtClean="0"/>
              <a:t>Cenário sem lixão:</a:t>
            </a:r>
          </a:p>
          <a:p>
            <a:pPr marL="355600" lvl="1" indent="-177800"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pt-BR" sz="1800" dirty="0"/>
              <a:t>Se considerarmos que Brasília destine corretamente todos os seus resíduos e mantendo todas as outras variáveis constantes, DF sairia da classe C para a classe B, ISLU de </a:t>
            </a:r>
            <a:r>
              <a:rPr lang="pt-BR" sz="1800" b="1" dirty="0"/>
              <a:t>0,651</a:t>
            </a:r>
            <a:r>
              <a:rPr lang="pt-BR" sz="1800" dirty="0"/>
              <a:t> para </a:t>
            </a:r>
            <a:r>
              <a:rPr lang="pt-BR" sz="1800" b="1" dirty="0"/>
              <a:t>0,717</a:t>
            </a:r>
            <a:r>
              <a:rPr lang="pt-BR" sz="1800" dirty="0"/>
              <a:t>, e ficaria entre as 10 melhores na faixa acima de 250 mil habitantes.</a:t>
            </a:r>
            <a:endParaRPr lang="pt-BR" sz="1800" b="1" u="sng" dirty="0"/>
          </a:p>
          <a:p>
            <a:pPr marL="355600" indent="-177800">
              <a:buClr>
                <a:schemeClr val="accent6"/>
              </a:buClr>
            </a:pPr>
            <a:endParaRPr lang="pt-BR" b="1" dirty="0" smtClean="0"/>
          </a:p>
          <a:p>
            <a:pPr marL="355600" lvl="1" indent="-177800">
              <a:buClr>
                <a:schemeClr val="accent6"/>
              </a:buClr>
              <a:buNone/>
            </a:pPr>
            <a:r>
              <a:rPr lang="pt-BR" sz="1800" dirty="0"/>
              <a:t> </a:t>
            </a:r>
            <a:endParaRPr lang="pt-BR" dirty="0" smtClean="0"/>
          </a:p>
          <a:p>
            <a:pPr indent="0"/>
            <a:endParaRPr lang="pt-BR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26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5" name="Rectangle 4"/>
          <p:cNvSpPr/>
          <p:nvPr/>
        </p:nvSpPr>
        <p:spPr>
          <a:xfrm>
            <a:off x="5624816" y="1591482"/>
            <a:ext cx="49263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b="1" dirty="0">
                <a:solidFill>
                  <a:schemeClr val="bg2"/>
                </a:solidFill>
                <a:latin typeface="+mj-lt"/>
              </a:rPr>
              <a:t>ISLU = 0,333 (E) + 0,224 (S) + 0,222 (R) + 0,221 (I) </a:t>
            </a:r>
          </a:p>
        </p:txBody>
      </p:sp>
      <p:sp>
        <p:nvSpPr>
          <p:cNvPr id="22" name="Text Box 39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720378" y="3657600"/>
            <a:ext cx="1498359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sz="1200" b="1" dirty="0">
                <a:latin typeface="+mj-lt"/>
              </a:rPr>
              <a:t>Para: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>
                <a:latin typeface="+mj-lt"/>
              </a:rPr>
              <a:t>Entre </a:t>
            </a:r>
            <a:r>
              <a:rPr lang="en-GB" sz="1200" i="1" dirty="0" err="1">
                <a:latin typeface="+mj-lt"/>
              </a:rPr>
              <a:t>os</a:t>
            </a:r>
            <a:r>
              <a:rPr lang="en-GB" sz="1200" i="1" dirty="0">
                <a:latin typeface="+mj-lt"/>
              </a:rPr>
              <a:t> TOP </a:t>
            </a:r>
            <a:r>
              <a:rPr lang="en-GB" sz="1600" i="1" dirty="0">
                <a:latin typeface="+mj-lt"/>
              </a:rPr>
              <a:t>10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>
                <a:latin typeface="+mj-lt"/>
              </a:rPr>
              <a:t>da </a:t>
            </a:r>
            <a:r>
              <a:rPr lang="en-GB" sz="1200" i="1" dirty="0" err="1">
                <a:latin typeface="+mj-lt"/>
              </a:rPr>
              <a:t>faixa</a:t>
            </a:r>
            <a:r>
              <a:rPr lang="en-GB" sz="1200" i="1" dirty="0">
                <a:latin typeface="+mj-lt"/>
              </a:rPr>
              <a:t> </a:t>
            </a:r>
            <a:r>
              <a:rPr lang="en-GB" sz="1200" i="1" dirty="0" err="1">
                <a:latin typeface="+mj-lt"/>
              </a:rPr>
              <a:t>acima</a:t>
            </a:r>
            <a:r>
              <a:rPr lang="en-GB" sz="1200" i="1" dirty="0">
                <a:latin typeface="+mj-lt"/>
              </a:rPr>
              <a:t> de 250 mil habitants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 err="1">
                <a:latin typeface="+mj-lt"/>
              </a:rPr>
              <a:t>Classe</a:t>
            </a:r>
            <a:r>
              <a:rPr lang="en-GB" sz="1200" i="1" dirty="0">
                <a:latin typeface="+mj-lt"/>
              </a:rPr>
              <a:t> B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387" y="2003821"/>
            <a:ext cx="3690582" cy="3863578"/>
          </a:xfrm>
          <a:prstGeom prst="rect">
            <a:avLst/>
          </a:prstGeom>
        </p:spPr>
      </p:pic>
      <p:sp>
        <p:nvSpPr>
          <p:cNvPr id="19" name="Text Box 400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222115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Text Box 400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123304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Text Box 39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601616" y="4672005"/>
            <a:ext cx="1474928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sz="1200" b="1" dirty="0">
                <a:latin typeface="+mj-lt"/>
              </a:rPr>
              <a:t>De: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>
                <a:latin typeface="+mj-lt"/>
              </a:rPr>
              <a:t>Entre </a:t>
            </a:r>
            <a:r>
              <a:rPr lang="en-GB" sz="1200" i="1" dirty="0" err="1">
                <a:latin typeface="+mj-lt"/>
              </a:rPr>
              <a:t>os</a:t>
            </a:r>
            <a:r>
              <a:rPr lang="en-GB" sz="1200" i="1" dirty="0">
                <a:latin typeface="+mj-lt"/>
              </a:rPr>
              <a:t> TOP </a:t>
            </a:r>
            <a:r>
              <a:rPr lang="en-GB" sz="1600" i="1" dirty="0">
                <a:latin typeface="+mj-lt"/>
              </a:rPr>
              <a:t>50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>
                <a:latin typeface="+mj-lt"/>
              </a:rPr>
              <a:t>da </a:t>
            </a:r>
            <a:r>
              <a:rPr lang="en-GB" sz="1200" i="1" dirty="0" err="1">
                <a:latin typeface="+mj-lt"/>
              </a:rPr>
              <a:t>faixa</a:t>
            </a:r>
            <a:r>
              <a:rPr lang="en-GB" sz="1200" i="1" dirty="0">
                <a:latin typeface="+mj-lt"/>
              </a:rPr>
              <a:t> </a:t>
            </a:r>
            <a:r>
              <a:rPr lang="en-GB" sz="1200" i="1" dirty="0" err="1">
                <a:latin typeface="+mj-lt"/>
              </a:rPr>
              <a:t>acima</a:t>
            </a:r>
            <a:r>
              <a:rPr lang="en-GB" sz="1200" i="1" dirty="0">
                <a:latin typeface="+mj-lt"/>
              </a:rPr>
              <a:t> de 250 mil habitants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 err="1">
                <a:latin typeface="+mj-lt"/>
              </a:rPr>
              <a:t>Classe</a:t>
            </a:r>
            <a:r>
              <a:rPr lang="en-GB" sz="1200" i="1" dirty="0">
                <a:latin typeface="+mj-lt"/>
              </a:rPr>
              <a:t> C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1187" y="1295400"/>
            <a:ext cx="3046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accent6"/>
                </a:solidFill>
                <a:latin typeface="+mj-lt"/>
              </a:rPr>
              <a:t>Análise </a:t>
            </a:r>
            <a:r>
              <a:rPr lang="pt-BR" b="1" dirty="0">
                <a:solidFill>
                  <a:schemeClr val="accent6"/>
                </a:solidFill>
                <a:latin typeface="+mj-lt"/>
              </a:rPr>
              <a:t>de sensibilidade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endParaRPr lang="pt-BR" sz="2800" b="0" i="0" dirty="0" smtClean="0"/>
          </a:p>
        </p:txBody>
      </p:sp>
      <p:sp>
        <p:nvSpPr>
          <p:cNvPr id="16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644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5597829" y="1548797"/>
            <a:ext cx="6597346" cy="416018"/>
          </a:xfrm>
          <a:prstGeom prst="rect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687387" y="1857275"/>
            <a:ext cx="4724400" cy="2105125"/>
          </a:xfrm>
        </p:spPr>
        <p:txBody>
          <a:bodyPr/>
          <a:lstStyle/>
          <a:p>
            <a:r>
              <a:rPr lang="pt-BR" sz="1800" b="1" dirty="0"/>
              <a:t>Recuperação dos recursos coletados (R)</a:t>
            </a:r>
          </a:p>
          <a:p>
            <a:r>
              <a:rPr lang="pt-BR" sz="1800" dirty="0" smtClean="0"/>
              <a:t>Rio Branco (AC):</a:t>
            </a:r>
          </a:p>
          <a:p>
            <a:pPr marL="177800" indent="-177800">
              <a:buFontTx/>
              <a:buAutoNum type="arabicPeriod"/>
            </a:pPr>
            <a:r>
              <a:rPr lang="pt-BR" sz="1800" dirty="0"/>
              <a:t>Cenário de recuperação de materiais </a:t>
            </a:r>
            <a:r>
              <a:rPr lang="pt-BR" sz="1800" dirty="0" smtClean="0"/>
              <a:t>coletados:</a:t>
            </a:r>
          </a:p>
          <a:p>
            <a:pPr marL="355600" lvl="1" indent="-177800"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pt-BR" sz="1800" dirty="0"/>
              <a:t>Se considerarmos que a cidade de Rio Branco eleve seu grau de recuperação </a:t>
            </a: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 smtClean="0"/>
              <a:t>dos </a:t>
            </a:r>
            <a:r>
              <a:rPr lang="pt-BR" sz="1800" dirty="0"/>
              <a:t>matérias coletados em 15 pontos percentuais e mantendo todas as outras variáveis constantes, ela sairia da classe C para a classe B, </a:t>
            </a:r>
            <a:r>
              <a:rPr lang="pt-BR" sz="1800" dirty="0" smtClean="0"/>
              <a:t>com ISLU</a:t>
            </a:r>
            <a:r>
              <a:rPr lang="pt-BR" sz="1800" dirty="0"/>
              <a:t> </a:t>
            </a:r>
            <a:r>
              <a:rPr lang="pt-BR" sz="1800" dirty="0" smtClean="0"/>
              <a:t>de</a:t>
            </a:r>
            <a:r>
              <a:rPr lang="pt-BR" sz="1800" dirty="0"/>
              <a:t> </a:t>
            </a:r>
            <a:r>
              <a:rPr lang="pt-BR" sz="1800" b="1" i="1" dirty="0"/>
              <a:t>0,588</a:t>
            </a:r>
            <a:r>
              <a:rPr lang="pt-BR" sz="1800" i="1" dirty="0"/>
              <a:t> </a:t>
            </a:r>
            <a:r>
              <a:rPr lang="pt-BR" sz="1800" dirty="0" smtClean="0"/>
              <a:t/>
            </a:r>
            <a:br>
              <a:rPr lang="pt-BR" sz="1800" dirty="0" smtClean="0"/>
            </a:br>
            <a:r>
              <a:rPr lang="pt-BR" sz="1800" dirty="0" smtClean="0"/>
              <a:t>para</a:t>
            </a:r>
            <a:r>
              <a:rPr lang="pt-BR" sz="1800" dirty="0"/>
              <a:t> </a:t>
            </a:r>
            <a:r>
              <a:rPr lang="pt-BR" sz="1800" b="1" dirty="0"/>
              <a:t>0,621.</a:t>
            </a:r>
            <a:endParaRPr lang="pt-BR" sz="1800" dirty="0"/>
          </a:p>
          <a:p>
            <a:pPr marL="355600" indent="-177800">
              <a:buClr>
                <a:schemeClr val="accent6"/>
              </a:buClr>
            </a:pPr>
            <a:endParaRPr lang="pt-BR" b="1" dirty="0" smtClean="0"/>
          </a:p>
          <a:p>
            <a:pPr marL="355600" lvl="1" indent="-177800">
              <a:buClr>
                <a:schemeClr val="accent6"/>
              </a:buClr>
              <a:buNone/>
            </a:pPr>
            <a:r>
              <a:rPr lang="pt-BR" sz="1800" dirty="0"/>
              <a:t> </a:t>
            </a:r>
            <a:endParaRPr lang="pt-BR" dirty="0" smtClean="0"/>
          </a:p>
          <a:p>
            <a:pPr indent="0"/>
            <a:endParaRPr lang="pt-BR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27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5" name="Rectangle 4"/>
          <p:cNvSpPr/>
          <p:nvPr/>
        </p:nvSpPr>
        <p:spPr>
          <a:xfrm>
            <a:off x="5624816" y="1591482"/>
            <a:ext cx="49263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b="1" dirty="0">
                <a:solidFill>
                  <a:schemeClr val="bg2"/>
                </a:solidFill>
                <a:latin typeface="+mj-lt"/>
              </a:rPr>
              <a:t>ISLU = 0,333 (E) + 0,224 (S) + 0,222 (R) + 0,221 (I) </a:t>
            </a:r>
          </a:p>
        </p:txBody>
      </p:sp>
      <p:sp>
        <p:nvSpPr>
          <p:cNvPr id="25" name="Text Box 39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727479" y="3821668"/>
            <a:ext cx="149835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sz="1200" b="1" dirty="0">
                <a:latin typeface="+mj-lt"/>
              </a:rPr>
              <a:t>Para: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 err="1">
                <a:latin typeface="+mj-lt"/>
              </a:rPr>
              <a:t>Classe</a:t>
            </a:r>
            <a:r>
              <a:rPr lang="en-GB" sz="1200" i="1" dirty="0">
                <a:latin typeface="+mj-lt"/>
              </a:rPr>
              <a:t> B</a:t>
            </a:r>
          </a:p>
        </p:txBody>
      </p:sp>
      <p:sp>
        <p:nvSpPr>
          <p:cNvPr id="26" name="Text Box 39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248683" y="5153093"/>
            <a:ext cx="14749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sz="1200" b="1" dirty="0">
                <a:latin typeface="+mj-lt"/>
              </a:rPr>
              <a:t>De: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 err="1">
                <a:latin typeface="+mj-lt"/>
              </a:rPr>
              <a:t>Classe</a:t>
            </a:r>
            <a:r>
              <a:rPr lang="en-GB" sz="1200" i="1" dirty="0">
                <a:latin typeface="+mj-lt"/>
              </a:rPr>
              <a:t> C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387" y="2003821"/>
            <a:ext cx="3690581" cy="3863578"/>
          </a:xfrm>
          <a:prstGeom prst="rect">
            <a:avLst/>
          </a:prstGeom>
        </p:spPr>
      </p:pic>
      <p:sp>
        <p:nvSpPr>
          <p:cNvPr id="15" name="Text Box 400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222115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Text Box 40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123304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11187" y="1295400"/>
            <a:ext cx="3046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accent6"/>
                </a:solidFill>
                <a:latin typeface="+mj-lt"/>
              </a:rPr>
              <a:t>Análise </a:t>
            </a:r>
            <a:r>
              <a:rPr lang="pt-BR" b="1" dirty="0">
                <a:solidFill>
                  <a:schemeClr val="accent6"/>
                </a:solidFill>
                <a:latin typeface="+mj-lt"/>
              </a:rPr>
              <a:t>de sensibilidade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endParaRPr lang="pt-BR" sz="2800" b="0" i="0" dirty="0" smtClean="0"/>
          </a:p>
        </p:txBody>
      </p:sp>
      <p:sp>
        <p:nvSpPr>
          <p:cNvPr id="18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462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5597829" y="1548797"/>
            <a:ext cx="6597346" cy="416018"/>
          </a:xfrm>
          <a:prstGeom prst="rect">
            <a:avLst/>
          </a:prstGeom>
          <a:solidFill>
            <a:schemeClr val="accent6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5"/>
          </p:nvPr>
        </p:nvSpPr>
        <p:spPr>
          <a:xfrm>
            <a:off x="687387" y="1857275"/>
            <a:ext cx="4724400" cy="2105125"/>
          </a:xfrm>
        </p:spPr>
        <p:txBody>
          <a:bodyPr/>
          <a:lstStyle/>
          <a:p>
            <a:r>
              <a:rPr lang="pt-BR" sz="1800" b="1" dirty="0"/>
              <a:t>Engajamento da sociedade (E)</a:t>
            </a:r>
          </a:p>
          <a:p>
            <a:r>
              <a:rPr lang="pt-BR" sz="1800" dirty="0"/>
              <a:t>Cacaulândia (</a:t>
            </a:r>
            <a:r>
              <a:rPr lang="pt-BR" sz="1800" dirty="0" smtClean="0"/>
              <a:t>RO):</a:t>
            </a:r>
            <a:endParaRPr lang="pt-BR" sz="1800" dirty="0"/>
          </a:p>
          <a:p>
            <a:pPr marL="182563" indent="-182563">
              <a:buAutoNum type="arabicPeriod"/>
            </a:pPr>
            <a:r>
              <a:rPr lang="pt-BR" sz="1800" dirty="0" smtClean="0"/>
              <a:t>Cenário com engajamento da sociedade:</a:t>
            </a:r>
            <a:endParaRPr lang="pt-BR" sz="1800" dirty="0"/>
          </a:p>
          <a:p>
            <a:pPr marL="355600" lvl="1" indent="-177800">
              <a:buClr>
                <a:schemeClr val="accent6"/>
              </a:buClr>
              <a:buFont typeface="Arial" panose="020B0604020202020204" pitchFamily="34" charset="0"/>
              <a:buChar char="•"/>
            </a:pPr>
            <a:r>
              <a:rPr lang="pt-BR" sz="1800" dirty="0"/>
              <a:t>Se considerarmos que a cidade de Cacaulândia em </a:t>
            </a:r>
            <a:r>
              <a:rPr lang="pt-BR" sz="1800" dirty="0" smtClean="0"/>
              <a:t>Rondônia onde </a:t>
            </a:r>
            <a:r>
              <a:rPr lang="pt-BR" sz="1800" dirty="0"/>
              <a:t>apenas </a:t>
            </a:r>
            <a:r>
              <a:rPr lang="pt-BR" sz="1800" b="1" dirty="0"/>
              <a:t>1/3</a:t>
            </a:r>
            <a:r>
              <a:rPr lang="pt-BR" sz="1800" dirty="0"/>
              <a:t> da população é atendida com serviços de limpeza urbana, passa a ter um atendimento de 100% da população e mantendo todas as outras variáveis constantes, ela sairia de </a:t>
            </a:r>
            <a:r>
              <a:rPr lang="pt-BR" sz="1800" b="1" dirty="0"/>
              <a:t>0,649</a:t>
            </a:r>
            <a:r>
              <a:rPr lang="pt-BR" sz="1800" dirty="0"/>
              <a:t> para </a:t>
            </a:r>
            <a:r>
              <a:rPr lang="pt-BR" sz="1800" b="1" dirty="0"/>
              <a:t>0,714</a:t>
            </a:r>
            <a:r>
              <a:rPr lang="pt-BR" sz="1800" dirty="0"/>
              <a:t>, </a:t>
            </a:r>
            <a:r>
              <a:rPr lang="pt-BR" sz="1800" dirty="0" smtClean="0"/>
              <a:t>subindo </a:t>
            </a:r>
            <a:r>
              <a:rPr lang="pt-BR" sz="1800" dirty="0"/>
              <a:t>da classe C para a classe B.</a:t>
            </a:r>
          </a:p>
          <a:p>
            <a:pPr marL="355600" indent="-177800">
              <a:buClr>
                <a:schemeClr val="accent6"/>
              </a:buClr>
            </a:pPr>
            <a:endParaRPr lang="pt-BR" b="1" dirty="0" smtClean="0"/>
          </a:p>
          <a:p>
            <a:pPr marL="355600" lvl="1" indent="-177800">
              <a:buClr>
                <a:schemeClr val="accent6"/>
              </a:buClr>
              <a:buNone/>
            </a:pPr>
            <a:r>
              <a:rPr lang="pt-BR" sz="1800" dirty="0"/>
              <a:t> </a:t>
            </a:r>
            <a:endParaRPr lang="pt-BR" dirty="0" smtClean="0"/>
          </a:p>
          <a:p>
            <a:pPr indent="0"/>
            <a:endParaRPr lang="pt-BR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28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5" name="Rectangle 4"/>
          <p:cNvSpPr/>
          <p:nvPr/>
        </p:nvSpPr>
        <p:spPr>
          <a:xfrm>
            <a:off x="5624816" y="1591482"/>
            <a:ext cx="49263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b="1" dirty="0">
                <a:solidFill>
                  <a:schemeClr val="bg2"/>
                </a:solidFill>
                <a:latin typeface="+mj-lt"/>
              </a:rPr>
              <a:t>ISLU = 0,333 (E) + 0,224 (S) + 0,222 (R) + 0,221 (I) </a:t>
            </a:r>
          </a:p>
        </p:txBody>
      </p:sp>
      <p:sp>
        <p:nvSpPr>
          <p:cNvPr id="20" name="Text Box 400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7120302" y="5105400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Text Box 400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818504" y="5105400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5" name="Text Box 39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720378" y="3593068"/>
            <a:ext cx="149835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sz="1200" b="1" dirty="0">
                <a:latin typeface="+mj-lt"/>
              </a:rPr>
              <a:t>Para: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 err="1">
                <a:latin typeface="+mj-lt"/>
              </a:rPr>
              <a:t>Classe</a:t>
            </a:r>
            <a:r>
              <a:rPr lang="en-GB" sz="1200" i="1" dirty="0">
                <a:latin typeface="+mj-lt"/>
              </a:rPr>
              <a:t> B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387" y="2003821"/>
            <a:ext cx="3690581" cy="3863577"/>
          </a:xfrm>
          <a:prstGeom prst="rect">
            <a:avLst/>
          </a:prstGeom>
        </p:spPr>
      </p:pic>
      <p:sp>
        <p:nvSpPr>
          <p:cNvPr id="15" name="Text Box 40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222115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Text Box 400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23304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Text Box 394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248683" y="5153093"/>
            <a:ext cx="14749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defTabSz="1042996">
              <a:spcBef>
                <a:spcPct val="50000"/>
              </a:spcBef>
              <a:spcAft>
                <a:spcPct val="0"/>
              </a:spcAft>
            </a:pPr>
            <a:r>
              <a:rPr lang="en-GB" sz="1200" b="1" dirty="0">
                <a:latin typeface="+mj-lt"/>
              </a:rPr>
              <a:t>De:</a:t>
            </a:r>
          </a:p>
          <a:p>
            <a:pPr defTabSz="1042996">
              <a:spcAft>
                <a:spcPct val="0"/>
              </a:spcAft>
            </a:pPr>
            <a:r>
              <a:rPr lang="en-GB" sz="1200" i="1" dirty="0" err="1">
                <a:latin typeface="+mj-lt"/>
              </a:rPr>
              <a:t>Classe</a:t>
            </a:r>
            <a:r>
              <a:rPr lang="en-GB" sz="1200" i="1" dirty="0">
                <a:latin typeface="+mj-lt"/>
              </a:rPr>
              <a:t> C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1187" y="1295400"/>
            <a:ext cx="3046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accent6"/>
                </a:solidFill>
                <a:latin typeface="+mj-lt"/>
              </a:rPr>
              <a:t>Análise </a:t>
            </a:r>
            <a:r>
              <a:rPr lang="pt-BR" b="1" dirty="0">
                <a:solidFill>
                  <a:schemeClr val="accent6"/>
                </a:solidFill>
                <a:latin typeface="+mj-lt"/>
              </a:rPr>
              <a:t>de sensibilidade</a:t>
            </a: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endParaRPr lang="pt-BR" sz="2800" b="0" i="0" dirty="0" smtClean="0"/>
          </a:p>
        </p:txBody>
      </p:sp>
      <p:sp>
        <p:nvSpPr>
          <p:cNvPr id="21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0449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29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5" name="Rectangle 4"/>
          <p:cNvSpPr/>
          <p:nvPr/>
        </p:nvSpPr>
        <p:spPr>
          <a:xfrm>
            <a:off x="5624816" y="1591482"/>
            <a:ext cx="49263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b="1" dirty="0">
                <a:solidFill>
                  <a:schemeClr val="bg2"/>
                </a:solidFill>
                <a:latin typeface="+mj-lt"/>
              </a:rPr>
              <a:t>ISLU = 0,333 (E) + 0,224 (S) + 0,222 (R) + 0,221 (I) </a:t>
            </a:r>
          </a:p>
        </p:txBody>
      </p:sp>
      <p:sp>
        <p:nvSpPr>
          <p:cNvPr id="20" name="Text Box 400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7120302" y="5105400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Text Box 400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818504" y="5105400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5" name="Text Box 400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222115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Text Box 400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123304" y="5164723"/>
            <a:ext cx="729885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434" tIns="0" rIns="73917" bIns="0">
            <a:spAutoFit/>
          </a:bodyPr>
          <a:lstStyle/>
          <a:p>
            <a:pPr algn="ctr" defTabSz="1042996">
              <a:spcBef>
                <a:spcPct val="50000"/>
              </a:spcBef>
              <a:spcAft>
                <a:spcPct val="0"/>
              </a:spcAft>
            </a:pPr>
            <a:r>
              <a:rPr lang="en-GB" sz="1100" b="1" dirty="0" smtClean="0">
                <a:solidFill>
                  <a:schemeClr val="bg1"/>
                </a:solidFill>
                <a:latin typeface="+mj-lt"/>
              </a:rPr>
              <a:t>ISLU</a:t>
            </a:r>
            <a:endParaRPr lang="en-GB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11187" y="1295400"/>
            <a:ext cx="2980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chemeClr val="accent6"/>
                </a:solidFill>
                <a:latin typeface="+mj-lt"/>
              </a:rPr>
              <a:t>Análise </a:t>
            </a:r>
            <a:r>
              <a:rPr lang="pt-BR" b="1" dirty="0">
                <a:solidFill>
                  <a:schemeClr val="accent6"/>
                </a:solidFill>
                <a:latin typeface="+mj-lt"/>
              </a:rPr>
              <a:t>de </a:t>
            </a:r>
            <a:r>
              <a:rPr lang="pt-BR" b="1" dirty="0" smtClean="0">
                <a:solidFill>
                  <a:schemeClr val="accent6"/>
                </a:solidFill>
                <a:latin typeface="+mj-lt"/>
              </a:rPr>
              <a:t>dados - SNIS</a:t>
            </a:r>
            <a:endParaRPr lang="pt-BR" b="1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657587" y="685800"/>
            <a:ext cx="13060000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Análises adicionais</a:t>
            </a:r>
            <a:endParaRPr lang="pt-BR" sz="2800" b="0" i="0" dirty="0" smtClean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8305" y="2217599"/>
            <a:ext cx="5679282" cy="43773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6188" y="2217598"/>
            <a:ext cx="5679282" cy="437733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8305" y="2626600"/>
            <a:ext cx="5679282" cy="251920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6188" y="2662400"/>
            <a:ext cx="5679282" cy="25192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 bwMode="ltGray">
          <a:xfrm>
            <a:off x="3786188" y="4237453"/>
            <a:ext cx="762000" cy="168342"/>
          </a:xfrm>
          <a:prstGeom prst="rect">
            <a:avLst/>
          </a:prstGeom>
          <a:solidFill>
            <a:schemeClr val="tx2">
              <a:alpha val="21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Retângulo 16"/>
          <p:cNvSpPr/>
          <p:nvPr/>
        </p:nvSpPr>
        <p:spPr bwMode="ltGray">
          <a:xfrm>
            <a:off x="3786188" y="2990083"/>
            <a:ext cx="762000" cy="168342"/>
          </a:xfrm>
          <a:prstGeom prst="rect">
            <a:avLst/>
          </a:prstGeom>
          <a:solidFill>
            <a:schemeClr val="tx2">
              <a:alpha val="21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1" name="Retângulo 20"/>
          <p:cNvSpPr/>
          <p:nvPr/>
        </p:nvSpPr>
        <p:spPr bwMode="ltGray">
          <a:xfrm>
            <a:off x="9678987" y="4098858"/>
            <a:ext cx="762000" cy="168342"/>
          </a:xfrm>
          <a:prstGeom prst="rect">
            <a:avLst/>
          </a:prstGeom>
          <a:solidFill>
            <a:schemeClr val="tx2">
              <a:alpha val="21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4" name="Retângulo 23"/>
          <p:cNvSpPr/>
          <p:nvPr/>
        </p:nvSpPr>
        <p:spPr bwMode="ltGray">
          <a:xfrm>
            <a:off x="9678987" y="3200400"/>
            <a:ext cx="762000" cy="168342"/>
          </a:xfrm>
          <a:prstGeom prst="rect">
            <a:avLst/>
          </a:prstGeom>
          <a:solidFill>
            <a:schemeClr val="tx2">
              <a:alpha val="21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5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857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9"/>
          <a:stretch/>
        </p:blipFill>
        <p:spPr>
          <a:xfrm flipH="1">
            <a:off x="1587" y="-52039"/>
            <a:ext cx="12193588" cy="69100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ltGray">
          <a:xfrm>
            <a:off x="6630987" y="-25401"/>
            <a:ext cx="5564188" cy="6883401"/>
          </a:xfrm>
          <a:prstGeom prst="rect">
            <a:avLst/>
          </a:prstGeom>
          <a:solidFill>
            <a:srgbClr val="C00000">
              <a:alpha val="9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7312722" y="1361235"/>
            <a:ext cx="4271265" cy="914400"/>
          </a:xfrm>
        </p:spPr>
        <p:txBody>
          <a:bodyPr/>
          <a:lstStyle/>
          <a:p>
            <a:pPr>
              <a:spcAft>
                <a:spcPts val="900"/>
              </a:spcAft>
            </a:pPr>
            <a:r>
              <a:rPr lang="pt-BR" sz="4000" b="0" i="0" dirty="0" smtClean="0">
                <a:solidFill>
                  <a:schemeClr val="bg1"/>
                </a:solidFill>
                <a:latin typeface="Georgia" pitchFamily="18" charset="0"/>
              </a:rPr>
              <a:t>Considerações </a:t>
            </a:r>
            <a:br>
              <a:rPr lang="pt-BR" sz="4000" b="0" i="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4000" b="0" i="0" dirty="0" smtClean="0">
                <a:solidFill>
                  <a:schemeClr val="bg1"/>
                </a:solidFill>
                <a:latin typeface="Georgia" pitchFamily="18" charset="0"/>
              </a:rPr>
              <a:t>Finais</a:t>
            </a:r>
            <a:endParaRPr lang="pt-BR" sz="4000" b="0" i="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26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31</a:t>
            </a:fld>
            <a:endParaRPr lang="pt-B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7387" y="685800"/>
            <a:ext cx="10772405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 smtClean="0"/>
              <a:t>Considerações finais</a:t>
            </a:r>
            <a:endParaRPr lang="pt-BR" sz="2800" b="0" i="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984" y="2078127"/>
            <a:ext cx="6788152" cy="41492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30875" y="3897564"/>
            <a:ext cx="1163252" cy="436220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sz="3200" b="1" i="1" dirty="0" smtClean="0">
                <a:solidFill>
                  <a:schemeClr val="bg1"/>
                </a:solidFill>
                <a:latin typeface="Georgia" pitchFamily="18" charset="0"/>
              </a:rPr>
              <a:t>ISLU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57017" y="4418573"/>
            <a:ext cx="3112793" cy="65432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 algn="ctr">
              <a:spcAft>
                <a:spcPts val="900"/>
              </a:spcAft>
            </a:pPr>
            <a:r>
              <a:rPr lang="pt-BR" sz="1200" dirty="0">
                <a:solidFill>
                  <a:schemeClr val="bg1"/>
                </a:solidFill>
                <a:latin typeface="Georgia" pitchFamily="18" charset="0"/>
              </a:rPr>
              <a:t>Índice de </a:t>
            </a:r>
            <a:r>
              <a:rPr lang="pt-BR" sz="1200" dirty="0" smtClean="0">
                <a:solidFill>
                  <a:schemeClr val="bg1"/>
                </a:solidFill>
                <a:latin typeface="Georgia" pitchFamily="18" charset="0"/>
              </a:rPr>
              <a:t>Sustentabilidade</a:t>
            </a:r>
            <a:br>
              <a:rPr lang="pt-BR" sz="12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t-BR" sz="1200" dirty="0" smtClean="0">
                <a:solidFill>
                  <a:schemeClr val="bg1"/>
                </a:solidFill>
                <a:latin typeface="Georgia" pitchFamily="18" charset="0"/>
              </a:rPr>
              <a:t>da </a:t>
            </a:r>
            <a:r>
              <a:rPr lang="pt-BR" sz="1200" dirty="0">
                <a:solidFill>
                  <a:schemeClr val="bg1"/>
                </a:solidFill>
                <a:latin typeface="Georgia" pitchFamily="18" charset="0"/>
              </a:rPr>
              <a:t>Limpeza Urbana</a:t>
            </a:r>
            <a:endParaRPr lang="pt-BR" sz="12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6552" y="1517659"/>
            <a:ext cx="2732273" cy="2239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500"/>
              </a:spcAft>
            </a:pPr>
            <a:r>
              <a:rPr lang="pt-BR" sz="1400" b="1" i="1" dirty="0">
                <a:solidFill>
                  <a:schemeClr val="accent4"/>
                </a:solidFill>
                <a:latin typeface="+mj-lt"/>
              </a:rPr>
              <a:t>Empresas e cadeia de valor</a:t>
            </a:r>
          </a:p>
          <a:p>
            <a:pPr>
              <a:spcBef>
                <a:spcPts val="300"/>
              </a:spcBef>
              <a:spcAft>
                <a:spcPts val="500"/>
              </a:spcAft>
            </a:pP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Identificação </a:t>
            </a: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de mercados para empresas que atuam diretamente 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/>
            </a:r>
            <a:b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</a:b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na </a:t>
            </a: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limpeza urbana e também daquelas que participam de sua 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/>
            </a:r>
            <a:b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</a:b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cadeia </a:t>
            </a: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de valor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pt-BR" sz="1200" dirty="0">
              <a:latin typeface="+mj-lt"/>
            </a:endParaRPr>
          </a:p>
          <a:p>
            <a:pPr marL="179388" indent="-179388">
              <a:spcBef>
                <a:spcPts val="300"/>
              </a:spcBef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Empresas prestadoras de </a:t>
            </a:r>
            <a:r>
              <a:rPr lang="pt-BR" sz="1200" dirty="0" smtClean="0">
                <a:latin typeface="+mj-lt"/>
              </a:rPr>
              <a:t/>
            </a:r>
            <a:br>
              <a:rPr lang="pt-BR" sz="1200" dirty="0" smtClean="0">
                <a:latin typeface="+mj-lt"/>
              </a:rPr>
            </a:br>
            <a:r>
              <a:rPr lang="pt-BR" sz="1200" dirty="0" smtClean="0">
                <a:latin typeface="+mj-lt"/>
              </a:rPr>
              <a:t>serviços </a:t>
            </a:r>
            <a:r>
              <a:rPr lang="pt-BR" sz="1200" dirty="0">
                <a:latin typeface="+mj-lt"/>
              </a:rPr>
              <a:t>de limpeza urbana.</a:t>
            </a:r>
          </a:p>
          <a:p>
            <a:pPr marL="179388" indent="-179388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Empresas de equipamentos </a:t>
            </a:r>
            <a:r>
              <a:rPr lang="pt-BR" sz="1200" dirty="0" smtClean="0">
                <a:latin typeface="+mj-lt"/>
              </a:rPr>
              <a:t/>
            </a:r>
            <a:br>
              <a:rPr lang="pt-BR" sz="1200" dirty="0" smtClean="0">
                <a:latin typeface="+mj-lt"/>
              </a:rPr>
            </a:br>
            <a:r>
              <a:rPr lang="pt-BR" sz="1200" dirty="0" smtClean="0">
                <a:latin typeface="+mj-lt"/>
              </a:rPr>
              <a:t>voltados </a:t>
            </a:r>
            <a:r>
              <a:rPr lang="pt-BR" sz="1200" dirty="0">
                <a:latin typeface="+mj-lt"/>
              </a:rPr>
              <a:t>à limpeza urbana.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76553" y="4071144"/>
            <a:ext cx="2382076" cy="1856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500"/>
              </a:spcAft>
            </a:pPr>
            <a:r>
              <a:rPr lang="pt-BR" sz="1400" b="1" i="1" dirty="0">
                <a:solidFill>
                  <a:schemeClr val="accent4"/>
                </a:solidFill>
                <a:latin typeface="+mj-lt"/>
              </a:rPr>
              <a:t>Governo e </a:t>
            </a:r>
            <a:r>
              <a:rPr lang="pt-BR" sz="1400" b="1" i="1" dirty="0" smtClean="0">
                <a:solidFill>
                  <a:schemeClr val="accent4"/>
                </a:solidFill>
                <a:latin typeface="+mj-lt"/>
              </a:rPr>
              <a:t>sociedade</a:t>
            </a:r>
          </a:p>
          <a:p>
            <a:pPr>
              <a:spcAft>
                <a:spcPts val="500"/>
              </a:spcAft>
            </a:pP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Direcionamento </a:t>
            </a: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orçamentário em itens que afetam a qualidade da limpeza urbana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</a:p>
          <a:p>
            <a:pPr marL="179388" indent="-179388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Estados e municípios.</a:t>
            </a:r>
          </a:p>
          <a:p>
            <a:pPr marL="179388" indent="-179388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Ministérios </a:t>
            </a:r>
            <a:r>
              <a:rPr lang="pt-BR" sz="1200" dirty="0" smtClean="0">
                <a:latin typeface="+mj-lt"/>
              </a:rPr>
              <a:t/>
            </a:r>
            <a:br>
              <a:rPr lang="pt-BR" sz="1200" dirty="0" smtClean="0">
                <a:latin typeface="+mj-lt"/>
              </a:rPr>
            </a:br>
            <a:r>
              <a:rPr lang="pt-BR" sz="1200" dirty="0" smtClean="0">
                <a:latin typeface="+mj-lt"/>
              </a:rPr>
              <a:t>(</a:t>
            </a:r>
            <a:r>
              <a:rPr lang="pt-BR" sz="1200" dirty="0">
                <a:latin typeface="+mj-lt"/>
              </a:rPr>
              <a:t>Cidades e Meio Ambiente).</a:t>
            </a:r>
          </a:p>
          <a:p>
            <a:pPr marL="179388" indent="-179388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ONU/PNUD.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232039" y="1517659"/>
            <a:ext cx="2382076" cy="1359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</a:pPr>
            <a:r>
              <a:rPr lang="pt-BR" sz="1400" b="1" i="1" dirty="0" smtClean="0">
                <a:solidFill>
                  <a:schemeClr val="accent4"/>
                </a:solidFill>
                <a:latin typeface="+mj-lt"/>
              </a:rPr>
              <a:t>Associações e entidades</a:t>
            </a:r>
          </a:p>
          <a:p>
            <a:pPr algn="r">
              <a:spcAft>
                <a:spcPts val="500"/>
              </a:spcAft>
            </a:pP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Criação de parcerias entre municípios/empresas para a troca de conhecimento e melhores práticas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</a:p>
          <a:p>
            <a:pPr marL="179388" indent="-179388" algn="r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Associações de </a:t>
            </a:r>
            <a:r>
              <a:rPr lang="pt-BR" sz="1200" dirty="0" smtClean="0">
                <a:latin typeface="+mj-lt"/>
              </a:rPr>
              <a:t>classe.</a:t>
            </a:r>
            <a:endParaRPr lang="pt-BR" sz="1200" dirty="0"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73313" y="4071144"/>
            <a:ext cx="2440802" cy="2041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500"/>
              </a:spcAft>
            </a:pPr>
            <a:r>
              <a:rPr lang="pt-BR" sz="1400" b="1" i="1" dirty="0">
                <a:solidFill>
                  <a:schemeClr val="accent4"/>
                </a:solidFill>
                <a:latin typeface="+mj-lt"/>
              </a:rPr>
              <a:t>Setor </a:t>
            </a:r>
            <a:r>
              <a:rPr lang="pt-BR" sz="1400" b="1" i="1" dirty="0" smtClean="0">
                <a:solidFill>
                  <a:schemeClr val="accent4"/>
                </a:solidFill>
                <a:latin typeface="+mj-lt"/>
              </a:rPr>
              <a:t>financeiro</a:t>
            </a:r>
          </a:p>
          <a:p>
            <a:pPr algn="r">
              <a:spcAft>
                <a:spcPts val="500"/>
              </a:spcAft>
            </a:pPr>
            <a:r>
              <a:rPr lang="pt-BR" sz="1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Auxiliar nas decisões de empréstimos, financiamentos e apoios técnicos para os munícipios/empresas</a:t>
            </a:r>
            <a:r>
              <a:rPr lang="pt-BR" sz="1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</a:p>
          <a:p>
            <a:pPr marL="179388" indent="-179388" algn="r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BNDES e </a:t>
            </a:r>
            <a:r>
              <a:rPr lang="pt-BR" sz="1200" dirty="0" smtClean="0">
                <a:latin typeface="+mj-lt"/>
              </a:rPr>
              <a:t>Bancos </a:t>
            </a:r>
            <a:r>
              <a:rPr lang="pt-BR" sz="1200" dirty="0">
                <a:latin typeface="+mj-lt"/>
              </a:rPr>
              <a:t>de </a:t>
            </a:r>
            <a:r>
              <a:rPr lang="pt-BR" sz="1200" dirty="0" smtClean="0">
                <a:latin typeface="+mj-lt"/>
              </a:rPr>
              <a:t>Fomento</a:t>
            </a:r>
            <a:r>
              <a:rPr lang="pt-BR" sz="1200" dirty="0">
                <a:latin typeface="+mj-lt"/>
              </a:rPr>
              <a:t>.</a:t>
            </a:r>
          </a:p>
          <a:p>
            <a:pPr marL="179388" indent="-179388" algn="r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Banco Interamericano de Desenvolvimento (BID).</a:t>
            </a:r>
          </a:p>
          <a:p>
            <a:pPr marL="179388" indent="-179388" algn="r">
              <a:spcAft>
                <a:spcPts val="500"/>
              </a:spcAft>
              <a:buClr>
                <a:schemeClr val="accent4"/>
              </a:buClr>
              <a:buFont typeface="Arial" panose="020B0604020202020204" pitchFamily="34" charset="0"/>
              <a:buChar char="•"/>
            </a:pPr>
            <a:r>
              <a:rPr lang="pt-BR" sz="1200" dirty="0">
                <a:latin typeface="+mj-lt"/>
              </a:rPr>
              <a:t>Banco Mundial (BIRD).</a:t>
            </a:r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3874304" y="1703739"/>
            <a:ext cx="0" cy="68580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308825" y="1703739"/>
            <a:ext cx="565479" cy="0"/>
          </a:xfrm>
          <a:prstGeom prst="line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8812744" y="1655625"/>
            <a:ext cx="0" cy="56252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8809833" y="1655625"/>
            <a:ext cx="363480" cy="0"/>
          </a:xfrm>
          <a:prstGeom prst="line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809833" y="4246425"/>
            <a:ext cx="0" cy="353787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8809833" y="4246425"/>
            <a:ext cx="975992" cy="0"/>
          </a:xfrm>
          <a:prstGeom prst="line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3874304" y="4246425"/>
            <a:ext cx="0" cy="646555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2774984" y="4246425"/>
            <a:ext cx="1099321" cy="0"/>
          </a:xfrm>
          <a:prstGeom prst="line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967696" y="1277850"/>
            <a:ext cx="4413953" cy="1359346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 algn="ctr">
              <a:spcAft>
                <a:spcPts val="900"/>
              </a:spcAft>
            </a:pPr>
            <a:r>
              <a:rPr lang="pt-BR" sz="2000" b="1" i="1" dirty="0" smtClean="0">
                <a:solidFill>
                  <a:schemeClr val="accent4"/>
                </a:solidFill>
                <a:latin typeface="Georgia" pitchFamily="18" charset="0"/>
              </a:rPr>
              <a:t>Como o ISLU pode ajudar?</a:t>
            </a:r>
          </a:p>
        </p:txBody>
      </p:sp>
      <p:sp>
        <p:nvSpPr>
          <p:cNvPr id="21" name="Footer Placeholder 9"/>
          <p:cNvSpPr txBox="1">
            <a:spLocks/>
          </p:cNvSpPr>
          <p:nvPr/>
        </p:nvSpPr>
        <p:spPr>
          <a:xfrm>
            <a:off x="1068387" y="6477000"/>
            <a:ext cx="7016291" cy="15087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SELUR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159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7F39514-26F9-48E3-B199-8BAFD3736203}" type="slidenum">
              <a:rPr lang="pt-BR" smtClean="0"/>
              <a:pPr/>
              <a:t>32</a:t>
            </a:fld>
            <a:endParaRPr lang="pt-B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pt-BR" dirty="0" smtClean="0"/>
              <a:t>Apresentação ISLU</a:t>
            </a:r>
            <a:endParaRPr lang="pt-BR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7387" y="685800"/>
            <a:ext cx="10772405" cy="4572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7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1" b="1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i="0" dirty="0"/>
              <a:t>Considerações finais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7387" y="1371600"/>
            <a:ext cx="10800468" cy="1359346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indent="-274320">
              <a:spcAft>
                <a:spcPts val="900"/>
              </a:spcAft>
            </a:pPr>
            <a:r>
              <a:rPr lang="pt-BR" b="1" dirty="0" smtClean="0">
                <a:solidFill>
                  <a:schemeClr val="accent6"/>
                </a:solidFill>
                <a:latin typeface="Georgia" pitchFamily="18" charset="0"/>
              </a:rPr>
              <a:t>Como o ISLU pode ajudar o Governo?</a:t>
            </a:r>
          </a:p>
          <a:p>
            <a:pPr indent="-274320">
              <a:spcAft>
                <a:spcPts val="900"/>
              </a:spcAft>
            </a:pPr>
            <a:r>
              <a:rPr lang="pt-BR" dirty="0" smtClean="0">
                <a:latin typeface="Georgia" pitchFamily="18" charset="0"/>
              </a:rPr>
              <a:t>Este índice foi criado tendo como um de seus objetivos auxiliar o gestor público, nas três esferas:</a:t>
            </a:r>
          </a:p>
          <a:p>
            <a:pPr marL="0" lvl="1" indent="-274320">
              <a:spcAft>
                <a:spcPts val="900"/>
              </a:spcAft>
            </a:pPr>
            <a:r>
              <a:rPr lang="pt-BR" b="1" dirty="0" smtClean="0">
                <a:latin typeface="Georgia" pitchFamily="18" charset="0"/>
              </a:rPr>
              <a:t>Municipal:</a:t>
            </a:r>
            <a:endParaRPr lang="pt-BR" b="1" dirty="0">
              <a:latin typeface="Georgia" pitchFamily="18" charset="0"/>
            </a:endParaRPr>
          </a:p>
          <a:p>
            <a:pPr marL="0" lvl="1" indent="-274320">
              <a:spcAft>
                <a:spcPts val="900"/>
              </a:spcAft>
            </a:pPr>
            <a:r>
              <a:rPr lang="pt-BR" sz="1600" dirty="0" smtClean="0">
                <a:latin typeface="Georgia" pitchFamily="18" charset="0"/>
              </a:rPr>
              <a:t>Na identificação de </a:t>
            </a:r>
            <a:r>
              <a:rPr lang="pt-BR" sz="1600" b="1" dirty="0" smtClean="0">
                <a:latin typeface="Georgia" pitchFamily="18" charset="0"/>
              </a:rPr>
              <a:t>áreas prioritárias de atuação</a:t>
            </a:r>
            <a:r>
              <a:rPr lang="pt-BR" sz="1600" dirty="0" smtClean="0">
                <a:latin typeface="Georgia" pitchFamily="18" charset="0"/>
              </a:rPr>
              <a:t>, a fim de melhorar a gestão pública do serviço de limpeza urbana prestado no município, atendendo às suas demandas específicas (ex. auxílio no processo de planejamento orçamentário do município).</a:t>
            </a:r>
            <a:endParaRPr lang="pt-BR" sz="1600" dirty="0">
              <a:latin typeface="Georgia" pitchFamily="18" charset="0"/>
            </a:endParaRPr>
          </a:p>
          <a:p>
            <a:pPr marL="0" lvl="1" indent="-274320">
              <a:spcAft>
                <a:spcPts val="900"/>
              </a:spcAft>
            </a:pPr>
            <a:r>
              <a:rPr lang="pt-BR" b="1" dirty="0" smtClean="0">
                <a:latin typeface="Georgia" pitchFamily="18" charset="0"/>
              </a:rPr>
              <a:t>Estadual:</a:t>
            </a:r>
          </a:p>
          <a:p>
            <a:pPr marL="0" lvl="1" indent="-274320">
              <a:spcAft>
                <a:spcPts val="900"/>
              </a:spcAft>
            </a:pPr>
            <a:r>
              <a:rPr lang="pt-BR" sz="1600" dirty="0" smtClean="0">
                <a:latin typeface="Georgia" pitchFamily="18" charset="0"/>
              </a:rPr>
              <a:t>Ao </a:t>
            </a:r>
            <a:r>
              <a:rPr lang="pt-BR" sz="1600" dirty="0">
                <a:latin typeface="Georgia" pitchFamily="18" charset="0"/>
              </a:rPr>
              <a:t>permitir a análise de municípios vizinhos e abrir possibilidades para </a:t>
            </a:r>
            <a:r>
              <a:rPr lang="pt-BR" sz="1600" b="1" dirty="0">
                <a:latin typeface="Georgia" pitchFamily="18" charset="0"/>
              </a:rPr>
              <a:t>formação de parcerias </a:t>
            </a:r>
            <a:r>
              <a:rPr lang="pt-BR" sz="1600" dirty="0">
                <a:latin typeface="Georgia" pitchFamily="18" charset="0"/>
              </a:rPr>
              <a:t>(ex. criação de um consórcio que atenda diversos municípios de uma mesma região</a:t>
            </a:r>
            <a:r>
              <a:rPr lang="pt-BR" sz="1600" dirty="0" smtClean="0">
                <a:latin typeface="Georgia" pitchFamily="18" charset="0"/>
              </a:rPr>
              <a:t>).</a:t>
            </a:r>
          </a:p>
          <a:p>
            <a:pPr marL="0" lvl="1" indent="-274320">
              <a:spcAft>
                <a:spcPts val="900"/>
              </a:spcAft>
            </a:pPr>
            <a:r>
              <a:rPr lang="pt-BR" b="1" dirty="0" smtClean="0">
                <a:latin typeface="Georgia" pitchFamily="18" charset="0"/>
              </a:rPr>
              <a:t>Federal:</a:t>
            </a:r>
          </a:p>
          <a:p>
            <a:pPr marL="0" lvl="1" indent="-274320">
              <a:spcAft>
                <a:spcPts val="900"/>
              </a:spcAft>
            </a:pPr>
            <a:r>
              <a:rPr lang="pt-BR" sz="1600" dirty="0" smtClean="0">
                <a:solidFill>
                  <a:srgbClr val="000000"/>
                </a:solidFill>
                <a:latin typeface="Georgia" pitchFamily="18" charset="0"/>
              </a:rPr>
              <a:t>Trazer subsídios pra analisar como a Política está sendo implementada, identificando os gargalos da PNRS (ex. sintetiza informações multidisciplinares ao longo das diferentes regiões do país, possibilitando identificação de efetividade de incentivos) e auxiliar </a:t>
            </a:r>
            <a:r>
              <a:rPr lang="pt-BR" sz="1600" dirty="0">
                <a:solidFill>
                  <a:srgbClr val="000000"/>
                </a:solidFill>
                <a:latin typeface="Georgia" pitchFamily="18" charset="0"/>
              </a:rPr>
              <a:t>o SNIS na ampliação e tratamentos das </a:t>
            </a:r>
            <a:r>
              <a:rPr lang="pt-BR" sz="1600" b="1" dirty="0">
                <a:solidFill>
                  <a:srgbClr val="000000"/>
                </a:solidFill>
                <a:latin typeface="Georgia" pitchFamily="18" charset="0"/>
              </a:rPr>
              <a:t>bases de </a:t>
            </a:r>
            <a:r>
              <a:rPr lang="pt-BR" sz="1600" b="1" dirty="0" smtClean="0">
                <a:solidFill>
                  <a:srgbClr val="000000"/>
                </a:solidFill>
                <a:latin typeface="Georgia" pitchFamily="18" charset="0"/>
              </a:rPr>
              <a:t>dados.</a:t>
            </a:r>
            <a:endParaRPr lang="pt-BR" sz="1600" dirty="0">
              <a:solidFill>
                <a:srgbClr val="000000"/>
              </a:solidFill>
              <a:latin typeface="Georgia" pitchFamily="18" charset="0"/>
            </a:endParaRPr>
          </a:p>
          <a:p>
            <a:pPr lvl="0" indent="-342900" defTabSz="914407">
              <a:spcAft>
                <a:spcPts val="900"/>
              </a:spcAft>
              <a:buClr>
                <a:srgbClr val="000000"/>
              </a:buClr>
              <a:buFont typeface="Arial" panose="020B0604020202020204" pitchFamily="34" charset="0"/>
              <a:buChar char="•"/>
            </a:pPr>
            <a:endParaRPr lang="pt-BR" sz="1600" dirty="0" smtClean="0">
              <a:solidFill>
                <a:srgbClr val="000000"/>
              </a:solidFill>
              <a:latin typeface="Georgia" pitchFamily="18" charset="0"/>
            </a:endParaRPr>
          </a:p>
          <a:p>
            <a:pPr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endParaRPr lang="pt-BR" sz="2400" dirty="0" smtClean="0">
              <a:latin typeface="Georgia" pitchFamily="18" charset="0"/>
            </a:endParaRPr>
          </a:p>
          <a:p>
            <a:pPr marL="68580" indent="-342900">
              <a:spcAft>
                <a:spcPts val="900"/>
              </a:spcAft>
              <a:buFont typeface="Arial" panose="020B0604020202020204" pitchFamily="34" charset="0"/>
              <a:buChar char="•"/>
            </a:pPr>
            <a:endParaRPr lang="pt-BR" sz="2000" dirty="0" smtClean="0">
              <a:latin typeface="Georgia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8587" y="238125"/>
            <a:ext cx="1562100" cy="11334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983787" y="1295400"/>
            <a:ext cx="23820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500"/>
              </a:spcAft>
            </a:pPr>
            <a:r>
              <a:rPr lang="pt-BR" sz="1400" b="1" i="1" dirty="0">
                <a:solidFill>
                  <a:schemeClr val="accent4"/>
                </a:solidFill>
                <a:latin typeface="+mj-lt"/>
              </a:rPr>
              <a:t>Governo e </a:t>
            </a:r>
            <a:r>
              <a:rPr lang="pt-BR" sz="1400" b="1" i="1" dirty="0" smtClean="0">
                <a:solidFill>
                  <a:schemeClr val="accent4"/>
                </a:solidFill>
                <a:latin typeface="+mj-lt"/>
              </a:rPr>
              <a:t>sociedade</a:t>
            </a:r>
          </a:p>
        </p:txBody>
      </p:sp>
    </p:spTree>
    <p:extLst>
      <p:ext uri="{BB962C8B-B14F-4D97-AF65-F5344CB8AC3E}">
        <p14:creationId xmlns:p14="http://schemas.microsoft.com/office/powerpoint/2010/main" val="102061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ltGray">
          <a:xfrm>
            <a:off x="0" y="0"/>
            <a:ext cx="12195175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30643" y="4601387"/>
            <a:ext cx="10591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900" dirty="0">
                <a:solidFill>
                  <a:schemeClr val="bg1"/>
                </a:solidFill>
              </a:rPr>
              <a:t>Atenção: Esse material apresenta o</a:t>
            </a:r>
            <a:r>
              <a:rPr lang="pt-BR" sz="900" dirty="0" smtClean="0">
                <a:solidFill>
                  <a:schemeClr val="bg1"/>
                </a:solidFill>
              </a:rPr>
              <a:t> conteúdo dos </a:t>
            </a:r>
            <a:r>
              <a:rPr lang="pt-BR" sz="900" dirty="0">
                <a:solidFill>
                  <a:schemeClr val="bg1"/>
                </a:solidFill>
              </a:rPr>
              <a:t>trabalhos referente ao projeto indicadores da gestão de limpeza e não constituí relatório de serviços de consultoria ou recomendações.</a:t>
            </a:r>
          </a:p>
          <a:p>
            <a:pPr algn="just"/>
            <a:r>
              <a:rPr lang="pt-BR" sz="900" dirty="0">
                <a:solidFill>
                  <a:schemeClr val="bg1"/>
                </a:solidFill>
              </a:rPr>
              <a:t> </a:t>
            </a:r>
          </a:p>
          <a:p>
            <a:pPr algn="just"/>
            <a:r>
              <a:rPr lang="pt-BR" sz="900" dirty="0" smtClean="0">
                <a:solidFill>
                  <a:schemeClr val="bg1"/>
                </a:solidFill>
              </a:rPr>
              <a:t>A </a:t>
            </a:r>
            <a:r>
              <a:rPr lang="pt-BR" sz="900" dirty="0">
                <a:solidFill>
                  <a:schemeClr val="bg1"/>
                </a:solidFill>
              </a:rPr>
              <a:t>informação transmitida é destinada somente à pessoa ou entidade para a qual esta mensagem foi endereçada e pode conter materiais e informações confidenciais, sigilosas e/ou privilegiadas. Qualquer modificação, disseminação ou uso por pessoas ou entidades para as quais esta mensagem não tenha sido direcionada, é vedado, não podendo ser qualquer responsabilidade atribuída à remetente.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7387" y="762000"/>
            <a:ext cx="10772405" cy="914400"/>
          </a:xfrm>
        </p:spPr>
        <p:txBody>
          <a:bodyPr/>
          <a:lstStyle/>
          <a:p>
            <a:r>
              <a:rPr lang="pt-BR" dirty="0" smtClean="0">
                <a:solidFill>
                  <a:schemeClr val="bg1"/>
                </a:solidFill>
              </a:rPr>
              <a:t>Obrigado</a:t>
            </a:r>
            <a:r>
              <a:rPr lang="pt-BR" dirty="0" smtClean="0">
                <a:solidFill>
                  <a:schemeClr val="bg1">
                    <a:lumMod val="50000"/>
                  </a:schemeClr>
                </a:solidFill>
              </a:rPr>
              <a:t>!</a:t>
            </a:r>
            <a:endParaRPr lang="pt-B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Espaço Reservado para Conteúdo 6"/>
          <p:cNvSpPr txBox="1">
            <a:spLocks/>
          </p:cNvSpPr>
          <p:nvPr/>
        </p:nvSpPr>
        <p:spPr>
          <a:xfrm>
            <a:off x="611187" y="1589314"/>
            <a:ext cx="10772405" cy="4419600"/>
          </a:xfrm>
          <a:prstGeom prst="rect">
            <a:avLst/>
          </a:prstGeom>
        </p:spPr>
        <p:txBody>
          <a:bodyPr/>
          <a:lstStyle>
            <a:lvl1pPr marL="0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Tx/>
              <a:buFontTx/>
              <a:buNone/>
              <a:tabLst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274322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•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-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◦"/>
              <a:defRPr sz="2001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109729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Font typeface="Georgia" pitchFamily="18" charset="0"/>
              <a:buChar char="›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74322" marR="0" indent="-274322" algn="l" defTabSz="9144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SzPct val="100000"/>
              <a:buFont typeface="+mj-lt"/>
              <a:buAutoNum type="arabicPeriod"/>
              <a:tabLst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6pPr>
            <a:lvl7pPr marL="548644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alpha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7pPr>
            <a:lvl8pPr marL="822966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SzPct val="100000"/>
              <a:buFont typeface="+mj-lt"/>
              <a:buAutoNum type="romanLcPeriod"/>
              <a:defRPr sz="2001" kern="1200" baseline="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8pPr>
            <a:lvl9pPr marL="0" indent="-274322" algn="l" defTabSz="914407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itchFamily="34" charset="0"/>
              <a:buNone/>
              <a:defRPr sz="2001" b="1" kern="1200" baseline="0">
                <a:solidFill>
                  <a:schemeClr val="tx2"/>
                </a:solidFill>
                <a:latin typeface="Georgia" pitchFamily="18" charset="0"/>
                <a:ea typeface="+mn-ea"/>
                <a:cs typeface="+mn-cs"/>
              </a:defRPr>
            </a:lvl9pPr>
          </a:lstStyle>
          <a:p>
            <a:r>
              <a:rPr lang="pt-BR" sz="1600" b="1" i="1" dirty="0" smtClean="0">
                <a:solidFill>
                  <a:schemeClr val="bg1"/>
                </a:solidFill>
              </a:rPr>
              <a:t>Carlos Rossin</a:t>
            </a:r>
            <a:r>
              <a:rPr lang="pt-BR" sz="1600">
                <a:solidFill>
                  <a:schemeClr val="bg1"/>
                </a:solidFill>
              </a:rPr>
              <a:t/>
            </a:r>
            <a:br>
              <a:rPr lang="pt-BR" sz="1600">
                <a:solidFill>
                  <a:schemeClr val="bg1"/>
                </a:solidFill>
              </a:rPr>
            </a:br>
            <a:r>
              <a:rPr lang="pt-BR" sz="1600" smtClean="0">
                <a:solidFill>
                  <a:schemeClr val="bg1"/>
                </a:solidFill>
              </a:rPr>
              <a:t>carlos.h.rossin@gmail.com</a:t>
            </a:r>
            <a:endParaRPr lang="pt-BR" sz="1600" dirty="0" smtClean="0">
              <a:solidFill>
                <a:schemeClr val="bg1"/>
              </a:solidFill>
            </a:endParaRPr>
          </a:p>
          <a:p>
            <a:r>
              <a:rPr lang="pt-BR" sz="1600" b="1" i="1" dirty="0" smtClean="0">
                <a:solidFill>
                  <a:schemeClr val="bg1"/>
                </a:solidFill>
              </a:rPr>
              <a:t>Jonas </a:t>
            </a:r>
            <a:r>
              <a:rPr lang="pt-BR" sz="1600" b="1" i="1" dirty="0" err="1" smtClean="0">
                <a:solidFill>
                  <a:schemeClr val="bg1"/>
                </a:solidFill>
              </a:rPr>
              <a:t>Okawara</a:t>
            </a:r>
            <a:endParaRPr lang="pt-BR" sz="1600" b="1" i="1" dirty="0" smtClean="0">
              <a:solidFill>
                <a:schemeClr val="bg1"/>
              </a:solidFill>
            </a:endParaRPr>
          </a:p>
          <a:p>
            <a:r>
              <a:rPr lang="pt-BR" sz="1600" dirty="0">
                <a:solidFill>
                  <a:schemeClr val="bg1"/>
                </a:solidFill>
              </a:rPr>
              <a:t>j</a:t>
            </a:r>
            <a:r>
              <a:rPr lang="pt-BR" sz="1600" dirty="0" smtClean="0">
                <a:solidFill>
                  <a:schemeClr val="bg1"/>
                </a:solidFill>
              </a:rPr>
              <a:t>onas@selur.com.br</a:t>
            </a:r>
          </a:p>
        </p:txBody>
      </p:sp>
      <p:cxnSp>
        <p:nvCxnSpPr>
          <p:cNvPr id="7" name="Shape 6"/>
          <p:cNvCxnSpPr/>
          <p:nvPr/>
        </p:nvCxnSpPr>
        <p:spPr>
          <a:xfrm rot="5400000" flipH="1" flipV="1">
            <a:off x="5919764" y="-4802029"/>
            <a:ext cx="152399" cy="10975658"/>
          </a:xfrm>
          <a:prstGeom prst="bentConnector2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37744" y="5752019"/>
            <a:ext cx="104886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baseline="30000" dirty="0">
                <a:solidFill>
                  <a:schemeClr val="bg1"/>
                </a:solidFill>
              </a:rPr>
              <a:t>© 2016 </a:t>
            </a:r>
            <a:r>
              <a:rPr lang="pt-BR" sz="1400" baseline="30000" dirty="0" err="1">
                <a:solidFill>
                  <a:schemeClr val="bg1"/>
                </a:solidFill>
              </a:rPr>
              <a:t>PricewaterhouseCoopers</a:t>
            </a:r>
            <a:r>
              <a:rPr lang="pt-BR" sz="1400" baseline="30000" dirty="0">
                <a:solidFill>
                  <a:schemeClr val="bg1"/>
                </a:solidFill>
              </a:rPr>
              <a:t> Serviços Profissionais Ltda. Todos os direitos reservados. Neste documento, “</a:t>
            </a:r>
            <a:r>
              <a:rPr lang="pt-BR" sz="1400" baseline="30000" dirty="0" err="1">
                <a:solidFill>
                  <a:schemeClr val="bg1"/>
                </a:solidFill>
              </a:rPr>
              <a:t>PwC</a:t>
            </a:r>
            <a:r>
              <a:rPr lang="pt-BR" sz="1400" baseline="30000" dirty="0" smtClean="0">
                <a:solidFill>
                  <a:schemeClr val="bg1"/>
                </a:solidFill>
              </a:rPr>
              <a:t>” refere-se </a:t>
            </a:r>
            <a:r>
              <a:rPr lang="pt-BR" sz="1400" baseline="30000" dirty="0">
                <a:solidFill>
                  <a:schemeClr val="bg1"/>
                </a:solidFill>
              </a:rPr>
              <a:t>à </a:t>
            </a:r>
            <a:r>
              <a:rPr lang="pt-BR" sz="1400" baseline="30000" dirty="0" err="1">
                <a:solidFill>
                  <a:schemeClr val="bg1"/>
                </a:solidFill>
              </a:rPr>
              <a:t>PricewaterhouseCoopers</a:t>
            </a:r>
            <a:r>
              <a:rPr lang="pt-BR" sz="1400" baseline="30000" dirty="0">
                <a:solidFill>
                  <a:schemeClr val="bg1"/>
                </a:solidFill>
              </a:rPr>
              <a:t> Serviços Profissionais Ltda., firma membro do network da </a:t>
            </a:r>
            <a:r>
              <a:rPr lang="pt-BR" sz="1400" baseline="30000" dirty="0" err="1">
                <a:solidFill>
                  <a:schemeClr val="bg1"/>
                </a:solidFill>
              </a:rPr>
              <a:t>PricewaterhouseCoopers</a:t>
            </a:r>
            <a:r>
              <a:rPr lang="pt-BR" sz="1400" baseline="30000" dirty="0">
                <a:solidFill>
                  <a:schemeClr val="bg1"/>
                </a:solidFill>
              </a:rPr>
              <a:t>, ou conforme o contexto sugerir, ao próprio network. Cada firma membro da rede </a:t>
            </a:r>
            <a:r>
              <a:rPr lang="pt-BR" sz="1400" baseline="30000" dirty="0" err="1">
                <a:solidFill>
                  <a:schemeClr val="bg1"/>
                </a:solidFill>
              </a:rPr>
              <a:t>PwC</a:t>
            </a:r>
            <a:r>
              <a:rPr lang="pt-BR" sz="1400" baseline="30000" dirty="0">
                <a:solidFill>
                  <a:schemeClr val="bg1"/>
                </a:solidFill>
              </a:rPr>
              <a:t> constitui uma pessoa jurídica separada e independente. Para mais detalhes acerca do network </a:t>
            </a:r>
            <a:r>
              <a:rPr lang="pt-BR" sz="1400" baseline="30000" dirty="0" err="1" smtClean="0">
                <a:solidFill>
                  <a:schemeClr val="bg1"/>
                </a:solidFill>
              </a:rPr>
              <a:t>PwC</a:t>
            </a:r>
            <a:r>
              <a:rPr lang="pt-BR" sz="1400" baseline="30000" dirty="0" smtClean="0">
                <a:solidFill>
                  <a:schemeClr val="bg1"/>
                </a:solidFill>
              </a:rPr>
              <a:t>,</a:t>
            </a:r>
            <a:r>
              <a:rPr lang="pt-BR" sz="1400" baseline="30000" dirty="0">
                <a:solidFill>
                  <a:schemeClr val="bg1"/>
                </a:solidFill>
              </a:rPr>
              <a:t> </a:t>
            </a:r>
            <a:r>
              <a:rPr lang="pt-BR" sz="1400" baseline="30000" dirty="0" smtClean="0">
                <a:solidFill>
                  <a:schemeClr val="bg1"/>
                </a:solidFill>
              </a:rPr>
              <a:t>acesse</a:t>
            </a:r>
            <a:r>
              <a:rPr lang="pt-BR" sz="1400" baseline="30000" dirty="0">
                <a:solidFill>
                  <a:schemeClr val="bg1"/>
                </a:solidFill>
              </a:rPr>
              <a:t>: www.pwc.com/structure</a:t>
            </a:r>
          </a:p>
        </p:txBody>
      </p:sp>
    </p:spTree>
    <p:extLst>
      <p:ext uri="{BB962C8B-B14F-4D97-AF65-F5344CB8AC3E}">
        <p14:creationId xmlns:p14="http://schemas.microsoft.com/office/powerpoint/2010/main" val="271002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INSTRUCTOR VIEW19C14C36-AC8E-43BC-9DB6-C2AAF774C7DC|PANE__TAG" val="_"/>
</p:tagLst>
</file>

<file path=ppt/theme/theme1.xml><?xml version="1.0" encoding="utf-8"?>
<a:theme xmlns:a="http://schemas.openxmlformats.org/drawingml/2006/main" name="PwC">
  <a:themeElements>
    <a:clrScheme name="PwC Orange">
      <a:dk1>
        <a:srgbClr val="000000"/>
      </a:dk1>
      <a:lt1>
        <a:srgbClr val="FFFFFF"/>
      </a:lt1>
      <a:dk2>
        <a:srgbClr val="DC6900"/>
      </a:dk2>
      <a:lt2>
        <a:srgbClr val="FFFFFF"/>
      </a:lt2>
      <a:accent1>
        <a:srgbClr val="DC6900"/>
      </a:accent1>
      <a:accent2>
        <a:srgbClr val="FFB600"/>
      </a:accent2>
      <a:accent3>
        <a:srgbClr val="602320"/>
      </a:accent3>
      <a:accent4>
        <a:srgbClr val="DB536A"/>
      </a:accent4>
      <a:accent5>
        <a:srgbClr val="A32020"/>
      </a:accent5>
      <a:accent6>
        <a:srgbClr val="E0301E"/>
      </a:accent6>
      <a:hlink>
        <a:srgbClr val="DC6900"/>
      </a:hlink>
      <a:folHlink>
        <a:srgbClr val="DC6900"/>
      </a:folHlink>
    </a:clrScheme>
    <a:fontScheme name="PwC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ltGray">
        <a:solidFill>
          <a:schemeClr val="tx2"/>
        </a:solidFill>
        <a:ln w="3175"/>
      </a:spPr>
      <a:bodyPr rtlCol="0" anchor="ctr"/>
      <a:lstStyle>
        <a:defPPr algn="ctr">
          <a:defRPr dirty="0" err="1" smtClean="0">
            <a:solidFill>
              <a:schemeClr val="bg1"/>
            </a:solidFill>
            <a:latin typeface="Georgia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vert="horz" wrap="square" lIns="0" tIns="0" rIns="0" bIns="0" rtlCol="0">
        <a:noAutofit/>
      </a:bodyPr>
      <a:lstStyle>
        <a:defPPr indent="-274320">
          <a:spcAft>
            <a:spcPts val="900"/>
          </a:spcAft>
          <a:defRPr sz="2000" dirty="0" err="1" smtClean="0">
            <a:latin typeface="Georgia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20394</TotalTime>
  <Words>3316</Words>
  <Application>Microsoft Office PowerPoint</Application>
  <PresentationFormat>Personalizar</PresentationFormat>
  <Paragraphs>1237</Paragraphs>
  <Slides>33</Slides>
  <Notes>17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8" baseType="lpstr">
      <vt:lpstr>Arial</vt:lpstr>
      <vt:lpstr>Cambria Math</vt:lpstr>
      <vt:lpstr>Georgia</vt:lpstr>
      <vt:lpstr>Times New Roman</vt:lpstr>
      <vt:lpstr>PwC</vt:lpstr>
      <vt:lpstr>Apresentação do PowerPoint</vt:lpstr>
      <vt:lpstr>Agenda</vt:lpstr>
      <vt:lpstr>Contextualização da limpeza  urbana no Brasil</vt:lpstr>
      <vt:lpstr>Contextualização da limpeza urbana no Brasil</vt:lpstr>
      <vt:lpstr>Contextualização da limpeza urbana no Brasil  </vt:lpstr>
      <vt:lpstr>Contextualização da limpeza urbana no Brasil</vt:lpstr>
      <vt:lpstr>Contextualização da limpeza urbana no Brasil</vt:lpstr>
      <vt:lpstr>Descrição  do índice</vt:lpstr>
      <vt:lpstr>Apresentação do PowerPoint</vt:lpstr>
      <vt:lpstr>Descrição do Índice</vt:lpstr>
      <vt:lpstr>Apresentação do PowerPoint</vt:lpstr>
      <vt:lpstr>Apresentação do PowerPoint</vt:lpstr>
      <vt:lpstr>Apresentação do PowerPoint</vt:lpstr>
      <vt:lpstr>Resultados  do índice</vt:lpstr>
      <vt:lpstr>Apresentação do PowerPoint</vt:lpstr>
      <vt:lpstr>Apresentação do PowerPoint</vt:lpstr>
      <vt:lpstr>Apresentação do PowerPoint</vt:lpstr>
      <vt:lpstr>Análises  adicionais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Considerações  Finais</vt:lpstr>
      <vt:lpstr>Apresentação do PowerPoint</vt:lpstr>
      <vt:lpstr>Apresentação do PowerPoint</vt:lpstr>
      <vt:lpstr>Obrigado!</vt:lpstr>
    </vt:vector>
  </TitlesOfParts>
  <Company>PwC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Fluxograma Selur</dc:title>
  <dc:creator>Julia Butzge</dc:creator>
  <cp:lastModifiedBy>Analista</cp:lastModifiedBy>
  <cp:revision>1079</cp:revision>
  <dcterms:created xsi:type="dcterms:W3CDTF">2010-09-07T13:26:45Z</dcterms:created>
  <dcterms:modified xsi:type="dcterms:W3CDTF">2017-06-22T11:02:22Z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B template version">
    <vt:lpwstr>6</vt:lpwstr>
  </property>
  <property fmtid="{D5CDD505-2E9C-101B-9397-08002B2CF9AE}" pid="3" name="TB template type">
    <vt:lpwstr>OnscreenW</vt:lpwstr>
  </property>
  <property fmtid="{D5CDD505-2E9C-101B-9397-08002B2CF9AE}" pid="4" name="Template created by">
    <vt:lpwstr>PwC</vt:lpwstr>
  </property>
  <property fmtid="{D5CDD505-2E9C-101B-9397-08002B2CF9AE}" pid="5" name="Template version">
    <vt:lpwstr>5</vt:lpwstr>
  </property>
  <property fmtid="{D5CDD505-2E9C-101B-9397-08002B2CF9AE}" pid="6" name="SSDCxCLASSFICATION_LEVEL">
    <vt:lpwstr>3</vt:lpwstr>
  </property>
  <property fmtid="{D5CDD505-2E9C-101B-9397-08002B2CF9AE}" pid="7" name="SSDCxCLASSFICATION_USER">
    <vt:lpwstr>SOACAT\099857</vt:lpwstr>
  </property>
  <property fmtid="{D5CDD505-2E9C-101B-9397-08002B2CF9AE}" pid="8" name="SSDCxCLASSFICATION_DATE">
    <vt:lpwstr>29/05/2016 12:40:14</vt:lpwstr>
  </property>
  <property fmtid="{D5CDD505-2E9C-101B-9397-08002B2CF9AE}" pid="9" name="SSDCxCLASSFICATION_GUID">
    <vt:lpwstr>7E43CC1428C0E3EE2B8D468D8D3AB6EB</vt:lpwstr>
  </property>
</Properties>
</file>