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70" r:id="rId3"/>
    <p:sldId id="263" r:id="rId4"/>
    <p:sldId id="258" r:id="rId5"/>
    <p:sldId id="262" r:id="rId6"/>
    <p:sldId id="257" r:id="rId7"/>
    <p:sldId id="259" r:id="rId8"/>
    <p:sldId id="265" r:id="rId9"/>
    <p:sldId id="286" r:id="rId10"/>
    <p:sldId id="264" r:id="rId11"/>
    <p:sldId id="266" r:id="rId12"/>
    <p:sldId id="268" r:id="rId13"/>
    <p:sldId id="269" r:id="rId14"/>
    <p:sldId id="271" r:id="rId15"/>
    <p:sldId id="272" r:id="rId16"/>
    <p:sldId id="273" r:id="rId17"/>
    <p:sldId id="287" r:id="rId18"/>
    <p:sldId id="289" r:id="rId19"/>
    <p:sldId id="290" r:id="rId20"/>
    <p:sldId id="292" r:id="rId21"/>
    <p:sldId id="293" r:id="rId22"/>
    <p:sldId id="291" r:id="rId23"/>
    <p:sldId id="296" r:id="rId24"/>
    <p:sldId id="294" r:id="rId25"/>
    <p:sldId id="275" r:id="rId26"/>
    <p:sldId id="274" r:id="rId27"/>
    <p:sldId id="276" r:id="rId28"/>
    <p:sldId id="277" r:id="rId29"/>
    <p:sldId id="278" r:id="rId30"/>
    <p:sldId id="279" r:id="rId31"/>
    <p:sldId id="281" r:id="rId32"/>
    <p:sldId id="280" r:id="rId33"/>
    <p:sldId id="282" r:id="rId34"/>
    <p:sldId id="283" r:id="rId35"/>
    <p:sldId id="284" r:id="rId36"/>
    <p:sldId id="297" r:id="rId37"/>
    <p:sldId id="299" r:id="rId3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6" d="100"/>
          <a:sy n="66" d="100"/>
        </p:scale>
        <p:origin x="-112" y="-2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printerSettings" Target="printerSettings/printerSettings1.bin"/><Relationship Id="rId40" Type="http://schemas.openxmlformats.org/officeDocument/2006/relationships/presProps" Target="presProps.xml"/><Relationship Id="rId41" Type="http://schemas.openxmlformats.org/officeDocument/2006/relationships/viewProps" Target="viewProps.xml"/><Relationship Id="rId42" Type="http://schemas.openxmlformats.org/officeDocument/2006/relationships/theme" Target="theme/theme1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B6290-2C77-C74D-9E15-DD47ED8E80C3}" type="datetimeFigureOut">
              <a:rPr lang="en-US" smtClean="0"/>
              <a:t>26/05/15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AF9C-37DE-3743-9C23-616099AEE7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B6290-2C77-C74D-9E15-DD47ED8E80C3}" type="datetimeFigureOut">
              <a:rPr lang="en-US" smtClean="0"/>
              <a:t>26/05/15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AF9C-37DE-3743-9C23-616099AEE721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B6290-2C77-C74D-9E15-DD47ED8E80C3}" type="datetimeFigureOut">
              <a:rPr lang="en-US" smtClean="0"/>
              <a:t>26/05/15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AF9C-37DE-3743-9C23-616099AEE7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B6290-2C77-C74D-9E15-DD47ED8E80C3}" type="datetimeFigureOut">
              <a:rPr lang="en-US" smtClean="0"/>
              <a:t>26/05/15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AF9C-37DE-3743-9C23-616099AEE721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B6290-2C77-C74D-9E15-DD47ED8E80C3}" type="datetimeFigureOut">
              <a:rPr lang="en-US" smtClean="0"/>
              <a:t>26/05/15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AF9C-37DE-3743-9C23-616099AEE7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B6290-2C77-C74D-9E15-DD47ED8E80C3}" type="datetimeFigureOut">
              <a:rPr lang="en-US" smtClean="0"/>
              <a:t>26/05/15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AF9C-37DE-3743-9C23-616099AEE7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B6290-2C77-C74D-9E15-DD47ED8E80C3}" type="datetimeFigureOut">
              <a:rPr lang="en-US" smtClean="0"/>
              <a:t>26/05/15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AF9C-37DE-3743-9C23-616099AEE7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B6290-2C77-C74D-9E15-DD47ED8E80C3}" type="datetimeFigureOut">
              <a:rPr lang="en-US" smtClean="0"/>
              <a:t>26/05/15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AF9C-37DE-3743-9C23-616099AEE721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B6290-2C77-C74D-9E15-DD47ED8E80C3}" type="datetimeFigureOut">
              <a:rPr lang="en-US" smtClean="0"/>
              <a:t>26/05/15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AF9C-37DE-3743-9C23-616099AEE721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x-none" smtClean="0"/>
              <a:t>Drag picture to placeholder or click icon to add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B6290-2C77-C74D-9E15-DD47ED8E80C3}" type="datetimeFigureOut">
              <a:rPr lang="en-US" smtClean="0"/>
              <a:t>26/05/15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AF9C-37DE-3743-9C23-616099AEE7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B6290-2C77-C74D-9E15-DD47ED8E80C3}" type="datetimeFigureOut">
              <a:rPr lang="en-US" smtClean="0"/>
              <a:t>26/05/15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AF9C-37DE-3743-9C23-616099AEE721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DEDB6290-2C77-C74D-9E15-DD47ED8E80C3}" type="datetimeFigureOut">
              <a:rPr lang="en-US" smtClean="0"/>
              <a:t>26/05/15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E62AF9C-37DE-3743-9C23-616099AEE721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Planejamento</a:t>
            </a:r>
            <a:r>
              <a:rPr lang="en-US" dirty="0" smtClean="0"/>
              <a:t> e </a:t>
            </a:r>
            <a:r>
              <a:rPr lang="en-US" dirty="0" err="1" smtClean="0"/>
              <a:t>presta</a:t>
            </a:r>
            <a:r>
              <a:rPr lang="en-US" dirty="0" err="1" smtClean="0"/>
              <a:t>ção</a:t>
            </a:r>
            <a:r>
              <a:rPr lang="en-US" dirty="0" smtClean="0"/>
              <a:t> de </a:t>
            </a:r>
            <a:r>
              <a:rPr lang="en-US" dirty="0" err="1" smtClean="0"/>
              <a:t>serviços</a:t>
            </a:r>
            <a:r>
              <a:rPr lang="en-US" dirty="0" smtClean="0"/>
              <a:t> de </a:t>
            </a:r>
            <a:r>
              <a:rPr lang="en-US" dirty="0" err="1" smtClean="0"/>
              <a:t>saneamento</a:t>
            </a:r>
            <a:r>
              <a:rPr lang="en-US" dirty="0" smtClean="0"/>
              <a:t> </a:t>
            </a:r>
            <a:r>
              <a:rPr lang="en-US" dirty="0" err="1" smtClean="0"/>
              <a:t>nas</a:t>
            </a:r>
            <a:r>
              <a:rPr lang="en-US" dirty="0" smtClean="0"/>
              <a:t> </a:t>
            </a:r>
            <a:r>
              <a:rPr lang="en-US" dirty="0" err="1" smtClean="0"/>
              <a:t>regiões</a:t>
            </a:r>
            <a:r>
              <a:rPr lang="en-US" dirty="0" smtClean="0"/>
              <a:t> </a:t>
            </a:r>
            <a:r>
              <a:rPr lang="en-US" dirty="0" err="1" smtClean="0"/>
              <a:t>metropolitanas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599" y="3556001"/>
            <a:ext cx="6574685" cy="1966962"/>
          </a:xfrm>
        </p:spPr>
        <p:txBody>
          <a:bodyPr>
            <a:normAutofit fontScale="70000" lnSpcReduction="20000"/>
          </a:bodyPr>
          <a:lstStyle/>
          <a:p>
            <a:r>
              <a:rPr lang="en-US" sz="2900" dirty="0" smtClean="0"/>
              <a:t>45a </a:t>
            </a:r>
            <a:r>
              <a:rPr lang="en-US" sz="2900" dirty="0" err="1" smtClean="0"/>
              <a:t>Assembl</a:t>
            </a:r>
            <a:r>
              <a:rPr lang="en-US" sz="2900" dirty="0" err="1" smtClean="0"/>
              <a:t>éia</a:t>
            </a:r>
            <a:r>
              <a:rPr lang="en-US" sz="2900" dirty="0" smtClean="0"/>
              <a:t> </a:t>
            </a:r>
            <a:r>
              <a:rPr lang="en-US" sz="2900" dirty="0" err="1" smtClean="0"/>
              <a:t>Nacional</a:t>
            </a:r>
            <a:r>
              <a:rPr lang="en-US" sz="2900" dirty="0" smtClean="0"/>
              <a:t> da ASSEMAE</a:t>
            </a:r>
          </a:p>
          <a:p>
            <a:r>
              <a:rPr lang="en-US" sz="2900" dirty="0" smtClean="0"/>
              <a:t>Mesa Redonda 4</a:t>
            </a:r>
          </a:p>
          <a:p>
            <a:endParaRPr lang="en-US" sz="2900" dirty="0" smtClean="0"/>
          </a:p>
          <a:p>
            <a:pPr algn="r"/>
            <a:r>
              <a:rPr lang="en-US" sz="2900" dirty="0" smtClean="0"/>
              <a:t>Debora Sotto</a:t>
            </a:r>
          </a:p>
          <a:p>
            <a:pPr algn="r"/>
            <a:r>
              <a:rPr lang="en-US" sz="2900" dirty="0" err="1" smtClean="0"/>
              <a:t>Doutora</a:t>
            </a:r>
            <a:r>
              <a:rPr lang="en-US" sz="2900" dirty="0" smtClean="0"/>
              <a:t> </a:t>
            </a:r>
            <a:r>
              <a:rPr lang="en-US" sz="2900" dirty="0" err="1" smtClean="0"/>
              <a:t>em</a:t>
            </a:r>
            <a:r>
              <a:rPr lang="en-US" sz="2900" dirty="0" smtClean="0"/>
              <a:t> </a:t>
            </a:r>
            <a:r>
              <a:rPr lang="en-US" sz="2900" dirty="0" err="1" smtClean="0"/>
              <a:t>Direito</a:t>
            </a:r>
            <a:r>
              <a:rPr lang="en-US" sz="2900" dirty="0" smtClean="0"/>
              <a:t> </a:t>
            </a:r>
            <a:r>
              <a:rPr lang="en-US" sz="2900" dirty="0" err="1" smtClean="0"/>
              <a:t>Urban</a:t>
            </a:r>
            <a:r>
              <a:rPr lang="en-US" sz="2900" dirty="0" err="1" smtClean="0"/>
              <a:t>ístico</a:t>
            </a:r>
            <a:r>
              <a:rPr lang="en-US" sz="2900" dirty="0" smtClean="0"/>
              <a:t> </a:t>
            </a:r>
            <a:r>
              <a:rPr lang="en-US" sz="2900" dirty="0" err="1" smtClean="0"/>
              <a:t>pela</a:t>
            </a:r>
            <a:r>
              <a:rPr lang="en-US" sz="2900" dirty="0" smtClean="0"/>
              <a:t> PUC SP</a:t>
            </a:r>
            <a:endParaRPr lang="en-US" sz="2500" dirty="0" smtClean="0"/>
          </a:p>
          <a:p>
            <a:pPr algn="r"/>
            <a:r>
              <a:rPr lang="en-US" sz="2500" dirty="0" err="1" smtClean="0"/>
              <a:t>Procuradora</a:t>
            </a:r>
            <a:r>
              <a:rPr lang="en-US" sz="2500" dirty="0" smtClean="0"/>
              <a:t> do </a:t>
            </a:r>
            <a:r>
              <a:rPr lang="en-US" sz="2500" dirty="0" err="1" smtClean="0"/>
              <a:t>Município</a:t>
            </a:r>
            <a:r>
              <a:rPr lang="en-US" sz="2500" dirty="0" smtClean="0"/>
              <a:t> de São Paulo</a:t>
            </a:r>
            <a:endParaRPr lang="en-US" sz="29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410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Fundamentos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Constitui</a:t>
            </a:r>
            <a:r>
              <a:rPr lang="en-US" dirty="0" err="1" smtClean="0"/>
              <a:t>ção</a:t>
            </a:r>
            <a:r>
              <a:rPr lang="en-US" dirty="0" smtClean="0"/>
              <a:t> Federal de 1988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7243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Repartição</a:t>
            </a:r>
            <a:r>
              <a:rPr lang="en-US" dirty="0" smtClean="0"/>
              <a:t> </a:t>
            </a:r>
            <a:r>
              <a:rPr lang="en-US" dirty="0" err="1" smtClean="0"/>
              <a:t>constitucional</a:t>
            </a:r>
            <a:r>
              <a:rPr lang="en-US" dirty="0" smtClean="0"/>
              <a:t> de </a:t>
            </a:r>
            <a:r>
              <a:rPr lang="en-US" dirty="0" err="1" smtClean="0"/>
              <a:t>competências</a:t>
            </a:r>
            <a:r>
              <a:rPr lang="en-US" dirty="0" smtClean="0"/>
              <a:t> </a:t>
            </a:r>
          </a:p>
          <a:p>
            <a:pPr lvl="1"/>
            <a:r>
              <a:rPr lang="en-US" dirty="0" err="1" smtClean="0"/>
              <a:t>Competências</a:t>
            </a:r>
            <a:r>
              <a:rPr lang="en-US" dirty="0" smtClean="0"/>
              <a:t> </a:t>
            </a:r>
            <a:r>
              <a:rPr lang="en-US" dirty="0" err="1" smtClean="0"/>
              <a:t>legislativas</a:t>
            </a:r>
            <a:endParaRPr lang="en-US" dirty="0" smtClean="0"/>
          </a:p>
          <a:p>
            <a:pPr lvl="2"/>
            <a:r>
              <a:rPr lang="en-US" dirty="0" err="1" smtClean="0"/>
              <a:t>Privativas</a:t>
            </a:r>
            <a:endParaRPr lang="en-US" dirty="0"/>
          </a:p>
          <a:p>
            <a:pPr lvl="2"/>
            <a:r>
              <a:rPr lang="en-US" dirty="0" err="1" smtClean="0"/>
              <a:t>Concorrentes</a:t>
            </a:r>
            <a:endParaRPr lang="en-US" dirty="0" smtClean="0"/>
          </a:p>
          <a:p>
            <a:pPr lvl="1"/>
            <a:r>
              <a:rPr lang="en-US" dirty="0" err="1" smtClean="0"/>
              <a:t>Competências</a:t>
            </a:r>
            <a:r>
              <a:rPr lang="en-US" dirty="0" smtClean="0"/>
              <a:t> </a:t>
            </a:r>
            <a:r>
              <a:rPr lang="en-US" dirty="0" err="1" smtClean="0"/>
              <a:t>materiais</a:t>
            </a:r>
            <a:endParaRPr lang="en-US" dirty="0" smtClean="0"/>
          </a:p>
          <a:p>
            <a:pPr lvl="2"/>
            <a:r>
              <a:rPr lang="en-US" dirty="0" err="1" smtClean="0"/>
              <a:t>Comuns</a:t>
            </a:r>
            <a:endParaRPr lang="en-US" dirty="0"/>
          </a:p>
          <a:p>
            <a:pPr lvl="2"/>
            <a:r>
              <a:rPr lang="en-US" dirty="0" err="1" smtClean="0"/>
              <a:t>Exclusivas</a:t>
            </a: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Federalismo</a:t>
            </a:r>
            <a:r>
              <a:rPr lang="en-US" dirty="0" smtClean="0"/>
              <a:t> </a:t>
            </a:r>
            <a:r>
              <a:rPr lang="en-US" dirty="0" err="1" smtClean="0"/>
              <a:t>Cooperativo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80541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/>
              <a:t>Compet</a:t>
            </a:r>
            <a:r>
              <a:rPr lang="en-US" dirty="0" err="1" smtClean="0"/>
              <a:t>ência</a:t>
            </a:r>
            <a:r>
              <a:rPr lang="en-US" dirty="0" smtClean="0"/>
              <a:t> material </a:t>
            </a:r>
            <a:r>
              <a:rPr lang="en-US" b="1" dirty="0" smtClean="0"/>
              <a:t>COMUM</a:t>
            </a:r>
            <a:r>
              <a:rPr lang="en-US" dirty="0" smtClean="0"/>
              <a:t> da </a:t>
            </a:r>
            <a:r>
              <a:rPr lang="en-US" dirty="0" err="1" smtClean="0"/>
              <a:t>União</a:t>
            </a:r>
            <a:r>
              <a:rPr lang="en-US" dirty="0" smtClean="0"/>
              <a:t>, </a:t>
            </a:r>
            <a:r>
              <a:rPr lang="en-US" dirty="0" err="1" smtClean="0"/>
              <a:t>Estados</a:t>
            </a:r>
            <a:r>
              <a:rPr lang="en-US" dirty="0" smtClean="0"/>
              <a:t>, Distrito Federal e </a:t>
            </a:r>
            <a:r>
              <a:rPr lang="en-US" dirty="0" err="1" smtClean="0"/>
              <a:t>Municípios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promover</a:t>
            </a:r>
            <a:r>
              <a:rPr lang="en-US" dirty="0" smtClean="0"/>
              <a:t> </a:t>
            </a:r>
            <a:r>
              <a:rPr lang="en-US" dirty="0" err="1" smtClean="0"/>
              <a:t>programas</a:t>
            </a:r>
            <a:r>
              <a:rPr lang="en-US" dirty="0" smtClean="0"/>
              <a:t> de </a:t>
            </a:r>
            <a:r>
              <a:rPr lang="en-US" dirty="0" err="1" smtClean="0"/>
              <a:t>construção</a:t>
            </a:r>
            <a:r>
              <a:rPr lang="en-US" dirty="0" smtClean="0"/>
              <a:t> de </a:t>
            </a:r>
            <a:r>
              <a:rPr lang="en-US" dirty="0" err="1" smtClean="0"/>
              <a:t>moradias</a:t>
            </a:r>
            <a:r>
              <a:rPr lang="en-US" dirty="0" smtClean="0"/>
              <a:t> e a </a:t>
            </a:r>
            <a:r>
              <a:rPr lang="en-US" dirty="0" err="1" smtClean="0"/>
              <a:t>melhoria</a:t>
            </a:r>
            <a:r>
              <a:rPr lang="en-US" dirty="0" smtClean="0"/>
              <a:t> das </a:t>
            </a:r>
            <a:r>
              <a:rPr lang="en-US" dirty="0" err="1" smtClean="0"/>
              <a:t>condições</a:t>
            </a:r>
            <a:r>
              <a:rPr lang="en-US" dirty="0" smtClean="0"/>
              <a:t> </a:t>
            </a:r>
            <a:r>
              <a:rPr lang="en-US" dirty="0" err="1" smtClean="0"/>
              <a:t>habitacionais</a:t>
            </a:r>
            <a:r>
              <a:rPr lang="en-US" dirty="0" smtClean="0"/>
              <a:t> </a:t>
            </a:r>
            <a:r>
              <a:rPr lang="en-US" b="1" dirty="0" smtClean="0"/>
              <a:t>e de </a:t>
            </a:r>
            <a:r>
              <a:rPr lang="en-US" b="1" dirty="0" err="1" smtClean="0"/>
              <a:t>saneamento</a:t>
            </a:r>
            <a:r>
              <a:rPr lang="en-US" b="1" dirty="0" smtClean="0"/>
              <a:t> </a:t>
            </a:r>
            <a:r>
              <a:rPr lang="en-US" b="1" dirty="0" err="1" smtClean="0"/>
              <a:t>básico</a:t>
            </a:r>
            <a:r>
              <a:rPr lang="en-US" dirty="0" smtClean="0"/>
              <a:t> – CF, art. 23, </a:t>
            </a:r>
            <a:r>
              <a:rPr lang="en-US" dirty="0" err="1" smtClean="0"/>
              <a:t>inciso</a:t>
            </a:r>
            <a:r>
              <a:rPr lang="en-US" dirty="0" smtClean="0"/>
              <a:t> IX </a:t>
            </a:r>
          </a:p>
          <a:p>
            <a:r>
              <a:rPr lang="en-US" dirty="0" err="1" smtClean="0"/>
              <a:t>Exercício</a:t>
            </a:r>
            <a:r>
              <a:rPr lang="en-US" dirty="0" smtClean="0"/>
              <a:t> de </a:t>
            </a:r>
            <a:r>
              <a:rPr lang="en-US" dirty="0" err="1"/>
              <a:t>c</a:t>
            </a:r>
            <a:r>
              <a:rPr lang="en-US" dirty="0" err="1" smtClean="0"/>
              <a:t>ompetências</a:t>
            </a:r>
            <a:r>
              <a:rPr lang="en-US" dirty="0" smtClean="0"/>
              <a:t> </a:t>
            </a:r>
            <a:r>
              <a:rPr lang="en-US" dirty="0" err="1" smtClean="0"/>
              <a:t>comuns</a:t>
            </a:r>
            <a:r>
              <a:rPr lang="en-US" dirty="0" smtClean="0"/>
              <a:t> </a:t>
            </a:r>
            <a:r>
              <a:rPr lang="en-US" dirty="0" err="1" smtClean="0"/>
              <a:t>demanda</a:t>
            </a:r>
            <a:r>
              <a:rPr lang="en-US" dirty="0" smtClean="0"/>
              <a:t> a </a:t>
            </a:r>
            <a:r>
              <a:rPr lang="en-US" b="1" dirty="0" err="1" smtClean="0"/>
              <a:t>cooperação</a:t>
            </a:r>
            <a:r>
              <a:rPr lang="en-US" b="1" dirty="0" smtClean="0"/>
              <a:t> entre </a:t>
            </a:r>
            <a:r>
              <a:rPr lang="en-US" b="1" dirty="0" err="1" smtClean="0"/>
              <a:t>os</a:t>
            </a:r>
            <a:r>
              <a:rPr lang="en-US" b="1" dirty="0" smtClean="0"/>
              <a:t> </a:t>
            </a:r>
            <a:r>
              <a:rPr lang="en-US" b="1" dirty="0" err="1" smtClean="0"/>
              <a:t>entes</a:t>
            </a:r>
            <a:r>
              <a:rPr lang="en-US" b="1" dirty="0" smtClean="0"/>
              <a:t> </a:t>
            </a:r>
            <a:r>
              <a:rPr lang="en-US" b="1" dirty="0" err="1" smtClean="0"/>
              <a:t>federativos</a:t>
            </a:r>
            <a:r>
              <a:rPr lang="en-US" dirty="0" smtClean="0"/>
              <a:t>:</a:t>
            </a:r>
          </a:p>
          <a:p>
            <a:pPr lvl="1"/>
            <a:r>
              <a:rPr lang="en-US" dirty="0" err="1" smtClean="0"/>
              <a:t>Normas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cooperação</a:t>
            </a:r>
            <a:r>
              <a:rPr lang="en-US" dirty="0" smtClean="0"/>
              <a:t> </a:t>
            </a:r>
            <a:r>
              <a:rPr lang="en-US" dirty="0" err="1" smtClean="0"/>
              <a:t>federativa</a:t>
            </a:r>
            <a:r>
              <a:rPr lang="en-US" dirty="0" smtClean="0"/>
              <a:t> </a:t>
            </a:r>
            <a:r>
              <a:rPr lang="en-US" dirty="0" err="1" smtClean="0"/>
              <a:t>fixadas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lei </a:t>
            </a:r>
            <a:r>
              <a:rPr lang="en-US" dirty="0" err="1" smtClean="0"/>
              <a:t>complementar</a:t>
            </a:r>
            <a:r>
              <a:rPr lang="en-US" dirty="0" smtClean="0"/>
              <a:t> (CF, art. 23, </a:t>
            </a:r>
            <a:r>
              <a:rPr lang="en-US" dirty="0" err="1" smtClean="0"/>
              <a:t>parág</a:t>
            </a:r>
            <a:r>
              <a:rPr lang="en-US" dirty="0" smtClean="0"/>
              <a:t>. </a:t>
            </a:r>
            <a:r>
              <a:rPr lang="en-US" dirty="0" err="1" smtClean="0"/>
              <a:t>único</a:t>
            </a:r>
            <a:r>
              <a:rPr lang="en-US" dirty="0" smtClean="0"/>
              <a:t> – EC 53/2006)</a:t>
            </a:r>
          </a:p>
          <a:p>
            <a:pPr lvl="1"/>
            <a:r>
              <a:rPr lang="en-US" dirty="0" err="1" smtClean="0"/>
              <a:t>Instrumentos</a:t>
            </a:r>
            <a:r>
              <a:rPr lang="en-US" dirty="0" smtClean="0"/>
              <a:t>: </a:t>
            </a:r>
            <a:r>
              <a:rPr lang="en-US" dirty="0" err="1"/>
              <a:t>c</a:t>
            </a:r>
            <a:r>
              <a:rPr lang="en-US" dirty="0" err="1" smtClean="0"/>
              <a:t>onsórcios</a:t>
            </a:r>
            <a:r>
              <a:rPr lang="en-US" dirty="0" smtClean="0"/>
              <a:t> e </a:t>
            </a:r>
            <a:r>
              <a:rPr lang="en-US" dirty="0" err="1" smtClean="0"/>
              <a:t>convênios</a:t>
            </a:r>
            <a:r>
              <a:rPr lang="en-US" dirty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gestão</a:t>
            </a:r>
            <a:r>
              <a:rPr lang="en-US" dirty="0" smtClean="0"/>
              <a:t> </a:t>
            </a:r>
            <a:r>
              <a:rPr lang="en-US" dirty="0" err="1" smtClean="0"/>
              <a:t>associada</a:t>
            </a:r>
            <a:r>
              <a:rPr lang="en-US" dirty="0" smtClean="0"/>
              <a:t> de </a:t>
            </a:r>
            <a:r>
              <a:rPr lang="en-US" dirty="0" err="1" smtClean="0"/>
              <a:t>serviços</a:t>
            </a:r>
            <a:r>
              <a:rPr lang="en-US" dirty="0" smtClean="0"/>
              <a:t> </a:t>
            </a:r>
            <a:r>
              <a:rPr lang="en-US" dirty="0" err="1" smtClean="0"/>
              <a:t>públicos</a:t>
            </a:r>
            <a:r>
              <a:rPr lang="en-US" dirty="0" smtClean="0"/>
              <a:t>   (CF, art. 241)</a:t>
            </a:r>
          </a:p>
          <a:p>
            <a:pPr lvl="1"/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38327"/>
            <a:ext cx="8229600" cy="1566807"/>
          </a:xfrm>
        </p:spPr>
        <p:txBody>
          <a:bodyPr>
            <a:noAutofit/>
          </a:bodyPr>
          <a:lstStyle/>
          <a:p>
            <a:r>
              <a:rPr lang="en-US" sz="3600" dirty="0" err="1" smtClean="0"/>
              <a:t>Compet</a:t>
            </a:r>
            <a:r>
              <a:rPr lang="en-US" sz="3600" dirty="0" err="1" smtClean="0"/>
              <a:t>ência</a:t>
            </a:r>
            <a:r>
              <a:rPr lang="en-US" sz="3600" dirty="0" smtClean="0"/>
              <a:t> </a:t>
            </a:r>
            <a:r>
              <a:rPr lang="en-US" sz="3600" dirty="0" err="1" smtClean="0"/>
              <a:t>comum</a:t>
            </a:r>
            <a:r>
              <a:rPr lang="en-US" sz="3600" dirty="0" smtClean="0"/>
              <a:t> </a:t>
            </a:r>
            <a:r>
              <a:rPr lang="en-US" sz="3600" dirty="0" err="1" smtClean="0"/>
              <a:t>para</a:t>
            </a:r>
            <a:r>
              <a:rPr lang="en-US" sz="3600" dirty="0" smtClean="0"/>
              <a:t> </a:t>
            </a:r>
            <a:r>
              <a:rPr lang="en-US" sz="3600" dirty="0" err="1" smtClean="0"/>
              <a:t>melhoria</a:t>
            </a:r>
            <a:r>
              <a:rPr lang="en-US" sz="3600" dirty="0" smtClean="0"/>
              <a:t> das </a:t>
            </a:r>
            <a:r>
              <a:rPr lang="en-US" sz="3600" dirty="0" err="1" smtClean="0"/>
              <a:t>condições</a:t>
            </a:r>
            <a:r>
              <a:rPr lang="en-US" sz="3600" dirty="0" smtClean="0"/>
              <a:t> de </a:t>
            </a:r>
            <a:r>
              <a:rPr lang="en-US" sz="3600" dirty="0" err="1" smtClean="0"/>
              <a:t>saneamento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105191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Competência</a:t>
            </a:r>
            <a:r>
              <a:rPr lang="en-US" dirty="0"/>
              <a:t> </a:t>
            </a:r>
            <a:r>
              <a:rPr lang="en-US" dirty="0" err="1" smtClean="0"/>
              <a:t>exclusiva</a:t>
            </a:r>
            <a:r>
              <a:rPr lang="en-US" dirty="0" smtClean="0"/>
              <a:t> </a:t>
            </a:r>
            <a:r>
              <a:rPr lang="en-US" dirty="0"/>
              <a:t>da </a:t>
            </a:r>
            <a:r>
              <a:rPr lang="en-US" dirty="0" err="1"/>
              <a:t>União</a:t>
            </a:r>
            <a:r>
              <a:rPr lang="en-US" dirty="0"/>
              <a:t> </a:t>
            </a:r>
            <a:r>
              <a:rPr lang="en-US" dirty="0" err="1"/>
              <a:t>para</a:t>
            </a:r>
            <a:r>
              <a:rPr lang="en-US" dirty="0"/>
              <a:t> </a:t>
            </a:r>
            <a:r>
              <a:rPr lang="en-US" dirty="0" err="1"/>
              <a:t>instituir</a:t>
            </a:r>
            <a:r>
              <a:rPr lang="en-US" dirty="0"/>
              <a:t> </a:t>
            </a:r>
            <a:r>
              <a:rPr lang="en-US" b="1" dirty="0" err="1"/>
              <a:t>diretrizes</a:t>
            </a:r>
            <a:r>
              <a:rPr lang="en-US" dirty="0"/>
              <a:t> </a:t>
            </a:r>
            <a:r>
              <a:rPr lang="en-US" dirty="0" err="1"/>
              <a:t>para</a:t>
            </a:r>
            <a:r>
              <a:rPr lang="en-US" dirty="0"/>
              <a:t> o </a:t>
            </a:r>
            <a:r>
              <a:rPr lang="en-US" dirty="0" err="1"/>
              <a:t>desenvolvimento</a:t>
            </a:r>
            <a:r>
              <a:rPr lang="en-US" dirty="0"/>
              <a:t> </a:t>
            </a:r>
            <a:r>
              <a:rPr lang="en-US" dirty="0" err="1"/>
              <a:t>urbano</a:t>
            </a:r>
            <a:r>
              <a:rPr lang="en-US" dirty="0"/>
              <a:t>, inclusive </a:t>
            </a:r>
            <a:r>
              <a:rPr lang="en-US" dirty="0" err="1"/>
              <a:t>habitação</a:t>
            </a:r>
            <a:r>
              <a:rPr lang="en-US" dirty="0"/>
              <a:t>, </a:t>
            </a:r>
            <a:r>
              <a:rPr lang="en-US" b="1" dirty="0" err="1"/>
              <a:t>saneamento</a:t>
            </a:r>
            <a:r>
              <a:rPr lang="en-US" b="1" dirty="0"/>
              <a:t> </a:t>
            </a:r>
            <a:r>
              <a:rPr lang="en-US" b="1" dirty="0" err="1"/>
              <a:t>básico</a:t>
            </a:r>
            <a:r>
              <a:rPr lang="en-US" dirty="0"/>
              <a:t> e </a:t>
            </a:r>
            <a:r>
              <a:rPr lang="en-US" dirty="0" err="1"/>
              <a:t>transportes</a:t>
            </a:r>
            <a:r>
              <a:rPr lang="en-US" dirty="0"/>
              <a:t> </a:t>
            </a:r>
            <a:r>
              <a:rPr lang="en-US" dirty="0" err="1"/>
              <a:t>urbanos</a:t>
            </a:r>
            <a:r>
              <a:rPr lang="en-US" dirty="0"/>
              <a:t> – CF, </a:t>
            </a:r>
            <a:r>
              <a:rPr lang="en-US" dirty="0" err="1"/>
              <a:t>artigo</a:t>
            </a:r>
            <a:r>
              <a:rPr lang="en-US" dirty="0"/>
              <a:t> 21, </a:t>
            </a:r>
            <a:r>
              <a:rPr lang="en-US" dirty="0" err="1"/>
              <a:t>inciso</a:t>
            </a:r>
            <a:r>
              <a:rPr lang="en-US" dirty="0"/>
              <a:t> XX</a:t>
            </a:r>
          </a:p>
          <a:p>
            <a:r>
              <a:rPr lang="en-US" dirty="0" err="1" smtClean="0"/>
              <a:t>Competência</a:t>
            </a:r>
            <a:r>
              <a:rPr lang="en-US" dirty="0" smtClean="0"/>
              <a:t> </a:t>
            </a:r>
            <a:r>
              <a:rPr lang="en-US" dirty="0" err="1" smtClean="0"/>
              <a:t>exclusiva</a:t>
            </a:r>
            <a:r>
              <a:rPr lang="en-US" dirty="0" smtClean="0"/>
              <a:t> </a:t>
            </a:r>
            <a:r>
              <a:rPr lang="en-US" dirty="0"/>
              <a:t>dos </a:t>
            </a:r>
            <a:r>
              <a:rPr lang="en-US" dirty="0" err="1"/>
              <a:t>Municípios</a:t>
            </a:r>
            <a:r>
              <a:rPr lang="en-US" dirty="0"/>
              <a:t> </a:t>
            </a:r>
            <a:r>
              <a:rPr lang="en-US" dirty="0" err="1"/>
              <a:t>para</a:t>
            </a:r>
            <a:r>
              <a:rPr lang="en-US" dirty="0"/>
              <a:t> </a:t>
            </a:r>
            <a:r>
              <a:rPr lang="en-US" dirty="0" err="1"/>
              <a:t>organizar</a:t>
            </a:r>
            <a:r>
              <a:rPr lang="en-US" dirty="0"/>
              <a:t> e </a:t>
            </a:r>
            <a:r>
              <a:rPr lang="en-US" dirty="0" err="1"/>
              <a:t>prestar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b="1" dirty="0" err="1"/>
              <a:t>serviços</a:t>
            </a:r>
            <a:r>
              <a:rPr lang="en-US" b="1" dirty="0"/>
              <a:t> </a:t>
            </a:r>
            <a:r>
              <a:rPr lang="en-US" b="1" dirty="0" err="1"/>
              <a:t>públicos</a:t>
            </a:r>
            <a:r>
              <a:rPr lang="en-US" b="1" dirty="0"/>
              <a:t> de </a:t>
            </a:r>
            <a:r>
              <a:rPr lang="en-US" b="1" dirty="0" err="1"/>
              <a:t>interesse</a:t>
            </a:r>
            <a:r>
              <a:rPr lang="en-US" b="1" dirty="0"/>
              <a:t> local </a:t>
            </a:r>
            <a:r>
              <a:rPr lang="en-US" dirty="0"/>
              <a:t>– inclusive </a:t>
            </a:r>
            <a:r>
              <a:rPr lang="en-US" dirty="0" err="1"/>
              <a:t>saneamento</a:t>
            </a:r>
            <a:r>
              <a:rPr lang="en-US" dirty="0"/>
              <a:t> – CF, art. 30, </a:t>
            </a:r>
            <a:r>
              <a:rPr lang="en-US" dirty="0" err="1"/>
              <a:t>inciso</a:t>
            </a:r>
            <a:r>
              <a:rPr lang="en-US" dirty="0"/>
              <a:t> V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Compet</a:t>
            </a:r>
            <a:r>
              <a:rPr lang="en-US" dirty="0" err="1" smtClean="0"/>
              <a:t>ências</a:t>
            </a:r>
            <a:r>
              <a:rPr lang="en-US" dirty="0" smtClean="0"/>
              <a:t> </a:t>
            </a:r>
            <a:r>
              <a:rPr lang="en-US" dirty="0" err="1" smtClean="0"/>
              <a:t>exclusivas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71455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Artigo</a:t>
            </a:r>
            <a:r>
              <a:rPr lang="en-US" dirty="0" smtClean="0"/>
              <a:t> 25, § 3</a:t>
            </a:r>
            <a:r>
              <a:rPr lang="en-US" baseline="30000" dirty="0" smtClean="0"/>
              <a:t>o</a:t>
            </a:r>
            <a:r>
              <a:rPr lang="en-US" dirty="0" smtClean="0"/>
              <a:t>.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Estados</a:t>
            </a:r>
            <a:r>
              <a:rPr lang="en-US" dirty="0" smtClean="0"/>
              <a:t> </a:t>
            </a:r>
            <a:r>
              <a:rPr lang="en-US" dirty="0" err="1" smtClean="0"/>
              <a:t>poder</a:t>
            </a:r>
            <a:r>
              <a:rPr lang="en-US" dirty="0" err="1" smtClean="0"/>
              <a:t>ão</a:t>
            </a:r>
            <a:r>
              <a:rPr lang="en-US" dirty="0" smtClean="0"/>
              <a:t>, </a:t>
            </a:r>
            <a:r>
              <a:rPr lang="en-US" dirty="0" err="1" smtClean="0"/>
              <a:t>mediante</a:t>
            </a:r>
            <a:r>
              <a:rPr lang="en-US" dirty="0" smtClean="0"/>
              <a:t> </a:t>
            </a:r>
            <a:r>
              <a:rPr lang="en-US" b="1" dirty="0" smtClean="0"/>
              <a:t>lei </a:t>
            </a:r>
            <a:r>
              <a:rPr lang="en-US" b="1" dirty="0" err="1" smtClean="0"/>
              <a:t>complementar</a:t>
            </a:r>
            <a:r>
              <a:rPr lang="en-US" dirty="0" smtClean="0"/>
              <a:t>, </a:t>
            </a:r>
            <a:r>
              <a:rPr lang="en-US" dirty="0" err="1" smtClean="0"/>
              <a:t>instituir</a:t>
            </a:r>
            <a:r>
              <a:rPr lang="en-US" dirty="0" smtClean="0"/>
              <a:t> </a:t>
            </a:r>
            <a:r>
              <a:rPr lang="en-US" dirty="0" err="1" smtClean="0"/>
              <a:t>regiões</a:t>
            </a:r>
            <a:r>
              <a:rPr lang="en-US" dirty="0" smtClean="0"/>
              <a:t> </a:t>
            </a:r>
            <a:r>
              <a:rPr lang="en-US" dirty="0" err="1" smtClean="0"/>
              <a:t>metropolitanas</a:t>
            </a:r>
            <a:r>
              <a:rPr lang="en-US" dirty="0" smtClean="0"/>
              <a:t>, </a:t>
            </a:r>
            <a:r>
              <a:rPr lang="en-US" dirty="0" err="1" smtClean="0"/>
              <a:t>aglomerações</a:t>
            </a:r>
            <a:r>
              <a:rPr lang="en-US" dirty="0" smtClean="0"/>
              <a:t> </a:t>
            </a:r>
            <a:r>
              <a:rPr lang="en-US" dirty="0" err="1" smtClean="0"/>
              <a:t>urbanas</a:t>
            </a:r>
            <a:r>
              <a:rPr lang="en-US" dirty="0" smtClean="0"/>
              <a:t> e </a:t>
            </a:r>
            <a:r>
              <a:rPr lang="en-US" dirty="0" err="1" smtClean="0"/>
              <a:t>microrregiões</a:t>
            </a:r>
            <a:r>
              <a:rPr lang="en-US" dirty="0" smtClean="0"/>
              <a:t>, </a:t>
            </a:r>
            <a:r>
              <a:rPr lang="en-US" dirty="0" err="1" smtClean="0"/>
              <a:t>constituídas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b="1" dirty="0" err="1" smtClean="0"/>
              <a:t>agrupamentos</a:t>
            </a:r>
            <a:r>
              <a:rPr lang="en-US" b="1" dirty="0" smtClean="0"/>
              <a:t> de </a:t>
            </a:r>
            <a:r>
              <a:rPr lang="en-US" b="1" dirty="0" err="1" smtClean="0"/>
              <a:t>municípios</a:t>
            </a:r>
            <a:r>
              <a:rPr lang="en-US" b="1" dirty="0" smtClean="0"/>
              <a:t> </a:t>
            </a:r>
            <a:r>
              <a:rPr lang="en-US" b="1" dirty="0" err="1" smtClean="0"/>
              <a:t>limítrofes</a:t>
            </a:r>
            <a:r>
              <a:rPr lang="en-US" dirty="0" smtClean="0"/>
              <a:t>,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b="1" dirty="0" err="1" smtClean="0"/>
              <a:t>integrar</a:t>
            </a:r>
            <a:r>
              <a:rPr lang="en-US" dirty="0" smtClean="0"/>
              <a:t> a </a:t>
            </a:r>
            <a:r>
              <a:rPr lang="en-US" dirty="0" err="1" smtClean="0"/>
              <a:t>organização</a:t>
            </a:r>
            <a:r>
              <a:rPr lang="en-US" dirty="0" smtClean="0"/>
              <a:t>, o </a:t>
            </a:r>
            <a:r>
              <a:rPr lang="en-US" dirty="0" err="1" smtClean="0"/>
              <a:t>planejamento</a:t>
            </a:r>
            <a:r>
              <a:rPr lang="en-US" dirty="0" smtClean="0"/>
              <a:t> e a </a:t>
            </a:r>
            <a:r>
              <a:rPr lang="en-US" dirty="0" err="1" smtClean="0"/>
              <a:t>execução</a:t>
            </a:r>
            <a:r>
              <a:rPr lang="en-US" dirty="0" smtClean="0"/>
              <a:t> de </a:t>
            </a:r>
            <a:r>
              <a:rPr lang="en-US" b="1" dirty="0" err="1" smtClean="0"/>
              <a:t>funções</a:t>
            </a:r>
            <a:r>
              <a:rPr lang="en-US" b="1" dirty="0" smtClean="0"/>
              <a:t> </a:t>
            </a:r>
            <a:r>
              <a:rPr lang="en-US" b="1" dirty="0" err="1" smtClean="0"/>
              <a:t>públicas</a:t>
            </a:r>
            <a:r>
              <a:rPr lang="en-US" b="1" dirty="0" smtClean="0"/>
              <a:t> de </a:t>
            </a:r>
            <a:r>
              <a:rPr lang="en-US" b="1" dirty="0" err="1" smtClean="0"/>
              <a:t>interesse</a:t>
            </a:r>
            <a:r>
              <a:rPr lang="en-US" b="1" dirty="0" smtClean="0"/>
              <a:t> </a:t>
            </a:r>
            <a:r>
              <a:rPr lang="en-US" b="1" dirty="0" err="1" smtClean="0"/>
              <a:t>comum</a:t>
            </a:r>
            <a:r>
              <a:rPr lang="en-US" dirty="0"/>
              <a:t> </a:t>
            </a:r>
            <a:endParaRPr lang="en-US" dirty="0" smtClean="0"/>
          </a:p>
          <a:p>
            <a:pPr lvl="2"/>
            <a:r>
              <a:rPr lang="en-US" dirty="0" err="1" smtClean="0"/>
              <a:t>Habitação</a:t>
            </a:r>
            <a:endParaRPr lang="en-US" dirty="0" smtClean="0"/>
          </a:p>
          <a:p>
            <a:pPr lvl="2"/>
            <a:r>
              <a:rPr lang="en-US" dirty="0" err="1" smtClean="0"/>
              <a:t>Transporte</a:t>
            </a:r>
            <a:endParaRPr lang="en-US" dirty="0" smtClean="0"/>
          </a:p>
          <a:p>
            <a:pPr lvl="2"/>
            <a:r>
              <a:rPr lang="en-US" sz="2400" b="1" dirty="0" err="1" smtClean="0">
                <a:solidFill>
                  <a:srgbClr val="FF0000"/>
                </a:solidFill>
              </a:rPr>
              <a:t>Saneamento</a:t>
            </a:r>
            <a:endParaRPr lang="en-US" sz="24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Compet</a:t>
            </a:r>
            <a:r>
              <a:rPr lang="en-US" dirty="0" err="1" smtClean="0"/>
              <a:t>ência</a:t>
            </a:r>
            <a:r>
              <a:rPr lang="en-US" dirty="0" smtClean="0"/>
              <a:t> dos </a:t>
            </a:r>
            <a:r>
              <a:rPr lang="en-US" dirty="0" err="1" smtClean="0"/>
              <a:t>Estados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instituir</a:t>
            </a:r>
            <a:r>
              <a:rPr lang="en-US" dirty="0" smtClean="0"/>
              <a:t> </a:t>
            </a:r>
            <a:r>
              <a:rPr lang="en-US" dirty="0" err="1" smtClean="0"/>
              <a:t>Regiões</a:t>
            </a:r>
            <a:r>
              <a:rPr lang="en-US" dirty="0" smtClean="0"/>
              <a:t> </a:t>
            </a:r>
            <a:r>
              <a:rPr lang="en-US" dirty="0" err="1" smtClean="0"/>
              <a:t>Metropolitanas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044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270765"/>
            <a:ext cx="7408333" cy="4156656"/>
          </a:xfrm>
        </p:spPr>
        <p:txBody>
          <a:bodyPr>
            <a:normAutofit fontScale="92500"/>
          </a:bodyPr>
          <a:lstStyle/>
          <a:p>
            <a:r>
              <a:rPr lang="en-US" dirty="0" err="1" smtClean="0"/>
              <a:t>Criada</a:t>
            </a:r>
            <a:r>
              <a:rPr lang="en-US" dirty="0" smtClean="0"/>
              <a:t> a </a:t>
            </a:r>
            <a:r>
              <a:rPr lang="en-US" dirty="0" err="1" smtClean="0"/>
              <a:t>regi</a:t>
            </a:r>
            <a:r>
              <a:rPr lang="en-US" dirty="0" err="1" smtClean="0"/>
              <a:t>ão</a:t>
            </a:r>
            <a:r>
              <a:rPr lang="en-US" dirty="0" smtClean="0"/>
              <a:t> </a:t>
            </a:r>
            <a:r>
              <a:rPr lang="en-US" dirty="0" err="1" smtClean="0"/>
              <a:t>metropolitana</a:t>
            </a:r>
            <a:r>
              <a:rPr lang="en-US" dirty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lei </a:t>
            </a:r>
            <a:r>
              <a:rPr lang="en-US" dirty="0" err="1" smtClean="0"/>
              <a:t>complementar</a:t>
            </a:r>
            <a:r>
              <a:rPr lang="en-US" dirty="0" smtClean="0"/>
              <a:t> </a:t>
            </a:r>
            <a:r>
              <a:rPr lang="en-US" dirty="0" err="1" smtClean="0"/>
              <a:t>estadual</a:t>
            </a:r>
            <a:r>
              <a:rPr lang="en-US" dirty="0" smtClean="0"/>
              <a:t>, a </a:t>
            </a:r>
            <a:r>
              <a:rPr lang="en-US" dirty="0" err="1" smtClean="0"/>
              <a:t>organização</a:t>
            </a:r>
            <a:r>
              <a:rPr lang="en-US" dirty="0" smtClean="0"/>
              <a:t>, </a:t>
            </a:r>
            <a:r>
              <a:rPr lang="en-US" dirty="0" err="1" smtClean="0"/>
              <a:t>planejamento</a:t>
            </a:r>
            <a:r>
              <a:rPr lang="en-US" dirty="0" smtClean="0"/>
              <a:t> e </a:t>
            </a:r>
            <a:r>
              <a:rPr lang="en-US" dirty="0" err="1" smtClean="0"/>
              <a:t>execução</a:t>
            </a:r>
            <a:r>
              <a:rPr lang="en-US" dirty="0" smtClean="0"/>
              <a:t>  das </a:t>
            </a:r>
            <a:r>
              <a:rPr lang="en-US" dirty="0" err="1" smtClean="0"/>
              <a:t>funções</a:t>
            </a:r>
            <a:r>
              <a:rPr lang="en-US" dirty="0" smtClean="0"/>
              <a:t> </a:t>
            </a:r>
            <a:r>
              <a:rPr lang="en-US" dirty="0" err="1" smtClean="0"/>
              <a:t>públicas</a:t>
            </a:r>
            <a:r>
              <a:rPr lang="en-US" dirty="0" smtClean="0"/>
              <a:t> de </a:t>
            </a:r>
            <a:r>
              <a:rPr lang="en-US" dirty="0" err="1" smtClean="0"/>
              <a:t>interesse</a:t>
            </a:r>
            <a:r>
              <a:rPr lang="en-US" dirty="0" smtClean="0"/>
              <a:t> </a:t>
            </a:r>
            <a:r>
              <a:rPr lang="en-US" dirty="0" err="1" smtClean="0"/>
              <a:t>comum</a:t>
            </a:r>
            <a:endParaRPr lang="en-US" dirty="0" smtClean="0"/>
          </a:p>
          <a:p>
            <a:pPr lvl="1"/>
            <a:r>
              <a:rPr lang="en-US" dirty="0" err="1" smtClean="0"/>
              <a:t>Passa</a:t>
            </a:r>
            <a:r>
              <a:rPr lang="en-US" dirty="0" smtClean="0"/>
              <a:t> a </a:t>
            </a:r>
            <a:r>
              <a:rPr lang="en-US" dirty="0" err="1" smtClean="0"/>
              <a:t>ser</a:t>
            </a:r>
            <a:r>
              <a:rPr lang="en-US" dirty="0" smtClean="0"/>
              <a:t> de </a:t>
            </a:r>
            <a:r>
              <a:rPr lang="en-US" dirty="0" err="1" smtClean="0"/>
              <a:t>competência</a:t>
            </a:r>
            <a:r>
              <a:rPr lang="en-US" dirty="0" smtClean="0"/>
              <a:t> </a:t>
            </a:r>
            <a:r>
              <a:rPr lang="en-US" dirty="0" err="1" smtClean="0"/>
              <a:t>estadual</a:t>
            </a:r>
            <a:r>
              <a:rPr lang="en-US" dirty="0" smtClean="0"/>
              <a:t>?</a:t>
            </a:r>
          </a:p>
          <a:p>
            <a:pPr lvl="1"/>
            <a:r>
              <a:rPr lang="en-US" dirty="0" err="1" smtClean="0"/>
              <a:t>Deve</a:t>
            </a:r>
            <a:r>
              <a:rPr lang="en-US" dirty="0" smtClean="0"/>
              <a:t> </a:t>
            </a:r>
            <a:r>
              <a:rPr lang="en-US" dirty="0" err="1" smtClean="0"/>
              <a:t>ser</a:t>
            </a:r>
            <a:r>
              <a:rPr lang="en-US" dirty="0" smtClean="0"/>
              <a:t> </a:t>
            </a:r>
            <a:r>
              <a:rPr lang="en-US" dirty="0" err="1" smtClean="0"/>
              <a:t>exercida</a:t>
            </a:r>
            <a:r>
              <a:rPr lang="en-US" dirty="0" smtClean="0"/>
              <a:t> de </a:t>
            </a:r>
            <a:r>
              <a:rPr lang="en-US" dirty="0" err="1" smtClean="0"/>
              <a:t>maneira</a:t>
            </a:r>
            <a:r>
              <a:rPr lang="en-US" dirty="0" smtClean="0"/>
              <a:t> </a:t>
            </a:r>
            <a:r>
              <a:rPr lang="en-US" dirty="0" err="1" smtClean="0"/>
              <a:t>coordenada</a:t>
            </a:r>
            <a:r>
              <a:rPr lang="en-US" dirty="0" smtClean="0"/>
              <a:t> e </a:t>
            </a:r>
            <a:r>
              <a:rPr lang="en-US" dirty="0" err="1" smtClean="0"/>
              <a:t>cooperativa</a:t>
            </a:r>
            <a:r>
              <a:rPr lang="en-US" dirty="0" smtClean="0"/>
              <a:t> </a:t>
            </a:r>
            <a:r>
              <a:rPr lang="en-US" dirty="0" err="1" smtClean="0"/>
              <a:t>pelos</a:t>
            </a:r>
            <a:r>
              <a:rPr lang="en-US" dirty="0" smtClean="0"/>
              <a:t> </a:t>
            </a:r>
            <a:r>
              <a:rPr lang="en-US" dirty="0" err="1" smtClean="0"/>
              <a:t>entes</a:t>
            </a:r>
            <a:r>
              <a:rPr lang="en-US" dirty="0" smtClean="0"/>
              <a:t> </a:t>
            </a:r>
            <a:r>
              <a:rPr lang="en-US" dirty="0" err="1" smtClean="0"/>
              <a:t>federativos</a:t>
            </a:r>
            <a:r>
              <a:rPr lang="en-US" dirty="0" smtClean="0"/>
              <a:t> </a:t>
            </a:r>
            <a:r>
              <a:rPr lang="en-US" dirty="0" err="1" smtClean="0"/>
              <a:t>agrupados</a:t>
            </a:r>
            <a:r>
              <a:rPr lang="en-US" dirty="0" smtClean="0"/>
              <a:t> – </a:t>
            </a:r>
            <a:r>
              <a:rPr lang="en-US" dirty="0" err="1" smtClean="0"/>
              <a:t>Municípios</a:t>
            </a:r>
            <a:r>
              <a:rPr lang="en-US" dirty="0" smtClean="0"/>
              <a:t> e Estado?</a:t>
            </a:r>
          </a:p>
          <a:p>
            <a:pPr lvl="1"/>
            <a:r>
              <a:rPr lang="en-US" dirty="0" err="1" smtClean="0"/>
              <a:t>Passa</a:t>
            </a:r>
            <a:r>
              <a:rPr lang="en-US" dirty="0" smtClean="0"/>
              <a:t> a </a:t>
            </a:r>
            <a:r>
              <a:rPr lang="en-US" dirty="0" err="1" smtClean="0"/>
              <a:t>ser</a:t>
            </a:r>
            <a:r>
              <a:rPr lang="en-US" dirty="0" smtClean="0"/>
              <a:t> de </a:t>
            </a:r>
            <a:r>
              <a:rPr lang="en-US" dirty="0" err="1" smtClean="0"/>
              <a:t>competência</a:t>
            </a:r>
            <a:r>
              <a:rPr lang="en-US" dirty="0" smtClean="0"/>
              <a:t> da nova </a:t>
            </a:r>
            <a:r>
              <a:rPr lang="en-US" dirty="0" err="1" smtClean="0"/>
              <a:t>entidade</a:t>
            </a:r>
            <a:r>
              <a:rPr lang="en-US" dirty="0" smtClean="0"/>
              <a:t> territorial </a:t>
            </a:r>
            <a:r>
              <a:rPr lang="en-US" dirty="0" err="1" smtClean="0"/>
              <a:t>metropolitana</a:t>
            </a:r>
            <a:r>
              <a:rPr lang="en-US" dirty="0" smtClean="0"/>
              <a:t> </a:t>
            </a:r>
            <a:r>
              <a:rPr lang="en-US" dirty="0" err="1" smtClean="0"/>
              <a:t>criada</a:t>
            </a:r>
            <a:r>
              <a:rPr lang="en-US" dirty="0" smtClean="0"/>
              <a:t> </a:t>
            </a:r>
            <a:r>
              <a:rPr lang="en-US" dirty="0" err="1" smtClean="0"/>
              <a:t>pela</a:t>
            </a:r>
            <a:r>
              <a:rPr lang="en-US" dirty="0" smtClean="0"/>
              <a:t> lei </a:t>
            </a:r>
            <a:r>
              <a:rPr lang="en-US" dirty="0" err="1" smtClean="0"/>
              <a:t>estadual</a:t>
            </a:r>
            <a:r>
              <a:rPr lang="en-US" dirty="0" smtClean="0"/>
              <a:t>? </a:t>
            </a:r>
          </a:p>
          <a:p>
            <a:pPr lvl="1"/>
            <a:r>
              <a:rPr lang="en-US" dirty="0" err="1" smtClean="0"/>
              <a:t>É</a:t>
            </a:r>
            <a:r>
              <a:rPr lang="en-US" dirty="0" smtClean="0"/>
              <a:t> </a:t>
            </a:r>
            <a:r>
              <a:rPr lang="en-US" dirty="0" err="1" smtClean="0"/>
              <a:t>obrigatória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todos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Municípios</a:t>
            </a:r>
            <a:r>
              <a:rPr lang="en-US" dirty="0" smtClean="0"/>
              <a:t> </a:t>
            </a:r>
            <a:r>
              <a:rPr lang="en-US" dirty="0" err="1" smtClean="0"/>
              <a:t>agrupados</a:t>
            </a:r>
            <a:r>
              <a:rPr lang="en-US" dirty="0" smtClean="0"/>
              <a:t>?</a:t>
            </a:r>
          </a:p>
          <a:p>
            <a:r>
              <a:rPr lang="en-US" dirty="0" err="1" smtClean="0"/>
              <a:t>Questões</a:t>
            </a:r>
            <a:r>
              <a:rPr lang="en-US" dirty="0" smtClean="0"/>
              <a:t> </a:t>
            </a:r>
            <a:r>
              <a:rPr lang="en-US" dirty="0" err="1" smtClean="0"/>
              <a:t>levadas</a:t>
            </a:r>
            <a:r>
              <a:rPr lang="en-US" dirty="0" smtClean="0"/>
              <a:t> </a:t>
            </a:r>
            <a:r>
              <a:rPr lang="en-US" dirty="0" err="1" smtClean="0"/>
              <a:t>ao</a:t>
            </a:r>
            <a:r>
              <a:rPr lang="en-US" dirty="0" smtClean="0"/>
              <a:t> </a:t>
            </a:r>
            <a:r>
              <a:rPr lang="en-US" dirty="0" err="1" smtClean="0"/>
              <a:t>conhecimento</a:t>
            </a:r>
            <a:r>
              <a:rPr lang="en-US" dirty="0" smtClean="0"/>
              <a:t> do STF,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meio</a:t>
            </a:r>
            <a:r>
              <a:rPr lang="en-US" dirty="0" smtClean="0"/>
              <a:t> da ADI 1842 – RJ </a:t>
            </a:r>
            <a:r>
              <a:rPr lang="en-US" dirty="0" err="1" smtClean="0"/>
              <a:t>julgada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13/09/2013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Cria</a:t>
            </a:r>
            <a:r>
              <a:rPr lang="en-US" dirty="0" err="1" smtClean="0"/>
              <a:t>ção</a:t>
            </a:r>
            <a:r>
              <a:rPr lang="en-US" dirty="0" smtClean="0"/>
              <a:t> de </a:t>
            </a:r>
            <a:r>
              <a:rPr lang="en-US" dirty="0" err="1" smtClean="0"/>
              <a:t>uma</a:t>
            </a:r>
            <a:r>
              <a:rPr lang="en-US" dirty="0" smtClean="0"/>
              <a:t> “</a:t>
            </a:r>
            <a:r>
              <a:rPr lang="en-US" dirty="0" err="1" smtClean="0"/>
              <a:t>instância</a:t>
            </a:r>
            <a:r>
              <a:rPr lang="en-US" dirty="0" smtClean="0"/>
              <a:t> </a:t>
            </a:r>
            <a:r>
              <a:rPr lang="en-US" dirty="0" err="1" smtClean="0"/>
              <a:t>metropolitana</a:t>
            </a:r>
            <a:r>
              <a:rPr lang="en-US" dirty="0" smtClean="0"/>
              <a:t>”?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1840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Pol</a:t>
            </a:r>
            <a:r>
              <a:rPr lang="en-US" dirty="0" err="1" smtClean="0"/>
              <a:t>ítica</a:t>
            </a:r>
            <a:r>
              <a:rPr lang="en-US" dirty="0" smtClean="0"/>
              <a:t> </a:t>
            </a:r>
            <a:r>
              <a:rPr lang="en-US" dirty="0" err="1" smtClean="0"/>
              <a:t>Nacional</a:t>
            </a:r>
            <a:r>
              <a:rPr lang="en-US" dirty="0" smtClean="0"/>
              <a:t> de </a:t>
            </a:r>
            <a:r>
              <a:rPr lang="en-US" dirty="0" err="1" smtClean="0"/>
              <a:t>Saneamento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Lei Federal 11.445/2007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9969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pt-BR" dirty="0" smtClean="0"/>
              <a:t>Pol</a:t>
            </a:r>
            <a:r>
              <a:rPr lang="pt-BR" dirty="0" smtClean="0"/>
              <a:t>ítica pública: </a:t>
            </a:r>
            <a:r>
              <a:rPr lang="pt-BR" i="1" dirty="0" smtClean="0"/>
              <a:t>“Programa </a:t>
            </a:r>
            <a:r>
              <a:rPr lang="pt-BR" i="1" dirty="0"/>
              <a:t>de ação governamental visando a coordenar os meios à disposição do Estado e as atividades privadas, para a realização de objetivos socialmente relevantes e politicamente determinados</a:t>
            </a:r>
            <a:r>
              <a:rPr lang="pt-BR" i="1" dirty="0" smtClean="0"/>
              <a:t>” (Maria Paula Dallari </a:t>
            </a:r>
            <a:r>
              <a:rPr lang="pt-BR" i="1" dirty="0" err="1" smtClean="0"/>
              <a:t>Bucci</a:t>
            </a:r>
            <a:r>
              <a:rPr lang="pt-BR" i="1" dirty="0" smtClean="0"/>
              <a:t>)</a:t>
            </a:r>
          </a:p>
          <a:p>
            <a:r>
              <a:rPr lang="pt-BR" dirty="0" smtClean="0"/>
              <a:t>Esse programa de a</a:t>
            </a:r>
            <a:r>
              <a:rPr lang="pt-BR" dirty="0" smtClean="0"/>
              <a:t>ção governamental </a:t>
            </a:r>
            <a:r>
              <a:rPr lang="pt-BR" dirty="0" smtClean="0"/>
              <a:t>se concretiza por meio de a</a:t>
            </a:r>
            <a:r>
              <a:rPr lang="pt-BR" dirty="0" smtClean="0"/>
              <a:t>ções, orientadas, por sua vez, através de </a:t>
            </a:r>
            <a:r>
              <a:rPr lang="pt-BR" b="1" dirty="0" smtClean="0"/>
              <a:t>Planos</a:t>
            </a:r>
          </a:p>
          <a:p>
            <a:r>
              <a:rPr lang="pt-BR" dirty="0" smtClean="0"/>
              <a:t>Obrigatoriedade da elaboração de </a:t>
            </a:r>
            <a:r>
              <a:rPr lang="pt-BR" b="1" dirty="0" smtClean="0"/>
              <a:t>Planos de Saneamento</a:t>
            </a:r>
            <a:r>
              <a:rPr lang="pt-BR" dirty="0" smtClean="0"/>
              <a:t> pelos entes federativos das três esferas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Saneamento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dirty="0" err="1" smtClean="0"/>
              <a:t>pol</a:t>
            </a:r>
            <a:r>
              <a:rPr lang="en-US" dirty="0" err="1" smtClean="0"/>
              <a:t>ítica</a:t>
            </a:r>
            <a:r>
              <a:rPr lang="en-US" dirty="0" smtClean="0"/>
              <a:t> </a:t>
            </a:r>
            <a:r>
              <a:rPr lang="en-US" dirty="0" err="1" smtClean="0"/>
              <a:t>pública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07011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Associa</a:t>
            </a:r>
            <a:r>
              <a:rPr lang="en-US" dirty="0" err="1" smtClean="0"/>
              <a:t>ção</a:t>
            </a:r>
            <a:r>
              <a:rPr lang="en-US" dirty="0" smtClean="0"/>
              <a:t> </a:t>
            </a:r>
            <a:r>
              <a:rPr lang="en-US" sz="2800" b="1" u="sng" dirty="0" err="1" smtClean="0"/>
              <a:t>voluntária</a:t>
            </a:r>
            <a:r>
              <a:rPr lang="en-US" b="1" u="sng" dirty="0" smtClean="0"/>
              <a:t> </a:t>
            </a:r>
            <a:r>
              <a:rPr lang="en-US" dirty="0" smtClean="0"/>
              <a:t>de </a:t>
            </a:r>
            <a:r>
              <a:rPr lang="en-US" dirty="0" err="1" smtClean="0"/>
              <a:t>entes</a:t>
            </a:r>
            <a:r>
              <a:rPr lang="en-US" dirty="0" smtClean="0"/>
              <a:t> </a:t>
            </a:r>
            <a:r>
              <a:rPr lang="en-US" dirty="0" err="1" smtClean="0"/>
              <a:t>federados</a:t>
            </a:r>
            <a:r>
              <a:rPr lang="en-US" dirty="0" smtClean="0"/>
              <a:t>, </a:t>
            </a:r>
            <a:r>
              <a:rPr lang="en-US" b="1" u="sng" dirty="0" err="1" smtClean="0"/>
              <a:t>por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convênio</a:t>
            </a:r>
            <a:r>
              <a:rPr lang="en-US" b="1" u="sng" dirty="0" smtClean="0"/>
              <a:t> de </a:t>
            </a:r>
            <a:r>
              <a:rPr lang="en-US" b="1" u="sng" dirty="0" err="1" smtClean="0"/>
              <a:t>cooperação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ou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consórcio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público</a:t>
            </a:r>
            <a:r>
              <a:rPr lang="en-US" dirty="0" smtClean="0"/>
              <a:t> (art. 3</a:t>
            </a:r>
            <a:r>
              <a:rPr lang="en-US" baseline="30000" dirty="0" smtClean="0"/>
              <a:t>o,</a:t>
            </a:r>
            <a:r>
              <a:rPr lang="en-US" dirty="0" smtClean="0"/>
              <a:t> </a:t>
            </a:r>
            <a:r>
              <a:rPr lang="en-US" dirty="0" err="1" smtClean="0"/>
              <a:t>inciso</a:t>
            </a:r>
            <a:r>
              <a:rPr lang="en-US" dirty="0" smtClean="0"/>
              <a:t> II)</a:t>
            </a:r>
          </a:p>
          <a:p>
            <a:pPr lvl="1"/>
            <a:r>
              <a:rPr lang="en-US" dirty="0" err="1" smtClean="0"/>
              <a:t>Possibilidade</a:t>
            </a:r>
            <a:r>
              <a:rPr lang="en-US" dirty="0" smtClean="0"/>
              <a:t> de </a:t>
            </a:r>
            <a:r>
              <a:rPr lang="en-US" dirty="0" err="1" smtClean="0"/>
              <a:t>instituição</a:t>
            </a:r>
            <a:r>
              <a:rPr lang="en-US" dirty="0" smtClean="0"/>
              <a:t> de </a:t>
            </a:r>
            <a:r>
              <a:rPr lang="en-US" dirty="0" err="1" smtClean="0"/>
              <a:t>fundos</a:t>
            </a:r>
            <a:r>
              <a:rPr lang="en-US" dirty="0" smtClean="0"/>
              <a:t> </a:t>
            </a:r>
            <a:r>
              <a:rPr lang="en-US" dirty="0" err="1" smtClean="0"/>
              <a:t>comuns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custeio</a:t>
            </a:r>
            <a:r>
              <a:rPr lang="en-US" dirty="0" smtClean="0"/>
              <a:t> da </a:t>
            </a:r>
            <a:r>
              <a:rPr lang="en-US" dirty="0" err="1" smtClean="0"/>
              <a:t>universalização</a:t>
            </a:r>
            <a:r>
              <a:rPr lang="en-US" dirty="0" smtClean="0"/>
              <a:t> dos </a:t>
            </a:r>
            <a:r>
              <a:rPr lang="en-US" dirty="0" err="1" smtClean="0"/>
              <a:t>serviços</a:t>
            </a:r>
            <a:r>
              <a:rPr lang="en-US" dirty="0" smtClean="0"/>
              <a:t> de </a:t>
            </a:r>
            <a:r>
              <a:rPr lang="en-US" dirty="0" err="1" smtClean="0"/>
              <a:t>saneamento</a:t>
            </a:r>
            <a:r>
              <a:rPr lang="en-US" dirty="0" smtClean="0"/>
              <a:t> (art. 13)</a:t>
            </a:r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Gest</a:t>
            </a:r>
            <a:r>
              <a:rPr lang="en-US" dirty="0" err="1" smtClean="0"/>
              <a:t>ão</a:t>
            </a:r>
            <a:r>
              <a:rPr lang="en-US" dirty="0" smtClean="0"/>
              <a:t> </a:t>
            </a:r>
            <a:r>
              <a:rPr lang="en-US" dirty="0" err="1" smtClean="0"/>
              <a:t>Associada</a:t>
            </a:r>
            <a:r>
              <a:rPr lang="en-US" dirty="0" smtClean="0"/>
              <a:t> do </a:t>
            </a:r>
            <a:r>
              <a:rPr lang="en-US" dirty="0" err="1" smtClean="0"/>
              <a:t>Serviço</a:t>
            </a:r>
            <a:r>
              <a:rPr lang="en-US" dirty="0" smtClean="0"/>
              <a:t> de </a:t>
            </a:r>
            <a:r>
              <a:rPr lang="en-US" dirty="0" err="1" smtClean="0"/>
              <a:t>Saneamento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70830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386228"/>
            <a:ext cx="7408333" cy="3739935"/>
          </a:xfrm>
        </p:spPr>
        <p:txBody>
          <a:bodyPr>
            <a:normAutofit/>
          </a:bodyPr>
          <a:lstStyle/>
          <a:p>
            <a:r>
              <a:rPr lang="en-US" dirty="0" err="1" smtClean="0"/>
              <a:t>Caracter</a:t>
            </a:r>
            <a:r>
              <a:rPr lang="en-US" dirty="0" err="1" smtClean="0"/>
              <a:t>ísticas</a:t>
            </a:r>
            <a:r>
              <a:rPr lang="en-US" dirty="0" smtClean="0"/>
              <a:t> (art. 14):</a:t>
            </a:r>
          </a:p>
          <a:p>
            <a:pPr lvl="1"/>
            <a:r>
              <a:rPr lang="en-US" dirty="0" smtClean="0"/>
              <a:t>Um </a:t>
            </a:r>
            <a:r>
              <a:rPr lang="en-US" dirty="0" err="1" smtClean="0"/>
              <a:t>único</a:t>
            </a:r>
            <a:r>
              <a:rPr lang="en-US" dirty="0" smtClean="0"/>
              <a:t> </a:t>
            </a:r>
            <a:r>
              <a:rPr lang="en-US" dirty="0" err="1" smtClean="0"/>
              <a:t>prestador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vários</a:t>
            </a:r>
            <a:r>
              <a:rPr lang="en-US" dirty="0" smtClean="0"/>
              <a:t> </a:t>
            </a:r>
            <a:r>
              <a:rPr lang="en-US" dirty="0" err="1" smtClean="0"/>
              <a:t>Municípios</a:t>
            </a:r>
            <a:r>
              <a:rPr lang="en-US" dirty="0" smtClean="0"/>
              <a:t>, </a:t>
            </a:r>
            <a:r>
              <a:rPr lang="en-US" b="1" u="sng" dirty="0" err="1" smtClean="0"/>
              <a:t>contíguos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ou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não</a:t>
            </a:r>
            <a:endParaRPr lang="en-US" b="1" u="sng" dirty="0" smtClean="0"/>
          </a:p>
          <a:p>
            <a:pPr lvl="1"/>
            <a:r>
              <a:rPr lang="en-US" dirty="0" err="1" smtClean="0"/>
              <a:t>Uniformidade</a:t>
            </a:r>
            <a:r>
              <a:rPr lang="en-US" dirty="0" smtClean="0"/>
              <a:t> de </a:t>
            </a:r>
            <a:r>
              <a:rPr lang="en-US" dirty="0" err="1" smtClean="0"/>
              <a:t>fiscaliza</a:t>
            </a:r>
            <a:r>
              <a:rPr lang="en-US" dirty="0" err="1" smtClean="0"/>
              <a:t>ção</a:t>
            </a:r>
            <a:r>
              <a:rPr lang="en-US" dirty="0" smtClean="0"/>
              <a:t> e </a:t>
            </a:r>
            <a:r>
              <a:rPr lang="en-US" dirty="0" err="1" smtClean="0"/>
              <a:t>regulação</a:t>
            </a:r>
            <a:r>
              <a:rPr lang="en-US" dirty="0" smtClean="0"/>
              <a:t> dos </a:t>
            </a:r>
            <a:r>
              <a:rPr lang="en-US" dirty="0" err="1" smtClean="0"/>
              <a:t>serviços</a:t>
            </a:r>
            <a:endParaRPr lang="en-US" dirty="0" smtClean="0"/>
          </a:p>
          <a:p>
            <a:pPr lvl="1"/>
            <a:r>
              <a:rPr lang="en-US" b="1" u="sng" dirty="0" err="1" smtClean="0"/>
              <a:t>Compatibilidade</a:t>
            </a:r>
            <a:r>
              <a:rPr lang="en-US" b="1" u="sng" dirty="0" smtClean="0"/>
              <a:t> de </a:t>
            </a:r>
            <a:r>
              <a:rPr lang="en-US" b="1" u="sng" dirty="0" err="1" smtClean="0"/>
              <a:t>planejamento</a:t>
            </a:r>
            <a:endParaRPr lang="en-US" b="1" u="sng" dirty="0" smtClean="0"/>
          </a:p>
          <a:p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obedecer</a:t>
            </a:r>
            <a:r>
              <a:rPr lang="en-US" dirty="0"/>
              <a:t> a um </a:t>
            </a:r>
            <a:r>
              <a:rPr lang="en-US" b="1" u="sng" dirty="0"/>
              <a:t>Plano de </a:t>
            </a:r>
            <a:r>
              <a:rPr lang="en-US" b="1" u="sng" dirty="0" err="1"/>
              <a:t>Saneamento</a:t>
            </a:r>
            <a:r>
              <a:rPr lang="en-US" b="1" u="sng" dirty="0"/>
              <a:t> </a:t>
            </a:r>
            <a:r>
              <a:rPr lang="en-US" b="1" u="sng" dirty="0" err="1"/>
              <a:t>básico</a:t>
            </a:r>
            <a:r>
              <a:rPr lang="en-US" b="1" u="sng" dirty="0"/>
              <a:t> </a:t>
            </a:r>
            <a:r>
              <a:rPr lang="en-US" b="1" u="sng" dirty="0" err="1"/>
              <a:t>elaborado</a:t>
            </a:r>
            <a:r>
              <a:rPr lang="en-US" b="1" u="sng" dirty="0"/>
              <a:t> </a:t>
            </a:r>
            <a:r>
              <a:rPr lang="en-US" b="1" u="sng" dirty="0" err="1"/>
              <a:t>para</a:t>
            </a:r>
            <a:r>
              <a:rPr lang="en-US" b="1" u="sng" dirty="0"/>
              <a:t> o </a:t>
            </a:r>
            <a:r>
              <a:rPr lang="en-US" b="1" u="sng" dirty="0" err="1"/>
              <a:t>conjunto</a:t>
            </a:r>
            <a:r>
              <a:rPr lang="en-US" b="1" u="sng" dirty="0"/>
              <a:t> de </a:t>
            </a:r>
            <a:r>
              <a:rPr lang="en-US" b="1" u="sng" dirty="0" err="1"/>
              <a:t>Municípios</a:t>
            </a:r>
            <a:r>
              <a:rPr lang="en-US" b="1" u="sng" dirty="0"/>
              <a:t> </a:t>
            </a:r>
            <a:r>
              <a:rPr lang="en-US" b="1" u="sng" dirty="0" err="1"/>
              <a:t>atendidos</a:t>
            </a:r>
            <a:r>
              <a:rPr lang="en-US" dirty="0"/>
              <a:t> (art. 17)</a:t>
            </a:r>
          </a:p>
          <a:p>
            <a:endParaRPr lang="en-US" b="1" u="sng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Presta</a:t>
            </a:r>
            <a:r>
              <a:rPr lang="en-US" dirty="0" err="1" smtClean="0"/>
              <a:t>ção</a:t>
            </a:r>
            <a:r>
              <a:rPr lang="en-US" dirty="0" smtClean="0"/>
              <a:t> </a:t>
            </a:r>
            <a:r>
              <a:rPr lang="en-US" dirty="0" err="1" smtClean="0"/>
              <a:t>regionalizada</a:t>
            </a:r>
            <a:r>
              <a:rPr lang="en-US" dirty="0" smtClean="0"/>
              <a:t> do </a:t>
            </a:r>
            <a:r>
              <a:rPr lang="en-US" dirty="0" err="1" smtClean="0"/>
              <a:t>serviço</a:t>
            </a:r>
            <a:r>
              <a:rPr lang="en-US" dirty="0" smtClean="0"/>
              <a:t> de </a:t>
            </a:r>
            <a:r>
              <a:rPr lang="en-US" dirty="0" err="1" smtClean="0"/>
              <a:t>saneamento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3365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Estimular</a:t>
            </a:r>
            <a:r>
              <a:rPr lang="en-US" dirty="0" smtClean="0"/>
              <a:t> a </a:t>
            </a:r>
            <a:r>
              <a:rPr lang="en-US" dirty="0" err="1" smtClean="0"/>
              <a:t>implementa</a:t>
            </a:r>
            <a:r>
              <a:rPr lang="en-US" dirty="0" err="1" smtClean="0"/>
              <a:t>ção</a:t>
            </a:r>
            <a:r>
              <a:rPr lang="en-US" dirty="0" smtClean="0"/>
              <a:t> de </a:t>
            </a:r>
            <a:r>
              <a:rPr lang="en-US" dirty="0" err="1" smtClean="0"/>
              <a:t>infraestruturas</a:t>
            </a:r>
            <a:r>
              <a:rPr lang="en-US" dirty="0" smtClean="0"/>
              <a:t> e </a:t>
            </a:r>
            <a:r>
              <a:rPr lang="en-US" dirty="0" err="1" smtClean="0"/>
              <a:t>serviços</a:t>
            </a:r>
            <a:r>
              <a:rPr lang="en-US" dirty="0" smtClean="0"/>
              <a:t> </a:t>
            </a:r>
            <a:r>
              <a:rPr lang="en-US" dirty="0" err="1" smtClean="0"/>
              <a:t>comuns</a:t>
            </a:r>
            <a:r>
              <a:rPr lang="en-US" dirty="0" smtClean="0"/>
              <a:t> a </a:t>
            </a:r>
            <a:r>
              <a:rPr lang="en-US" dirty="0" err="1" smtClean="0"/>
              <a:t>Municípios</a:t>
            </a:r>
            <a:r>
              <a:rPr lang="en-US" dirty="0" smtClean="0"/>
              <a:t> </a:t>
            </a:r>
            <a:r>
              <a:rPr lang="en-US" dirty="0" err="1" smtClean="0"/>
              <a:t>mediante</a:t>
            </a:r>
            <a:r>
              <a:rPr lang="en-US" dirty="0" smtClean="0"/>
              <a:t> </a:t>
            </a:r>
            <a:r>
              <a:rPr lang="en-US" b="1" dirty="0" err="1" smtClean="0"/>
              <a:t>mecanismos</a:t>
            </a:r>
            <a:r>
              <a:rPr lang="en-US" b="1" dirty="0" smtClean="0"/>
              <a:t> de </a:t>
            </a:r>
            <a:r>
              <a:rPr lang="en-US" b="1" dirty="0" err="1" smtClean="0"/>
              <a:t>cooperação</a:t>
            </a:r>
            <a:r>
              <a:rPr lang="en-US" b="1" dirty="0" smtClean="0"/>
              <a:t> </a:t>
            </a:r>
            <a:r>
              <a:rPr lang="en-US" b="1" dirty="0" err="1" smtClean="0"/>
              <a:t>federativa</a:t>
            </a:r>
            <a:r>
              <a:rPr lang="en-US" b="1" dirty="0" smtClean="0"/>
              <a:t> </a:t>
            </a:r>
            <a:r>
              <a:rPr lang="en-US" dirty="0" smtClean="0"/>
              <a:t>= </a:t>
            </a:r>
            <a:r>
              <a:rPr lang="en-US" dirty="0" err="1" smtClean="0"/>
              <a:t>diretriz</a:t>
            </a:r>
            <a:r>
              <a:rPr lang="en-US" dirty="0" smtClean="0"/>
              <a:t> da </a:t>
            </a:r>
            <a:r>
              <a:rPr lang="en-US" dirty="0" err="1" smtClean="0"/>
              <a:t>União</a:t>
            </a:r>
            <a:r>
              <a:rPr lang="en-US" dirty="0" smtClean="0"/>
              <a:t> (art. 48, </a:t>
            </a:r>
            <a:r>
              <a:rPr lang="en-US" dirty="0" err="1" smtClean="0"/>
              <a:t>inciso</a:t>
            </a:r>
            <a:r>
              <a:rPr lang="en-US" dirty="0" smtClean="0"/>
              <a:t> XI)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err="1" smtClean="0"/>
              <a:t>Promover</a:t>
            </a:r>
            <a:r>
              <a:rPr lang="en-US" dirty="0" smtClean="0"/>
              <a:t> </a:t>
            </a:r>
            <a:r>
              <a:rPr lang="en-US" dirty="0" err="1" smtClean="0"/>
              <a:t>alternativas</a:t>
            </a:r>
            <a:r>
              <a:rPr lang="en-US" dirty="0" smtClean="0"/>
              <a:t> de </a:t>
            </a:r>
            <a:r>
              <a:rPr lang="en-US" dirty="0" err="1" smtClean="0"/>
              <a:t>gestão</a:t>
            </a:r>
            <a:r>
              <a:rPr lang="en-US" dirty="0" smtClean="0"/>
              <a:t> …</a:t>
            </a:r>
            <a:r>
              <a:rPr lang="en-US" b="1" u="sng" dirty="0" smtClean="0"/>
              <a:t>com </a:t>
            </a:r>
            <a:r>
              <a:rPr lang="en-US" b="1" u="sng" dirty="0" err="1" smtClean="0"/>
              <a:t>ênfase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na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cooperação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federativa</a:t>
            </a:r>
            <a:r>
              <a:rPr lang="en-US" dirty="0" smtClean="0"/>
              <a:t> = </a:t>
            </a:r>
            <a:r>
              <a:rPr lang="en-US" dirty="0" err="1" smtClean="0"/>
              <a:t>objetivo</a:t>
            </a:r>
            <a:r>
              <a:rPr lang="en-US" dirty="0" smtClean="0"/>
              <a:t> da </a:t>
            </a:r>
            <a:r>
              <a:rPr lang="en-US" dirty="0" err="1" smtClean="0"/>
              <a:t>política</a:t>
            </a:r>
            <a:r>
              <a:rPr lang="en-US" dirty="0" smtClean="0"/>
              <a:t> federal de </a:t>
            </a:r>
            <a:r>
              <a:rPr lang="en-US" dirty="0" err="1" smtClean="0"/>
              <a:t>saneamento</a:t>
            </a:r>
            <a:r>
              <a:rPr lang="en-US" dirty="0" smtClean="0"/>
              <a:t> </a:t>
            </a:r>
            <a:r>
              <a:rPr lang="en-US" dirty="0" err="1" smtClean="0"/>
              <a:t>básico</a:t>
            </a:r>
            <a:r>
              <a:rPr lang="en-US" dirty="0" smtClean="0"/>
              <a:t> (art. 49, </a:t>
            </a:r>
            <a:r>
              <a:rPr lang="en-US" dirty="0" err="1" smtClean="0"/>
              <a:t>inciso</a:t>
            </a:r>
            <a:r>
              <a:rPr lang="en-US" dirty="0" smtClean="0"/>
              <a:t> VII)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Atribui</a:t>
            </a:r>
            <a:r>
              <a:rPr lang="en-US" dirty="0" err="1" smtClean="0"/>
              <a:t>ções</a:t>
            </a:r>
            <a:r>
              <a:rPr lang="en-US" dirty="0" smtClean="0"/>
              <a:t> da </a:t>
            </a:r>
            <a:r>
              <a:rPr lang="en-US" dirty="0" err="1" smtClean="0"/>
              <a:t>União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92409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Pol</a:t>
            </a:r>
            <a:r>
              <a:rPr lang="en-US" dirty="0" err="1" smtClean="0"/>
              <a:t>ítica</a:t>
            </a:r>
            <a:r>
              <a:rPr lang="en-US" dirty="0" smtClean="0"/>
              <a:t> </a:t>
            </a:r>
            <a:r>
              <a:rPr lang="en-US" dirty="0" err="1" smtClean="0"/>
              <a:t>Nacional</a:t>
            </a:r>
            <a:r>
              <a:rPr lang="en-US" dirty="0" smtClean="0"/>
              <a:t> de </a:t>
            </a:r>
            <a:r>
              <a:rPr lang="en-US" dirty="0" err="1" smtClean="0"/>
              <a:t>Resíduos</a:t>
            </a:r>
            <a:r>
              <a:rPr lang="en-US" dirty="0" smtClean="0"/>
              <a:t> </a:t>
            </a:r>
            <a:r>
              <a:rPr lang="en-US" dirty="0" err="1" smtClean="0"/>
              <a:t>Sólidos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Lei Federal 12.305/2010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85664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Artigo</a:t>
            </a:r>
            <a:r>
              <a:rPr lang="en-US" dirty="0" smtClean="0"/>
              <a:t> 11. </a:t>
            </a:r>
            <a:r>
              <a:rPr lang="en-US" dirty="0" err="1" smtClean="0"/>
              <a:t>Observadas</a:t>
            </a:r>
            <a:r>
              <a:rPr lang="en-US" dirty="0" smtClean="0"/>
              <a:t> as </a:t>
            </a:r>
            <a:r>
              <a:rPr lang="en-US" dirty="0" err="1" smtClean="0"/>
              <a:t>diretrizes</a:t>
            </a:r>
            <a:r>
              <a:rPr lang="en-US" dirty="0" smtClean="0"/>
              <a:t> e </a:t>
            </a:r>
            <a:r>
              <a:rPr lang="en-US" dirty="0" err="1" smtClean="0"/>
              <a:t>demais</a:t>
            </a:r>
            <a:r>
              <a:rPr lang="en-US" dirty="0" smtClean="0"/>
              <a:t> </a:t>
            </a:r>
            <a:r>
              <a:rPr lang="en-US" dirty="0" err="1" smtClean="0"/>
              <a:t>determina</a:t>
            </a:r>
            <a:r>
              <a:rPr lang="en-US" dirty="0" err="1" smtClean="0"/>
              <a:t>ções</a:t>
            </a:r>
            <a:r>
              <a:rPr lang="en-US" dirty="0" smtClean="0"/>
              <a:t> </a:t>
            </a:r>
            <a:r>
              <a:rPr lang="en-US" dirty="0" err="1" smtClean="0"/>
              <a:t>estabelecidas</a:t>
            </a:r>
            <a:r>
              <a:rPr lang="en-US" dirty="0" smtClean="0"/>
              <a:t> </a:t>
            </a:r>
            <a:r>
              <a:rPr lang="en-US" dirty="0" err="1" smtClean="0"/>
              <a:t>nesta</a:t>
            </a:r>
            <a:r>
              <a:rPr lang="en-US" dirty="0" smtClean="0"/>
              <a:t> Lei e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seu</a:t>
            </a:r>
            <a:r>
              <a:rPr lang="en-US" dirty="0" smtClean="0"/>
              <a:t> </a:t>
            </a:r>
            <a:r>
              <a:rPr lang="en-US" dirty="0" err="1" smtClean="0"/>
              <a:t>regulamento</a:t>
            </a:r>
            <a:r>
              <a:rPr lang="en-US" dirty="0" smtClean="0"/>
              <a:t>, </a:t>
            </a:r>
            <a:r>
              <a:rPr lang="en-US" b="1" u="sng" dirty="0" err="1" smtClean="0"/>
              <a:t>incumbe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aos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Estados</a:t>
            </a:r>
            <a:r>
              <a:rPr lang="en-US" dirty="0" smtClean="0"/>
              <a:t>:</a:t>
            </a:r>
          </a:p>
          <a:p>
            <a:r>
              <a:rPr lang="en-US" dirty="0" smtClean="0"/>
              <a:t>I – </a:t>
            </a:r>
            <a:r>
              <a:rPr lang="en-US" dirty="0" err="1" smtClean="0"/>
              <a:t>promover</a:t>
            </a:r>
            <a:r>
              <a:rPr lang="en-US" dirty="0" smtClean="0"/>
              <a:t> a </a:t>
            </a:r>
            <a:r>
              <a:rPr lang="en-US" b="1" u="sng" dirty="0" err="1" smtClean="0"/>
              <a:t>integração</a:t>
            </a:r>
            <a:r>
              <a:rPr lang="en-US" dirty="0" smtClean="0"/>
              <a:t> da </a:t>
            </a:r>
            <a:r>
              <a:rPr lang="en-US" dirty="0" err="1" smtClean="0"/>
              <a:t>organização</a:t>
            </a:r>
            <a:r>
              <a:rPr lang="en-US" dirty="0" smtClean="0"/>
              <a:t>, do </a:t>
            </a:r>
            <a:r>
              <a:rPr lang="en-US" dirty="0" err="1" smtClean="0"/>
              <a:t>planejamento</a:t>
            </a:r>
            <a:r>
              <a:rPr lang="en-US" dirty="0" smtClean="0"/>
              <a:t> e da </a:t>
            </a:r>
            <a:r>
              <a:rPr lang="en-US" dirty="0" err="1" smtClean="0"/>
              <a:t>execução</a:t>
            </a:r>
            <a:r>
              <a:rPr lang="en-US" dirty="0" smtClean="0"/>
              <a:t> das </a:t>
            </a:r>
            <a:r>
              <a:rPr lang="en-US" dirty="0" err="1" smtClean="0"/>
              <a:t>funções</a:t>
            </a:r>
            <a:r>
              <a:rPr lang="en-US" dirty="0" smtClean="0"/>
              <a:t> </a:t>
            </a:r>
            <a:r>
              <a:rPr lang="en-US" dirty="0" err="1" smtClean="0"/>
              <a:t>públicas</a:t>
            </a:r>
            <a:r>
              <a:rPr lang="en-US" dirty="0" smtClean="0"/>
              <a:t> de </a:t>
            </a:r>
            <a:r>
              <a:rPr lang="en-US" dirty="0" err="1" smtClean="0"/>
              <a:t>interesse</a:t>
            </a:r>
            <a:r>
              <a:rPr lang="en-US" dirty="0" smtClean="0"/>
              <a:t> </a:t>
            </a:r>
            <a:r>
              <a:rPr lang="en-US" dirty="0" err="1" smtClean="0"/>
              <a:t>comum</a:t>
            </a:r>
            <a:r>
              <a:rPr lang="en-US" dirty="0" smtClean="0"/>
              <a:t> </a:t>
            </a:r>
            <a:r>
              <a:rPr lang="en-US" dirty="0" err="1" smtClean="0"/>
              <a:t>relacionadas</a:t>
            </a:r>
            <a:r>
              <a:rPr lang="en-US" dirty="0" smtClean="0"/>
              <a:t> </a:t>
            </a:r>
            <a:r>
              <a:rPr lang="en-US" dirty="0" err="1" smtClean="0"/>
              <a:t>à</a:t>
            </a:r>
            <a:r>
              <a:rPr lang="en-US" dirty="0" smtClean="0"/>
              <a:t> </a:t>
            </a:r>
            <a:r>
              <a:rPr lang="en-US" dirty="0" err="1" smtClean="0"/>
              <a:t>gestão</a:t>
            </a:r>
            <a:r>
              <a:rPr lang="en-US" dirty="0" smtClean="0"/>
              <a:t> dos </a:t>
            </a:r>
            <a:r>
              <a:rPr lang="en-US" dirty="0" err="1" smtClean="0"/>
              <a:t>resíduos</a:t>
            </a:r>
            <a:r>
              <a:rPr lang="en-US" dirty="0" smtClean="0"/>
              <a:t> </a:t>
            </a:r>
            <a:r>
              <a:rPr lang="en-US" dirty="0" err="1" smtClean="0"/>
              <a:t>sólidos</a:t>
            </a:r>
            <a:r>
              <a:rPr lang="en-US" dirty="0" smtClean="0"/>
              <a:t> </a:t>
            </a:r>
            <a:r>
              <a:rPr lang="en-US" dirty="0" err="1" smtClean="0"/>
              <a:t>nas</a:t>
            </a:r>
            <a:r>
              <a:rPr lang="en-US" dirty="0" smtClean="0"/>
              <a:t> </a:t>
            </a:r>
            <a:r>
              <a:rPr lang="en-US" dirty="0" err="1" smtClean="0"/>
              <a:t>regiões</a:t>
            </a:r>
            <a:r>
              <a:rPr lang="en-US" dirty="0" smtClean="0"/>
              <a:t> </a:t>
            </a:r>
            <a:r>
              <a:rPr lang="en-US" dirty="0" err="1" smtClean="0"/>
              <a:t>metropolitanas</a:t>
            </a:r>
            <a:r>
              <a:rPr lang="en-US" dirty="0" smtClean="0"/>
              <a:t>, </a:t>
            </a:r>
            <a:r>
              <a:rPr lang="en-US" dirty="0" err="1" smtClean="0"/>
              <a:t>aglomerações</a:t>
            </a:r>
            <a:r>
              <a:rPr lang="en-US" dirty="0" smtClean="0"/>
              <a:t> </a:t>
            </a:r>
            <a:r>
              <a:rPr lang="en-US" dirty="0" err="1" smtClean="0"/>
              <a:t>urbanas</a:t>
            </a:r>
            <a:r>
              <a:rPr lang="en-US" dirty="0" smtClean="0"/>
              <a:t> e </a:t>
            </a:r>
            <a:r>
              <a:rPr lang="en-US" dirty="0" err="1" smtClean="0"/>
              <a:t>microrregiões</a:t>
            </a:r>
            <a:r>
              <a:rPr lang="en-US" dirty="0" smtClean="0"/>
              <a:t>, </a:t>
            </a:r>
            <a:r>
              <a:rPr lang="en-US" dirty="0" err="1" smtClean="0"/>
              <a:t>nos</a:t>
            </a:r>
            <a:r>
              <a:rPr lang="en-US" dirty="0" smtClean="0"/>
              <a:t> </a:t>
            </a:r>
            <a:r>
              <a:rPr lang="en-US" dirty="0" err="1" smtClean="0"/>
              <a:t>termos</a:t>
            </a:r>
            <a:r>
              <a:rPr lang="en-US" dirty="0" smtClean="0"/>
              <a:t> da lei </a:t>
            </a:r>
            <a:r>
              <a:rPr lang="en-US" dirty="0" err="1" smtClean="0"/>
              <a:t>complementar</a:t>
            </a:r>
            <a:r>
              <a:rPr lang="en-US" dirty="0" smtClean="0"/>
              <a:t> </a:t>
            </a:r>
            <a:r>
              <a:rPr lang="en-US" dirty="0" err="1" smtClean="0"/>
              <a:t>estadual</a:t>
            </a:r>
            <a:r>
              <a:rPr lang="en-US" dirty="0" smtClean="0"/>
              <a:t> </a:t>
            </a:r>
            <a:r>
              <a:rPr lang="en-US" dirty="0" err="1" smtClean="0"/>
              <a:t>prevista</a:t>
            </a:r>
            <a:r>
              <a:rPr lang="en-US" dirty="0" smtClean="0"/>
              <a:t> no §3</a:t>
            </a:r>
            <a:r>
              <a:rPr lang="en-US" baseline="30000" dirty="0" smtClean="0"/>
              <a:t>o</a:t>
            </a:r>
            <a:r>
              <a:rPr lang="en-US" dirty="0" smtClean="0"/>
              <a:t> do art. 25 da </a:t>
            </a:r>
            <a:r>
              <a:rPr lang="en-US" dirty="0" err="1" smtClean="0"/>
              <a:t>Constituição</a:t>
            </a:r>
            <a:r>
              <a:rPr lang="en-US" dirty="0" smtClean="0"/>
              <a:t> Federal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Expressa</a:t>
            </a:r>
            <a:r>
              <a:rPr lang="en-US" dirty="0" smtClean="0"/>
              <a:t> </a:t>
            </a:r>
            <a:r>
              <a:rPr lang="en-US" dirty="0" err="1" smtClean="0"/>
              <a:t>refer</a:t>
            </a:r>
            <a:r>
              <a:rPr lang="en-US" dirty="0" err="1" smtClean="0"/>
              <a:t>ência</a:t>
            </a:r>
            <a:r>
              <a:rPr lang="en-US" dirty="0" smtClean="0"/>
              <a:t> </a:t>
            </a:r>
            <a:r>
              <a:rPr lang="en-US" dirty="0" err="1" smtClean="0"/>
              <a:t>às</a:t>
            </a:r>
            <a:r>
              <a:rPr lang="en-US" dirty="0" smtClean="0"/>
              <a:t> </a:t>
            </a:r>
            <a:r>
              <a:rPr lang="en-US" dirty="0" err="1" smtClean="0"/>
              <a:t>regiões</a:t>
            </a:r>
            <a:r>
              <a:rPr lang="en-US" dirty="0" smtClean="0"/>
              <a:t> </a:t>
            </a:r>
            <a:r>
              <a:rPr lang="en-US" dirty="0" err="1" smtClean="0"/>
              <a:t>metropolitanas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31292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636979"/>
            <a:ext cx="7408333" cy="3450696"/>
          </a:xfrm>
        </p:spPr>
        <p:txBody>
          <a:bodyPr>
            <a:normAutofit/>
          </a:bodyPr>
          <a:lstStyle/>
          <a:p>
            <a:r>
              <a:rPr lang="en-US" dirty="0" err="1" smtClean="0"/>
              <a:t>Artigo</a:t>
            </a:r>
            <a:r>
              <a:rPr lang="en-US" dirty="0" smtClean="0"/>
              <a:t> 14, </a:t>
            </a:r>
            <a:r>
              <a:rPr lang="en-US" dirty="0" err="1" smtClean="0"/>
              <a:t>inciso</a:t>
            </a:r>
            <a:r>
              <a:rPr lang="en-US" dirty="0" smtClean="0"/>
              <a:t> III, </a:t>
            </a:r>
            <a:r>
              <a:rPr lang="en-US" dirty="0" err="1" smtClean="0"/>
              <a:t>incluiu</a:t>
            </a:r>
            <a:r>
              <a:rPr lang="en-US" dirty="0" smtClean="0"/>
              <a:t> entre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planos</a:t>
            </a:r>
            <a:r>
              <a:rPr lang="en-US" dirty="0" smtClean="0"/>
              <a:t> de </a:t>
            </a:r>
            <a:r>
              <a:rPr lang="en-US" dirty="0" err="1" smtClean="0"/>
              <a:t>res</a:t>
            </a:r>
            <a:r>
              <a:rPr lang="en-US" dirty="0" err="1" smtClean="0"/>
              <a:t>íduos</a:t>
            </a:r>
            <a:r>
              <a:rPr lang="en-US" dirty="0" smtClean="0"/>
              <a:t> </a:t>
            </a:r>
            <a:r>
              <a:rPr lang="en-US" dirty="0" err="1" smtClean="0"/>
              <a:t>sólidos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planos</a:t>
            </a:r>
            <a:endParaRPr lang="en-US" dirty="0" smtClean="0"/>
          </a:p>
          <a:p>
            <a:pPr lvl="1"/>
            <a:r>
              <a:rPr lang="en-US" dirty="0" err="1" smtClean="0"/>
              <a:t>Microrregionais</a:t>
            </a:r>
            <a:endParaRPr lang="en-US" dirty="0" smtClean="0"/>
          </a:p>
          <a:p>
            <a:pPr lvl="1"/>
            <a:r>
              <a:rPr lang="en-US" dirty="0" smtClean="0"/>
              <a:t>De </a:t>
            </a:r>
            <a:r>
              <a:rPr lang="en-US" dirty="0" err="1" smtClean="0"/>
              <a:t>regiões</a:t>
            </a:r>
            <a:r>
              <a:rPr lang="en-US" dirty="0" smtClean="0"/>
              <a:t> </a:t>
            </a:r>
            <a:r>
              <a:rPr lang="en-US" dirty="0" err="1" smtClean="0"/>
              <a:t>metropolitanas</a:t>
            </a:r>
            <a:endParaRPr lang="en-US" dirty="0" smtClean="0"/>
          </a:p>
          <a:p>
            <a:pPr lvl="1"/>
            <a:r>
              <a:rPr lang="en-US" dirty="0" smtClean="0"/>
              <a:t>De </a:t>
            </a:r>
            <a:r>
              <a:rPr lang="en-US" dirty="0" err="1" smtClean="0"/>
              <a:t>aglomerações</a:t>
            </a:r>
            <a:r>
              <a:rPr lang="en-US" dirty="0" smtClean="0"/>
              <a:t> </a:t>
            </a:r>
            <a:r>
              <a:rPr lang="en-US" dirty="0" err="1" smtClean="0"/>
              <a:t>urbanas</a:t>
            </a:r>
            <a:endParaRPr lang="en-US" dirty="0" smtClean="0"/>
          </a:p>
          <a:p>
            <a:r>
              <a:rPr lang="en-US" b="1" u="sng" dirty="0" err="1" smtClean="0"/>
              <a:t>Elaboração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pelo</a:t>
            </a:r>
            <a:r>
              <a:rPr lang="en-US" b="1" u="sng" dirty="0" smtClean="0"/>
              <a:t> Estado </a:t>
            </a:r>
            <a:r>
              <a:rPr lang="en-US" dirty="0" smtClean="0"/>
              <a:t>(art. 17, §1</a:t>
            </a:r>
            <a:r>
              <a:rPr lang="en-US" baseline="30000" dirty="0" smtClean="0"/>
              <a:t>o</a:t>
            </a:r>
            <a:r>
              <a:rPr lang="en-US" dirty="0" smtClean="0"/>
              <a:t>), </a:t>
            </a:r>
            <a:r>
              <a:rPr lang="en-US" dirty="0" err="1"/>
              <a:t>conforme</a:t>
            </a:r>
            <a:r>
              <a:rPr lang="en-US" dirty="0"/>
              <a:t> </a:t>
            </a:r>
            <a:r>
              <a:rPr lang="en-US" dirty="0" err="1"/>
              <a:t>diretrizes</a:t>
            </a:r>
            <a:r>
              <a:rPr lang="en-US" dirty="0"/>
              <a:t> </a:t>
            </a:r>
            <a:r>
              <a:rPr lang="en-US" dirty="0" err="1"/>
              <a:t>fixadas</a:t>
            </a:r>
            <a:r>
              <a:rPr lang="en-US" dirty="0"/>
              <a:t> no Plano </a:t>
            </a:r>
            <a:r>
              <a:rPr lang="en-US" dirty="0" err="1"/>
              <a:t>Estadual</a:t>
            </a:r>
            <a:r>
              <a:rPr lang="en-US" dirty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artigo</a:t>
            </a:r>
            <a:r>
              <a:rPr lang="en-US" dirty="0" smtClean="0"/>
              <a:t> 17, IX) </a:t>
            </a:r>
            <a:r>
              <a:rPr lang="en-US" dirty="0" smtClean="0"/>
              <a:t>com a </a:t>
            </a:r>
            <a:r>
              <a:rPr lang="en-US" dirty="0" err="1" smtClean="0"/>
              <a:t>participação</a:t>
            </a:r>
            <a:r>
              <a:rPr lang="en-US" dirty="0" smtClean="0"/>
              <a:t> dos </a:t>
            </a:r>
            <a:r>
              <a:rPr lang="en-US" dirty="0" err="1" smtClean="0"/>
              <a:t>Municípios</a:t>
            </a:r>
            <a:r>
              <a:rPr lang="en-US" dirty="0" smtClean="0"/>
              <a:t> </a:t>
            </a:r>
            <a:r>
              <a:rPr lang="en-US" dirty="0" err="1" smtClean="0"/>
              <a:t>envolvidos</a:t>
            </a:r>
            <a:r>
              <a:rPr lang="en-US" dirty="0" smtClean="0"/>
              <a:t> (art. 17, </a:t>
            </a:r>
            <a:r>
              <a:rPr lang="en-US" dirty="0" smtClean="0"/>
              <a:t>§ 2</a:t>
            </a:r>
            <a:r>
              <a:rPr lang="en-US" baseline="30000" dirty="0" smtClean="0"/>
              <a:t>o</a:t>
            </a:r>
            <a:r>
              <a:rPr lang="en-US" dirty="0" smtClean="0"/>
              <a:t> 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Planos</a:t>
            </a:r>
            <a:r>
              <a:rPr lang="en-US" dirty="0" smtClean="0"/>
              <a:t> </a:t>
            </a:r>
            <a:r>
              <a:rPr lang="en-US" dirty="0" err="1" smtClean="0"/>
              <a:t>metropolitanos</a:t>
            </a:r>
            <a:r>
              <a:rPr lang="en-US" dirty="0" smtClean="0"/>
              <a:t> de </a:t>
            </a:r>
            <a:r>
              <a:rPr lang="en-US" dirty="0" err="1" smtClean="0"/>
              <a:t>res</a:t>
            </a:r>
            <a:r>
              <a:rPr lang="en-US" dirty="0" err="1" smtClean="0"/>
              <a:t>íduos</a:t>
            </a:r>
            <a:r>
              <a:rPr lang="en-US" dirty="0" smtClean="0"/>
              <a:t> </a:t>
            </a:r>
            <a:r>
              <a:rPr lang="en-US" dirty="0" err="1" smtClean="0"/>
              <a:t>sólidos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51506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078328"/>
            <a:ext cx="7408333" cy="4047835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Para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b="1" dirty="0" err="1" smtClean="0"/>
              <a:t>Estados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instituírem</a:t>
            </a:r>
            <a:r>
              <a:rPr lang="en-US" dirty="0" smtClean="0"/>
              <a:t> </a:t>
            </a:r>
            <a:r>
              <a:rPr lang="en-US" dirty="0" err="1" smtClean="0"/>
              <a:t>microrregiões</a:t>
            </a:r>
            <a:r>
              <a:rPr lang="en-US" dirty="0" smtClean="0"/>
              <a:t> (?)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integrar</a:t>
            </a:r>
            <a:r>
              <a:rPr lang="en-US" dirty="0" smtClean="0"/>
              <a:t> a </a:t>
            </a:r>
            <a:r>
              <a:rPr lang="en-US" dirty="0" err="1" smtClean="0"/>
              <a:t>organização</a:t>
            </a:r>
            <a:r>
              <a:rPr lang="en-US" dirty="0" smtClean="0"/>
              <a:t>, </a:t>
            </a:r>
            <a:r>
              <a:rPr lang="en-US" dirty="0" err="1" smtClean="0"/>
              <a:t>planejamento</a:t>
            </a:r>
            <a:r>
              <a:rPr lang="en-US" dirty="0" smtClean="0"/>
              <a:t> e </a:t>
            </a:r>
            <a:r>
              <a:rPr lang="en-US" dirty="0" err="1" smtClean="0"/>
              <a:t>execução</a:t>
            </a:r>
            <a:r>
              <a:rPr lang="en-US" dirty="0" smtClean="0"/>
              <a:t> das </a:t>
            </a:r>
            <a:r>
              <a:rPr lang="en-US" dirty="0" err="1" smtClean="0"/>
              <a:t>ações</a:t>
            </a:r>
            <a:r>
              <a:rPr lang="en-US" dirty="0" smtClean="0"/>
              <a:t> a cargo de </a:t>
            </a:r>
            <a:r>
              <a:rPr lang="en-US" dirty="0" err="1" smtClean="0"/>
              <a:t>Municípios</a:t>
            </a:r>
            <a:r>
              <a:rPr lang="en-US" dirty="0" smtClean="0"/>
              <a:t> </a:t>
            </a:r>
            <a:r>
              <a:rPr lang="en-US" dirty="0" err="1" smtClean="0"/>
              <a:t>limítrofes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gestão</a:t>
            </a:r>
            <a:r>
              <a:rPr lang="en-US" dirty="0" smtClean="0"/>
              <a:t> dos </a:t>
            </a:r>
            <a:r>
              <a:rPr lang="en-US" dirty="0" err="1" smtClean="0"/>
              <a:t>resíduos</a:t>
            </a:r>
            <a:r>
              <a:rPr lang="en-US" dirty="0" smtClean="0"/>
              <a:t> </a:t>
            </a:r>
            <a:r>
              <a:rPr lang="en-US" dirty="0" err="1" smtClean="0"/>
              <a:t>sólidos</a:t>
            </a:r>
            <a:r>
              <a:rPr lang="en-US" dirty="0" smtClean="0"/>
              <a:t> (art. 16, § 1</a:t>
            </a:r>
            <a:r>
              <a:rPr lang="en-US" baseline="30000" dirty="0" smtClean="0"/>
              <a:t>o</a:t>
            </a:r>
            <a:r>
              <a:rPr lang="en-US" dirty="0" smtClean="0"/>
              <a:t>), </a:t>
            </a:r>
            <a:r>
              <a:rPr lang="en-US" dirty="0" err="1" smtClean="0"/>
              <a:t>conforme</a:t>
            </a:r>
            <a:r>
              <a:rPr lang="en-US" dirty="0" smtClean="0"/>
              <a:t> </a:t>
            </a:r>
            <a:r>
              <a:rPr lang="en-US" dirty="0" err="1" smtClean="0"/>
              <a:t>normas</a:t>
            </a:r>
            <a:r>
              <a:rPr lang="en-US" dirty="0" smtClean="0"/>
              <a:t> </a:t>
            </a:r>
            <a:r>
              <a:rPr lang="en-US" dirty="0" err="1" smtClean="0"/>
              <a:t>estabelecidas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regulamento</a:t>
            </a:r>
            <a:r>
              <a:rPr lang="en-US" dirty="0" smtClean="0"/>
              <a:t> (</a:t>
            </a:r>
            <a:r>
              <a:rPr lang="en-US" dirty="0"/>
              <a:t>art. 16, § </a:t>
            </a:r>
            <a:r>
              <a:rPr lang="en-US" dirty="0" smtClean="0"/>
              <a:t>2</a:t>
            </a:r>
            <a:r>
              <a:rPr lang="en-US" baseline="30000" dirty="0" smtClean="0"/>
              <a:t>o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Para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b="1" dirty="0" err="1" smtClean="0"/>
              <a:t>Municípios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 (1) </a:t>
            </a:r>
            <a:r>
              <a:rPr lang="en-US" dirty="0" err="1" smtClean="0"/>
              <a:t>optarem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b="1" dirty="0" err="1" smtClean="0"/>
              <a:t>soluções</a:t>
            </a:r>
            <a:r>
              <a:rPr lang="en-US" b="1" dirty="0"/>
              <a:t> </a:t>
            </a:r>
            <a:r>
              <a:rPr lang="en-US" b="1" dirty="0" err="1" smtClean="0"/>
              <a:t>consorciadas</a:t>
            </a:r>
            <a:r>
              <a:rPr lang="en-US" b="1" dirty="0" smtClean="0"/>
              <a:t> </a:t>
            </a:r>
            <a:r>
              <a:rPr lang="en-US" b="1" dirty="0" err="1" smtClean="0"/>
              <a:t>intermunicipais</a:t>
            </a:r>
            <a:r>
              <a:rPr lang="en-US" b="1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a </a:t>
            </a:r>
            <a:r>
              <a:rPr lang="en-US" dirty="0" err="1" smtClean="0"/>
              <a:t>gestão</a:t>
            </a:r>
            <a:r>
              <a:rPr lang="en-US" dirty="0" smtClean="0"/>
              <a:t> dos </a:t>
            </a:r>
            <a:r>
              <a:rPr lang="en-US" dirty="0" err="1" smtClean="0"/>
              <a:t>resíduos</a:t>
            </a:r>
            <a:r>
              <a:rPr lang="en-US" dirty="0" smtClean="0"/>
              <a:t> </a:t>
            </a:r>
            <a:r>
              <a:rPr lang="en-US" dirty="0" err="1" smtClean="0"/>
              <a:t>sólidos</a:t>
            </a:r>
            <a:r>
              <a:rPr lang="en-US" dirty="0" smtClean="0"/>
              <a:t>, </a:t>
            </a:r>
            <a:r>
              <a:rPr lang="en-US" dirty="0" err="1" smtClean="0"/>
              <a:t>incluída</a:t>
            </a:r>
            <a:r>
              <a:rPr lang="en-US" dirty="0" smtClean="0"/>
              <a:t> a </a:t>
            </a:r>
            <a:r>
              <a:rPr lang="en-US" dirty="0" err="1" smtClean="0"/>
              <a:t>elaboração</a:t>
            </a:r>
            <a:r>
              <a:rPr lang="en-US" dirty="0" smtClean="0"/>
              <a:t> e </a:t>
            </a:r>
            <a:r>
              <a:rPr lang="en-US" dirty="0" err="1" smtClean="0"/>
              <a:t>implementação</a:t>
            </a:r>
            <a:r>
              <a:rPr lang="en-US" dirty="0" smtClean="0"/>
              <a:t> de </a:t>
            </a:r>
            <a:r>
              <a:rPr lang="en-US" dirty="0" err="1" smtClean="0"/>
              <a:t>plano</a:t>
            </a:r>
            <a:r>
              <a:rPr lang="en-US" dirty="0" smtClean="0"/>
              <a:t> </a:t>
            </a:r>
            <a:r>
              <a:rPr lang="en-US" dirty="0" err="1" smtClean="0"/>
              <a:t>intermunicipal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(2) </a:t>
            </a:r>
            <a:r>
              <a:rPr lang="en-US" b="1" dirty="0" smtClean="0"/>
              <a:t>se </a:t>
            </a:r>
            <a:r>
              <a:rPr lang="en-US" b="1" dirty="0" err="1" smtClean="0"/>
              <a:t>inserirem</a:t>
            </a:r>
            <a:r>
              <a:rPr lang="en-US" b="1" dirty="0" smtClean="0"/>
              <a:t> de forma </a:t>
            </a:r>
            <a:r>
              <a:rPr lang="en-US" b="1" dirty="0" err="1" smtClean="0"/>
              <a:t>voluntária</a:t>
            </a:r>
            <a:r>
              <a:rPr lang="en-US" b="1" dirty="0" smtClean="0"/>
              <a:t> </a:t>
            </a:r>
            <a:r>
              <a:rPr lang="en-US" b="1" dirty="0" err="1" smtClean="0"/>
              <a:t>nos</a:t>
            </a:r>
            <a:r>
              <a:rPr lang="en-US" b="1" dirty="0" smtClean="0"/>
              <a:t> </a:t>
            </a:r>
            <a:r>
              <a:rPr lang="en-US" b="1" dirty="0" err="1" smtClean="0"/>
              <a:t>planos</a:t>
            </a:r>
            <a:r>
              <a:rPr lang="en-US" b="1" dirty="0" smtClean="0"/>
              <a:t> </a:t>
            </a:r>
            <a:r>
              <a:rPr lang="en-US" b="1" dirty="0" err="1" smtClean="0"/>
              <a:t>microrregionais</a:t>
            </a:r>
            <a:r>
              <a:rPr lang="en-US" dirty="0" smtClean="0"/>
              <a:t> de </a:t>
            </a:r>
            <a:r>
              <a:rPr lang="en-US" dirty="0" err="1" smtClean="0"/>
              <a:t>resíduos</a:t>
            </a:r>
            <a:r>
              <a:rPr lang="en-US" dirty="0" smtClean="0"/>
              <a:t> </a:t>
            </a:r>
            <a:r>
              <a:rPr lang="en-US" dirty="0" err="1" smtClean="0"/>
              <a:t>sólidos</a:t>
            </a:r>
            <a:r>
              <a:rPr lang="en-US" dirty="0" smtClean="0"/>
              <a:t> (</a:t>
            </a:r>
            <a:r>
              <a:rPr lang="en-US" dirty="0" err="1" smtClean="0"/>
              <a:t>artigo</a:t>
            </a:r>
            <a:r>
              <a:rPr lang="en-US" dirty="0" smtClean="0"/>
              <a:t> 18, </a:t>
            </a:r>
            <a:r>
              <a:rPr lang="en-US" dirty="0" smtClean="0"/>
              <a:t>§1</a:t>
            </a:r>
            <a:r>
              <a:rPr lang="en-US" baseline="30000" dirty="0" smtClean="0"/>
              <a:t>o</a:t>
            </a:r>
            <a:r>
              <a:rPr lang="en-US" dirty="0" smtClean="0"/>
              <a:t>, I)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Prioriza</a:t>
            </a:r>
            <a:r>
              <a:rPr lang="en-US" dirty="0" err="1" smtClean="0"/>
              <a:t>ção</a:t>
            </a:r>
            <a:r>
              <a:rPr lang="en-US" dirty="0" smtClean="0"/>
              <a:t> de </a:t>
            </a:r>
            <a:r>
              <a:rPr lang="en-US" dirty="0" err="1" smtClean="0"/>
              <a:t>recursos</a:t>
            </a:r>
            <a:r>
              <a:rPr lang="en-US" dirty="0" smtClean="0"/>
              <a:t> da </a:t>
            </a:r>
            <a:r>
              <a:rPr lang="en-US" dirty="0" err="1" smtClean="0"/>
              <a:t>União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26928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251879"/>
            <a:ext cx="7772400" cy="15240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Interpreta</a:t>
            </a:r>
            <a:r>
              <a:rPr lang="en-US" dirty="0" err="1" smtClean="0"/>
              <a:t>ção</a:t>
            </a:r>
            <a:r>
              <a:rPr lang="en-US" dirty="0" smtClean="0"/>
              <a:t> do STF </a:t>
            </a:r>
            <a:r>
              <a:rPr lang="en-US" dirty="0" err="1" smtClean="0"/>
              <a:t>sobre</a:t>
            </a:r>
            <a:r>
              <a:rPr lang="en-US" dirty="0" smtClean="0"/>
              <a:t> </a:t>
            </a:r>
            <a:r>
              <a:rPr lang="en-US" dirty="0" err="1" smtClean="0"/>
              <a:t>Regiões</a:t>
            </a:r>
            <a:r>
              <a:rPr lang="en-US" dirty="0" smtClean="0"/>
              <a:t> </a:t>
            </a:r>
            <a:r>
              <a:rPr lang="en-US" dirty="0" err="1" smtClean="0"/>
              <a:t>Metropolitanas</a:t>
            </a:r>
            <a:r>
              <a:rPr lang="en-US" dirty="0" smtClean="0"/>
              <a:t> e </a:t>
            </a:r>
            <a:r>
              <a:rPr lang="en-US" dirty="0" err="1" smtClean="0"/>
              <a:t>Saneamento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904458"/>
            <a:ext cx="6417734" cy="1126404"/>
          </a:xfrm>
        </p:spPr>
        <p:txBody>
          <a:bodyPr/>
          <a:lstStyle/>
          <a:p>
            <a:r>
              <a:rPr lang="en-US" dirty="0" smtClean="0"/>
              <a:t>ADI 1842 - RJ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67379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Objeto</a:t>
            </a:r>
            <a:r>
              <a:rPr lang="en-US" dirty="0" smtClean="0"/>
              <a:t>: </a:t>
            </a:r>
            <a:r>
              <a:rPr lang="en-US" dirty="0" err="1" smtClean="0"/>
              <a:t>inconstitucionalidade</a:t>
            </a:r>
            <a:r>
              <a:rPr lang="en-US" dirty="0" smtClean="0"/>
              <a:t> de </a:t>
            </a:r>
            <a:r>
              <a:rPr lang="en-US" dirty="0" err="1" smtClean="0"/>
              <a:t>dispositivos</a:t>
            </a:r>
            <a:r>
              <a:rPr lang="en-US" dirty="0" smtClean="0"/>
              <a:t> da Lei </a:t>
            </a:r>
            <a:r>
              <a:rPr lang="en-US" dirty="0" err="1" smtClean="0"/>
              <a:t>Complementar</a:t>
            </a:r>
            <a:r>
              <a:rPr lang="en-US" dirty="0" smtClean="0"/>
              <a:t> 87/1997, Lei </a:t>
            </a:r>
            <a:r>
              <a:rPr lang="en-US" dirty="0" err="1" smtClean="0"/>
              <a:t>Estadual</a:t>
            </a:r>
            <a:r>
              <a:rPr lang="en-US" dirty="0" smtClean="0"/>
              <a:t> 2869/1997 e </a:t>
            </a:r>
            <a:r>
              <a:rPr lang="en-US" dirty="0" err="1" smtClean="0"/>
              <a:t>Decreto</a:t>
            </a:r>
            <a:r>
              <a:rPr lang="en-US" dirty="0" smtClean="0"/>
              <a:t> 24.631/1998 do Estado do Rio de Janeiro</a:t>
            </a:r>
          </a:p>
          <a:p>
            <a:r>
              <a:rPr lang="en-US" dirty="0" err="1" smtClean="0"/>
              <a:t>Institui</a:t>
            </a:r>
            <a:r>
              <a:rPr lang="en-US" dirty="0" err="1" smtClean="0"/>
              <a:t>ção</a:t>
            </a:r>
            <a:r>
              <a:rPr lang="en-US" dirty="0" smtClean="0"/>
              <a:t> da </a:t>
            </a:r>
            <a:r>
              <a:rPr lang="en-US" dirty="0" err="1" smtClean="0"/>
              <a:t>Região</a:t>
            </a:r>
            <a:r>
              <a:rPr lang="en-US" dirty="0" smtClean="0"/>
              <a:t> </a:t>
            </a:r>
            <a:r>
              <a:rPr lang="en-US" dirty="0" err="1" smtClean="0"/>
              <a:t>Metropolitana</a:t>
            </a:r>
            <a:r>
              <a:rPr lang="en-US" dirty="0" smtClean="0"/>
              <a:t> do Rio de Janeiro e da </a:t>
            </a:r>
            <a:r>
              <a:rPr lang="en-US" dirty="0" err="1" smtClean="0"/>
              <a:t>Microrregião</a:t>
            </a:r>
            <a:r>
              <a:rPr lang="en-US" dirty="0" smtClean="0"/>
              <a:t> dos Lagos</a:t>
            </a:r>
          </a:p>
          <a:p>
            <a:r>
              <a:rPr lang="en-US" dirty="0" err="1" smtClean="0"/>
              <a:t>Transferência</a:t>
            </a:r>
            <a:r>
              <a:rPr lang="en-US" dirty="0" smtClean="0"/>
              <a:t> da </a:t>
            </a:r>
            <a:r>
              <a:rPr lang="en-US" dirty="0" err="1" smtClean="0"/>
              <a:t>titularidade</a:t>
            </a:r>
            <a:r>
              <a:rPr lang="en-US" dirty="0" smtClean="0"/>
              <a:t> do </a:t>
            </a:r>
            <a:r>
              <a:rPr lang="en-US" dirty="0" err="1" smtClean="0"/>
              <a:t>poder</a:t>
            </a:r>
            <a:r>
              <a:rPr lang="en-US" dirty="0" smtClean="0"/>
              <a:t> </a:t>
            </a:r>
            <a:r>
              <a:rPr lang="en-US" dirty="0" err="1" smtClean="0"/>
              <a:t>concedente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prestação</a:t>
            </a:r>
            <a:r>
              <a:rPr lang="en-US" dirty="0" smtClean="0"/>
              <a:t> de </a:t>
            </a:r>
            <a:r>
              <a:rPr lang="en-US" dirty="0" err="1" smtClean="0"/>
              <a:t>serviços</a:t>
            </a:r>
            <a:r>
              <a:rPr lang="en-US" dirty="0" smtClean="0"/>
              <a:t> </a:t>
            </a:r>
            <a:r>
              <a:rPr lang="en-US" dirty="0" err="1" smtClean="0"/>
              <a:t>públicos</a:t>
            </a:r>
            <a:r>
              <a:rPr lang="en-US" dirty="0" smtClean="0"/>
              <a:t> de </a:t>
            </a:r>
            <a:r>
              <a:rPr lang="en-US" dirty="0" err="1" smtClean="0"/>
              <a:t>interesse</a:t>
            </a:r>
            <a:r>
              <a:rPr lang="en-US" dirty="0" smtClean="0"/>
              <a:t> </a:t>
            </a:r>
            <a:r>
              <a:rPr lang="en-US" dirty="0" err="1" smtClean="0"/>
              <a:t>metropolitano</a:t>
            </a:r>
            <a:r>
              <a:rPr lang="en-US" dirty="0" smtClean="0"/>
              <a:t> </a:t>
            </a:r>
            <a:r>
              <a:rPr lang="en-US" dirty="0" err="1" smtClean="0"/>
              <a:t>ao</a:t>
            </a:r>
            <a:r>
              <a:rPr lang="en-US" dirty="0" smtClean="0"/>
              <a:t> Estado do Rio de Janeiro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Objeto</a:t>
            </a:r>
            <a:r>
              <a:rPr lang="en-US" dirty="0" smtClean="0"/>
              <a:t> da ADI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107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Publica</a:t>
            </a:r>
            <a:r>
              <a:rPr lang="en-US" dirty="0" err="1" smtClean="0"/>
              <a:t>ção</a:t>
            </a:r>
            <a:r>
              <a:rPr lang="en-US" dirty="0" smtClean="0"/>
              <a:t> do </a:t>
            </a:r>
            <a:r>
              <a:rPr lang="en-US" dirty="0" err="1" smtClean="0"/>
              <a:t>Acórdão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16/09/2013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err="1" smtClean="0"/>
              <a:t>Pendentes</a:t>
            </a:r>
            <a:r>
              <a:rPr lang="en-US" dirty="0" smtClean="0"/>
              <a:t> de </a:t>
            </a:r>
            <a:r>
              <a:rPr lang="en-US" dirty="0" err="1" smtClean="0"/>
              <a:t>conhecimento</a:t>
            </a:r>
            <a:r>
              <a:rPr lang="en-US" dirty="0" smtClean="0"/>
              <a:t> embargos de </a:t>
            </a:r>
            <a:r>
              <a:rPr lang="en-US" dirty="0" err="1" smtClean="0"/>
              <a:t>declaração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Atual</a:t>
            </a:r>
            <a:r>
              <a:rPr lang="en-US" dirty="0" smtClean="0"/>
              <a:t> </a:t>
            </a:r>
            <a:r>
              <a:rPr lang="en-US" dirty="0" err="1" smtClean="0"/>
              <a:t>estado</a:t>
            </a:r>
            <a:r>
              <a:rPr lang="en-US" dirty="0" smtClean="0"/>
              <a:t> do </a:t>
            </a:r>
            <a:r>
              <a:rPr lang="en-US" dirty="0" err="1" smtClean="0"/>
              <a:t>processo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08110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Principais</a:t>
            </a:r>
            <a:r>
              <a:rPr lang="en-US" dirty="0" smtClean="0"/>
              <a:t> </a:t>
            </a:r>
            <a:r>
              <a:rPr lang="en-US" dirty="0" err="1" smtClean="0"/>
              <a:t>pontos</a:t>
            </a:r>
            <a:r>
              <a:rPr lang="en-US" dirty="0" smtClean="0"/>
              <a:t> do </a:t>
            </a:r>
            <a:r>
              <a:rPr lang="en-US" dirty="0" err="1" smtClean="0"/>
              <a:t>ac</a:t>
            </a:r>
            <a:r>
              <a:rPr lang="en-US" dirty="0" err="1" smtClean="0"/>
              <a:t>órdão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3422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Funções</a:t>
            </a:r>
            <a:r>
              <a:rPr lang="en-US" dirty="0" smtClean="0"/>
              <a:t> </a:t>
            </a:r>
            <a:r>
              <a:rPr lang="en-US" dirty="0" err="1" smtClean="0"/>
              <a:t>públicas</a:t>
            </a:r>
            <a:r>
              <a:rPr lang="en-US" dirty="0" smtClean="0"/>
              <a:t> e </a:t>
            </a:r>
            <a:r>
              <a:rPr lang="en-US" dirty="0" err="1" smtClean="0"/>
              <a:t>serviços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atendam</a:t>
            </a:r>
            <a:r>
              <a:rPr lang="en-US" dirty="0" smtClean="0"/>
              <a:t> a </a:t>
            </a:r>
            <a:r>
              <a:rPr lang="en-US" dirty="0" err="1" smtClean="0"/>
              <a:t>mais</a:t>
            </a:r>
            <a:r>
              <a:rPr lang="en-US" dirty="0" smtClean="0"/>
              <a:t> de um </a:t>
            </a:r>
            <a:r>
              <a:rPr lang="en-US" dirty="0" err="1" smtClean="0"/>
              <a:t>Município</a:t>
            </a:r>
            <a:endParaRPr lang="en-US" dirty="0" smtClean="0"/>
          </a:p>
          <a:p>
            <a:r>
              <a:rPr lang="en-US" dirty="0" err="1" smtClean="0"/>
              <a:t>Funções</a:t>
            </a:r>
            <a:r>
              <a:rPr lang="en-US" dirty="0" smtClean="0"/>
              <a:t> </a:t>
            </a:r>
            <a:r>
              <a:rPr lang="en-US" dirty="0" err="1" smtClean="0"/>
              <a:t>públicas</a:t>
            </a:r>
            <a:r>
              <a:rPr lang="en-US" dirty="0" smtClean="0"/>
              <a:t> e </a:t>
            </a:r>
            <a:r>
              <a:rPr lang="en-US" dirty="0" err="1" smtClean="0"/>
              <a:t>serviços</a:t>
            </a:r>
            <a:r>
              <a:rPr lang="en-US" dirty="0" smtClean="0"/>
              <a:t> </a:t>
            </a:r>
            <a:r>
              <a:rPr lang="en-US" dirty="0" err="1" smtClean="0"/>
              <a:t>restritos</a:t>
            </a:r>
            <a:r>
              <a:rPr lang="en-US" dirty="0" smtClean="0"/>
              <a:t> </a:t>
            </a:r>
            <a:r>
              <a:rPr lang="en-US" dirty="0" err="1" smtClean="0"/>
              <a:t>ao</a:t>
            </a:r>
            <a:r>
              <a:rPr lang="en-US" dirty="0" smtClean="0"/>
              <a:t> </a:t>
            </a:r>
            <a:r>
              <a:rPr lang="en-US" dirty="0" err="1" smtClean="0"/>
              <a:t>território</a:t>
            </a:r>
            <a:r>
              <a:rPr lang="en-US" dirty="0" smtClean="0"/>
              <a:t> de um </a:t>
            </a:r>
            <a:r>
              <a:rPr lang="en-US" dirty="0" err="1" smtClean="0"/>
              <a:t>só</a:t>
            </a:r>
            <a:r>
              <a:rPr lang="en-US" dirty="0" smtClean="0"/>
              <a:t> </a:t>
            </a:r>
            <a:r>
              <a:rPr lang="en-US" dirty="0" err="1" smtClean="0"/>
              <a:t>Município</a:t>
            </a:r>
            <a:r>
              <a:rPr lang="en-US" dirty="0"/>
              <a:t> </a:t>
            </a:r>
            <a:r>
              <a:rPr lang="en-US" dirty="0" smtClean="0"/>
              <a:t>mas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possam</a:t>
            </a:r>
            <a:r>
              <a:rPr lang="en-US" dirty="0" smtClean="0"/>
              <a:t> </a:t>
            </a:r>
            <a:r>
              <a:rPr lang="en-US" dirty="0" err="1" smtClean="0"/>
              <a:t>ser</a:t>
            </a:r>
            <a:r>
              <a:rPr lang="en-US" dirty="0" smtClean="0"/>
              <a:t> de </a:t>
            </a:r>
            <a:r>
              <a:rPr lang="en-US" dirty="0" err="1" smtClean="0"/>
              <a:t>algum</a:t>
            </a:r>
            <a:r>
              <a:rPr lang="en-US" dirty="0" smtClean="0"/>
              <a:t> </a:t>
            </a:r>
            <a:r>
              <a:rPr lang="en-US" dirty="0" err="1" smtClean="0"/>
              <a:t>modo</a:t>
            </a:r>
            <a:r>
              <a:rPr lang="en-US" dirty="0" smtClean="0"/>
              <a:t> </a:t>
            </a:r>
            <a:r>
              <a:rPr lang="en-US" dirty="0" err="1" smtClean="0"/>
              <a:t>dependentes</a:t>
            </a:r>
            <a:r>
              <a:rPr lang="en-US" dirty="0" smtClean="0"/>
              <a:t>, </a:t>
            </a:r>
            <a:r>
              <a:rPr lang="en-US" dirty="0" err="1" smtClean="0"/>
              <a:t>concorrentes</a:t>
            </a:r>
            <a:r>
              <a:rPr lang="en-US" dirty="0" smtClean="0"/>
              <a:t>, </a:t>
            </a:r>
            <a:r>
              <a:rPr lang="en-US" dirty="0" err="1" smtClean="0"/>
              <a:t>confluentes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integrados</a:t>
            </a:r>
            <a:endParaRPr lang="en-US" dirty="0"/>
          </a:p>
          <a:p>
            <a:r>
              <a:rPr lang="en-US" dirty="0" err="1" smtClean="0"/>
              <a:t>Serviços</a:t>
            </a:r>
            <a:r>
              <a:rPr lang="en-US" dirty="0" smtClean="0"/>
              <a:t> </a:t>
            </a:r>
            <a:r>
              <a:rPr lang="en-US" dirty="0" err="1" smtClean="0"/>
              <a:t>supramunicipais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Interesse</a:t>
            </a:r>
            <a:r>
              <a:rPr lang="en-US" dirty="0" smtClean="0"/>
              <a:t> </a:t>
            </a:r>
            <a:r>
              <a:rPr lang="en-US" dirty="0" err="1" smtClean="0"/>
              <a:t>comum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52568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I</a:t>
            </a:r>
            <a:r>
              <a:rPr lang="en-US" dirty="0" err="1" smtClean="0"/>
              <a:t>nteresse</a:t>
            </a:r>
            <a:r>
              <a:rPr lang="en-US" dirty="0" smtClean="0"/>
              <a:t> </a:t>
            </a:r>
            <a:r>
              <a:rPr lang="en-US" dirty="0" err="1" smtClean="0"/>
              <a:t>comum</a:t>
            </a:r>
            <a:r>
              <a:rPr lang="en-US" dirty="0" smtClean="0"/>
              <a:t> e </a:t>
            </a:r>
            <a:r>
              <a:rPr lang="en-US" dirty="0" err="1" smtClean="0"/>
              <a:t>compulsoriedade</a:t>
            </a:r>
            <a:r>
              <a:rPr lang="en-US" dirty="0" smtClean="0"/>
              <a:t> da </a:t>
            </a:r>
            <a:r>
              <a:rPr lang="en-US" dirty="0" err="1" smtClean="0"/>
              <a:t>integra</a:t>
            </a:r>
            <a:r>
              <a:rPr lang="en-US" dirty="0" err="1" smtClean="0"/>
              <a:t>ção</a:t>
            </a:r>
            <a:r>
              <a:rPr lang="en-US" dirty="0" smtClean="0"/>
              <a:t> </a:t>
            </a:r>
            <a:r>
              <a:rPr lang="en-US" dirty="0" err="1" smtClean="0"/>
              <a:t>metropolitana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incompatíveis</a:t>
            </a:r>
            <a:r>
              <a:rPr lang="en-US" dirty="0" smtClean="0"/>
              <a:t> com </a:t>
            </a:r>
            <a:r>
              <a:rPr lang="en-US" dirty="0" err="1" smtClean="0"/>
              <a:t>autonomia</a:t>
            </a:r>
            <a:r>
              <a:rPr lang="en-US" dirty="0" smtClean="0"/>
              <a:t> municipal </a:t>
            </a:r>
          </a:p>
          <a:p>
            <a:r>
              <a:rPr lang="en-US" dirty="0" err="1" smtClean="0"/>
              <a:t>Participação</a:t>
            </a:r>
            <a:r>
              <a:rPr lang="en-US" dirty="0" smtClean="0"/>
              <a:t> dos </a:t>
            </a:r>
            <a:r>
              <a:rPr lang="en-US" dirty="0" err="1" smtClean="0"/>
              <a:t>Municípios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RM </a:t>
            </a:r>
            <a:r>
              <a:rPr lang="en-US" dirty="0" err="1" smtClean="0"/>
              <a:t>é</a:t>
            </a:r>
            <a:r>
              <a:rPr lang="en-US" dirty="0" smtClean="0"/>
              <a:t> </a:t>
            </a:r>
            <a:r>
              <a:rPr lang="en-US" dirty="0" err="1" smtClean="0"/>
              <a:t>compulsória</a:t>
            </a:r>
            <a:endParaRPr lang="en-US" dirty="0" smtClean="0"/>
          </a:p>
          <a:p>
            <a:r>
              <a:rPr lang="en-US" dirty="0" err="1" smtClean="0"/>
              <a:t>Estabelecimento</a:t>
            </a:r>
            <a:r>
              <a:rPr lang="en-US" dirty="0" smtClean="0"/>
              <a:t> de RM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significa</a:t>
            </a:r>
            <a:r>
              <a:rPr lang="en-US" dirty="0" smtClean="0"/>
              <a:t> simples </a:t>
            </a:r>
            <a:r>
              <a:rPr lang="en-US" dirty="0" err="1" smtClean="0"/>
              <a:t>transferência</a:t>
            </a:r>
            <a:r>
              <a:rPr lang="en-US" dirty="0" smtClean="0"/>
              <a:t> de </a:t>
            </a:r>
            <a:r>
              <a:rPr lang="en-US" dirty="0" err="1" smtClean="0"/>
              <a:t>competências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o Estado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Integra</a:t>
            </a:r>
            <a:r>
              <a:rPr lang="en-US" dirty="0" err="1" smtClean="0"/>
              <a:t>ção</a:t>
            </a:r>
            <a:r>
              <a:rPr lang="en-US" dirty="0" smtClean="0"/>
              <a:t> </a:t>
            </a:r>
            <a:r>
              <a:rPr lang="en-US" dirty="0" err="1" smtClean="0"/>
              <a:t>metropolitana</a:t>
            </a:r>
            <a:r>
              <a:rPr lang="en-US" dirty="0" smtClean="0"/>
              <a:t> e </a:t>
            </a:r>
            <a:r>
              <a:rPr lang="en-US" dirty="0" err="1" smtClean="0"/>
              <a:t>autonomia</a:t>
            </a:r>
            <a:r>
              <a:rPr lang="en-US" dirty="0" smtClean="0"/>
              <a:t> municipal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66969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Divis</a:t>
            </a:r>
            <a:r>
              <a:rPr lang="en-US" dirty="0" err="1" smtClean="0"/>
              <a:t>ão</a:t>
            </a:r>
            <a:r>
              <a:rPr lang="en-US" dirty="0" smtClean="0"/>
              <a:t> de </a:t>
            </a:r>
            <a:r>
              <a:rPr lang="en-US" dirty="0" err="1" smtClean="0"/>
              <a:t>responsabilidades</a:t>
            </a:r>
            <a:r>
              <a:rPr lang="en-US" dirty="0" smtClean="0"/>
              <a:t> entre </a:t>
            </a:r>
            <a:r>
              <a:rPr lang="en-US" dirty="0" err="1"/>
              <a:t>M</a:t>
            </a:r>
            <a:r>
              <a:rPr lang="en-US" dirty="0" err="1" smtClean="0"/>
              <a:t>unicípios</a:t>
            </a:r>
            <a:r>
              <a:rPr lang="en-US" dirty="0" smtClean="0"/>
              <a:t> e </a:t>
            </a:r>
            <a:r>
              <a:rPr lang="en-US" dirty="0"/>
              <a:t>E</a:t>
            </a:r>
            <a:r>
              <a:rPr lang="en-US" dirty="0" smtClean="0"/>
              <a:t>stado</a:t>
            </a:r>
          </a:p>
          <a:p>
            <a:r>
              <a:rPr lang="en-US" dirty="0" err="1" smtClean="0"/>
              <a:t>Poder</a:t>
            </a:r>
            <a:r>
              <a:rPr lang="en-US" dirty="0" smtClean="0"/>
              <a:t> </a:t>
            </a:r>
            <a:r>
              <a:rPr lang="en-US" dirty="0" err="1" smtClean="0"/>
              <a:t>decisório</a:t>
            </a:r>
            <a:r>
              <a:rPr lang="en-US" dirty="0" smtClean="0"/>
              <a:t> e </a:t>
            </a:r>
            <a:r>
              <a:rPr lang="en-US" dirty="0" err="1" smtClean="0"/>
              <a:t>Poder</a:t>
            </a:r>
            <a:r>
              <a:rPr lang="en-US" dirty="0" smtClean="0"/>
              <a:t> </a:t>
            </a:r>
            <a:r>
              <a:rPr lang="en-US" dirty="0" err="1" smtClean="0"/>
              <a:t>concedente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podem</a:t>
            </a:r>
            <a:r>
              <a:rPr lang="en-US" dirty="0" smtClean="0"/>
              <a:t> se </a:t>
            </a:r>
            <a:r>
              <a:rPr lang="en-US" dirty="0" err="1" smtClean="0"/>
              <a:t>concentrar</a:t>
            </a:r>
            <a:r>
              <a:rPr lang="en-US" dirty="0" smtClean="0"/>
              <a:t> </a:t>
            </a:r>
            <a:r>
              <a:rPr lang="en-US" dirty="0" err="1" smtClean="0"/>
              <a:t>nas</a:t>
            </a:r>
            <a:r>
              <a:rPr lang="en-US" dirty="0" smtClean="0"/>
              <a:t> </a:t>
            </a:r>
            <a:r>
              <a:rPr lang="en-US" dirty="0" err="1" smtClean="0"/>
              <a:t>mãos</a:t>
            </a:r>
            <a:r>
              <a:rPr lang="en-US" dirty="0" smtClean="0"/>
              <a:t> de um </a:t>
            </a:r>
            <a:r>
              <a:rPr lang="en-US" dirty="0" err="1" smtClean="0"/>
              <a:t>único</a:t>
            </a:r>
            <a:r>
              <a:rPr lang="en-US" dirty="0" smtClean="0"/>
              <a:t> </a:t>
            </a:r>
            <a:r>
              <a:rPr lang="en-US" dirty="0" err="1" smtClean="0"/>
              <a:t>ente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preservar</a:t>
            </a:r>
            <a:r>
              <a:rPr lang="en-US" dirty="0" smtClean="0"/>
              <a:t> o </a:t>
            </a:r>
            <a:r>
              <a:rPr lang="en-US" dirty="0" err="1" smtClean="0"/>
              <a:t>autogoverno</a:t>
            </a:r>
            <a:r>
              <a:rPr lang="en-US" dirty="0" smtClean="0"/>
              <a:t> e </a:t>
            </a:r>
            <a:r>
              <a:rPr lang="en-US" dirty="0" err="1" smtClean="0"/>
              <a:t>autoadministração</a:t>
            </a:r>
            <a:r>
              <a:rPr lang="en-US" dirty="0" smtClean="0"/>
              <a:t> dos </a:t>
            </a:r>
            <a:r>
              <a:rPr lang="en-US" dirty="0" err="1" smtClean="0"/>
              <a:t>Municípios</a:t>
            </a:r>
            <a:endParaRPr lang="en-US" dirty="0" smtClean="0"/>
          </a:p>
          <a:p>
            <a:r>
              <a:rPr lang="en-US" dirty="0" err="1" smtClean="0"/>
              <a:t>Participação</a:t>
            </a:r>
            <a:r>
              <a:rPr lang="en-US" dirty="0" smtClean="0"/>
              <a:t> dos </a:t>
            </a:r>
            <a:r>
              <a:rPr lang="en-US" dirty="0" err="1" smtClean="0"/>
              <a:t>entes</a:t>
            </a:r>
            <a:r>
              <a:rPr lang="en-US" dirty="0" smtClean="0"/>
              <a:t> no </a:t>
            </a:r>
            <a:r>
              <a:rPr lang="en-US" dirty="0" err="1" smtClean="0"/>
              <a:t>colegiado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precisa</a:t>
            </a:r>
            <a:r>
              <a:rPr lang="en-US" dirty="0" smtClean="0"/>
              <a:t> </a:t>
            </a:r>
            <a:r>
              <a:rPr lang="en-US" dirty="0" err="1" smtClean="0"/>
              <a:t>ser</a:t>
            </a:r>
            <a:r>
              <a:rPr lang="en-US" dirty="0" smtClean="0"/>
              <a:t> </a:t>
            </a:r>
            <a:r>
              <a:rPr lang="en-US" dirty="0" err="1" smtClean="0"/>
              <a:t>paritária</a:t>
            </a:r>
            <a:r>
              <a:rPr lang="en-US" dirty="0" smtClean="0"/>
              <a:t>, mas </a:t>
            </a:r>
            <a:r>
              <a:rPr lang="en-US" dirty="0" err="1" smtClean="0"/>
              <a:t>deve</a:t>
            </a:r>
            <a:r>
              <a:rPr lang="en-US" dirty="0" smtClean="0"/>
              <a:t> </a:t>
            </a:r>
            <a:r>
              <a:rPr lang="en-US" dirty="0" err="1" smtClean="0"/>
              <a:t>prevenir</a:t>
            </a:r>
            <a:r>
              <a:rPr lang="en-US" dirty="0" smtClean="0"/>
              <a:t> a </a:t>
            </a:r>
            <a:r>
              <a:rPr lang="en-US" dirty="0" err="1" smtClean="0"/>
              <a:t>concentração</a:t>
            </a:r>
            <a:r>
              <a:rPr lang="en-US" dirty="0" smtClean="0"/>
              <a:t> do </a:t>
            </a:r>
            <a:r>
              <a:rPr lang="en-US" dirty="0" err="1" smtClean="0"/>
              <a:t>poder</a:t>
            </a:r>
            <a:r>
              <a:rPr lang="en-US" dirty="0" smtClean="0"/>
              <a:t> </a:t>
            </a:r>
            <a:r>
              <a:rPr lang="en-US" dirty="0" err="1" smtClean="0"/>
              <a:t>decisório</a:t>
            </a:r>
            <a:r>
              <a:rPr lang="en-US" dirty="0" smtClean="0"/>
              <a:t> no </a:t>
            </a:r>
            <a:r>
              <a:rPr lang="en-US" dirty="0" err="1" smtClean="0"/>
              <a:t>âmbito</a:t>
            </a:r>
            <a:r>
              <a:rPr lang="en-US" dirty="0" smtClean="0"/>
              <a:t> de um </a:t>
            </a:r>
            <a:r>
              <a:rPr lang="en-US" dirty="0" err="1" smtClean="0"/>
              <a:t>único</a:t>
            </a:r>
            <a:r>
              <a:rPr lang="en-US" dirty="0" smtClean="0"/>
              <a:t> </a:t>
            </a:r>
            <a:r>
              <a:rPr lang="en-US" dirty="0" err="1" smtClean="0"/>
              <a:t>ente</a:t>
            </a:r>
            <a:r>
              <a:rPr lang="en-US" dirty="0" smtClean="0"/>
              <a:t>, </a:t>
            </a:r>
            <a:r>
              <a:rPr lang="en-US" dirty="0" err="1" smtClean="0"/>
              <a:t>observando</a:t>
            </a:r>
            <a:r>
              <a:rPr lang="en-US" dirty="0" smtClean="0"/>
              <a:t> as </a:t>
            </a:r>
            <a:r>
              <a:rPr lang="en-US" dirty="0" err="1" smtClean="0"/>
              <a:t>particularidades</a:t>
            </a:r>
            <a:r>
              <a:rPr lang="en-US" dirty="0" smtClean="0"/>
              <a:t> de </a:t>
            </a:r>
            <a:r>
              <a:rPr lang="en-US" dirty="0" err="1" smtClean="0"/>
              <a:t>cada</a:t>
            </a:r>
            <a:r>
              <a:rPr lang="en-US" dirty="0" smtClean="0"/>
              <a:t> RM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Par</a:t>
            </a:r>
            <a:r>
              <a:rPr lang="en-US" dirty="0" err="1" smtClean="0"/>
              <a:t>âmetros</a:t>
            </a:r>
            <a:r>
              <a:rPr lang="en-US" dirty="0" smtClean="0"/>
              <a:t> de </a:t>
            </a:r>
            <a:r>
              <a:rPr lang="en-US" dirty="0" err="1" smtClean="0"/>
              <a:t>constitucionalidade</a:t>
            </a:r>
            <a:r>
              <a:rPr lang="en-US" dirty="0" smtClean="0"/>
              <a:t> da RM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14324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213034"/>
            <a:ext cx="7408333" cy="3913129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Alto </a:t>
            </a:r>
            <a:r>
              <a:rPr lang="en-US" dirty="0" err="1" smtClean="0"/>
              <a:t>custo</a:t>
            </a:r>
            <a:r>
              <a:rPr lang="en-US" dirty="0" smtClean="0"/>
              <a:t>, </a:t>
            </a:r>
            <a:r>
              <a:rPr lang="en-US" dirty="0" err="1" smtClean="0"/>
              <a:t>monopólio</a:t>
            </a:r>
            <a:r>
              <a:rPr lang="en-US" dirty="0" smtClean="0"/>
              <a:t> natural do </a:t>
            </a:r>
            <a:r>
              <a:rPr lang="en-US" dirty="0" err="1" smtClean="0"/>
              <a:t>serviço</a:t>
            </a:r>
            <a:r>
              <a:rPr lang="en-US" dirty="0" smtClean="0"/>
              <a:t> e </a:t>
            </a:r>
            <a:r>
              <a:rPr lang="en-US" dirty="0" err="1" smtClean="0"/>
              <a:t>existência</a:t>
            </a:r>
            <a:r>
              <a:rPr lang="en-US" dirty="0" smtClean="0"/>
              <a:t> de </a:t>
            </a:r>
            <a:r>
              <a:rPr lang="en-US" dirty="0" err="1" smtClean="0"/>
              <a:t>etapas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ultrapassam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limites</a:t>
            </a:r>
            <a:r>
              <a:rPr lang="en-US" dirty="0" smtClean="0"/>
              <a:t> </a:t>
            </a:r>
            <a:r>
              <a:rPr lang="en-US" dirty="0" err="1" smtClean="0"/>
              <a:t>territoriais</a:t>
            </a:r>
            <a:r>
              <a:rPr lang="en-US" dirty="0" smtClean="0"/>
              <a:t> do </a:t>
            </a:r>
            <a:r>
              <a:rPr lang="en-US" dirty="0" err="1" smtClean="0"/>
              <a:t>Município</a:t>
            </a:r>
            <a:r>
              <a:rPr lang="en-US" dirty="0" smtClean="0"/>
              <a:t> </a:t>
            </a:r>
            <a:r>
              <a:rPr lang="en-US" dirty="0" err="1" smtClean="0"/>
              <a:t>indicam</a:t>
            </a:r>
            <a:r>
              <a:rPr lang="en-US" dirty="0" smtClean="0"/>
              <a:t> a </a:t>
            </a:r>
            <a:r>
              <a:rPr lang="en-US" dirty="0" err="1" smtClean="0"/>
              <a:t>existência</a:t>
            </a:r>
            <a:r>
              <a:rPr lang="en-US" dirty="0" smtClean="0"/>
              <a:t> de </a:t>
            </a:r>
            <a:r>
              <a:rPr lang="en-US" dirty="0" err="1" smtClean="0"/>
              <a:t>interesse</a:t>
            </a:r>
            <a:r>
              <a:rPr lang="en-US" dirty="0" smtClean="0"/>
              <a:t> </a:t>
            </a:r>
            <a:r>
              <a:rPr lang="en-US" dirty="0" err="1" smtClean="0"/>
              <a:t>comum</a:t>
            </a:r>
            <a:endParaRPr lang="en-US" dirty="0" smtClean="0"/>
          </a:p>
          <a:p>
            <a:r>
              <a:rPr lang="en-US" dirty="0" err="1" smtClean="0"/>
              <a:t>Má</a:t>
            </a:r>
            <a:r>
              <a:rPr lang="en-US" dirty="0" smtClean="0"/>
              <a:t> </a:t>
            </a:r>
            <a:r>
              <a:rPr lang="en-US" dirty="0" err="1" smtClean="0"/>
              <a:t>condução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um </a:t>
            </a:r>
            <a:r>
              <a:rPr lang="en-US" dirty="0" err="1" smtClean="0"/>
              <a:t>Município</a:t>
            </a:r>
            <a:r>
              <a:rPr lang="en-US" dirty="0" smtClean="0"/>
              <a:t> </a:t>
            </a:r>
            <a:r>
              <a:rPr lang="en-US" dirty="0" err="1" smtClean="0"/>
              <a:t>pode</a:t>
            </a:r>
            <a:r>
              <a:rPr lang="en-US" dirty="0" smtClean="0"/>
              <a:t> </a:t>
            </a:r>
            <a:r>
              <a:rPr lang="en-US" dirty="0" err="1" smtClean="0"/>
              <a:t>colocar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risco</a:t>
            </a:r>
            <a:r>
              <a:rPr lang="en-US" dirty="0" smtClean="0"/>
              <a:t> o </a:t>
            </a:r>
            <a:r>
              <a:rPr lang="en-US" dirty="0" err="1" smtClean="0"/>
              <a:t>esforço</a:t>
            </a:r>
            <a:r>
              <a:rPr lang="en-US" dirty="0" smtClean="0"/>
              <a:t> do </a:t>
            </a:r>
            <a:r>
              <a:rPr lang="en-US" dirty="0" err="1" smtClean="0"/>
              <a:t>conjunto</a:t>
            </a:r>
            <a:r>
              <a:rPr lang="en-US" dirty="0" smtClean="0"/>
              <a:t> e </a:t>
            </a:r>
            <a:r>
              <a:rPr lang="en-US" dirty="0" err="1" smtClean="0"/>
              <a:t>prejudicar</a:t>
            </a:r>
            <a:r>
              <a:rPr lang="en-US" dirty="0" smtClean="0"/>
              <a:t> a </a:t>
            </a:r>
            <a:r>
              <a:rPr lang="en-US" dirty="0" err="1" smtClean="0"/>
              <a:t>saúde</a:t>
            </a:r>
            <a:r>
              <a:rPr lang="en-US" dirty="0" smtClean="0"/>
              <a:t> </a:t>
            </a:r>
            <a:r>
              <a:rPr lang="en-US" dirty="0" err="1" smtClean="0"/>
              <a:t>pública</a:t>
            </a:r>
            <a:r>
              <a:rPr lang="en-US" dirty="0" smtClean="0"/>
              <a:t> da </a:t>
            </a:r>
            <a:r>
              <a:rPr lang="en-US" dirty="0" err="1" smtClean="0"/>
              <a:t>região</a:t>
            </a:r>
            <a:endParaRPr lang="en-US" dirty="0" smtClean="0"/>
          </a:p>
          <a:p>
            <a:r>
              <a:rPr lang="en-US" dirty="0"/>
              <a:t>O </a:t>
            </a:r>
            <a:r>
              <a:rPr lang="en-US" dirty="0" err="1"/>
              <a:t>Poder</a:t>
            </a:r>
            <a:r>
              <a:rPr lang="en-US" dirty="0"/>
              <a:t> </a:t>
            </a:r>
            <a:r>
              <a:rPr lang="en-US" dirty="0" err="1"/>
              <a:t>concedente</a:t>
            </a:r>
            <a:r>
              <a:rPr lang="en-US" dirty="0"/>
              <a:t> e a </a:t>
            </a:r>
            <a:r>
              <a:rPr lang="en-US" dirty="0" err="1"/>
              <a:t>titularidade</a:t>
            </a:r>
            <a:r>
              <a:rPr lang="en-US" dirty="0"/>
              <a:t> do </a:t>
            </a:r>
            <a:r>
              <a:rPr lang="en-US" dirty="0" err="1"/>
              <a:t>serviço</a:t>
            </a:r>
            <a:r>
              <a:rPr lang="en-US" dirty="0"/>
              <a:t> de </a:t>
            </a:r>
            <a:r>
              <a:rPr lang="en-US" dirty="0" err="1" smtClean="0"/>
              <a:t>saneamento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RM </a:t>
            </a:r>
            <a:r>
              <a:rPr lang="en-US" dirty="0" err="1"/>
              <a:t>é</a:t>
            </a:r>
            <a:r>
              <a:rPr lang="en-US" dirty="0"/>
              <a:t> do </a:t>
            </a:r>
            <a:r>
              <a:rPr lang="en-US" b="1" u="sng" dirty="0" err="1"/>
              <a:t>colegiado</a:t>
            </a:r>
            <a:r>
              <a:rPr lang="en-US" dirty="0"/>
              <a:t> </a:t>
            </a:r>
            <a:r>
              <a:rPr lang="en-US" dirty="0" err="1"/>
              <a:t>formado</a:t>
            </a:r>
            <a:r>
              <a:rPr lang="en-US" dirty="0"/>
              <a:t> </a:t>
            </a:r>
            <a:r>
              <a:rPr lang="en-US" dirty="0" err="1"/>
              <a:t>pelos</a:t>
            </a:r>
            <a:r>
              <a:rPr lang="en-US" dirty="0"/>
              <a:t> </a:t>
            </a:r>
            <a:r>
              <a:rPr lang="en-US" dirty="0" err="1"/>
              <a:t>Municípios</a:t>
            </a:r>
            <a:r>
              <a:rPr lang="en-US" dirty="0"/>
              <a:t> e </a:t>
            </a:r>
            <a:r>
              <a:rPr lang="en-US" dirty="0" err="1"/>
              <a:t>pelo</a:t>
            </a:r>
            <a:r>
              <a:rPr lang="en-US" dirty="0"/>
              <a:t> Estado </a:t>
            </a:r>
          </a:p>
          <a:p>
            <a:r>
              <a:rPr lang="en-US" dirty="0" smtClean="0"/>
              <a:t>Plano </a:t>
            </a:r>
            <a:r>
              <a:rPr lang="en-US" dirty="0" err="1" smtClean="0"/>
              <a:t>Metropolitano</a:t>
            </a:r>
            <a:r>
              <a:rPr lang="en-US" dirty="0" smtClean="0"/>
              <a:t> de </a:t>
            </a:r>
            <a:r>
              <a:rPr lang="en-US" dirty="0" err="1" smtClean="0"/>
              <a:t>Saneamento</a:t>
            </a:r>
            <a:r>
              <a:rPr lang="en-US" dirty="0" smtClean="0"/>
              <a:t> </a:t>
            </a:r>
            <a:r>
              <a:rPr lang="en-US" dirty="0" err="1" smtClean="0"/>
              <a:t>n</a:t>
            </a:r>
            <a:r>
              <a:rPr lang="en-US" dirty="0" err="1" smtClean="0"/>
              <a:t>ão</a:t>
            </a:r>
            <a:r>
              <a:rPr lang="en-US" dirty="0" smtClean="0"/>
              <a:t> </a:t>
            </a:r>
            <a:r>
              <a:rPr lang="en-US" dirty="0" err="1" smtClean="0"/>
              <a:t>pode</a:t>
            </a:r>
            <a:r>
              <a:rPr lang="en-US" dirty="0" smtClean="0"/>
              <a:t>, </a:t>
            </a:r>
            <a:r>
              <a:rPr lang="en-US" dirty="0" err="1" smtClean="0"/>
              <a:t>assim</a:t>
            </a:r>
            <a:r>
              <a:rPr lang="en-US" dirty="0" smtClean="0"/>
              <a:t>, </a:t>
            </a:r>
            <a:r>
              <a:rPr lang="en-US" dirty="0" err="1" smtClean="0"/>
              <a:t>ser</a:t>
            </a:r>
            <a:r>
              <a:rPr lang="en-US" dirty="0" smtClean="0"/>
              <a:t> </a:t>
            </a:r>
            <a:r>
              <a:rPr lang="en-US" dirty="0" err="1" smtClean="0"/>
              <a:t>elaborado</a:t>
            </a:r>
            <a:r>
              <a:rPr lang="en-US" dirty="0" smtClean="0"/>
              <a:t> </a:t>
            </a:r>
            <a:r>
              <a:rPr lang="en-US" dirty="0" err="1" smtClean="0"/>
              <a:t>pelo</a:t>
            </a:r>
            <a:r>
              <a:rPr lang="en-US" dirty="0" smtClean="0"/>
              <a:t> Estado, mas </a:t>
            </a:r>
            <a:r>
              <a:rPr lang="en-US" dirty="0" err="1" smtClean="0"/>
              <a:t>sim</a:t>
            </a:r>
            <a:r>
              <a:rPr lang="en-US" dirty="0" smtClean="0"/>
              <a:t> </a:t>
            </a:r>
            <a:r>
              <a:rPr lang="en-US" dirty="0" err="1" smtClean="0"/>
              <a:t>pelo</a:t>
            </a:r>
            <a:r>
              <a:rPr lang="en-US" dirty="0" smtClean="0"/>
              <a:t> </a:t>
            </a:r>
            <a:r>
              <a:rPr lang="en-US" dirty="0" err="1" smtClean="0"/>
              <a:t>colegiado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Saneamento</a:t>
            </a:r>
            <a:r>
              <a:rPr lang="en-US" dirty="0" smtClean="0"/>
              <a:t> </a:t>
            </a:r>
            <a:r>
              <a:rPr lang="en-US" dirty="0" err="1" smtClean="0"/>
              <a:t>b</a:t>
            </a:r>
            <a:r>
              <a:rPr lang="en-US" dirty="0" err="1" smtClean="0"/>
              <a:t>ásico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3569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Estatuto</a:t>
            </a:r>
            <a:r>
              <a:rPr lang="en-US" dirty="0" smtClean="0"/>
              <a:t> da </a:t>
            </a:r>
            <a:r>
              <a:rPr lang="en-US" dirty="0" err="1" smtClean="0"/>
              <a:t>Metr</a:t>
            </a:r>
            <a:r>
              <a:rPr lang="en-US" dirty="0" err="1" smtClean="0"/>
              <a:t>ópole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Lei Federal 13.089/2015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7426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Diretrizes</a:t>
            </a:r>
            <a:r>
              <a:rPr lang="en-US" dirty="0" smtClean="0"/>
              <a:t> </a:t>
            </a:r>
            <a:r>
              <a:rPr lang="en-US" dirty="0" err="1" smtClean="0"/>
              <a:t>gerais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planejamento</a:t>
            </a:r>
            <a:r>
              <a:rPr lang="en-US" dirty="0" smtClean="0"/>
              <a:t>, </a:t>
            </a:r>
            <a:r>
              <a:rPr lang="en-US" dirty="0" err="1" smtClean="0"/>
              <a:t>gest</a:t>
            </a:r>
            <a:r>
              <a:rPr lang="en-US" dirty="0" err="1" smtClean="0"/>
              <a:t>ão</a:t>
            </a:r>
            <a:r>
              <a:rPr lang="en-US" dirty="0" smtClean="0"/>
              <a:t> e </a:t>
            </a:r>
            <a:r>
              <a:rPr lang="en-US" dirty="0" err="1" smtClean="0"/>
              <a:t>execução</a:t>
            </a:r>
            <a:r>
              <a:rPr lang="en-US" dirty="0" smtClean="0"/>
              <a:t> das </a:t>
            </a:r>
            <a:r>
              <a:rPr lang="en-US" dirty="0" err="1" smtClean="0"/>
              <a:t>funções</a:t>
            </a:r>
            <a:r>
              <a:rPr lang="en-US" dirty="0" smtClean="0"/>
              <a:t> </a:t>
            </a:r>
            <a:r>
              <a:rPr lang="en-US" dirty="0" err="1" smtClean="0"/>
              <a:t>públicas</a:t>
            </a:r>
            <a:r>
              <a:rPr lang="en-US" dirty="0" smtClean="0"/>
              <a:t> de </a:t>
            </a:r>
            <a:r>
              <a:rPr lang="en-US" dirty="0" err="1" smtClean="0"/>
              <a:t>interesse</a:t>
            </a:r>
            <a:r>
              <a:rPr lang="en-US" dirty="0" smtClean="0"/>
              <a:t> </a:t>
            </a:r>
            <a:r>
              <a:rPr lang="en-US" dirty="0" err="1" smtClean="0"/>
              <a:t>comum</a:t>
            </a:r>
            <a:endParaRPr lang="en-US" dirty="0" smtClean="0"/>
          </a:p>
          <a:p>
            <a:r>
              <a:rPr lang="en-US" dirty="0" err="1" smtClean="0"/>
              <a:t>Normas</a:t>
            </a:r>
            <a:r>
              <a:rPr lang="en-US" dirty="0" smtClean="0"/>
              <a:t> </a:t>
            </a:r>
            <a:r>
              <a:rPr lang="en-US" dirty="0" err="1" smtClean="0"/>
              <a:t>gerais</a:t>
            </a:r>
            <a:r>
              <a:rPr lang="en-US" dirty="0" smtClean="0"/>
              <a:t> </a:t>
            </a:r>
            <a:r>
              <a:rPr lang="en-US" dirty="0" err="1" smtClean="0"/>
              <a:t>sobre</a:t>
            </a:r>
            <a:r>
              <a:rPr lang="en-US" dirty="0" smtClean="0"/>
              <a:t> o </a:t>
            </a:r>
            <a:r>
              <a:rPr lang="en-US" b="1" dirty="0" err="1" smtClean="0"/>
              <a:t>plano</a:t>
            </a:r>
            <a:r>
              <a:rPr lang="en-US" b="1" dirty="0" smtClean="0"/>
              <a:t> de </a:t>
            </a:r>
            <a:r>
              <a:rPr lang="en-US" b="1" dirty="0" err="1" smtClean="0"/>
              <a:t>desenvolvimento</a:t>
            </a:r>
            <a:r>
              <a:rPr lang="en-US" b="1" dirty="0" smtClean="0"/>
              <a:t> </a:t>
            </a:r>
            <a:r>
              <a:rPr lang="en-US" b="1" dirty="0" err="1" smtClean="0"/>
              <a:t>urbano</a:t>
            </a:r>
            <a:r>
              <a:rPr lang="en-US" b="1" dirty="0" smtClean="0"/>
              <a:t> </a:t>
            </a:r>
            <a:r>
              <a:rPr lang="en-US" b="1" dirty="0" err="1" smtClean="0"/>
              <a:t>integrado</a:t>
            </a:r>
            <a:r>
              <a:rPr lang="en-US" b="1" dirty="0" smtClean="0"/>
              <a:t> </a:t>
            </a:r>
            <a:r>
              <a:rPr lang="en-US" dirty="0" smtClean="0"/>
              <a:t>e outros </a:t>
            </a:r>
            <a:r>
              <a:rPr lang="en-US" dirty="0" err="1" smtClean="0"/>
              <a:t>instrumentos</a:t>
            </a:r>
            <a:r>
              <a:rPr lang="en-US" dirty="0" smtClean="0"/>
              <a:t> de </a:t>
            </a:r>
            <a:r>
              <a:rPr lang="en-US" dirty="0" err="1" smtClean="0"/>
              <a:t>governança</a:t>
            </a:r>
            <a:r>
              <a:rPr lang="en-US" dirty="0" smtClean="0"/>
              <a:t> </a:t>
            </a:r>
            <a:r>
              <a:rPr lang="en-US" dirty="0" err="1" smtClean="0"/>
              <a:t>interfederativa</a:t>
            </a:r>
            <a:endParaRPr lang="en-US" dirty="0" smtClean="0"/>
          </a:p>
          <a:p>
            <a:r>
              <a:rPr lang="en-US" dirty="0" err="1" smtClean="0"/>
              <a:t>Critérios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apoio</a:t>
            </a:r>
            <a:r>
              <a:rPr lang="en-US" dirty="0" smtClean="0"/>
              <a:t> da </a:t>
            </a:r>
            <a:r>
              <a:rPr lang="en-US" dirty="0" err="1" smtClean="0"/>
              <a:t>União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Conte</a:t>
            </a:r>
            <a:r>
              <a:rPr lang="en-US" dirty="0" err="1" smtClean="0"/>
              <a:t>údo</a:t>
            </a:r>
            <a:r>
              <a:rPr lang="en-US" dirty="0" smtClean="0"/>
              <a:t> do </a:t>
            </a:r>
            <a:r>
              <a:rPr lang="en-US" dirty="0" err="1" smtClean="0"/>
              <a:t>Estatuto</a:t>
            </a:r>
            <a:r>
              <a:rPr lang="en-US" dirty="0" smtClean="0"/>
              <a:t> da </a:t>
            </a:r>
            <a:r>
              <a:rPr lang="en-US" dirty="0" err="1" smtClean="0"/>
              <a:t>Metrópole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0931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Unidade</a:t>
            </a:r>
            <a:r>
              <a:rPr lang="en-US" dirty="0" smtClean="0"/>
              <a:t> territorial </a:t>
            </a:r>
            <a:r>
              <a:rPr lang="en-US" dirty="0" err="1" smtClean="0"/>
              <a:t>constitu</a:t>
            </a:r>
            <a:r>
              <a:rPr lang="en-US" dirty="0" err="1" smtClean="0"/>
              <a:t>ída</a:t>
            </a:r>
            <a:r>
              <a:rPr lang="en-US" dirty="0" smtClean="0"/>
              <a:t> </a:t>
            </a:r>
            <a:r>
              <a:rPr lang="en-US" dirty="0" err="1" smtClean="0"/>
              <a:t>pelo</a:t>
            </a:r>
            <a:r>
              <a:rPr lang="en-US" dirty="0" smtClean="0"/>
              <a:t> </a:t>
            </a:r>
            <a:r>
              <a:rPr lang="en-US" dirty="0" err="1" smtClean="0"/>
              <a:t>agrupamento</a:t>
            </a:r>
            <a:r>
              <a:rPr lang="en-US" dirty="0" smtClean="0"/>
              <a:t> de </a:t>
            </a:r>
            <a:r>
              <a:rPr lang="en-US" dirty="0" err="1" smtClean="0"/>
              <a:t>dois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Municípios</a:t>
            </a:r>
            <a:r>
              <a:rPr lang="en-US" dirty="0" smtClean="0"/>
              <a:t> </a:t>
            </a:r>
            <a:r>
              <a:rPr lang="en-US" dirty="0" err="1" smtClean="0"/>
              <a:t>limítrofes</a:t>
            </a:r>
            <a:r>
              <a:rPr lang="en-US" dirty="0" smtClean="0"/>
              <a:t>, com </a:t>
            </a:r>
            <a:r>
              <a:rPr lang="en-US" dirty="0" err="1" smtClean="0"/>
              <a:t>complementaridade</a:t>
            </a:r>
            <a:r>
              <a:rPr lang="en-US" dirty="0" smtClean="0"/>
              <a:t> </a:t>
            </a:r>
            <a:r>
              <a:rPr lang="en-US" dirty="0" err="1" smtClean="0"/>
              <a:t>funcional</a:t>
            </a:r>
            <a:r>
              <a:rPr lang="en-US" dirty="0" smtClean="0"/>
              <a:t> e </a:t>
            </a:r>
            <a:r>
              <a:rPr lang="en-US" dirty="0" err="1" smtClean="0"/>
              <a:t>integração</a:t>
            </a:r>
            <a:r>
              <a:rPr lang="en-US" dirty="0" smtClean="0"/>
              <a:t> das </a:t>
            </a:r>
            <a:r>
              <a:rPr lang="en-US" dirty="0" err="1" smtClean="0"/>
              <a:t>dinâmicas</a:t>
            </a:r>
            <a:r>
              <a:rPr lang="en-US" dirty="0" smtClean="0"/>
              <a:t> </a:t>
            </a:r>
            <a:r>
              <a:rPr lang="en-US" dirty="0" err="1" smtClean="0"/>
              <a:t>geográficas</a:t>
            </a:r>
            <a:r>
              <a:rPr lang="en-US" dirty="0" smtClean="0"/>
              <a:t>, </a:t>
            </a:r>
            <a:r>
              <a:rPr lang="en-US" dirty="0" err="1" smtClean="0"/>
              <a:t>ambientais</a:t>
            </a:r>
            <a:r>
              <a:rPr lang="en-US" dirty="0" smtClean="0"/>
              <a:t>, </a:t>
            </a:r>
            <a:r>
              <a:rPr lang="en-US" dirty="0" err="1" smtClean="0"/>
              <a:t>políticas</a:t>
            </a:r>
            <a:r>
              <a:rPr lang="en-US" dirty="0" smtClean="0"/>
              <a:t> e </a:t>
            </a:r>
            <a:r>
              <a:rPr lang="en-US" dirty="0" err="1" smtClean="0"/>
              <a:t>socioeconômicas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Aglomera</a:t>
            </a:r>
            <a:r>
              <a:rPr lang="en-US" dirty="0" err="1" smtClean="0"/>
              <a:t>ção</a:t>
            </a:r>
            <a:r>
              <a:rPr lang="en-US" dirty="0" smtClean="0"/>
              <a:t> </a:t>
            </a:r>
            <a:r>
              <a:rPr lang="en-US" dirty="0" err="1" smtClean="0"/>
              <a:t>urbana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86618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Aglomera</a:t>
            </a:r>
            <a:r>
              <a:rPr lang="en-US" dirty="0" err="1" smtClean="0"/>
              <a:t>ção</a:t>
            </a:r>
            <a:r>
              <a:rPr lang="en-US" dirty="0" smtClean="0"/>
              <a:t> </a:t>
            </a:r>
            <a:r>
              <a:rPr lang="en-US" dirty="0" err="1" smtClean="0"/>
              <a:t>urbana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configura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b="1" dirty="0" err="1" smtClean="0"/>
              <a:t>metrópole</a:t>
            </a:r>
            <a:r>
              <a:rPr lang="en-US" dirty="0"/>
              <a:t> </a:t>
            </a:r>
            <a:r>
              <a:rPr lang="en-US" dirty="0" smtClean="0"/>
              <a:t>–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tenha</a:t>
            </a:r>
            <a:r>
              <a:rPr lang="en-US" dirty="0" smtClean="0"/>
              <a:t> </a:t>
            </a:r>
            <a:r>
              <a:rPr lang="en-US" dirty="0" err="1" smtClean="0"/>
              <a:t>influência</a:t>
            </a:r>
            <a:r>
              <a:rPr lang="en-US" dirty="0" smtClean="0"/>
              <a:t> </a:t>
            </a:r>
            <a:r>
              <a:rPr lang="en-US" dirty="0" err="1" smtClean="0"/>
              <a:t>nacional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influência</a:t>
            </a:r>
            <a:r>
              <a:rPr lang="en-US" dirty="0" smtClean="0"/>
              <a:t> </a:t>
            </a:r>
            <a:r>
              <a:rPr lang="en-US" dirty="0" err="1" smtClean="0"/>
              <a:t>equivalente</a:t>
            </a:r>
            <a:r>
              <a:rPr lang="en-US" dirty="0" smtClean="0"/>
              <a:t> a de </a:t>
            </a:r>
            <a:r>
              <a:rPr lang="en-US" dirty="0" err="1" smtClean="0"/>
              <a:t>uma</a:t>
            </a:r>
            <a:r>
              <a:rPr lang="en-US" dirty="0" smtClean="0"/>
              <a:t> capital regional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Regi</a:t>
            </a:r>
            <a:r>
              <a:rPr lang="en-US" dirty="0" err="1" smtClean="0"/>
              <a:t>ão</a:t>
            </a:r>
            <a:r>
              <a:rPr lang="en-US" dirty="0" smtClean="0"/>
              <a:t> </a:t>
            </a:r>
            <a:r>
              <a:rPr lang="en-US" dirty="0" err="1" smtClean="0"/>
              <a:t>metropolitana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6522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Institu</a:t>
            </a:r>
            <a:r>
              <a:rPr lang="en-US" dirty="0" err="1" smtClean="0"/>
              <a:t>ídas</a:t>
            </a:r>
            <a:r>
              <a:rPr lang="en-US" dirty="0" smtClean="0"/>
              <a:t> </a:t>
            </a:r>
            <a:r>
              <a:rPr lang="en-US" dirty="0" err="1" smtClean="0"/>
              <a:t>pelos</a:t>
            </a:r>
            <a:r>
              <a:rPr lang="en-US" dirty="0" smtClean="0"/>
              <a:t> </a:t>
            </a:r>
            <a:r>
              <a:rPr lang="en-US" dirty="0" err="1" smtClean="0"/>
              <a:t>Estados</a:t>
            </a:r>
            <a:r>
              <a:rPr lang="en-US" dirty="0" smtClean="0"/>
              <a:t> com </a:t>
            </a:r>
            <a:r>
              <a:rPr lang="en-US" dirty="0" err="1" smtClean="0"/>
              <a:t>fundamento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funções</a:t>
            </a:r>
            <a:r>
              <a:rPr lang="en-US" dirty="0" smtClean="0"/>
              <a:t> </a:t>
            </a:r>
            <a:r>
              <a:rPr lang="en-US" dirty="0" err="1" smtClean="0"/>
              <a:t>públicas</a:t>
            </a:r>
            <a:r>
              <a:rPr lang="en-US" dirty="0" smtClean="0"/>
              <a:t> de </a:t>
            </a:r>
            <a:r>
              <a:rPr lang="en-US" dirty="0" err="1" smtClean="0"/>
              <a:t>interesse</a:t>
            </a:r>
            <a:r>
              <a:rPr lang="en-US" dirty="0" smtClean="0"/>
              <a:t> </a:t>
            </a:r>
            <a:r>
              <a:rPr lang="en-US" dirty="0" err="1" smtClean="0"/>
              <a:t>comum</a:t>
            </a:r>
            <a:r>
              <a:rPr lang="en-US" dirty="0" smtClean="0"/>
              <a:t> com </a:t>
            </a:r>
            <a:r>
              <a:rPr lang="en-US" dirty="0" err="1" smtClean="0"/>
              <a:t>características</a:t>
            </a:r>
            <a:r>
              <a:rPr lang="en-US" dirty="0" smtClean="0"/>
              <a:t> </a:t>
            </a:r>
            <a:r>
              <a:rPr lang="en-US" dirty="0" err="1" smtClean="0"/>
              <a:t>predominantemente</a:t>
            </a:r>
            <a:r>
              <a:rPr lang="en-US" dirty="0" smtClean="0"/>
              <a:t> </a:t>
            </a:r>
            <a:r>
              <a:rPr lang="en-US" dirty="0" err="1" smtClean="0"/>
              <a:t>urbanas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Microrregi</a:t>
            </a:r>
            <a:r>
              <a:rPr lang="en-US" dirty="0" err="1" smtClean="0"/>
              <a:t>ão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07455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Pol</a:t>
            </a:r>
            <a:r>
              <a:rPr lang="en-US" dirty="0" err="1" smtClean="0"/>
              <a:t>ítica</a:t>
            </a:r>
            <a:r>
              <a:rPr lang="en-US" dirty="0" smtClean="0"/>
              <a:t> </a:t>
            </a:r>
            <a:r>
              <a:rPr lang="en-US" dirty="0" err="1" smtClean="0"/>
              <a:t>pública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ação</a:t>
            </a:r>
            <a:r>
              <a:rPr lang="en-US" dirty="0" smtClean="0"/>
              <a:t> </a:t>
            </a:r>
            <a:r>
              <a:rPr lang="en-US" dirty="0" err="1" smtClean="0"/>
              <a:t>nela</a:t>
            </a:r>
            <a:r>
              <a:rPr lang="en-US" dirty="0" smtClean="0"/>
              <a:t> </a:t>
            </a:r>
            <a:r>
              <a:rPr lang="en-US" dirty="0" err="1" smtClean="0"/>
              <a:t>inserida</a:t>
            </a:r>
            <a:r>
              <a:rPr lang="en-US" dirty="0" smtClean="0"/>
              <a:t> </a:t>
            </a:r>
            <a:r>
              <a:rPr lang="en-US" dirty="0" err="1" smtClean="0"/>
              <a:t>cuja</a:t>
            </a:r>
            <a:r>
              <a:rPr lang="en-US" dirty="0" smtClean="0"/>
              <a:t> </a:t>
            </a:r>
            <a:r>
              <a:rPr lang="en-US" dirty="0" err="1" smtClean="0"/>
              <a:t>realização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parte de um </a:t>
            </a:r>
            <a:r>
              <a:rPr lang="en-US" dirty="0" err="1" smtClean="0"/>
              <a:t>Município</a:t>
            </a:r>
            <a:r>
              <a:rPr lang="en-US" dirty="0" smtClean="0"/>
              <a:t> </a:t>
            </a:r>
          </a:p>
          <a:p>
            <a:pPr lvl="1"/>
            <a:r>
              <a:rPr lang="en-US" sz="2400" dirty="0" err="1" smtClean="0"/>
              <a:t>Seja</a:t>
            </a:r>
            <a:r>
              <a:rPr lang="en-US" sz="2400" dirty="0" smtClean="0"/>
              <a:t> </a:t>
            </a:r>
            <a:r>
              <a:rPr lang="en-US" sz="2400" dirty="0" err="1" smtClean="0"/>
              <a:t>inviável</a:t>
            </a:r>
            <a:r>
              <a:rPr lang="en-US" sz="2400" dirty="0" smtClean="0"/>
              <a:t> </a:t>
            </a:r>
            <a:r>
              <a:rPr lang="en-US" sz="2400" dirty="0" err="1" smtClean="0"/>
              <a:t>ou</a:t>
            </a:r>
            <a:endParaRPr lang="en-US" sz="2400" dirty="0" smtClean="0"/>
          </a:p>
          <a:p>
            <a:pPr lvl="1"/>
            <a:r>
              <a:rPr lang="en-US" sz="2400" dirty="0" smtClean="0"/>
              <a:t>Cause </a:t>
            </a:r>
            <a:r>
              <a:rPr lang="en-US" sz="2400" dirty="0" err="1" smtClean="0"/>
              <a:t>impacto</a:t>
            </a:r>
            <a:r>
              <a:rPr lang="en-US" sz="2400" dirty="0" smtClean="0"/>
              <a:t> </a:t>
            </a:r>
            <a:r>
              <a:rPr lang="en-US" sz="2400" dirty="0" err="1" smtClean="0"/>
              <a:t>em</a:t>
            </a:r>
            <a:r>
              <a:rPr lang="en-US" sz="2400" dirty="0" smtClean="0"/>
              <a:t> </a:t>
            </a:r>
            <a:r>
              <a:rPr lang="en-US" sz="2400" dirty="0" err="1" smtClean="0"/>
              <a:t>Municípios</a:t>
            </a:r>
            <a:r>
              <a:rPr lang="en-US" sz="2400" dirty="0" smtClean="0"/>
              <a:t> </a:t>
            </a:r>
            <a:r>
              <a:rPr lang="en-US" sz="2400" dirty="0" err="1" smtClean="0"/>
              <a:t>limítrofes</a:t>
            </a:r>
            <a:endParaRPr 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Fun</a:t>
            </a:r>
            <a:r>
              <a:rPr lang="en-US" dirty="0" err="1" smtClean="0"/>
              <a:t>ção</a:t>
            </a:r>
            <a:r>
              <a:rPr lang="en-US" dirty="0" smtClean="0"/>
              <a:t> </a:t>
            </a:r>
            <a:r>
              <a:rPr lang="en-US" dirty="0" err="1" smtClean="0"/>
              <a:t>pública</a:t>
            </a:r>
            <a:r>
              <a:rPr lang="en-US" dirty="0" smtClean="0"/>
              <a:t> de </a:t>
            </a:r>
            <a:r>
              <a:rPr lang="en-US" dirty="0" err="1" smtClean="0"/>
              <a:t>interesse</a:t>
            </a:r>
            <a:r>
              <a:rPr lang="en-US" dirty="0" smtClean="0"/>
              <a:t> </a:t>
            </a:r>
            <a:r>
              <a:rPr lang="en-US" dirty="0" err="1" smtClean="0"/>
              <a:t>comum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36031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/>
              <a:t>Compartilhamento</a:t>
            </a:r>
            <a:r>
              <a:rPr lang="en-US" dirty="0" smtClean="0"/>
              <a:t> de </a:t>
            </a:r>
            <a:r>
              <a:rPr lang="en-US" dirty="0" err="1" smtClean="0"/>
              <a:t>responsabilidades</a:t>
            </a:r>
            <a:r>
              <a:rPr lang="en-US" dirty="0" smtClean="0"/>
              <a:t> e </a:t>
            </a:r>
            <a:r>
              <a:rPr lang="en-US" dirty="0" err="1" smtClean="0"/>
              <a:t>a</a:t>
            </a:r>
            <a:r>
              <a:rPr lang="en-US" dirty="0" err="1" smtClean="0"/>
              <a:t>ções</a:t>
            </a:r>
            <a:r>
              <a:rPr lang="en-US" dirty="0" smtClean="0"/>
              <a:t> entre </a:t>
            </a:r>
            <a:r>
              <a:rPr lang="en-US" dirty="0" err="1" smtClean="0"/>
              <a:t>entes</a:t>
            </a:r>
            <a:r>
              <a:rPr lang="en-US" dirty="0" smtClean="0"/>
              <a:t> </a:t>
            </a:r>
            <a:r>
              <a:rPr lang="en-US" dirty="0" err="1" smtClean="0"/>
              <a:t>federativos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termos</a:t>
            </a:r>
            <a:r>
              <a:rPr lang="en-US" dirty="0" smtClean="0"/>
              <a:t> de </a:t>
            </a:r>
            <a:r>
              <a:rPr lang="en-US" dirty="0" err="1" smtClean="0"/>
              <a:t>organização</a:t>
            </a:r>
            <a:r>
              <a:rPr lang="en-US" dirty="0" smtClean="0"/>
              <a:t>, </a:t>
            </a:r>
            <a:r>
              <a:rPr lang="en-US" dirty="0" err="1" smtClean="0"/>
              <a:t>planejamento</a:t>
            </a:r>
            <a:r>
              <a:rPr lang="en-US" dirty="0" smtClean="0"/>
              <a:t> e </a:t>
            </a:r>
            <a:r>
              <a:rPr lang="en-US" dirty="0" err="1" smtClean="0"/>
              <a:t>execução</a:t>
            </a:r>
            <a:r>
              <a:rPr lang="en-US" dirty="0" smtClean="0"/>
              <a:t> de </a:t>
            </a:r>
            <a:r>
              <a:rPr lang="en-US" dirty="0" err="1" smtClean="0"/>
              <a:t>funções</a:t>
            </a:r>
            <a:r>
              <a:rPr lang="en-US" dirty="0" smtClean="0"/>
              <a:t> de </a:t>
            </a:r>
            <a:r>
              <a:rPr lang="en-US" dirty="0" err="1" smtClean="0"/>
              <a:t>interesse</a:t>
            </a:r>
            <a:r>
              <a:rPr lang="en-US" dirty="0" smtClean="0"/>
              <a:t> </a:t>
            </a:r>
            <a:r>
              <a:rPr lang="en-US" dirty="0" err="1" smtClean="0"/>
              <a:t>comum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Estrutura</a:t>
            </a:r>
            <a:r>
              <a:rPr lang="en-US" dirty="0" smtClean="0"/>
              <a:t> </a:t>
            </a:r>
            <a:r>
              <a:rPr lang="en-US" dirty="0" err="1" smtClean="0"/>
              <a:t>básica</a:t>
            </a:r>
            <a:r>
              <a:rPr lang="en-US" dirty="0" smtClean="0"/>
              <a:t>:</a:t>
            </a:r>
          </a:p>
          <a:p>
            <a:pPr lvl="1"/>
            <a:r>
              <a:rPr lang="en-US" dirty="0" err="1" smtClean="0"/>
              <a:t>Instância</a:t>
            </a:r>
            <a:r>
              <a:rPr lang="en-US" dirty="0" smtClean="0"/>
              <a:t> </a:t>
            </a:r>
            <a:r>
              <a:rPr lang="en-US" dirty="0" err="1" smtClean="0"/>
              <a:t>executiva</a:t>
            </a:r>
            <a:r>
              <a:rPr lang="en-US" dirty="0" smtClean="0"/>
              <a:t> – </a:t>
            </a:r>
            <a:r>
              <a:rPr lang="en-US" dirty="0" err="1" smtClean="0"/>
              <a:t>representantes</a:t>
            </a:r>
            <a:r>
              <a:rPr lang="en-US" dirty="0" smtClean="0"/>
              <a:t> dos </a:t>
            </a:r>
            <a:r>
              <a:rPr lang="en-US" dirty="0" err="1" smtClean="0"/>
              <a:t>Executivos</a:t>
            </a:r>
            <a:endParaRPr lang="en-US" dirty="0" smtClean="0"/>
          </a:p>
          <a:p>
            <a:pPr lvl="1"/>
            <a:r>
              <a:rPr lang="en-US" dirty="0" err="1" smtClean="0"/>
              <a:t>Instância</a:t>
            </a:r>
            <a:r>
              <a:rPr lang="en-US" dirty="0" smtClean="0"/>
              <a:t> </a:t>
            </a:r>
            <a:r>
              <a:rPr lang="en-US" dirty="0" err="1" smtClean="0"/>
              <a:t>colegiada</a:t>
            </a:r>
            <a:r>
              <a:rPr lang="en-US" dirty="0" smtClean="0"/>
              <a:t> </a:t>
            </a:r>
            <a:r>
              <a:rPr lang="en-US" dirty="0" err="1" smtClean="0"/>
              <a:t>deliberativa</a:t>
            </a:r>
            <a:r>
              <a:rPr lang="en-US" dirty="0" smtClean="0"/>
              <a:t> – com </a:t>
            </a:r>
            <a:r>
              <a:rPr lang="en-US" dirty="0" err="1" smtClean="0"/>
              <a:t>representantes</a:t>
            </a:r>
            <a:r>
              <a:rPr lang="en-US" dirty="0" smtClean="0"/>
              <a:t> da </a:t>
            </a:r>
            <a:r>
              <a:rPr lang="en-US" dirty="0" err="1" smtClean="0"/>
              <a:t>sociedade</a:t>
            </a:r>
            <a:r>
              <a:rPr lang="en-US" dirty="0" smtClean="0"/>
              <a:t> civil</a:t>
            </a:r>
          </a:p>
          <a:p>
            <a:pPr lvl="1"/>
            <a:r>
              <a:rPr lang="en-US" dirty="0" err="1" smtClean="0"/>
              <a:t>Organização</a:t>
            </a:r>
            <a:r>
              <a:rPr lang="en-US" dirty="0" smtClean="0"/>
              <a:t> </a:t>
            </a:r>
            <a:r>
              <a:rPr lang="en-US" dirty="0" err="1" smtClean="0"/>
              <a:t>pública</a:t>
            </a:r>
            <a:r>
              <a:rPr lang="en-US" dirty="0" smtClean="0"/>
              <a:t> com </a:t>
            </a:r>
            <a:r>
              <a:rPr lang="en-US" dirty="0" err="1" smtClean="0"/>
              <a:t>funções</a:t>
            </a:r>
            <a:r>
              <a:rPr lang="en-US" dirty="0" smtClean="0"/>
              <a:t> </a:t>
            </a:r>
            <a:r>
              <a:rPr lang="en-US" dirty="0" err="1" smtClean="0"/>
              <a:t>técnico-consultivas</a:t>
            </a:r>
            <a:endParaRPr lang="en-US" dirty="0" smtClean="0"/>
          </a:p>
          <a:p>
            <a:pPr lvl="1"/>
            <a:r>
              <a:rPr lang="en-US" dirty="0" err="1" smtClean="0"/>
              <a:t>Sistema</a:t>
            </a:r>
            <a:r>
              <a:rPr lang="en-US" dirty="0" smtClean="0"/>
              <a:t> </a:t>
            </a:r>
            <a:r>
              <a:rPr lang="en-US" dirty="0" err="1" smtClean="0"/>
              <a:t>integrado</a:t>
            </a:r>
            <a:r>
              <a:rPr lang="en-US" dirty="0" smtClean="0"/>
              <a:t> de </a:t>
            </a:r>
            <a:r>
              <a:rPr lang="en-US" dirty="0" err="1" smtClean="0"/>
              <a:t>alocação</a:t>
            </a:r>
            <a:r>
              <a:rPr lang="en-US" dirty="0" smtClean="0"/>
              <a:t> de </a:t>
            </a:r>
            <a:r>
              <a:rPr lang="en-US" dirty="0" err="1" smtClean="0"/>
              <a:t>recursos</a:t>
            </a:r>
            <a:r>
              <a:rPr lang="en-US" dirty="0" smtClean="0"/>
              <a:t> e de </a:t>
            </a:r>
            <a:r>
              <a:rPr lang="en-US" dirty="0" err="1" smtClean="0"/>
              <a:t>prestação</a:t>
            </a:r>
            <a:r>
              <a:rPr lang="en-US" dirty="0" smtClean="0"/>
              <a:t> de </a:t>
            </a:r>
            <a:r>
              <a:rPr lang="en-US" dirty="0" err="1" smtClean="0"/>
              <a:t>contas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Governan</a:t>
            </a:r>
            <a:r>
              <a:rPr lang="en-US" dirty="0" err="1" smtClean="0"/>
              <a:t>ça</a:t>
            </a:r>
            <a:r>
              <a:rPr lang="en-US" dirty="0" smtClean="0"/>
              <a:t> </a:t>
            </a:r>
            <a:r>
              <a:rPr lang="en-US" dirty="0" err="1" smtClean="0"/>
              <a:t>interfederativa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40886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Condi</a:t>
            </a:r>
            <a:r>
              <a:rPr lang="en-US" dirty="0" err="1" smtClean="0"/>
              <a:t>ção</a:t>
            </a:r>
            <a:r>
              <a:rPr lang="en-US" dirty="0" smtClean="0"/>
              <a:t> de </a:t>
            </a:r>
            <a:r>
              <a:rPr lang="en-US" dirty="0" err="1" smtClean="0"/>
              <a:t>Região</a:t>
            </a:r>
            <a:r>
              <a:rPr lang="en-US" dirty="0" smtClean="0"/>
              <a:t> </a:t>
            </a:r>
            <a:r>
              <a:rPr lang="en-US" dirty="0" err="1" smtClean="0"/>
              <a:t>Metropolitana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Aglomeração</a:t>
            </a:r>
            <a:r>
              <a:rPr lang="en-US" dirty="0" smtClean="0"/>
              <a:t> </a:t>
            </a:r>
            <a:r>
              <a:rPr lang="en-US" dirty="0" err="1" smtClean="0"/>
              <a:t>urbana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possui</a:t>
            </a:r>
            <a:r>
              <a:rPr lang="en-US" dirty="0" smtClean="0"/>
              <a:t>:</a:t>
            </a:r>
          </a:p>
          <a:p>
            <a:pPr lvl="1"/>
            <a:r>
              <a:rPr lang="en-US" dirty="0" err="1" smtClean="0"/>
              <a:t>Formalização</a:t>
            </a:r>
            <a:r>
              <a:rPr lang="en-US" dirty="0" smtClean="0"/>
              <a:t> e </a:t>
            </a:r>
            <a:r>
              <a:rPr lang="en-US" dirty="0" err="1" smtClean="0"/>
              <a:t>delimitação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lei </a:t>
            </a:r>
            <a:r>
              <a:rPr lang="en-US" dirty="0" err="1" smtClean="0"/>
              <a:t>complementar</a:t>
            </a:r>
            <a:r>
              <a:rPr lang="en-US" dirty="0" smtClean="0"/>
              <a:t> </a:t>
            </a:r>
            <a:r>
              <a:rPr lang="en-US" dirty="0" err="1" smtClean="0"/>
              <a:t>estadual</a:t>
            </a:r>
            <a:endParaRPr lang="en-US" dirty="0" smtClean="0"/>
          </a:p>
          <a:p>
            <a:pPr lvl="1"/>
            <a:r>
              <a:rPr lang="en-US" dirty="0" err="1" smtClean="0"/>
              <a:t>Estrutura</a:t>
            </a:r>
            <a:r>
              <a:rPr lang="en-US" dirty="0" smtClean="0"/>
              <a:t> de </a:t>
            </a:r>
            <a:r>
              <a:rPr lang="en-US" dirty="0" err="1" smtClean="0"/>
              <a:t>governança</a:t>
            </a:r>
            <a:r>
              <a:rPr lang="en-US" dirty="0" smtClean="0"/>
              <a:t> </a:t>
            </a:r>
            <a:r>
              <a:rPr lang="en-US" dirty="0" err="1" smtClean="0"/>
              <a:t>interfederativa</a:t>
            </a:r>
            <a:r>
              <a:rPr lang="en-US" dirty="0" smtClean="0"/>
              <a:t> </a:t>
            </a:r>
            <a:r>
              <a:rPr lang="en-US" dirty="0" err="1" smtClean="0"/>
              <a:t>própria</a:t>
            </a:r>
            <a:endParaRPr lang="en-US" dirty="0" smtClean="0"/>
          </a:p>
          <a:p>
            <a:pPr lvl="1"/>
            <a:r>
              <a:rPr lang="en-US" dirty="0" smtClean="0"/>
              <a:t>Plano de </a:t>
            </a:r>
            <a:r>
              <a:rPr lang="en-US" dirty="0" err="1" smtClean="0"/>
              <a:t>Desenvolvimento</a:t>
            </a:r>
            <a:r>
              <a:rPr lang="en-US" dirty="0" smtClean="0"/>
              <a:t> </a:t>
            </a:r>
            <a:r>
              <a:rPr lang="en-US" dirty="0" err="1" smtClean="0"/>
              <a:t>Urbano</a:t>
            </a:r>
            <a:r>
              <a:rPr lang="en-US" dirty="0" smtClean="0"/>
              <a:t> </a:t>
            </a:r>
            <a:r>
              <a:rPr lang="en-US" dirty="0" err="1" smtClean="0"/>
              <a:t>Integrado</a:t>
            </a:r>
            <a:r>
              <a:rPr lang="en-US" dirty="0" smtClean="0"/>
              <a:t> </a:t>
            </a:r>
            <a:r>
              <a:rPr lang="en-US" b="1" u="sng" dirty="0" err="1" smtClean="0"/>
              <a:t>aprovado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mediante</a:t>
            </a:r>
            <a:r>
              <a:rPr lang="en-US" b="1" u="sng" dirty="0" smtClean="0"/>
              <a:t> lei </a:t>
            </a:r>
            <a:r>
              <a:rPr lang="en-US" b="1" u="sng" dirty="0" err="1" smtClean="0"/>
              <a:t>estadual</a:t>
            </a:r>
            <a:endParaRPr lang="en-US" b="1" u="sng" dirty="0" smtClean="0"/>
          </a:p>
          <a:p>
            <a:r>
              <a:rPr lang="en-US" b="1" u="sng" dirty="0" err="1" smtClean="0"/>
              <a:t>Condição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para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apoio</a:t>
            </a:r>
            <a:r>
              <a:rPr lang="en-US" b="1" u="sng" dirty="0" smtClean="0"/>
              <a:t> da </a:t>
            </a:r>
            <a:r>
              <a:rPr lang="en-US" b="1" u="sng" dirty="0" err="1" smtClean="0"/>
              <a:t>União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à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governança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interfederativa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Gest</a:t>
            </a:r>
            <a:r>
              <a:rPr lang="en-US" dirty="0" err="1" smtClean="0"/>
              <a:t>ão</a:t>
            </a:r>
            <a:r>
              <a:rPr lang="en-US" dirty="0" smtClean="0"/>
              <a:t> plena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25702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Indica</a:t>
            </a:r>
            <a:r>
              <a:rPr lang="en-US" dirty="0" err="1" smtClean="0"/>
              <a:t>ção</a:t>
            </a:r>
            <a:r>
              <a:rPr lang="en-US" dirty="0" smtClean="0"/>
              <a:t> dos </a:t>
            </a:r>
            <a:r>
              <a:rPr lang="en-US" dirty="0" err="1" smtClean="0"/>
              <a:t>Municípios</a:t>
            </a:r>
            <a:r>
              <a:rPr lang="en-US" dirty="0" smtClean="0"/>
              <a:t> </a:t>
            </a:r>
            <a:r>
              <a:rPr lang="en-US" dirty="0" err="1" smtClean="0"/>
              <a:t>integrantes</a:t>
            </a:r>
            <a:endParaRPr lang="en-US" dirty="0" smtClean="0"/>
          </a:p>
          <a:p>
            <a:r>
              <a:rPr lang="en-US" dirty="0" err="1" smtClean="0"/>
              <a:t>Indicação</a:t>
            </a:r>
            <a:r>
              <a:rPr lang="en-US" dirty="0" smtClean="0"/>
              <a:t> dos </a:t>
            </a:r>
            <a:r>
              <a:rPr lang="en-US" dirty="0" err="1" smtClean="0"/>
              <a:t>campos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funções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justificam</a:t>
            </a:r>
            <a:r>
              <a:rPr lang="en-US" dirty="0" smtClean="0"/>
              <a:t> a </a:t>
            </a:r>
            <a:r>
              <a:rPr lang="en-US" dirty="0" err="1" smtClean="0"/>
              <a:t>instituição</a:t>
            </a:r>
            <a:endParaRPr lang="en-US" dirty="0" smtClean="0"/>
          </a:p>
          <a:p>
            <a:r>
              <a:rPr lang="en-US" dirty="0" err="1" smtClean="0"/>
              <a:t>Estrutura</a:t>
            </a:r>
            <a:r>
              <a:rPr lang="en-US" dirty="0" smtClean="0"/>
              <a:t> de </a:t>
            </a:r>
            <a:r>
              <a:rPr lang="en-US" dirty="0" err="1" smtClean="0"/>
              <a:t>governança</a:t>
            </a:r>
            <a:r>
              <a:rPr lang="en-US" dirty="0" smtClean="0"/>
              <a:t> </a:t>
            </a:r>
            <a:r>
              <a:rPr lang="en-US" dirty="0" err="1" smtClean="0"/>
              <a:t>administrativa</a:t>
            </a:r>
            <a:endParaRPr lang="en-US" dirty="0" smtClean="0"/>
          </a:p>
          <a:p>
            <a:r>
              <a:rPr lang="en-US" dirty="0" err="1" smtClean="0"/>
              <a:t>Meios</a:t>
            </a:r>
            <a:r>
              <a:rPr lang="en-US" dirty="0" smtClean="0"/>
              <a:t> de </a:t>
            </a:r>
            <a:r>
              <a:rPr lang="en-US" dirty="0" err="1" smtClean="0"/>
              <a:t>controle</a:t>
            </a:r>
            <a:r>
              <a:rPr lang="en-US" dirty="0" smtClean="0"/>
              <a:t> social da </a:t>
            </a:r>
            <a:r>
              <a:rPr lang="en-US" dirty="0" err="1" smtClean="0"/>
              <a:t>organização</a:t>
            </a:r>
            <a:r>
              <a:rPr lang="en-US" dirty="0" smtClean="0"/>
              <a:t>, </a:t>
            </a:r>
            <a:r>
              <a:rPr lang="en-US" dirty="0" err="1" smtClean="0"/>
              <a:t>planejamento</a:t>
            </a:r>
            <a:r>
              <a:rPr lang="en-US" dirty="0" smtClean="0"/>
              <a:t> e </a:t>
            </a:r>
            <a:r>
              <a:rPr lang="en-US" dirty="0" err="1" smtClean="0"/>
              <a:t>execução</a:t>
            </a:r>
            <a:r>
              <a:rPr lang="en-US" dirty="0" smtClean="0"/>
              <a:t> das </a:t>
            </a:r>
            <a:r>
              <a:rPr lang="en-US" dirty="0" err="1" smtClean="0"/>
              <a:t>funções</a:t>
            </a:r>
            <a:r>
              <a:rPr lang="en-US" dirty="0" smtClean="0"/>
              <a:t> </a:t>
            </a:r>
            <a:r>
              <a:rPr lang="en-US" dirty="0" err="1" smtClean="0"/>
              <a:t>públicas</a:t>
            </a:r>
            <a:r>
              <a:rPr lang="en-US" dirty="0" smtClean="0"/>
              <a:t> de </a:t>
            </a:r>
            <a:r>
              <a:rPr lang="en-US" dirty="0" err="1" smtClean="0"/>
              <a:t>interesse</a:t>
            </a:r>
            <a:r>
              <a:rPr lang="en-US" dirty="0" smtClean="0"/>
              <a:t> </a:t>
            </a:r>
            <a:r>
              <a:rPr lang="en-US" dirty="0" err="1" smtClean="0"/>
              <a:t>comum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Requisitos</a:t>
            </a:r>
            <a:r>
              <a:rPr lang="en-US" dirty="0" smtClean="0"/>
              <a:t> da lei </a:t>
            </a:r>
            <a:r>
              <a:rPr lang="en-US" dirty="0" err="1" smtClean="0"/>
              <a:t>complementar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instituir</a:t>
            </a:r>
            <a:r>
              <a:rPr lang="en-US" dirty="0" smtClean="0"/>
              <a:t> RM </a:t>
            </a:r>
            <a:r>
              <a:rPr lang="en-US" dirty="0" err="1" smtClean="0"/>
              <a:t>ou</a:t>
            </a:r>
            <a:r>
              <a:rPr lang="en-US" dirty="0" smtClean="0"/>
              <a:t> AU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869446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Aprovado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b="1" u="sng" dirty="0" smtClean="0"/>
              <a:t>lei </a:t>
            </a:r>
            <a:r>
              <a:rPr lang="en-US" b="1" u="sng" dirty="0" err="1" smtClean="0"/>
              <a:t>estadual</a:t>
            </a:r>
            <a:endParaRPr lang="en-US" dirty="0" smtClean="0"/>
          </a:p>
          <a:p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exime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Municípios</a:t>
            </a:r>
            <a:r>
              <a:rPr lang="en-US" dirty="0" smtClean="0"/>
              <a:t> de </a:t>
            </a:r>
            <a:r>
              <a:rPr lang="en-US" dirty="0" err="1" smtClean="0"/>
              <a:t>elaborar</a:t>
            </a:r>
            <a:r>
              <a:rPr lang="en-US" dirty="0" smtClean="0"/>
              <a:t> </a:t>
            </a:r>
            <a:r>
              <a:rPr lang="en-US" dirty="0" err="1" smtClean="0"/>
              <a:t>seus</a:t>
            </a:r>
            <a:r>
              <a:rPr lang="en-US" dirty="0" smtClean="0"/>
              <a:t> </a:t>
            </a:r>
            <a:r>
              <a:rPr lang="en-US" dirty="0" err="1" smtClean="0"/>
              <a:t>Planos</a:t>
            </a:r>
            <a:r>
              <a:rPr lang="en-US" dirty="0" smtClean="0"/>
              <a:t> </a:t>
            </a:r>
            <a:r>
              <a:rPr lang="en-US" dirty="0" err="1" smtClean="0"/>
              <a:t>Diretores</a:t>
            </a:r>
            <a:r>
              <a:rPr lang="en-US" dirty="0" smtClean="0"/>
              <a:t>,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devem</a:t>
            </a:r>
            <a:r>
              <a:rPr lang="en-US" dirty="0" smtClean="0"/>
              <a:t> se </a:t>
            </a:r>
            <a:r>
              <a:rPr lang="en-US" dirty="0" err="1" smtClean="0"/>
              <a:t>compatibilizar</a:t>
            </a:r>
            <a:r>
              <a:rPr lang="en-US" dirty="0" smtClean="0"/>
              <a:t> com o PDUI</a:t>
            </a:r>
          </a:p>
          <a:p>
            <a:r>
              <a:rPr lang="en-US" dirty="0" err="1" smtClean="0"/>
              <a:t>Procedimento</a:t>
            </a:r>
            <a:r>
              <a:rPr lang="en-US" dirty="0" smtClean="0"/>
              <a:t>:</a:t>
            </a:r>
          </a:p>
          <a:p>
            <a:pPr lvl="1"/>
            <a:r>
              <a:rPr lang="en-US" dirty="0" err="1" smtClean="0"/>
              <a:t>elaboração</a:t>
            </a:r>
            <a:r>
              <a:rPr lang="en-US" dirty="0" smtClean="0"/>
              <a:t> no </a:t>
            </a:r>
            <a:r>
              <a:rPr lang="en-US" dirty="0" err="1" smtClean="0"/>
              <a:t>âmbito</a:t>
            </a:r>
            <a:r>
              <a:rPr lang="en-US" dirty="0" smtClean="0"/>
              <a:t> da </a:t>
            </a:r>
            <a:r>
              <a:rPr lang="en-US" dirty="0" err="1" smtClean="0"/>
              <a:t>estrutura</a:t>
            </a:r>
            <a:r>
              <a:rPr lang="en-US" dirty="0" smtClean="0"/>
              <a:t> de </a:t>
            </a:r>
            <a:r>
              <a:rPr lang="en-US" dirty="0" err="1" smtClean="0"/>
              <a:t>governança</a:t>
            </a:r>
            <a:r>
              <a:rPr lang="en-US" dirty="0" smtClean="0"/>
              <a:t> </a:t>
            </a:r>
            <a:r>
              <a:rPr lang="en-US" dirty="0" err="1" smtClean="0"/>
              <a:t>interfederativa</a:t>
            </a:r>
            <a:r>
              <a:rPr lang="en-US" dirty="0" smtClean="0"/>
              <a:t> com </a:t>
            </a:r>
            <a:r>
              <a:rPr lang="en-US" dirty="0" err="1" smtClean="0"/>
              <a:t>participação</a:t>
            </a:r>
            <a:r>
              <a:rPr lang="en-US" dirty="0" smtClean="0"/>
              <a:t> popular e </a:t>
            </a:r>
            <a:r>
              <a:rPr lang="en-US" dirty="0" err="1" smtClean="0"/>
              <a:t>acompanhamento</a:t>
            </a:r>
            <a:r>
              <a:rPr lang="en-US" dirty="0" smtClean="0"/>
              <a:t> do </a:t>
            </a:r>
            <a:r>
              <a:rPr lang="en-US" dirty="0" err="1" smtClean="0"/>
              <a:t>Ministério</a:t>
            </a:r>
            <a:r>
              <a:rPr lang="en-US" dirty="0" smtClean="0"/>
              <a:t> </a:t>
            </a:r>
            <a:r>
              <a:rPr lang="en-US" dirty="0" err="1" smtClean="0"/>
              <a:t>Público</a:t>
            </a:r>
            <a:endParaRPr lang="en-US" dirty="0" smtClean="0"/>
          </a:p>
          <a:p>
            <a:pPr lvl="1"/>
            <a:r>
              <a:rPr lang="en-US" dirty="0" err="1" smtClean="0"/>
              <a:t>Aprovação</a:t>
            </a:r>
            <a:r>
              <a:rPr lang="en-US" dirty="0" smtClean="0"/>
              <a:t> </a:t>
            </a:r>
            <a:r>
              <a:rPr lang="en-US" dirty="0" err="1" smtClean="0"/>
              <a:t>pela</a:t>
            </a:r>
            <a:r>
              <a:rPr lang="en-US" dirty="0" smtClean="0"/>
              <a:t> </a:t>
            </a:r>
            <a:r>
              <a:rPr lang="en-US" dirty="0" err="1" smtClean="0"/>
              <a:t>instância</a:t>
            </a:r>
            <a:r>
              <a:rPr lang="en-US" dirty="0" smtClean="0"/>
              <a:t> </a:t>
            </a:r>
            <a:r>
              <a:rPr lang="en-US" dirty="0" err="1" smtClean="0"/>
              <a:t>colegiada</a:t>
            </a:r>
            <a:r>
              <a:rPr lang="en-US" dirty="0" smtClean="0"/>
              <a:t> </a:t>
            </a:r>
            <a:r>
              <a:rPr lang="en-US" dirty="0" err="1" smtClean="0"/>
              <a:t>deliberativa</a:t>
            </a:r>
            <a:r>
              <a:rPr lang="en-US" dirty="0" smtClean="0"/>
              <a:t> antes do </a:t>
            </a:r>
            <a:r>
              <a:rPr lang="en-US" dirty="0" err="1" smtClean="0"/>
              <a:t>envio</a:t>
            </a:r>
            <a:r>
              <a:rPr lang="en-US" dirty="0" smtClean="0"/>
              <a:t> </a:t>
            </a:r>
            <a:r>
              <a:rPr lang="en-US" dirty="0" err="1" smtClean="0"/>
              <a:t>à</a:t>
            </a:r>
            <a:r>
              <a:rPr lang="en-US" dirty="0" smtClean="0"/>
              <a:t> </a:t>
            </a:r>
            <a:r>
              <a:rPr lang="en-US" dirty="0" err="1" smtClean="0"/>
              <a:t>Assembléia</a:t>
            </a:r>
            <a:r>
              <a:rPr lang="en-US" dirty="0" smtClean="0"/>
              <a:t> </a:t>
            </a:r>
            <a:r>
              <a:rPr lang="en-US" dirty="0" err="1" smtClean="0"/>
              <a:t>Estadual</a:t>
            </a:r>
            <a:endParaRPr lang="en-US" dirty="0" smtClean="0"/>
          </a:p>
          <a:p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Plano de </a:t>
            </a:r>
            <a:r>
              <a:rPr lang="en-US" dirty="0" err="1" smtClean="0"/>
              <a:t>Desenvolvimento</a:t>
            </a:r>
            <a:r>
              <a:rPr lang="en-US" dirty="0" smtClean="0"/>
              <a:t> </a:t>
            </a:r>
            <a:r>
              <a:rPr lang="en-US" dirty="0" err="1" smtClean="0"/>
              <a:t>Urbano</a:t>
            </a:r>
            <a:r>
              <a:rPr lang="en-US" dirty="0" smtClean="0"/>
              <a:t> </a:t>
            </a:r>
            <a:r>
              <a:rPr lang="en-US" dirty="0" err="1" smtClean="0"/>
              <a:t>Integrado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604900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Entre outros </a:t>
            </a:r>
            <a:r>
              <a:rPr lang="en-US" dirty="0" err="1" smtClean="0"/>
              <a:t>elementos</a:t>
            </a:r>
            <a:r>
              <a:rPr lang="en-US" dirty="0" smtClean="0"/>
              <a:t>, a </a:t>
            </a:r>
            <a:r>
              <a:rPr lang="en-US" dirty="0" err="1" smtClean="0"/>
              <a:t>enumeração</a:t>
            </a:r>
            <a:r>
              <a:rPr lang="en-US" dirty="0" smtClean="0"/>
              <a:t> de </a:t>
            </a:r>
            <a:r>
              <a:rPr lang="en-US" dirty="0" err="1"/>
              <a:t>d</a:t>
            </a:r>
            <a:r>
              <a:rPr lang="en-US" dirty="0" err="1" smtClean="0"/>
              <a:t>iretrizes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articulação</a:t>
            </a:r>
            <a:r>
              <a:rPr lang="en-US" dirty="0" smtClean="0"/>
              <a:t> </a:t>
            </a:r>
            <a:r>
              <a:rPr lang="en-US" dirty="0" err="1" smtClean="0"/>
              <a:t>intersetorial</a:t>
            </a:r>
            <a:r>
              <a:rPr lang="en-US" dirty="0" smtClean="0"/>
              <a:t> das </a:t>
            </a:r>
            <a:r>
              <a:rPr lang="en-US" dirty="0" err="1" smtClean="0"/>
              <a:t>políticas</a:t>
            </a:r>
            <a:r>
              <a:rPr lang="en-US" dirty="0" smtClean="0"/>
              <a:t> </a:t>
            </a:r>
            <a:r>
              <a:rPr lang="en-US" dirty="0" err="1" smtClean="0"/>
              <a:t>públicas</a:t>
            </a:r>
            <a:r>
              <a:rPr lang="en-US" dirty="0" smtClean="0"/>
              <a:t> </a:t>
            </a:r>
            <a:r>
              <a:rPr lang="en-US" dirty="0" err="1" smtClean="0"/>
              <a:t>afetas</a:t>
            </a:r>
            <a:r>
              <a:rPr lang="en-US" dirty="0" smtClean="0"/>
              <a:t> </a:t>
            </a:r>
            <a:r>
              <a:rPr lang="en-US" dirty="0" err="1" smtClean="0"/>
              <a:t>à</a:t>
            </a:r>
            <a:r>
              <a:rPr lang="en-US" dirty="0" smtClean="0"/>
              <a:t> </a:t>
            </a:r>
            <a:r>
              <a:rPr lang="en-US" dirty="0" err="1" smtClean="0"/>
              <a:t>unidade</a:t>
            </a:r>
            <a:r>
              <a:rPr lang="en-US" dirty="0" smtClean="0"/>
              <a:t> territorial </a:t>
            </a:r>
            <a:r>
              <a:rPr lang="en-US" dirty="0" err="1" smtClean="0"/>
              <a:t>urbana</a:t>
            </a:r>
            <a:endParaRPr lang="en-US" dirty="0" smtClean="0"/>
          </a:p>
          <a:p>
            <a:r>
              <a:rPr lang="en-US" dirty="0" smtClean="0"/>
              <a:t>PDUI </a:t>
            </a:r>
            <a:r>
              <a:rPr lang="en-US" dirty="0" err="1" smtClean="0"/>
              <a:t>não</a:t>
            </a:r>
            <a:r>
              <a:rPr lang="en-US" dirty="0" smtClean="0"/>
              <a:t> impede, antes </a:t>
            </a:r>
            <a:r>
              <a:rPr lang="en-US" dirty="0" err="1" smtClean="0"/>
              <a:t>estimula</a:t>
            </a:r>
            <a:r>
              <a:rPr lang="en-US" dirty="0" smtClean="0"/>
              <a:t> a </a:t>
            </a:r>
            <a:r>
              <a:rPr lang="en-US" dirty="0" err="1" smtClean="0"/>
              <a:t>elaboração</a:t>
            </a:r>
            <a:r>
              <a:rPr lang="en-US" dirty="0" smtClean="0"/>
              <a:t> de </a:t>
            </a:r>
            <a:r>
              <a:rPr lang="en-US" dirty="0" err="1" smtClean="0"/>
              <a:t>Planos</a:t>
            </a:r>
            <a:r>
              <a:rPr lang="en-US" dirty="0" smtClean="0"/>
              <a:t> </a:t>
            </a:r>
            <a:r>
              <a:rPr lang="en-US" dirty="0" err="1" smtClean="0"/>
              <a:t>Setoriais</a:t>
            </a:r>
            <a:r>
              <a:rPr lang="en-US" dirty="0" smtClean="0"/>
              <a:t> </a:t>
            </a:r>
            <a:r>
              <a:rPr lang="en-US" dirty="0" err="1" smtClean="0"/>
              <a:t>Metropolitanos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Conte</a:t>
            </a:r>
            <a:r>
              <a:rPr lang="en-US" dirty="0" err="1" smtClean="0"/>
              <a:t>údo</a:t>
            </a:r>
            <a:r>
              <a:rPr lang="en-US" dirty="0" smtClean="0"/>
              <a:t> </a:t>
            </a:r>
            <a:r>
              <a:rPr lang="en-US" dirty="0" err="1" smtClean="0"/>
              <a:t>mínimo</a:t>
            </a:r>
            <a:r>
              <a:rPr lang="en-US" dirty="0" smtClean="0"/>
              <a:t> do PDUI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5937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443959"/>
            <a:ext cx="7408333" cy="3983462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STF </a:t>
            </a:r>
            <a:r>
              <a:rPr lang="en-US" dirty="0" err="1" smtClean="0"/>
              <a:t>afastou</a:t>
            </a:r>
            <a:r>
              <a:rPr lang="en-US" dirty="0" smtClean="0"/>
              <a:t> as </a:t>
            </a:r>
            <a:r>
              <a:rPr lang="en-US" dirty="0" err="1" smtClean="0"/>
              <a:t>controv</a:t>
            </a:r>
            <a:r>
              <a:rPr lang="en-US" dirty="0" err="1" smtClean="0"/>
              <a:t>érsias</a:t>
            </a:r>
            <a:r>
              <a:rPr lang="en-US" dirty="0" smtClean="0"/>
              <a:t> </a:t>
            </a:r>
            <a:r>
              <a:rPr lang="en-US" dirty="0" err="1" smtClean="0"/>
              <a:t>quanto</a:t>
            </a:r>
            <a:r>
              <a:rPr lang="en-US" dirty="0" smtClean="0"/>
              <a:t> a </a:t>
            </a:r>
            <a:r>
              <a:rPr lang="en-US" dirty="0" err="1" smtClean="0"/>
              <a:t>titularidade</a:t>
            </a:r>
            <a:r>
              <a:rPr lang="en-US" dirty="0" smtClean="0"/>
              <a:t> do </a:t>
            </a:r>
            <a:r>
              <a:rPr lang="en-US" dirty="0" err="1" smtClean="0"/>
              <a:t>serviço</a:t>
            </a:r>
            <a:r>
              <a:rPr lang="en-US" dirty="0" smtClean="0"/>
              <a:t> de </a:t>
            </a:r>
            <a:r>
              <a:rPr lang="en-US" dirty="0" err="1" smtClean="0"/>
              <a:t>saneamento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RM e AU </a:t>
            </a:r>
          </a:p>
          <a:p>
            <a:r>
              <a:rPr lang="en-US" dirty="0" err="1" smtClean="0"/>
              <a:t>Estatuto</a:t>
            </a:r>
            <a:r>
              <a:rPr lang="en-US" dirty="0" smtClean="0"/>
              <a:t> da </a:t>
            </a:r>
            <a:r>
              <a:rPr lang="en-US" dirty="0" err="1" smtClean="0"/>
              <a:t>Metrópole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parece</a:t>
            </a:r>
            <a:r>
              <a:rPr lang="en-US" dirty="0" smtClean="0"/>
              <a:t> </a:t>
            </a:r>
            <a:r>
              <a:rPr lang="en-US" dirty="0" err="1" smtClean="0"/>
              <a:t>ser</a:t>
            </a:r>
            <a:r>
              <a:rPr lang="en-US" dirty="0" smtClean="0"/>
              <a:t> </a:t>
            </a:r>
            <a:r>
              <a:rPr lang="en-US" dirty="0" err="1" smtClean="0"/>
              <a:t>incompatível</a:t>
            </a:r>
            <a:r>
              <a:rPr lang="en-US" dirty="0" smtClean="0"/>
              <a:t> com as </a:t>
            </a:r>
            <a:r>
              <a:rPr lang="en-US" dirty="0" err="1" smtClean="0"/>
              <a:t>conclusões</a:t>
            </a:r>
            <a:r>
              <a:rPr lang="en-US" dirty="0" smtClean="0"/>
              <a:t> da ADI 1842</a:t>
            </a:r>
          </a:p>
          <a:p>
            <a:r>
              <a:rPr lang="en-US" dirty="0" err="1" smtClean="0"/>
              <a:t>Permanecem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aberto</a:t>
            </a:r>
            <a:r>
              <a:rPr lang="en-US" dirty="0" smtClean="0"/>
              <a:t> a </a:t>
            </a:r>
            <a:r>
              <a:rPr lang="en-US" b="1" dirty="0" smtClean="0"/>
              <a:t>forma</a:t>
            </a:r>
            <a:r>
              <a:rPr lang="en-US" dirty="0" smtClean="0"/>
              <a:t> a </a:t>
            </a:r>
            <a:r>
              <a:rPr lang="en-US" dirty="0" err="1" smtClean="0"/>
              <a:t>ser</a:t>
            </a:r>
            <a:r>
              <a:rPr lang="en-US" dirty="0" smtClean="0"/>
              <a:t> </a:t>
            </a:r>
            <a:r>
              <a:rPr lang="en-US" dirty="0" err="1" smtClean="0"/>
              <a:t>adotada</a:t>
            </a:r>
            <a:r>
              <a:rPr lang="en-US" dirty="0" smtClean="0"/>
              <a:t> </a:t>
            </a:r>
            <a:r>
              <a:rPr lang="en-US" dirty="0" err="1" smtClean="0"/>
              <a:t>pela</a:t>
            </a:r>
            <a:r>
              <a:rPr lang="en-US" dirty="0" smtClean="0"/>
              <a:t> </a:t>
            </a:r>
            <a:r>
              <a:rPr lang="en-US" dirty="0" err="1" smtClean="0"/>
              <a:t>entidade</a:t>
            </a:r>
            <a:r>
              <a:rPr lang="en-US" dirty="0" smtClean="0"/>
              <a:t> </a:t>
            </a:r>
            <a:r>
              <a:rPr lang="en-US" dirty="0" err="1" smtClean="0"/>
              <a:t>metropolitana</a:t>
            </a:r>
            <a:r>
              <a:rPr lang="en-US" dirty="0" smtClean="0"/>
              <a:t> ,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b="1" dirty="0" err="1" smtClean="0"/>
              <a:t>critérios</a:t>
            </a:r>
            <a:r>
              <a:rPr lang="en-US" b="1" dirty="0" smtClean="0"/>
              <a:t> de </a:t>
            </a:r>
            <a:r>
              <a:rPr lang="en-US" b="1" dirty="0" err="1" smtClean="0"/>
              <a:t>ponderação</a:t>
            </a:r>
            <a:r>
              <a:rPr lang="en-US" b="1" dirty="0" smtClean="0"/>
              <a:t> da </a:t>
            </a:r>
            <a:r>
              <a:rPr lang="en-US" b="1" dirty="0" err="1" smtClean="0"/>
              <a:t>participação</a:t>
            </a:r>
            <a:r>
              <a:rPr lang="en-US" b="1" dirty="0" smtClean="0"/>
              <a:t> </a:t>
            </a:r>
            <a:r>
              <a:rPr lang="en-US" dirty="0" smtClean="0"/>
              <a:t>dos </a:t>
            </a:r>
            <a:r>
              <a:rPr lang="en-US" dirty="0" err="1" smtClean="0"/>
              <a:t>entes</a:t>
            </a:r>
            <a:r>
              <a:rPr lang="en-US" dirty="0" smtClean="0"/>
              <a:t> </a:t>
            </a:r>
            <a:r>
              <a:rPr lang="en-US" dirty="0" err="1" smtClean="0"/>
              <a:t>federativos</a:t>
            </a:r>
            <a:r>
              <a:rPr lang="en-US" dirty="0" smtClean="0"/>
              <a:t> </a:t>
            </a:r>
            <a:r>
              <a:rPr lang="en-US" dirty="0" err="1" smtClean="0"/>
              <a:t>nos</a:t>
            </a:r>
            <a:r>
              <a:rPr lang="en-US" dirty="0" smtClean="0"/>
              <a:t> </a:t>
            </a:r>
            <a:r>
              <a:rPr lang="en-US" dirty="0" err="1" smtClean="0"/>
              <a:t>processos</a:t>
            </a:r>
            <a:r>
              <a:rPr lang="en-US" dirty="0" smtClean="0"/>
              <a:t> </a:t>
            </a:r>
            <a:r>
              <a:rPr lang="en-US" dirty="0" err="1" smtClean="0"/>
              <a:t>decisórios</a:t>
            </a:r>
            <a:r>
              <a:rPr lang="en-US" dirty="0" smtClean="0"/>
              <a:t> e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b="1" dirty="0" err="1" smtClean="0"/>
              <a:t>meios</a:t>
            </a:r>
            <a:r>
              <a:rPr lang="en-US" b="1" dirty="0" smtClean="0"/>
              <a:t> de </a:t>
            </a:r>
            <a:r>
              <a:rPr lang="en-US" b="1" dirty="0" err="1" smtClean="0"/>
              <a:t>financiamento</a:t>
            </a:r>
            <a:r>
              <a:rPr lang="en-US" dirty="0" smtClean="0"/>
              <a:t> das </a:t>
            </a:r>
            <a:r>
              <a:rPr lang="en-US" dirty="0" err="1" smtClean="0"/>
              <a:t>suas</a:t>
            </a:r>
            <a:r>
              <a:rPr lang="en-US" dirty="0" smtClean="0"/>
              <a:t> </a:t>
            </a:r>
            <a:r>
              <a:rPr lang="en-US" dirty="0" err="1" smtClean="0"/>
              <a:t>atividades</a:t>
            </a:r>
            <a:endParaRPr lang="en-US" dirty="0" smtClean="0"/>
          </a:p>
          <a:p>
            <a:r>
              <a:rPr lang="en-US" dirty="0" err="1" smtClean="0"/>
              <a:t>Há</a:t>
            </a:r>
            <a:r>
              <a:rPr lang="en-US" dirty="0" smtClean="0"/>
              <a:t> um </a:t>
            </a:r>
            <a:r>
              <a:rPr lang="en-US" b="1" dirty="0" err="1" smtClean="0"/>
              <a:t>entrelaçamento</a:t>
            </a:r>
            <a:r>
              <a:rPr lang="en-US" b="1" dirty="0" smtClean="0"/>
              <a:t>  e </a:t>
            </a:r>
            <a:r>
              <a:rPr lang="en-US" b="1" dirty="0" err="1" smtClean="0"/>
              <a:t>uma</a:t>
            </a:r>
            <a:r>
              <a:rPr lang="en-US" b="1" dirty="0" smtClean="0"/>
              <a:t> </a:t>
            </a:r>
            <a:r>
              <a:rPr lang="en-US" b="1" dirty="0" err="1" smtClean="0"/>
              <a:t>sobreposição</a:t>
            </a:r>
            <a:r>
              <a:rPr lang="en-US" b="1" dirty="0" smtClean="0"/>
              <a:t> de </a:t>
            </a:r>
            <a:r>
              <a:rPr lang="en-US" b="1" dirty="0" err="1" smtClean="0"/>
              <a:t>diversos</a:t>
            </a:r>
            <a:r>
              <a:rPr lang="en-US" b="1" dirty="0" smtClean="0"/>
              <a:t> </a:t>
            </a:r>
            <a:r>
              <a:rPr lang="en-US" b="1" dirty="0" err="1" smtClean="0"/>
              <a:t>Planos</a:t>
            </a:r>
            <a:r>
              <a:rPr lang="en-US" b="1" dirty="0" smtClean="0"/>
              <a:t> </a:t>
            </a:r>
            <a:r>
              <a:rPr lang="en-US" dirty="0" smtClean="0"/>
              <a:t>- PDUI,  </a:t>
            </a:r>
            <a:r>
              <a:rPr lang="en-US" dirty="0" err="1" smtClean="0"/>
              <a:t>Planos</a:t>
            </a:r>
            <a:r>
              <a:rPr lang="en-US" dirty="0" smtClean="0"/>
              <a:t> </a:t>
            </a:r>
            <a:r>
              <a:rPr lang="en-US" dirty="0" err="1" smtClean="0"/>
              <a:t>Diretores</a:t>
            </a:r>
            <a:r>
              <a:rPr lang="en-US" dirty="0" smtClean="0"/>
              <a:t> </a:t>
            </a:r>
            <a:r>
              <a:rPr lang="en-US" dirty="0" err="1" smtClean="0"/>
              <a:t>Municipais</a:t>
            </a:r>
            <a:r>
              <a:rPr lang="en-US" dirty="0" smtClean="0"/>
              <a:t>,  </a:t>
            </a:r>
            <a:r>
              <a:rPr lang="en-US" dirty="0" err="1" smtClean="0"/>
              <a:t>Planos</a:t>
            </a:r>
            <a:r>
              <a:rPr lang="en-US" dirty="0" smtClean="0"/>
              <a:t> </a:t>
            </a:r>
            <a:r>
              <a:rPr lang="en-US" dirty="0" err="1" smtClean="0"/>
              <a:t>Setoriais</a:t>
            </a:r>
            <a:r>
              <a:rPr lang="en-US" dirty="0" smtClean="0"/>
              <a:t> de </a:t>
            </a:r>
            <a:r>
              <a:rPr lang="en-US" dirty="0" err="1" smtClean="0"/>
              <a:t>Saneamento</a:t>
            </a:r>
            <a:r>
              <a:rPr lang="en-US" dirty="0" smtClean="0"/>
              <a:t> (</a:t>
            </a:r>
            <a:r>
              <a:rPr lang="en-US" dirty="0" err="1" smtClean="0"/>
              <a:t>estadual</a:t>
            </a:r>
            <a:r>
              <a:rPr lang="en-US" dirty="0" smtClean="0"/>
              <a:t>, </a:t>
            </a:r>
            <a:r>
              <a:rPr lang="en-US" dirty="0" err="1" smtClean="0"/>
              <a:t>metropolitano</a:t>
            </a:r>
            <a:r>
              <a:rPr lang="en-US" dirty="0" smtClean="0"/>
              <a:t> e municipal) e leis </a:t>
            </a:r>
            <a:r>
              <a:rPr lang="en-US" dirty="0" err="1" smtClean="0"/>
              <a:t>orçamentárias</a:t>
            </a:r>
            <a:r>
              <a:rPr lang="en-US" dirty="0" smtClean="0"/>
              <a:t> </a:t>
            </a:r>
            <a:r>
              <a:rPr lang="en-US" dirty="0" err="1" smtClean="0"/>
              <a:t>estaduais</a:t>
            </a:r>
            <a:r>
              <a:rPr lang="en-US" dirty="0" smtClean="0"/>
              <a:t> e </a:t>
            </a:r>
            <a:r>
              <a:rPr lang="en-US" dirty="0" err="1" smtClean="0"/>
              <a:t>municipais</a:t>
            </a:r>
            <a:r>
              <a:rPr lang="en-US" dirty="0" smtClean="0"/>
              <a:t> – a </a:t>
            </a:r>
            <a:r>
              <a:rPr lang="en-US" dirty="0" err="1" smtClean="0"/>
              <a:t>exigir</a:t>
            </a:r>
            <a:r>
              <a:rPr lang="en-US" dirty="0" smtClean="0"/>
              <a:t> um </a:t>
            </a:r>
            <a:r>
              <a:rPr lang="en-US" dirty="0" err="1" smtClean="0"/>
              <a:t>esforço</a:t>
            </a:r>
            <a:r>
              <a:rPr lang="en-US" dirty="0" smtClean="0"/>
              <a:t> </a:t>
            </a:r>
            <a:r>
              <a:rPr lang="en-US" dirty="0" err="1" smtClean="0"/>
              <a:t>significativo</a:t>
            </a:r>
            <a:r>
              <a:rPr lang="en-US" dirty="0" smtClean="0"/>
              <a:t>  de </a:t>
            </a:r>
            <a:r>
              <a:rPr lang="en-US" dirty="0" err="1" smtClean="0"/>
              <a:t>compatibilização</a:t>
            </a:r>
            <a:r>
              <a:rPr lang="en-US" dirty="0" smtClean="0"/>
              <a:t>  e </a:t>
            </a:r>
            <a:r>
              <a:rPr lang="en-US" dirty="0" err="1" smtClean="0"/>
              <a:t>alinhamento</a:t>
            </a:r>
            <a:r>
              <a:rPr lang="en-US" dirty="0" smtClean="0"/>
              <a:t> entre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entes</a:t>
            </a:r>
            <a:r>
              <a:rPr lang="en-US" dirty="0" smtClean="0"/>
              <a:t> </a:t>
            </a:r>
            <a:r>
              <a:rPr lang="en-US" dirty="0" err="1" smtClean="0"/>
              <a:t>federativos</a:t>
            </a:r>
            <a:r>
              <a:rPr lang="en-US" dirty="0" smtClean="0"/>
              <a:t> </a:t>
            </a:r>
            <a:r>
              <a:rPr lang="en-US" dirty="0" err="1" smtClean="0"/>
              <a:t>agrupados</a:t>
            </a: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Conclus</a:t>
            </a:r>
            <a:r>
              <a:rPr lang="en-US" dirty="0" err="1" smtClean="0"/>
              <a:t>ões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290341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1635720"/>
            <a:ext cx="7772400" cy="1928476"/>
          </a:xfrm>
        </p:spPr>
        <p:txBody>
          <a:bodyPr>
            <a:normAutofit fontScale="90000"/>
          </a:bodyPr>
          <a:lstStyle/>
          <a:p>
            <a:pPr algn="r"/>
            <a:r>
              <a:rPr lang="en-US" dirty="0" err="1" smtClean="0"/>
              <a:t>Obrigada</a:t>
            </a:r>
            <a:r>
              <a:rPr lang="en-US" dirty="0" smtClean="0"/>
              <a:t> </a:t>
            </a:r>
            <a:r>
              <a:rPr lang="en-US" dirty="0" err="1" smtClean="0"/>
              <a:t>pela</a:t>
            </a:r>
            <a:r>
              <a:rPr lang="en-US" dirty="0" smtClean="0"/>
              <a:t> </a:t>
            </a:r>
            <a:r>
              <a:rPr lang="en-US" dirty="0" err="1" smtClean="0"/>
              <a:t>aten</a:t>
            </a:r>
            <a:r>
              <a:rPr lang="en-US" dirty="0" err="1" smtClean="0"/>
              <a:t>ção</a:t>
            </a:r>
            <a:r>
              <a:rPr lang="en-US" dirty="0" smtClean="0"/>
              <a:t>!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400" dirty="0" err="1" smtClean="0"/>
              <a:t>dsotto@hotmail.com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dsotto@prefeitura.sp.gov.br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lattes.cnpq.br</a:t>
            </a:r>
            <a:r>
              <a:rPr lang="en-US" sz="2400" dirty="0" smtClean="0"/>
              <a:t>/2738565660710695</a:t>
            </a:r>
            <a:br>
              <a:rPr lang="en-US" sz="2400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8315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Waveform.thmx</Template>
  <TotalTime>186</TotalTime>
  <Words>1671</Words>
  <Application>Microsoft Macintosh PowerPoint</Application>
  <PresentationFormat>On-screen Show (4:3)</PresentationFormat>
  <Paragraphs>149</Paragraphs>
  <Slides>37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Waveform</vt:lpstr>
      <vt:lpstr>Planejamento e prestação de serviços de saneamento nas regiões metropolitanas</vt:lpstr>
      <vt:lpstr>Fundamentos</vt:lpstr>
      <vt:lpstr>Federalismo Cooperativo</vt:lpstr>
      <vt:lpstr>Competência comum para melhoria das condições de saneamento</vt:lpstr>
      <vt:lpstr>Competências exclusivas</vt:lpstr>
      <vt:lpstr>Competência dos Estados para instituir Regiões Metropolitanas</vt:lpstr>
      <vt:lpstr>Criação de uma “instância metropolitana”? </vt:lpstr>
      <vt:lpstr>Política Nacional de Saneamento</vt:lpstr>
      <vt:lpstr>Saneamento como política pública</vt:lpstr>
      <vt:lpstr>Gestão Associada do Serviço de Saneamento</vt:lpstr>
      <vt:lpstr>Prestação regionalizada do serviço de saneamento</vt:lpstr>
      <vt:lpstr>Atribuições da União</vt:lpstr>
      <vt:lpstr>Política Nacional de Resíduos Sólidos</vt:lpstr>
      <vt:lpstr>Expressa referência às regiões metropolitanas</vt:lpstr>
      <vt:lpstr>Planos metropolitanos de resíduos sólidos</vt:lpstr>
      <vt:lpstr>Priorização de recursos da União</vt:lpstr>
      <vt:lpstr>Interpretação do STF sobre Regiões Metropolitanas e Saneamento</vt:lpstr>
      <vt:lpstr>Objeto da ADI</vt:lpstr>
      <vt:lpstr>Atual estado do processo</vt:lpstr>
      <vt:lpstr>Principais pontos do acórdão</vt:lpstr>
      <vt:lpstr>Interesse comum</vt:lpstr>
      <vt:lpstr>Integração metropolitana e autonomia municipal</vt:lpstr>
      <vt:lpstr>Parâmetros de constitucionalidade da RM</vt:lpstr>
      <vt:lpstr>Saneamento básico</vt:lpstr>
      <vt:lpstr>Estatuto da Metrópole</vt:lpstr>
      <vt:lpstr>Conteúdo do Estatuto da Metrópole </vt:lpstr>
      <vt:lpstr>Aglomeração urbana</vt:lpstr>
      <vt:lpstr>Região metropolitana</vt:lpstr>
      <vt:lpstr>Microrregião</vt:lpstr>
      <vt:lpstr>Função pública de interesse comum</vt:lpstr>
      <vt:lpstr>Governança interfederativa</vt:lpstr>
      <vt:lpstr>Gestão plena</vt:lpstr>
      <vt:lpstr>Requisitos da lei complementar que instituir RM ou AU</vt:lpstr>
      <vt:lpstr>Plano de Desenvolvimento Urbano Integrado</vt:lpstr>
      <vt:lpstr>Conteúdo mínimo do PDUI</vt:lpstr>
      <vt:lpstr>Conclusões</vt:lpstr>
      <vt:lpstr>Obrigada pela atenção!  dsotto@hotmail.com dsotto@prefeitura.sp.gov.br lattes.cnpq.br/2738565660710695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Planejamento e prestação de serviços de saneamento nas regiões metropolitanas</dc:title>
  <dc:creator>Debora Sotto</dc:creator>
  <cp:lastModifiedBy>Debora Sotto</cp:lastModifiedBy>
  <cp:revision>19</cp:revision>
  <dcterms:created xsi:type="dcterms:W3CDTF">2015-05-27T01:12:53Z</dcterms:created>
  <dcterms:modified xsi:type="dcterms:W3CDTF">2015-05-27T04:19:51Z</dcterms:modified>
</cp:coreProperties>
</file>