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5" r:id="rId11"/>
    <p:sldId id="266" r:id="rId12"/>
    <p:sldId id="271" r:id="rId13"/>
    <p:sldId id="267" r:id="rId14"/>
    <p:sldId id="269" r:id="rId15"/>
    <p:sldId id="268" r:id="rId16"/>
    <p:sldId id="270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4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26/05/2018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115616" y="836712"/>
            <a:ext cx="67687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/>
              <a:t>Um novo período no Saneamento no </a:t>
            </a:r>
            <a:r>
              <a:rPr lang="pt-BR" sz="6600" dirty="0" smtClean="0"/>
              <a:t>Brasil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067944" y="4869160"/>
            <a:ext cx="5413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i="1" dirty="0">
                <a:latin typeface="Garamond" panose="02020404030301010803" pitchFamily="18" charset="0"/>
              </a:rPr>
              <a:t>Alvaro </a:t>
            </a:r>
            <a:r>
              <a:rPr lang="pt-BR" sz="3200" i="1" dirty="0" smtClean="0">
                <a:latin typeface="Garamond" panose="02020404030301010803" pitchFamily="18" charset="0"/>
              </a:rPr>
              <a:t>Alencar/ASSEMAE/RS</a:t>
            </a:r>
            <a:endParaRPr lang="pt-BR" sz="32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 smtClean="0"/>
              <a:t>Constatação 02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existências de partidos com posições de defesa dos serviços públicos, de associações como a ASSEMAE e sua forte atuação nos estados e no Congresso Nacional conseguiu e consegue ainda barrar grandes movimentos de privatização.</a:t>
            </a:r>
            <a:endParaRPr lang="pt-BR" dirty="0"/>
          </a:p>
        </p:txBody>
      </p:sp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8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Nota: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51304" cy="5145437"/>
          </a:xfrm>
        </p:spPr>
        <p:txBody>
          <a:bodyPr>
            <a:normAutofit/>
          </a:bodyPr>
          <a:lstStyle/>
          <a:p>
            <a:r>
              <a:rPr lang="pt-BR" sz="2800" dirty="0"/>
              <a:t>Com financiamento de baixo </a:t>
            </a:r>
            <a:r>
              <a:rPr lang="pt-BR" sz="2800" dirty="0" smtClean="0"/>
              <a:t>custo e </a:t>
            </a:r>
            <a:r>
              <a:rPr lang="pt-BR" sz="2800" dirty="0"/>
              <a:t>eficiência </a:t>
            </a:r>
            <a:r>
              <a:rPr lang="pt-BR" sz="2800" dirty="0" smtClean="0"/>
              <a:t>mediana, </a:t>
            </a:r>
            <a:r>
              <a:rPr lang="pt-BR" sz="2800" dirty="0"/>
              <a:t>as autarquias resistem e conseguem apresentar uma modicidade tarifária exemplar. Podemos lembrar que algumas décadas atrás os custos domésticos de agua, telefonia e energia elétricas eram bastante similares. </a:t>
            </a:r>
            <a:r>
              <a:rPr lang="pt-BR" sz="2800" dirty="0" smtClean="0"/>
              <a:t>As </a:t>
            </a:r>
            <a:r>
              <a:rPr lang="pt-BR" sz="2800" dirty="0"/>
              <a:t>tarifas de energia e </a:t>
            </a:r>
            <a:r>
              <a:rPr lang="pt-BR" sz="2800" dirty="0" smtClean="0"/>
              <a:t>telefonia </a:t>
            </a:r>
            <a:r>
              <a:rPr lang="pt-BR" sz="2800" dirty="0"/>
              <a:t>dispararam, deixando a tarifas e agua e esgoto para trás. Os processos de privatização levaram, na maioria dos casos, a um realinhamento </a:t>
            </a:r>
            <a:r>
              <a:rPr lang="pt-BR" sz="2800" dirty="0" smtClean="0"/>
              <a:t>tarifário, em todos os setores.</a:t>
            </a:r>
            <a:endParaRPr lang="pt-BR" sz="2800" dirty="0"/>
          </a:p>
        </p:txBody>
      </p:sp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156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40466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Oficina de Modelo de Subsídios e Financiamento em Saneamento (Água e Esgotos) - Proposições e Estratégias</a:t>
            </a:r>
            <a:br>
              <a:rPr lang="pt-BR" sz="2800" b="1" dirty="0" smtClean="0"/>
            </a:br>
            <a:endParaRPr lang="pt-BR" sz="2800" b="1" dirty="0"/>
          </a:p>
        </p:txBody>
      </p:sp>
      <p:sp>
        <p:nvSpPr>
          <p:cNvPr id="8" name="Retângulo 7"/>
          <p:cNvSpPr/>
          <p:nvPr/>
        </p:nvSpPr>
        <p:spPr>
          <a:xfrm>
            <a:off x="539552" y="1556792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Debater táticas de acesso a fontes de recursos e discutir o fortalecimento, articulação </a:t>
            </a:r>
            <a:r>
              <a:rPr lang="pt-BR" sz="2800" dirty="0" err="1"/>
              <a:t>intersetorial</a:t>
            </a:r>
            <a:r>
              <a:rPr lang="pt-BR" sz="2800" dirty="0"/>
              <a:t> e desenvolvimento institucional. Apresentar a estes os resultados obtidos no estudo até o momento, incluindo os esforços para melhor entender os direcionamentos e fluxos de financiamentos. Objetiva-se discutir o diagnóstico e </a:t>
            </a:r>
            <a:r>
              <a:rPr lang="pt-BR" sz="2800" dirty="0" err="1"/>
              <a:t>ofereçer</a:t>
            </a:r>
            <a:r>
              <a:rPr lang="pt-BR" sz="2800" dirty="0"/>
              <a:t> contribuições para um prognóstico que oriente as políticas públicas e a articulação dos atores.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45041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384376"/>
          </a:xfrm>
        </p:spPr>
        <p:txBody>
          <a:bodyPr>
            <a:noAutofit/>
          </a:bodyPr>
          <a:lstStyle/>
          <a:p>
            <a:r>
              <a:rPr lang="pt-BR" dirty="0" smtClean="0"/>
              <a:t>Apresentar </a:t>
            </a:r>
            <a:r>
              <a:rPr lang="pt-BR" dirty="0"/>
              <a:t>e debater os </a:t>
            </a:r>
            <a:r>
              <a:rPr lang="pt-BR" dirty="0" smtClean="0"/>
              <a:t>resultados </a:t>
            </a:r>
            <a:r>
              <a:rPr lang="pt-BR" dirty="0"/>
              <a:t>de dois Estudos Técnicos </a:t>
            </a:r>
            <a:r>
              <a:rPr lang="pt-BR" dirty="0" smtClean="0"/>
              <a:t>e </a:t>
            </a:r>
            <a:r>
              <a:rPr lang="pt-BR" dirty="0"/>
              <a:t>avaliar as propostas da consultoria para subsídios à população de baixa renda aplicável </a:t>
            </a:r>
            <a:r>
              <a:rPr lang="pt-BR" dirty="0" smtClean="0"/>
              <a:t>ao abastecimento </a:t>
            </a:r>
            <a:r>
              <a:rPr lang="pt-BR" dirty="0"/>
              <a:t>de água e </a:t>
            </a:r>
            <a:r>
              <a:rPr lang="pt-BR" dirty="0" smtClean="0"/>
              <a:t>esgotamento </a:t>
            </a:r>
            <a:r>
              <a:rPr lang="pt-BR" dirty="0"/>
              <a:t>e para o financiamento dos serviços.</a:t>
            </a:r>
          </a:p>
          <a:p>
            <a:endParaRPr lang="pt-BR" dirty="0"/>
          </a:p>
        </p:txBody>
      </p:sp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23528" y="40466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Oficina de Modelo de Subsídios e Financiamento em Saneamento (Água e Esgotos) - Proposições e Estratégias</a:t>
            </a:r>
            <a:br>
              <a:rPr lang="pt-BR" sz="2800" b="1" dirty="0" smtClean="0"/>
            </a:b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546865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57200" y="44624"/>
            <a:ext cx="8435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Um novo papel para o Governo Federal</a:t>
            </a:r>
            <a:endParaRPr lang="pt-BR" dirty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182762"/>
            <a:ext cx="8229600" cy="1324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Uma nova concepção do sistema federal de financiamento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55576" y="2622922"/>
            <a:ext cx="26642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4932040" y="2622922"/>
            <a:ext cx="32403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899592" y="26949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Papel atual</a:t>
            </a:r>
            <a:endParaRPr lang="pt-BR" sz="24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148064" y="269493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Novo papel proposto</a:t>
            </a:r>
            <a:endParaRPr lang="pt-BR" sz="2000" b="1" dirty="0"/>
          </a:p>
        </p:txBody>
      </p:sp>
      <p:sp>
        <p:nvSpPr>
          <p:cNvPr id="13" name="Seta para a direita 12"/>
          <p:cNvSpPr/>
          <p:nvPr/>
        </p:nvSpPr>
        <p:spPr>
          <a:xfrm>
            <a:off x="3779912" y="26949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11560" y="3631034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Financiador de investimentos com recursos onerosos e não onerosos</a:t>
            </a:r>
            <a:endParaRPr lang="pt-BR" sz="2400" b="1" dirty="0"/>
          </a:p>
        </p:txBody>
      </p:sp>
      <p:sp>
        <p:nvSpPr>
          <p:cNvPr id="15" name="Seta para a direita 14"/>
          <p:cNvSpPr/>
          <p:nvPr/>
        </p:nvSpPr>
        <p:spPr>
          <a:xfrm>
            <a:off x="3851920" y="41350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932040" y="370304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Indutor e </a:t>
            </a:r>
            <a:r>
              <a:rPr lang="pt-BR" sz="2400" b="1" dirty="0" err="1" smtClean="0"/>
              <a:t>potencializador</a:t>
            </a:r>
            <a:r>
              <a:rPr lang="pt-BR" sz="2400" b="1" dirty="0" smtClean="0"/>
              <a:t> de esquemas de financiamento de amplo alcance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88887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-675456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Desafio e Propostas para o Governo Federal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755576" y="2177478"/>
            <a:ext cx="26642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4932040" y="2177478"/>
            <a:ext cx="32403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899592" y="224948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Papel atual</a:t>
            </a:r>
            <a:endParaRPr lang="pt-BR" sz="2400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148064" y="2249486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Novo papel proposto</a:t>
            </a:r>
            <a:endParaRPr lang="pt-BR" sz="2000" b="1" dirty="0"/>
          </a:p>
        </p:txBody>
      </p:sp>
      <p:sp>
        <p:nvSpPr>
          <p:cNvPr id="26" name="Seta para a direita 25"/>
          <p:cNvSpPr/>
          <p:nvPr/>
        </p:nvSpPr>
        <p:spPr>
          <a:xfrm>
            <a:off x="3779912" y="22494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611560" y="3185590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Regulação e Financiamento como sistemas separados</a:t>
            </a:r>
            <a:endParaRPr lang="pt-BR" sz="2000" b="1" dirty="0"/>
          </a:p>
        </p:txBody>
      </p:sp>
      <p:sp>
        <p:nvSpPr>
          <p:cNvPr id="28" name="Seta para a direita 27"/>
          <p:cNvSpPr/>
          <p:nvPr/>
        </p:nvSpPr>
        <p:spPr>
          <a:xfrm>
            <a:off x="3779912" y="3356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4932040" y="3257598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Integração entre sistemas de Regulação e Financiamento</a:t>
            </a:r>
            <a:endParaRPr lang="pt-BR" sz="2400" b="1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83568" y="4365104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Financiamento concentrado em poucos agentes</a:t>
            </a:r>
            <a:endParaRPr lang="pt-BR" sz="2000" b="1" dirty="0"/>
          </a:p>
        </p:txBody>
      </p:sp>
      <p:sp>
        <p:nvSpPr>
          <p:cNvPr id="31" name="Seta para a direita 30"/>
          <p:cNvSpPr/>
          <p:nvPr/>
        </p:nvSpPr>
        <p:spPr>
          <a:xfrm>
            <a:off x="3779912" y="45811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860032" y="4293096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err="1" smtClean="0"/>
              <a:t>Capilarização</a:t>
            </a:r>
            <a:r>
              <a:rPr lang="pt-BR" sz="2400" b="1" dirty="0" smtClean="0"/>
              <a:t> dos financiamentos via agregação de novos parceiros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286707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/>
              <a:t>Alternativas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32250"/>
            <a:ext cx="8229600" cy="254887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sz="4000" dirty="0" smtClean="0"/>
              <a:t>Meu deputado, minha vida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4000" dirty="0" smtClean="0"/>
              <a:t>Realinhamento de tarifas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4000" dirty="0" smtClean="0"/>
              <a:t>Parcerias Público-Privadas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4000" dirty="0" smtClean="0"/>
              <a:t>Mudança de orientação ministerial</a:t>
            </a:r>
            <a:endParaRPr lang="pt-BR" sz="4000" dirty="0"/>
          </a:p>
        </p:txBody>
      </p:sp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453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/>
          <a:lstStyle/>
          <a:p>
            <a:r>
              <a:rPr lang="pt-BR" dirty="0" smtClean="0"/>
              <a:t>Fim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868144" y="50038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</a:t>
            </a:r>
            <a:r>
              <a:rPr lang="pt-BR" b="1" dirty="0" smtClean="0"/>
              <a:t>lvaro.alencar13@gmail.com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452320" y="2606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Maio de 2018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3528" y="41490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Todos os números apresentados tem como fonte os relatórios e oficinas do Ministério das Cidades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8035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5536" y="980728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O saneamento no Brasil está consolidando uma nova fase nestes últimos dois anos. </a:t>
            </a:r>
            <a:endParaRPr lang="pt-BR" sz="3600" dirty="0" smtClean="0"/>
          </a:p>
          <a:p>
            <a:pPr algn="ctr"/>
            <a:r>
              <a:rPr lang="pt-BR" sz="3600" dirty="0" smtClean="0"/>
              <a:t>Temos </a:t>
            </a:r>
            <a:r>
              <a:rPr lang="pt-BR" sz="3600" dirty="0"/>
              <a:t>dois vetores em ação: de um lado </a:t>
            </a:r>
            <a:r>
              <a:rPr lang="pt-BR" sz="3600" b="1" dirty="0"/>
              <a:t>uma continuada crise hídrica</a:t>
            </a:r>
            <a:r>
              <a:rPr lang="pt-BR" sz="3600" dirty="0"/>
              <a:t> </a:t>
            </a:r>
            <a:r>
              <a:rPr lang="pt-BR" sz="3600" dirty="0" smtClean="0"/>
              <a:t>que se </a:t>
            </a:r>
            <a:r>
              <a:rPr lang="pt-BR" sz="3600" dirty="0"/>
              <a:t>universaliza, e de outro a cada vez </a:t>
            </a:r>
            <a:r>
              <a:rPr lang="pt-BR" sz="3600" b="1" dirty="0"/>
              <a:t>maior restrição </a:t>
            </a:r>
            <a:r>
              <a:rPr lang="pt-BR" sz="3600" b="1" dirty="0" smtClean="0"/>
              <a:t>e </a:t>
            </a:r>
            <a:r>
              <a:rPr lang="pt-BR" sz="3600" b="1" dirty="0"/>
              <a:t>dificuldades crescentes </a:t>
            </a:r>
            <a:r>
              <a:rPr lang="pt-BR" sz="3600" b="1" dirty="0" smtClean="0"/>
              <a:t>para </a:t>
            </a:r>
            <a:r>
              <a:rPr lang="pt-BR" sz="3600" b="1" dirty="0"/>
              <a:t>o financiamento</a:t>
            </a:r>
            <a:r>
              <a:rPr lang="pt-BR" sz="3600" dirty="0"/>
              <a:t> da expansão dos sistemas de água e esgoto.</a:t>
            </a:r>
          </a:p>
          <a:p>
            <a:endParaRPr lang="pt-BR" sz="2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539552" y="11663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/>
              <a:t>Tese</a:t>
            </a:r>
            <a:endParaRPr lang="pt-BR" sz="5400" b="1" dirty="0"/>
          </a:p>
        </p:txBody>
      </p:sp>
    </p:spTree>
    <p:extLst>
      <p:ext uri="{BB962C8B-B14F-4D97-AF65-F5344CB8AC3E}">
        <p14:creationId xmlns:p14="http://schemas.microsoft.com/office/powerpoint/2010/main" val="173311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Distribuição </a:t>
            </a:r>
            <a:r>
              <a:rPr lang="pt-BR" sz="3600" dirty="0"/>
              <a:t>dos recursos federais não onerosos na </a:t>
            </a:r>
            <a:r>
              <a:rPr lang="pt-BR" sz="3600" b="1" dirty="0"/>
              <a:t>LOA</a:t>
            </a:r>
            <a:r>
              <a:rPr lang="pt-BR" sz="3600" dirty="0"/>
              <a:t> </a:t>
            </a:r>
            <a:r>
              <a:rPr lang="pt-BR" sz="3600" b="1" dirty="0" smtClean="0"/>
              <a:t>2007</a:t>
            </a:r>
            <a:r>
              <a:rPr lang="pt-BR" sz="3600" dirty="0" smtClean="0"/>
              <a:t> </a:t>
            </a:r>
            <a:r>
              <a:rPr lang="pt-BR" sz="3600" dirty="0"/>
              <a:t>para o </a:t>
            </a:r>
            <a:r>
              <a:rPr lang="pt-BR" sz="3600" dirty="0" smtClean="0"/>
              <a:t>saneamento </a:t>
            </a:r>
            <a:endParaRPr lang="pt-BR" sz="3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533059"/>
              </p:ext>
            </p:extLst>
          </p:nvPr>
        </p:nvGraphicFramePr>
        <p:xfrm>
          <a:off x="457200" y="1600200"/>
          <a:ext cx="8229600" cy="338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2520280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MCIDADES - Ministério das Cidades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1.984.196.668,00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46,06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FUNASA – Fundação Nacional de Saúde (Ministério da Saúde)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1.553.423.056,00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36,06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 - Ministério da Integração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421.710.075,00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9,79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Demais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Orgãos</a:t>
                      </a:r>
                      <a:r>
                        <a:rPr lang="pt-BR" baseline="0" dirty="0" smtClean="0"/>
                        <a:t> Federais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348.306.868,00 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8,09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4.307.636.667,00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/>
              <a:t>Distribuição dos recursos federais não onerosos na </a:t>
            </a:r>
            <a:r>
              <a:rPr lang="pt-BR" sz="3600" b="1" dirty="0"/>
              <a:t>LOA 2008 </a:t>
            </a:r>
            <a:r>
              <a:rPr lang="pt-BR" sz="3600" dirty="0"/>
              <a:t>para o </a:t>
            </a:r>
            <a:r>
              <a:rPr lang="pt-BR" sz="3600" dirty="0" smtClean="0"/>
              <a:t>saneamento</a:t>
            </a:r>
            <a:endParaRPr lang="pt-BR" sz="3600" dirty="0"/>
          </a:p>
        </p:txBody>
      </p:sp>
      <p:graphicFrame>
        <p:nvGraphicFramePr>
          <p:cNvPr id="11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404001"/>
              </p:ext>
            </p:extLst>
          </p:nvPr>
        </p:nvGraphicFramePr>
        <p:xfrm>
          <a:off x="457200" y="1600200"/>
          <a:ext cx="8229600" cy="338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2520280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MCIDADES - Ministério das Cidades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3.266.897.455,00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54,54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FUNASA – Fundação Nacional de Saúde (Ministério da Saúde)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1.060.640.877,00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17,71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 - Ministério da Integração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1.530.661.319,00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9,79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Demais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Orgãos</a:t>
                      </a:r>
                      <a:r>
                        <a:rPr lang="pt-BR" baseline="0" dirty="0" smtClean="0"/>
                        <a:t> Federais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131.993.309,00 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8,09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5.990.192.960,00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Distribuição dos recursos federais não onerosos na </a:t>
            </a:r>
            <a:r>
              <a:rPr lang="pt-BR" sz="3600" b="1" dirty="0"/>
              <a:t>LOA </a:t>
            </a:r>
            <a:r>
              <a:rPr lang="pt-BR" sz="3600" b="1" dirty="0" smtClean="0"/>
              <a:t>2009 </a:t>
            </a:r>
            <a:r>
              <a:rPr lang="pt-BR" sz="3600" dirty="0"/>
              <a:t>para o saneamento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graphicFrame>
        <p:nvGraphicFramePr>
          <p:cNvPr id="8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338591"/>
              </p:ext>
            </p:extLst>
          </p:nvPr>
        </p:nvGraphicFramePr>
        <p:xfrm>
          <a:off x="609600" y="1484784"/>
          <a:ext cx="8229600" cy="3656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2520280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MCIDADES - Ministério das Cidades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4.737.667.404,00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67,70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FUNASA – Fundação Nacional de Saúde (Ministério da Saúde)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1.122.457.510,00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16,04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 - Ministério da Integração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1.069.827.573,00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15,29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MDS - Ministério do Desenvolvimento Social e Combate à Fome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55.277.879,00 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dirty="0" smtClean="0"/>
                        <a:t>0,79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MMA - Ministério do Meio Ambiente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13.189.970,00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6.998.420.336,00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7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36512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95536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/>
              <a:t>Distribuição dos recursos federais não onerosos na </a:t>
            </a:r>
            <a:r>
              <a:rPr lang="pt-BR" sz="3600" b="1" dirty="0" smtClean="0"/>
              <a:t>LOA 2013 </a:t>
            </a:r>
            <a:r>
              <a:rPr lang="pt-BR" sz="3600" dirty="0" smtClean="0"/>
              <a:t>para o saneamento </a:t>
            </a:r>
            <a:endParaRPr lang="pt-BR" sz="3600" dirty="0"/>
          </a:p>
        </p:txBody>
      </p:sp>
      <p:graphicFrame>
        <p:nvGraphicFramePr>
          <p:cNvPr id="8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079024"/>
              </p:ext>
            </p:extLst>
          </p:nvPr>
        </p:nvGraphicFramePr>
        <p:xfrm>
          <a:off x="467544" y="1484784"/>
          <a:ext cx="8229600" cy="338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2520280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das Cidades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7.127.037.174,00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 Integração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5.209.788.924,00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41,7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1.469.825.971,00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do Desenvolvimento Social e Combate à Fome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823.000.000,00 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dirty="0" smtClean="0"/>
                        <a:t>4,9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Ministério do Meio Ambiente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145.196.287,00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Ministério do Trabalho</a:t>
                      </a:r>
                      <a:r>
                        <a:rPr lang="pt-BR" baseline="0" dirty="0" smtClean="0"/>
                        <a:t> e Emprego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54.303.000,00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14.829.151.356,00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100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0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36512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95536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/>
              <a:t>Distribuição dos recursos federais não onerosos na </a:t>
            </a:r>
            <a:r>
              <a:rPr lang="pt-BR" sz="3600" b="1" dirty="0" smtClean="0"/>
              <a:t>LOA 2014 </a:t>
            </a:r>
            <a:r>
              <a:rPr lang="pt-BR" sz="3600" dirty="0" smtClean="0"/>
              <a:t>para o saneamento </a:t>
            </a:r>
            <a:endParaRPr lang="pt-BR" sz="3600" dirty="0"/>
          </a:p>
        </p:txBody>
      </p:sp>
      <p:graphicFrame>
        <p:nvGraphicFramePr>
          <p:cNvPr id="8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68594"/>
              </p:ext>
            </p:extLst>
          </p:nvPr>
        </p:nvGraphicFramePr>
        <p:xfrm>
          <a:off x="467544" y="1484784"/>
          <a:ext cx="8229600" cy="338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2520280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das Cidades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5.630.638.448,00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 Integração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5.469.547.696,00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41,7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da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1.221.106.944,00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Ministério do Desenvolvimento Social e Combate à Fome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643.000.000,00 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dirty="0" smtClean="0"/>
                        <a:t>4,9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Ministério do Meio Ambiente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83.163.800,00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Ministério do Trabalho</a:t>
                      </a:r>
                      <a:r>
                        <a:rPr lang="pt-BR" baseline="0" dirty="0" smtClean="0"/>
                        <a:t> e Emprego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61.750.000,00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13.109.206.888,00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100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2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593980"/>
              </p:ext>
            </p:extLst>
          </p:nvPr>
        </p:nvGraphicFramePr>
        <p:xfrm>
          <a:off x="395536" y="620688"/>
          <a:ext cx="8229600" cy="481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Ano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OGU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FGTS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51520" y="11663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Recursos totais programados para </a:t>
            </a:r>
            <a:r>
              <a:rPr lang="pt-BR" sz="2800" b="1" dirty="0" smtClean="0"/>
              <a:t>investimentos(Bilhões)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3949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os\2018\48º Congresso da Assemae\Peças Gráficas\Template Power Point\fundo power 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1" y="2"/>
            <a:ext cx="9203293" cy="69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b="1" dirty="0"/>
              <a:t>Constatação </a:t>
            </a:r>
            <a:r>
              <a:rPr lang="pt-BR" b="1" dirty="0" smtClean="0"/>
              <a:t>01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pt-BR" dirty="0"/>
              <a:t>O governo federal tem declarado um firme propósito de substituir, no médio prazo, os operadores estatais do saneamento, sejam companhias estaduais ou autarquias municipais, por operadores privados, ou forçar a associação e parceria entre o público e privado onde o custo político da privatização pura e simples for muito alto.</a:t>
            </a:r>
          </a:p>
          <a:p>
            <a:endParaRPr lang="pt-BR" dirty="0"/>
          </a:p>
        </p:txBody>
      </p:sp>
      <p:pic>
        <p:nvPicPr>
          <p:cNvPr id="5" name="Picture 3" descr="Z:\Documentos\2018\48º Congresso da Assemae\Peças Gráficas\Template Power Point\banner 730x124 (2) - Có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2"/>
            <a:ext cx="9239804" cy="140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516216" y="55892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85000"/>
                  </a:schemeClr>
                </a:solidFill>
                <a:latin typeface="Bahnschrift SemiBold SemiConden" panose="020B0502040204020203" pitchFamily="34" charset="0"/>
              </a:rPr>
              <a:t>Mesa 01 Prof. Alvaro Alencar</a:t>
            </a:r>
            <a:endParaRPr lang="pt-BR" dirty="0">
              <a:solidFill>
                <a:schemeClr val="bg1">
                  <a:lumMod val="85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905</Words>
  <Application>Microsoft Office PowerPoint</Application>
  <PresentationFormat>Apresentação na tela (4:3)</PresentationFormat>
  <Paragraphs>197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Bahnschrift SemiBold SemiConden</vt:lpstr>
      <vt:lpstr>Calibri</vt:lpstr>
      <vt:lpstr>Garamond</vt:lpstr>
      <vt:lpstr>Tema do Office</vt:lpstr>
      <vt:lpstr>Apresentação do PowerPoint</vt:lpstr>
      <vt:lpstr>Apresentação do PowerPoint</vt:lpstr>
      <vt:lpstr>Distribuição dos recursos federais não onerosos na LOA 2007 para o saneamento </vt:lpstr>
      <vt:lpstr>Apresentação do PowerPoint</vt:lpstr>
      <vt:lpstr>Distribuição dos recursos federais não onerosos na LOA 2009 para o saneamento </vt:lpstr>
      <vt:lpstr>Apresentação do PowerPoint</vt:lpstr>
      <vt:lpstr>Apresentação do PowerPoint</vt:lpstr>
      <vt:lpstr>Apresentação do PowerPoint</vt:lpstr>
      <vt:lpstr>Constatação 01</vt:lpstr>
      <vt:lpstr>Constatação 02</vt:lpstr>
      <vt:lpstr>Nota:</vt:lpstr>
      <vt:lpstr>Apresentação do PowerPoint</vt:lpstr>
      <vt:lpstr>Apresentação do PowerPoint</vt:lpstr>
      <vt:lpstr>Apresentação do PowerPoint</vt:lpstr>
      <vt:lpstr>Desafio e Propostas para o Governo Federal</vt:lpstr>
      <vt:lpstr>Alternativas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Sr Alvaro</cp:lastModifiedBy>
  <cp:revision>29</cp:revision>
  <dcterms:created xsi:type="dcterms:W3CDTF">2018-05-02T19:43:05Z</dcterms:created>
  <dcterms:modified xsi:type="dcterms:W3CDTF">2018-05-26T15:41:40Z</dcterms:modified>
</cp:coreProperties>
</file>