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8"/>
  </p:handoutMasterIdLst>
  <p:sldIdLst>
    <p:sldId id="256" r:id="rId2"/>
    <p:sldId id="258" r:id="rId3"/>
    <p:sldId id="282" r:id="rId4"/>
    <p:sldId id="283" r:id="rId5"/>
    <p:sldId id="284" r:id="rId6"/>
    <p:sldId id="285" r:id="rId7"/>
    <p:sldId id="286" r:id="rId8"/>
    <p:sldId id="263" r:id="rId9"/>
    <p:sldId id="272" r:id="rId10"/>
    <p:sldId id="287" r:id="rId11"/>
    <p:sldId id="267" r:id="rId12"/>
    <p:sldId id="274" r:id="rId13"/>
    <p:sldId id="277" r:id="rId14"/>
    <p:sldId id="281" r:id="rId15"/>
    <p:sldId id="270" r:id="rId16"/>
    <p:sldId id="271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861470"/>
            <a:ext cx="7776864" cy="1655762"/>
          </a:xfrm>
        </p:spPr>
        <p:txBody>
          <a:bodyPr>
            <a:normAutofit/>
          </a:bodyPr>
          <a:lstStyle/>
          <a:p>
            <a:r>
              <a:rPr lang="pt-BR" sz="2400" b="1" dirty="0" smtClean="0"/>
              <a:t>Autores: </a:t>
            </a:r>
            <a:r>
              <a:rPr lang="pt-BR" sz="2400" dirty="0" smtClean="0"/>
              <a:t>Eraldo Henriques de Carvalho, Lívia Marques De Almeida Parreira, Fausto Batista Alves dos Santos, </a:t>
            </a:r>
            <a:r>
              <a:rPr lang="pt-BR" sz="2400" dirty="0" err="1" smtClean="0"/>
              <a:t>Nayara</a:t>
            </a:r>
            <a:r>
              <a:rPr lang="pt-BR" sz="2400" dirty="0" smtClean="0"/>
              <a:t> </a:t>
            </a:r>
            <a:r>
              <a:rPr lang="pt-BR" sz="2400" dirty="0" err="1" smtClean="0"/>
              <a:t>Gracyelle</a:t>
            </a:r>
            <a:r>
              <a:rPr lang="pt-BR" sz="2400" dirty="0" smtClean="0"/>
              <a:t> Dias e Simone Costa Pfeiffer</a:t>
            </a:r>
          </a:p>
          <a:p>
            <a:endParaRPr lang="pt-BR" sz="2400" dirty="0" smtClean="0"/>
          </a:p>
          <a:p>
            <a:endParaRPr lang="pt-BR" sz="2400" dirty="0" smtClean="0"/>
          </a:p>
          <a:p>
            <a:endParaRPr lang="pt-BR" sz="2400" dirty="0" smtClean="0"/>
          </a:p>
          <a:p>
            <a:endParaRPr lang="pt-BR" sz="24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908720"/>
            <a:ext cx="7956376" cy="2387600"/>
          </a:xfrm>
        </p:spPr>
        <p:txBody>
          <a:bodyPr anchor="ctr" anchorCtr="0">
            <a:normAutofit fontScale="90000"/>
          </a:bodyPr>
          <a:lstStyle/>
          <a:p>
            <a:r>
              <a:rPr lang="pt-BR" b="1" dirty="0" smtClean="0"/>
              <a:t>ANÁLISE DE CUSTOS PARA A REDUÇÃO DE ODOR NA ESTAÇÃO DE TRATAMENTO DE ESGOTO PARQUE ATHENEU (GOIÂNIA/GO)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solidFill>
                  <a:srgbClr val="0070C0"/>
                </a:solidFill>
              </a:rPr>
              <a:t>INTRODUÇÃO</a:t>
            </a:r>
            <a:endParaRPr lang="pt-BR" b="1" dirty="0">
              <a:solidFill>
                <a:srgbClr val="0070C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2674640" cy="532653"/>
          </a:xfrm>
        </p:spPr>
        <p:txBody>
          <a:bodyPr>
            <a:normAutofit/>
          </a:bodyPr>
          <a:lstStyle/>
          <a:p>
            <a:r>
              <a:rPr lang="pt-BR" sz="2400" dirty="0" smtClean="0"/>
              <a:t>PROBLEMÁTICA:</a:t>
            </a:r>
            <a:endParaRPr lang="pt-BR" sz="2400" dirty="0"/>
          </a:p>
        </p:txBody>
      </p:sp>
      <p:sp>
        <p:nvSpPr>
          <p:cNvPr id="4" name="AutoShape 3"/>
          <p:cNvSpPr>
            <a:spLocks noChangeArrowheads="1"/>
          </p:cNvSpPr>
          <p:nvPr/>
        </p:nvSpPr>
        <p:spPr bwMode="auto">
          <a:xfrm>
            <a:off x="2330450" y="2636912"/>
            <a:ext cx="1260475" cy="1260475"/>
          </a:xfrm>
          <a:custGeom>
            <a:avLst/>
            <a:gdLst>
              <a:gd name="G0" fmla="+- 13503 0 0"/>
              <a:gd name="G1" fmla="+- 23314 0 0"/>
              <a:gd name="G2" fmla="+- 1 0 0"/>
              <a:gd name="G3" fmla="+- 1 0 0"/>
              <a:gd name="G4" fmla="+- 1 0 0"/>
              <a:gd name="G5" fmla="+- 1 0 0"/>
              <a:gd name="G6" fmla="+- 1 0 0"/>
              <a:gd name="G7" fmla="+- 1 0 0"/>
              <a:gd name="G8" fmla="+- 1 0 0"/>
              <a:gd name="G9" fmla="+- 1 0 0"/>
              <a:gd name="G10" fmla="+- 1 0 0"/>
              <a:gd name="G11" fmla="+- 1 0 0"/>
              <a:gd name="G12" fmla="+- 1 0 0"/>
              <a:gd name="G13" fmla="+- 1 0 0"/>
              <a:gd name="G14" fmla="+- 1 0 0"/>
              <a:gd name="G15" fmla="+- 1 0 0"/>
              <a:gd name="G16" fmla="+- 1 0 0"/>
              <a:gd name="G17" fmla="at2 G11 18"/>
              <a:gd name="G18" fmla="*/ 1 48365 11520"/>
              <a:gd name="G19" fmla="*/ G18 1 180"/>
              <a:gd name="G20" fmla="*/ G17 1 G19"/>
              <a:gd name="G21" fmla="*/ 1 6295 25856"/>
              <a:gd name="G22" fmla="*/ G21 1 180"/>
              <a:gd name="G23" fmla="*/ G20 1 G22"/>
              <a:gd name="G24" fmla="cos 18 G23"/>
              <a:gd name="G25" fmla="+- 1 0 0"/>
              <a:gd name="G26" fmla="+- 1 0 0"/>
              <a:gd name="G27" fmla="+- 1 0 0"/>
              <a:gd name="G28" fmla="+- 1 0 0"/>
              <a:gd name="G29" fmla="+- 1 0 0"/>
              <a:gd name="G30" fmla="+- 1 0 0"/>
              <a:gd name="G31" fmla="+- 1 0 0"/>
              <a:gd name="G32" fmla="+- 1 0 0"/>
              <a:gd name="G33" fmla="+- 57676 0 0"/>
              <a:gd name="G34" fmla="+- 1950 0 0"/>
              <a:gd name="G35" fmla="+- 13503 0 0"/>
              <a:gd name="T0" fmla="*/ 0 w 1260656"/>
              <a:gd name="T1" fmla="*/ 210084 h 1260656"/>
              <a:gd name="T2" fmla="*/ 61532 w 1260656"/>
              <a:gd name="T3" fmla="*/ 61532 h 1260656"/>
              <a:gd name="T4" fmla="*/ 210084 w 1260656"/>
              <a:gd name="T5" fmla="*/ 0 h 1260656"/>
              <a:gd name="T6" fmla="*/ 1050391 w 1260656"/>
              <a:gd name="T7" fmla="*/ 0 h 1260656"/>
              <a:gd name="T8" fmla="*/ 1198943 w 1260656"/>
              <a:gd name="T9" fmla="*/ 61532 h 1260656"/>
              <a:gd name="T10" fmla="*/ 1260475 w 1260656"/>
              <a:gd name="T11" fmla="*/ 210084 h 1260656"/>
              <a:gd name="T12" fmla="*/ 1260475 w 1260656"/>
              <a:gd name="T13" fmla="*/ 1050391 h 1260656"/>
              <a:gd name="T14" fmla="*/ 1198943 w 1260656"/>
              <a:gd name="T15" fmla="*/ 1198943 h 1260656"/>
              <a:gd name="T16" fmla="*/ 1050391 w 1260656"/>
              <a:gd name="T17" fmla="*/ 1260475 h 1260656"/>
              <a:gd name="T18" fmla="*/ 210084 w 1260656"/>
              <a:gd name="T19" fmla="*/ 1260475 h 1260656"/>
              <a:gd name="T20" fmla="*/ 61532 w 1260656"/>
              <a:gd name="T21" fmla="*/ 1198943 h 1260656"/>
              <a:gd name="T22" fmla="*/ 0 w 1260656"/>
              <a:gd name="T23" fmla="*/ 1050391 h 1260656"/>
              <a:gd name="T24" fmla="*/ 0 w 1260656"/>
              <a:gd name="T25" fmla="*/ 210084 h 1260656"/>
              <a:gd name="T26" fmla="*/ 0 w 1260656"/>
              <a:gd name="T27" fmla="*/ 0 h 1260656"/>
              <a:gd name="T28" fmla="*/ 1260656 w 1260656"/>
              <a:gd name="T29" fmla="*/ 1260656 h 1260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T26" t="T27" r="T28" b="T29"/>
            <a:pathLst>
              <a:path w="1260656" h="1260656">
                <a:moveTo>
                  <a:pt x="0" y="210114"/>
                </a:moveTo>
                <a:cubicBezTo>
                  <a:pt x="0" y="154388"/>
                  <a:pt x="22137" y="100945"/>
                  <a:pt x="61541" y="61541"/>
                </a:cubicBezTo>
                <a:cubicBezTo>
                  <a:pt x="100945" y="22137"/>
                  <a:pt x="154388" y="0"/>
                  <a:pt x="210114" y="0"/>
                </a:cubicBezTo>
                <a:lnTo>
                  <a:pt x="1050542" y="0"/>
                </a:lnTo>
                <a:cubicBezTo>
                  <a:pt x="1106268" y="0"/>
                  <a:pt x="1159711" y="22137"/>
                  <a:pt x="1199115" y="61541"/>
                </a:cubicBezTo>
                <a:cubicBezTo>
                  <a:pt x="1238519" y="100945"/>
                  <a:pt x="1260656" y="154388"/>
                  <a:pt x="1260656" y="210114"/>
                </a:cubicBezTo>
                <a:lnTo>
                  <a:pt x="1260656" y="1050542"/>
                </a:lnTo>
                <a:cubicBezTo>
                  <a:pt x="1260656" y="1106268"/>
                  <a:pt x="1238519" y="1159711"/>
                  <a:pt x="1199115" y="1199115"/>
                </a:cubicBezTo>
                <a:cubicBezTo>
                  <a:pt x="1159711" y="1238519"/>
                  <a:pt x="1106268" y="1260656"/>
                  <a:pt x="1050542" y="1260656"/>
                </a:cubicBezTo>
                <a:lnTo>
                  <a:pt x="210114" y="1260656"/>
                </a:lnTo>
                <a:cubicBezTo>
                  <a:pt x="154388" y="1260656"/>
                  <a:pt x="100945" y="1238519"/>
                  <a:pt x="61541" y="1199115"/>
                </a:cubicBezTo>
                <a:cubicBezTo>
                  <a:pt x="22137" y="1159711"/>
                  <a:pt x="0" y="1106268"/>
                  <a:pt x="0" y="1050542"/>
                </a:cubicBezTo>
                <a:lnTo>
                  <a:pt x="0" y="210114"/>
                </a:lnTo>
                <a:close/>
              </a:path>
            </a:pathLst>
          </a:custGeom>
          <a:solidFill>
            <a:srgbClr val="4F6228"/>
          </a:solidFill>
          <a:ln w="25560" cap="sq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lIns="85680" tIns="85680" rIns="85680" bIns="85680" anchor="ctr"/>
          <a:lstStyle/>
          <a:p>
            <a:pPr algn="ctr">
              <a:lnSpc>
                <a:spcPct val="90000"/>
              </a:lnSpc>
              <a:spcAft>
                <a:spcPts val="825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sz="1900" dirty="0">
                <a:solidFill>
                  <a:srgbClr val="FFFFFF"/>
                </a:solidFill>
                <a:ea typeface="ヒラギノ角ゴ Pro W3" charset="0"/>
                <a:cs typeface="ヒラギノ角ゴ Pro W3" charset="0"/>
              </a:rPr>
              <a:t>Lagoa </a:t>
            </a:r>
            <a:endParaRPr lang="pt-BR" sz="1900" dirty="0" smtClean="0">
              <a:solidFill>
                <a:srgbClr val="FFFFFF"/>
              </a:solidFill>
              <a:ea typeface="ヒラギノ角ゴ Pro W3" charset="0"/>
              <a:cs typeface="ヒラギノ角ゴ Pro W3" charset="0"/>
            </a:endParaRPr>
          </a:p>
          <a:p>
            <a:pPr algn="ctr">
              <a:lnSpc>
                <a:spcPct val="90000"/>
              </a:lnSpc>
              <a:spcAft>
                <a:spcPts val="825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pt-BR" sz="1900" dirty="0" smtClean="0">
              <a:solidFill>
                <a:srgbClr val="FFFFFF"/>
              </a:solidFill>
              <a:ea typeface="ヒラギノ角ゴ Pro W3" charset="0"/>
              <a:cs typeface="ヒラギノ角ゴ Pro W3" charset="0"/>
            </a:endParaRPr>
          </a:p>
          <a:p>
            <a:pPr algn="ctr">
              <a:lnSpc>
                <a:spcPct val="90000"/>
              </a:lnSpc>
              <a:spcAft>
                <a:spcPts val="825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pt-BR" sz="1900" dirty="0" smtClean="0">
              <a:solidFill>
                <a:srgbClr val="FFFFFF"/>
              </a:solidFill>
              <a:ea typeface="ヒラギノ角ゴ Pro W3" charset="0"/>
              <a:cs typeface="ヒラギノ角ゴ Pro W3" charset="0"/>
            </a:endParaRPr>
          </a:p>
          <a:p>
            <a:pPr algn="ctr">
              <a:lnSpc>
                <a:spcPct val="90000"/>
              </a:lnSpc>
              <a:spcAft>
                <a:spcPts val="825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sz="1900" dirty="0" smtClean="0">
                <a:solidFill>
                  <a:srgbClr val="FFFFFF"/>
                </a:solidFill>
                <a:ea typeface="ヒラギノ角ゴ Pro W3" charset="0"/>
                <a:cs typeface="ヒラギノ角ゴ Pro W3" charset="0"/>
              </a:rPr>
              <a:t>Anaeróbia</a:t>
            </a:r>
            <a:endParaRPr lang="pt-BR" sz="1900" dirty="0">
              <a:solidFill>
                <a:srgbClr val="FFFFFF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5" name="Freeform 4"/>
          <p:cNvSpPr>
            <a:spLocks noChangeArrowheads="1"/>
          </p:cNvSpPr>
          <p:nvPr/>
        </p:nvSpPr>
        <p:spPr bwMode="auto">
          <a:xfrm>
            <a:off x="6315075" y="2900437"/>
            <a:ext cx="730250" cy="731837"/>
          </a:xfrm>
          <a:custGeom>
            <a:avLst/>
            <a:gdLst>
              <a:gd name="G0" fmla="+- 1 0 0"/>
              <a:gd name="G1" fmla="+- 1 0 0"/>
              <a:gd name="G2" fmla="+- 1 0 0"/>
              <a:gd name="G3" fmla="+- 1 0 0"/>
              <a:gd name="G4" fmla="+- 1 0 0"/>
              <a:gd name="G5" fmla="+- 1 0 0"/>
              <a:gd name="G6" fmla="+- 1 0 0"/>
              <a:gd name="G7" fmla="+- 1 0 0"/>
              <a:gd name="G8" fmla="+- 1 0 0"/>
              <a:gd name="G9" fmla="+- 1 0 0"/>
              <a:gd name="G10" fmla="+- 1 0 0"/>
              <a:gd name="G11" fmla="+- 1 0 0"/>
              <a:gd name="G12" fmla="+- 1 0 0"/>
              <a:gd name="T0" fmla="*/ 96795 w 731180"/>
              <a:gd name="T1" fmla="*/ 279854 h 731180"/>
              <a:gd name="T2" fmla="*/ 279247 w 731180"/>
              <a:gd name="T3" fmla="*/ 279854 h 731180"/>
              <a:gd name="T4" fmla="*/ 279247 w 731180"/>
              <a:gd name="T5" fmla="*/ 97005 h 731180"/>
              <a:gd name="T6" fmla="*/ 451003 w 731180"/>
              <a:gd name="T7" fmla="*/ 97005 h 731180"/>
              <a:gd name="T8" fmla="*/ 451003 w 731180"/>
              <a:gd name="T9" fmla="*/ 279854 h 731180"/>
              <a:gd name="T10" fmla="*/ 633455 w 731180"/>
              <a:gd name="T11" fmla="*/ 279854 h 731180"/>
              <a:gd name="T12" fmla="*/ 633455 w 731180"/>
              <a:gd name="T13" fmla="*/ 451983 h 731180"/>
              <a:gd name="T14" fmla="*/ 451003 w 731180"/>
              <a:gd name="T15" fmla="*/ 451983 h 731180"/>
              <a:gd name="T16" fmla="*/ 451003 w 731180"/>
              <a:gd name="T17" fmla="*/ 634832 h 731180"/>
              <a:gd name="T18" fmla="*/ 279247 w 731180"/>
              <a:gd name="T19" fmla="*/ 634832 h 731180"/>
              <a:gd name="T20" fmla="*/ 279247 w 731180"/>
              <a:gd name="T21" fmla="*/ 451983 h 731180"/>
              <a:gd name="T22" fmla="*/ 96795 w 731180"/>
              <a:gd name="T23" fmla="*/ 451983 h 731180"/>
              <a:gd name="T24" fmla="*/ 96795 w 731180"/>
              <a:gd name="T25" fmla="*/ 279854 h 731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31180" h="731180">
                <a:moveTo>
                  <a:pt x="96918" y="279603"/>
                </a:moveTo>
                <a:lnTo>
                  <a:pt x="279603" y="279603"/>
                </a:lnTo>
                <a:lnTo>
                  <a:pt x="279603" y="96918"/>
                </a:lnTo>
                <a:lnTo>
                  <a:pt x="451577" y="96918"/>
                </a:lnTo>
                <a:lnTo>
                  <a:pt x="451577" y="279603"/>
                </a:lnTo>
                <a:lnTo>
                  <a:pt x="634262" y="279603"/>
                </a:lnTo>
                <a:lnTo>
                  <a:pt x="634262" y="451577"/>
                </a:lnTo>
                <a:lnTo>
                  <a:pt x="451577" y="451577"/>
                </a:lnTo>
                <a:lnTo>
                  <a:pt x="451577" y="634262"/>
                </a:lnTo>
                <a:lnTo>
                  <a:pt x="279603" y="634262"/>
                </a:lnTo>
                <a:lnTo>
                  <a:pt x="279603" y="451577"/>
                </a:lnTo>
                <a:lnTo>
                  <a:pt x="96918" y="451577"/>
                </a:lnTo>
                <a:lnTo>
                  <a:pt x="96918" y="279603"/>
                </a:lnTo>
                <a:close/>
              </a:path>
            </a:pathLst>
          </a:custGeom>
          <a:solidFill>
            <a:srgbClr val="B2C1DB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6" name="AutoShape 5"/>
          <p:cNvSpPr>
            <a:spLocks noChangeArrowheads="1"/>
          </p:cNvSpPr>
          <p:nvPr/>
        </p:nvSpPr>
        <p:spPr bwMode="auto">
          <a:xfrm>
            <a:off x="7110413" y="2636912"/>
            <a:ext cx="1800225" cy="1260475"/>
          </a:xfrm>
          <a:custGeom>
            <a:avLst/>
            <a:gdLst>
              <a:gd name="G0" fmla="+- 13503 0 0"/>
              <a:gd name="G1" fmla="+- 23314 0 0"/>
              <a:gd name="G2" fmla="+- 1 0 0"/>
              <a:gd name="G3" fmla="+- 1 0 0"/>
              <a:gd name="G4" fmla="+- 1 0 0"/>
              <a:gd name="G5" fmla="+- 1 0 0"/>
              <a:gd name="G6" fmla="+- 1 0 0"/>
              <a:gd name="G7" fmla="+- 1 0 0"/>
              <a:gd name="G8" fmla="+- 1 0 0"/>
              <a:gd name="G9" fmla="+- 1 0 0"/>
              <a:gd name="G10" fmla="+- 1 0 0"/>
              <a:gd name="G11" fmla="+- 1 0 0"/>
              <a:gd name="G12" fmla="+- 1 0 0"/>
              <a:gd name="G13" fmla="+- 1 0 0"/>
              <a:gd name="G14" fmla="+- 1 0 0"/>
              <a:gd name="G15" fmla="+- 1 0 0"/>
              <a:gd name="G16" fmla="+- 1 0 0"/>
              <a:gd name="G17" fmla="+- 1 0 0"/>
              <a:gd name="G18" fmla="+- 1 0 0"/>
              <a:gd name="G19" fmla="+- 1 0 0"/>
              <a:gd name="G20" fmla="+- 1 0 0"/>
              <a:gd name="G21" fmla="+- 1 0 0"/>
              <a:gd name="G22" fmla="+- 1 0 0"/>
              <a:gd name="G23" fmla="+- 1 0 0"/>
              <a:gd name="G24" fmla="+- 1 0 0"/>
              <a:gd name="G25" fmla="+- 1 0 0"/>
              <a:gd name="G26" fmla="+- 57676 0 0"/>
              <a:gd name="G27" fmla="+- 1950 0 0"/>
              <a:gd name="G28" fmla="+- 13503 0 0"/>
              <a:gd name="T0" fmla="*/ 0 w 1819101"/>
              <a:gd name="T1" fmla="*/ 210084 h 1260656"/>
              <a:gd name="T2" fmla="*/ 60902 w 1819101"/>
              <a:gd name="T3" fmla="*/ 61532 h 1260656"/>
              <a:gd name="T4" fmla="*/ 207934 w 1819101"/>
              <a:gd name="T5" fmla="*/ 0 h 1260656"/>
              <a:gd name="T6" fmla="*/ 1592291 w 1819101"/>
              <a:gd name="T7" fmla="*/ 0 h 1260656"/>
              <a:gd name="T8" fmla="*/ 1739323 w 1819101"/>
              <a:gd name="T9" fmla="*/ 61532 h 1260656"/>
              <a:gd name="T10" fmla="*/ 1800225 w 1819101"/>
              <a:gd name="T11" fmla="*/ 210084 h 1260656"/>
              <a:gd name="T12" fmla="*/ 1800225 w 1819101"/>
              <a:gd name="T13" fmla="*/ 1050391 h 1260656"/>
              <a:gd name="T14" fmla="*/ 1739323 w 1819101"/>
              <a:gd name="T15" fmla="*/ 1198943 h 1260656"/>
              <a:gd name="T16" fmla="*/ 1592291 w 1819101"/>
              <a:gd name="T17" fmla="*/ 1260475 h 1260656"/>
              <a:gd name="T18" fmla="*/ 207934 w 1819101"/>
              <a:gd name="T19" fmla="*/ 1260475 h 1260656"/>
              <a:gd name="T20" fmla="*/ 60902 w 1819101"/>
              <a:gd name="T21" fmla="*/ 1198943 h 1260656"/>
              <a:gd name="T22" fmla="*/ 0 w 1819101"/>
              <a:gd name="T23" fmla="*/ 1050391 h 1260656"/>
              <a:gd name="T24" fmla="*/ 0 w 1819101"/>
              <a:gd name="T25" fmla="*/ 210084 h 1260656"/>
              <a:gd name="T26" fmla="*/ 0 w 1819101"/>
              <a:gd name="T27" fmla="*/ 0 h 1260656"/>
              <a:gd name="T28" fmla="*/ 1819101 w 1819101"/>
              <a:gd name="T29" fmla="*/ 1260656 h 1260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T26" t="T27" r="T28" b="T29"/>
            <a:pathLst>
              <a:path w="1819101" h="1260656">
                <a:moveTo>
                  <a:pt x="0" y="210114"/>
                </a:moveTo>
                <a:cubicBezTo>
                  <a:pt x="0" y="154388"/>
                  <a:pt x="22137" y="100945"/>
                  <a:pt x="61541" y="61541"/>
                </a:cubicBezTo>
                <a:cubicBezTo>
                  <a:pt x="100945" y="22137"/>
                  <a:pt x="154388" y="0"/>
                  <a:pt x="210114" y="0"/>
                </a:cubicBezTo>
                <a:lnTo>
                  <a:pt x="1608987" y="0"/>
                </a:lnTo>
                <a:cubicBezTo>
                  <a:pt x="1664713" y="0"/>
                  <a:pt x="1718156" y="22137"/>
                  <a:pt x="1757560" y="61541"/>
                </a:cubicBezTo>
                <a:cubicBezTo>
                  <a:pt x="1796964" y="100945"/>
                  <a:pt x="1819101" y="154388"/>
                  <a:pt x="1819101" y="210114"/>
                </a:cubicBezTo>
                <a:lnTo>
                  <a:pt x="1819101" y="1050542"/>
                </a:lnTo>
                <a:cubicBezTo>
                  <a:pt x="1819101" y="1106268"/>
                  <a:pt x="1796964" y="1159711"/>
                  <a:pt x="1757560" y="1199115"/>
                </a:cubicBezTo>
                <a:cubicBezTo>
                  <a:pt x="1718156" y="1238519"/>
                  <a:pt x="1664713" y="1260656"/>
                  <a:pt x="1608987" y="1260656"/>
                </a:cubicBezTo>
                <a:lnTo>
                  <a:pt x="210114" y="1260656"/>
                </a:lnTo>
                <a:cubicBezTo>
                  <a:pt x="154388" y="1260656"/>
                  <a:pt x="100945" y="1238519"/>
                  <a:pt x="61541" y="1199115"/>
                </a:cubicBezTo>
                <a:cubicBezTo>
                  <a:pt x="22137" y="1159711"/>
                  <a:pt x="0" y="1106268"/>
                  <a:pt x="0" y="1050542"/>
                </a:cubicBezTo>
                <a:lnTo>
                  <a:pt x="0" y="210114"/>
                </a:lnTo>
                <a:close/>
              </a:path>
            </a:pathLst>
          </a:custGeom>
          <a:solidFill>
            <a:srgbClr val="C3D69B"/>
          </a:solidFill>
          <a:ln w="25560" cap="sq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lIns="85680" tIns="85680" rIns="85680" bIns="85680" anchor="ctr"/>
          <a:lstStyle/>
          <a:p>
            <a:pPr algn="ctr">
              <a:lnSpc>
                <a:spcPct val="90000"/>
              </a:lnSpc>
              <a:spcAft>
                <a:spcPts val="825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sz="1900" dirty="0">
                <a:ea typeface="ヒラギノ角ゴ Pro W3" charset="0"/>
                <a:cs typeface="ヒラギノ角ゴ Pro W3" charset="0"/>
              </a:rPr>
              <a:t>Lagoa Facultativa</a:t>
            </a:r>
          </a:p>
        </p:txBody>
      </p:sp>
      <p:sp>
        <p:nvSpPr>
          <p:cNvPr id="7" name="Freeform 6"/>
          <p:cNvSpPr>
            <a:spLocks noChangeArrowheads="1"/>
          </p:cNvSpPr>
          <p:nvPr/>
        </p:nvSpPr>
        <p:spPr bwMode="auto">
          <a:xfrm>
            <a:off x="3656013" y="2900437"/>
            <a:ext cx="730250" cy="731837"/>
          </a:xfrm>
          <a:custGeom>
            <a:avLst/>
            <a:gdLst>
              <a:gd name="G0" fmla="+- 1 0 0"/>
              <a:gd name="G1" fmla="+- 1 0 0"/>
              <a:gd name="G2" fmla="+- 1 0 0"/>
              <a:gd name="G3" fmla="+- 1 0 0"/>
              <a:gd name="G4" fmla="+- 1 0 0"/>
              <a:gd name="G5" fmla="+- 1 0 0"/>
              <a:gd name="G6" fmla="+- 1 0 0"/>
              <a:gd name="G7" fmla="+- 1 0 0"/>
              <a:gd name="G8" fmla="+- 1 0 0"/>
              <a:gd name="G9" fmla="+- 1 0 0"/>
              <a:gd name="G10" fmla="+- 1 0 0"/>
              <a:gd name="G11" fmla="+- 1 0 0"/>
              <a:gd name="G12" fmla="+- 1 0 0"/>
              <a:gd name="T0" fmla="*/ 96795 w 731180"/>
              <a:gd name="T1" fmla="*/ 279854 h 731180"/>
              <a:gd name="T2" fmla="*/ 279247 w 731180"/>
              <a:gd name="T3" fmla="*/ 279854 h 731180"/>
              <a:gd name="T4" fmla="*/ 279247 w 731180"/>
              <a:gd name="T5" fmla="*/ 97005 h 731180"/>
              <a:gd name="T6" fmla="*/ 451003 w 731180"/>
              <a:gd name="T7" fmla="*/ 97005 h 731180"/>
              <a:gd name="T8" fmla="*/ 451003 w 731180"/>
              <a:gd name="T9" fmla="*/ 279854 h 731180"/>
              <a:gd name="T10" fmla="*/ 633455 w 731180"/>
              <a:gd name="T11" fmla="*/ 279854 h 731180"/>
              <a:gd name="T12" fmla="*/ 633455 w 731180"/>
              <a:gd name="T13" fmla="*/ 451983 h 731180"/>
              <a:gd name="T14" fmla="*/ 451003 w 731180"/>
              <a:gd name="T15" fmla="*/ 451983 h 731180"/>
              <a:gd name="T16" fmla="*/ 451003 w 731180"/>
              <a:gd name="T17" fmla="*/ 634832 h 731180"/>
              <a:gd name="T18" fmla="*/ 279247 w 731180"/>
              <a:gd name="T19" fmla="*/ 634832 h 731180"/>
              <a:gd name="T20" fmla="*/ 279247 w 731180"/>
              <a:gd name="T21" fmla="*/ 451983 h 731180"/>
              <a:gd name="T22" fmla="*/ 96795 w 731180"/>
              <a:gd name="T23" fmla="*/ 451983 h 731180"/>
              <a:gd name="T24" fmla="*/ 96795 w 731180"/>
              <a:gd name="T25" fmla="*/ 279854 h 731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31180" h="731180">
                <a:moveTo>
                  <a:pt x="96918" y="279603"/>
                </a:moveTo>
                <a:lnTo>
                  <a:pt x="279603" y="279603"/>
                </a:lnTo>
                <a:lnTo>
                  <a:pt x="279603" y="96918"/>
                </a:lnTo>
                <a:lnTo>
                  <a:pt x="451577" y="96918"/>
                </a:lnTo>
                <a:lnTo>
                  <a:pt x="451577" y="279603"/>
                </a:lnTo>
                <a:lnTo>
                  <a:pt x="634262" y="279603"/>
                </a:lnTo>
                <a:lnTo>
                  <a:pt x="634262" y="451577"/>
                </a:lnTo>
                <a:lnTo>
                  <a:pt x="451577" y="451577"/>
                </a:lnTo>
                <a:lnTo>
                  <a:pt x="451577" y="634262"/>
                </a:lnTo>
                <a:lnTo>
                  <a:pt x="279603" y="634262"/>
                </a:lnTo>
                <a:lnTo>
                  <a:pt x="279603" y="451577"/>
                </a:lnTo>
                <a:lnTo>
                  <a:pt x="96918" y="451577"/>
                </a:lnTo>
                <a:lnTo>
                  <a:pt x="96918" y="279603"/>
                </a:lnTo>
                <a:close/>
              </a:path>
            </a:pathLst>
          </a:custGeom>
          <a:solidFill>
            <a:srgbClr val="B2C1DB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4451350" y="2636912"/>
            <a:ext cx="1798638" cy="1260475"/>
          </a:xfrm>
          <a:custGeom>
            <a:avLst/>
            <a:gdLst>
              <a:gd name="G0" fmla="+- 13503 0 0"/>
              <a:gd name="G1" fmla="+- 23314 0 0"/>
              <a:gd name="G2" fmla="+- 1 0 0"/>
              <a:gd name="G3" fmla="+- 1 0 0"/>
              <a:gd name="G4" fmla="+- 1 0 0"/>
              <a:gd name="G5" fmla="+- 1 0 0"/>
              <a:gd name="G6" fmla="+- 1 0 0"/>
              <a:gd name="G7" fmla="+- 1 0 0"/>
              <a:gd name="G8" fmla="+- 1 0 0"/>
              <a:gd name="G9" fmla="+- 1 0 0"/>
              <a:gd name="G10" fmla="+- 1 0 0"/>
              <a:gd name="G11" fmla="+- 1 0 0"/>
              <a:gd name="G12" fmla="+- 1 0 0"/>
              <a:gd name="G13" fmla="+- 1 0 0"/>
              <a:gd name="G14" fmla="+- 1 0 0"/>
              <a:gd name="G15" fmla="+- 1 0 0"/>
              <a:gd name="G16" fmla="+- 1 0 0"/>
              <a:gd name="G17" fmla="+- 1 0 0"/>
              <a:gd name="G18" fmla="+- 1 0 0"/>
              <a:gd name="G19" fmla="+- 1 0 0"/>
              <a:gd name="G20" fmla="+- 1 0 0"/>
              <a:gd name="G21" fmla="+- 1 0 0"/>
              <a:gd name="G22" fmla="+- 1 0 0"/>
              <a:gd name="G23" fmla="+- 1 0 0"/>
              <a:gd name="G24" fmla="+- 1 0 0"/>
              <a:gd name="G25" fmla="+- 1 0 0"/>
              <a:gd name="G26" fmla="+- 57676 0 0"/>
              <a:gd name="G27" fmla="+- 1950 0 0"/>
              <a:gd name="G28" fmla="+- 13503 0 0"/>
              <a:gd name="T0" fmla="*/ 0 w 1747987"/>
              <a:gd name="T1" fmla="*/ 210084 h 1260656"/>
              <a:gd name="T2" fmla="*/ 63324 w 1747987"/>
              <a:gd name="T3" fmla="*/ 61532 h 1260656"/>
              <a:gd name="T4" fmla="*/ 216202 w 1747987"/>
              <a:gd name="T5" fmla="*/ 0 h 1260656"/>
              <a:gd name="T6" fmla="*/ 1582436 w 1747987"/>
              <a:gd name="T7" fmla="*/ 0 h 1260656"/>
              <a:gd name="T8" fmla="*/ 1735314 w 1747987"/>
              <a:gd name="T9" fmla="*/ 61532 h 1260656"/>
              <a:gd name="T10" fmla="*/ 1798638 w 1747987"/>
              <a:gd name="T11" fmla="*/ 210084 h 1260656"/>
              <a:gd name="T12" fmla="*/ 1798638 w 1747987"/>
              <a:gd name="T13" fmla="*/ 1050391 h 1260656"/>
              <a:gd name="T14" fmla="*/ 1735314 w 1747987"/>
              <a:gd name="T15" fmla="*/ 1198943 h 1260656"/>
              <a:gd name="T16" fmla="*/ 1582436 w 1747987"/>
              <a:gd name="T17" fmla="*/ 1260475 h 1260656"/>
              <a:gd name="T18" fmla="*/ 216202 w 1747987"/>
              <a:gd name="T19" fmla="*/ 1260475 h 1260656"/>
              <a:gd name="T20" fmla="*/ 63324 w 1747987"/>
              <a:gd name="T21" fmla="*/ 1198943 h 1260656"/>
              <a:gd name="T22" fmla="*/ 0 w 1747987"/>
              <a:gd name="T23" fmla="*/ 1050391 h 1260656"/>
              <a:gd name="T24" fmla="*/ 0 w 1747987"/>
              <a:gd name="T25" fmla="*/ 210084 h 1260656"/>
              <a:gd name="T26" fmla="*/ 0 w 1747987"/>
              <a:gd name="T27" fmla="*/ 0 h 1260656"/>
              <a:gd name="T28" fmla="*/ 1747987 w 1747987"/>
              <a:gd name="T29" fmla="*/ 1260656 h 1260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T26" t="T27" r="T28" b="T29"/>
            <a:pathLst>
              <a:path w="1747987" h="1260656">
                <a:moveTo>
                  <a:pt x="0" y="210114"/>
                </a:moveTo>
                <a:cubicBezTo>
                  <a:pt x="0" y="154388"/>
                  <a:pt x="22137" y="100945"/>
                  <a:pt x="61541" y="61541"/>
                </a:cubicBezTo>
                <a:cubicBezTo>
                  <a:pt x="100945" y="22137"/>
                  <a:pt x="154388" y="0"/>
                  <a:pt x="210114" y="0"/>
                </a:cubicBezTo>
                <a:lnTo>
                  <a:pt x="1537873" y="0"/>
                </a:lnTo>
                <a:cubicBezTo>
                  <a:pt x="1593599" y="0"/>
                  <a:pt x="1647042" y="22137"/>
                  <a:pt x="1686446" y="61541"/>
                </a:cubicBezTo>
                <a:cubicBezTo>
                  <a:pt x="1725850" y="100945"/>
                  <a:pt x="1747987" y="154388"/>
                  <a:pt x="1747987" y="210114"/>
                </a:cubicBezTo>
                <a:lnTo>
                  <a:pt x="1747987" y="1050542"/>
                </a:lnTo>
                <a:cubicBezTo>
                  <a:pt x="1747987" y="1106268"/>
                  <a:pt x="1725850" y="1159711"/>
                  <a:pt x="1686446" y="1199115"/>
                </a:cubicBezTo>
                <a:cubicBezTo>
                  <a:pt x="1647042" y="1238519"/>
                  <a:pt x="1593599" y="1260656"/>
                  <a:pt x="1537873" y="1260656"/>
                </a:cubicBezTo>
                <a:lnTo>
                  <a:pt x="210114" y="1260656"/>
                </a:lnTo>
                <a:cubicBezTo>
                  <a:pt x="154388" y="1260656"/>
                  <a:pt x="100945" y="1238519"/>
                  <a:pt x="61541" y="1199115"/>
                </a:cubicBezTo>
                <a:cubicBezTo>
                  <a:pt x="22137" y="1159711"/>
                  <a:pt x="0" y="1106268"/>
                  <a:pt x="0" y="1050542"/>
                </a:cubicBezTo>
                <a:lnTo>
                  <a:pt x="0" y="210114"/>
                </a:lnTo>
                <a:close/>
              </a:path>
            </a:pathLst>
          </a:custGeom>
          <a:solidFill>
            <a:srgbClr val="C3D69B"/>
          </a:solidFill>
          <a:ln w="25560" cap="sq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lIns="85680" tIns="85680" rIns="85680" bIns="85680" anchor="ctr"/>
          <a:lstStyle/>
          <a:p>
            <a:pPr algn="ctr">
              <a:lnSpc>
                <a:spcPct val="90000"/>
              </a:lnSpc>
              <a:spcAft>
                <a:spcPts val="825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sz="1900">
                <a:ea typeface="ヒラギノ角ゴ Pro W3" charset="0"/>
                <a:cs typeface="ヒラギノ角ゴ Pro W3" charset="0"/>
              </a:rPr>
              <a:t>Lagoa Facultativa</a:t>
            </a:r>
          </a:p>
        </p:txBody>
      </p:sp>
      <p:sp>
        <p:nvSpPr>
          <p:cNvPr id="9" name="Freeform 8"/>
          <p:cNvSpPr>
            <a:spLocks noChangeArrowheads="1"/>
          </p:cNvSpPr>
          <p:nvPr/>
        </p:nvSpPr>
        <p:spPr bwMode="auto">
          <a:xfrm>
            <a:off x="1535113" y="2900437"/>
            <a:ext cx="731837" cy="731837"/>
          </a:xfrm>
          <a:custGeom>
            <a:avLst/>
            <a:gdLst>
              <a:gd name="G0" fmla="+- 1 0 0"/>
              <a:gd name="G1" fmla="+- 1 0 0"/>
              <a:gd name="G2" fmla="+- 1 0 0"/>
              <a:gd name="G3" fmla="+- 1 0 0"/>
              <a:gd name="G4" fmla="+- 1 0 0"/>
              <a:gd name="G5" fmla="+- 1 0 0"/>
              <a:gd name="G6" fmla="+- 1 0 0"/>
              <a:gd name="G7" fmla="+- 1 0 0"/>
              <a:gd name="G8" fmla="+- 1 0 0"/>
              <a:gd name="G9" fmla="+- 1 0 0"/>
              <a:gd name="T0" fmla="*/ 97005 w 731180"/>
              <a:gd name="T1" fmla="*/ 150758 h 731180"/>
              <a:gd name="T2" fmla="*/ 634832 w 731180"/>
              <a:gd name="T3" fmla="*/ 150758 h 731180"/>
              <a:gd name="T4" fmla="*/ 634832 w 731180"/>
              <a:gd name="T5" fmla="*/ 322887 h 731180"/>
              <a:gd name="T6" fmla="*/ 97005 w 731180"/>
              <a:gd name="T7" fmla="*/ 322887 h 731180"/>
              <a:gd name="T8" fmla="*/ 97005 w 731180"/>
              <a:gd name="T9" fmla="*/ 150758 h 731180"/>
              <a:gd name="T10" fmla="*/ 97005 w 731180"/>
              <a:gd name="T11" fmla="*/ 408950 h 731180"/>
              <a:gd name="T12" fmla="*/ 634832 w 731180"/>
              <a:gd name="T13" fmla="*/ 408950 h 731180"/>
              <a:gd name="T14" fmla="*/ 634832 w 731180"/>
              <a:gd name="T15" fmla="*/ 581079 h 731180"/>
              <a:gd name="T16" fmla="*/ 97005 w 731180"/>
              <a:gd name="T17" fmla="*/ 581079 h 731180"/>
              <a:gd name="T18" fmla="*/ 97005 w 731180"/>
              <a:gd name="T19" fmla="*/ 408950 h 731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1180" h="731180">
                <a:moveTo>
                  <a:pt x="96918" y="150623"/>
                </a:moveTo>
                <a:lnTo>
                  <a:pt x="634262" y="150623"/>
                </a:lnTo>
                <a:lnTo>
                  <a:pt x="634262" y="322597"/>
                </a:lnTo>
                <a:lnTo>
                  <a:pt x="96918" y="322597"/>
                </a:lnTo>
                <a:lnTo>
                  <a:pt x="96918" y="150623"/>
                </a:lnTo>
                <a:close/>
                <a:moveTo>
                  <a:pt x="96918" y="408583"/>
                </a:moveTo>
                <a:lnTo>
                  <a:pt x="634262" y="408583"/>
                </a:lnTo>
                <a:lnTo>
                  <a:pt x="634262" y="580557"/>
                </a:lnTo>
                <a:lnTo>
                  <a:pt x="96918" y="580557"/>
                </a:lnTo>
                <a:lnTo>
                  <a:pt x="96918" y="408583"/>
                </a:lnTo>
                <a:close/>
              </a:path>
            </a:pathLst>
          </a:custGeom>
          <a:solidFill>
            <a:srgbClr val="B2C1DB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10" name="AutoShape 9"/>
          <p:cNvSpPr>
            <a:spLocks noChangeArrowheads="1"/>
          </p:cNvSpPr>
          <p:nvPr/>
        </p:nvSpPr>
        <p:spPr bwMode="auto">
          <a:xfrm>
            <a:off x="211138" y="2636912"/>
            <a:ext cx="1260475" cy="1260475"/>
          </a:xfrm>
          <a:custGeom>
            <a:avLst/>
            <a:gdLst>
              <a:gd name="G0" fmla="+- 40495 0 0"/>
              <a:gd name="G1" fmla="+- 4396 0 0"/>
              <a:gd name="G2" fmla="+- 1 0 0"/>
              <a:gd name="G3" fmla="+- 1 0 0"/>
              <a:gd name="G4" fmla="+- 1 0 0"/>
              <a:gd name="G5" fmla="+- 1 0 0"/>
              <a:gd name="G6" fmla="+- 1 0 0"/>
              <a:gd name="G7" fmla="+- 1 0 0"/>
              <a:gd name="G8" fmla="+- 1 0 0"/>
              <a:gd name="G9" fmla="+- 1 0 0"/>
              <a:gd name="G10" fmla="+- 1 0 0"/>
              <a:gd name="G11" fmla="+- 1 0 0"/>
              <a:gd name="G12" fmla="+- 1 0 0"/>
              <a:gd name="G13" fmla="+- 1 0 0"/>
              <a:gd name="G14" fmla="+- 1 0 0"/>
              <a:gd name="G15" fmla="+- 1 0 0"/>
              <a:gd name="G16" fmla="+- 1 0 0"/>
              <a:gd name="G17" fmla="+- 1 0 0"/>
              <a:gd name="G18" fmla="+- 1 0 0"/>
              <a:gd name="G19" fmla="+- 1 0 0"/>
              <a:gd name="G20" fmla="+- 1 0 0"/>
              <a:gd name="G21" fmla="+- 1 0 0"/>
              <a:gd name="G22" fmla="+- 1 0 0"/>
              <a:gd name="G23" fmla="+- 11059 0 0"/>
              <a:gd name="G24" fmla="*/ 1 0 51712"/>
              <a:gd name="G25" fmla="+- 40495 0 0"/>
              <a:gd name="T0" fmla="*/ 0 w 1260656"/>
              <a:gd name="T1" fmla="*/ 630238 h 1260656"/>
              <a:gd name="T2" fmla="*/ 184592 w 1260656"/>
              <a:gd name="T3" fmla="*/ 184592 h 1260656"/>
              <a:gd name="T4" fmla="*/ 630238 w 1260656"/>
              <a:gd name="T5" fmla="*/ 1 h 1260656"/>
              <a:gd name="T6" fmla="*/ 1075884 w 1260656"/>
              <a:gd name="T7" fmla="*/ 184593 h 1260656"/>
              <a:gd name="T8" fmla="*/ 1260475 w 1260656"/>
              <a:gd name="T9" fmla="*/ 630239 h 1260656"/>
              <a:gd name="T10" fmla="*/ 1075883 w 1260656"/>
              <a:gd name="T11" fmla="*/ 1075885 h 1260656"/>
              <a:gd name="T12" fmla="*/ 630238 w 1260656"/>
              <a:gd name="T13" fmla="*/ 1260477 h 1260656"/>
              <a:gd name="T14" fmla="*/ 184592 w 1260656"/>
              <a:gd name="T15" fmla="*/ 1075885 h 1260656"/>
              <a:gd name="T16" fmla="*/ 1 w 1260656"/>
              <a:gd name="T17" fmla="*/ 630238 h 1260656"/>
              <a:gd name="T18" fmla="*/ 0 w 1260656"/>
              <a:gd name="T19" fmla="*/ 630238 h 1260656"/>
              <a:gd name="T20" fmla="*/ 0 w 1260656"/>
              <a:gd name="T21" fmla="*/ 0 h 1260656"/>
              <a:gd name="T22" fmla="*/ 1260656 w 1260656"/>
              <a:gd name="T23" fmla="*/ 1260656 h 1260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1260656" h="1260656">
                <a:moveTo>
                  <a:pt x="0" y="630328"/>
                </a:moveTo>
                <a:cubicBezTo>
                  <a:pt x="0" y="463155"/>
                  <a:pt x="66410" y="302828"/>
                  <a:pt x="184619" y="184619"/>
                </a:cubicBezTo>
                <a:cubicBezTo>
                  <a:pt x="302829" y="66410"/>
                  <a:pt x="463155" y="1"/>
                  <a:pt x="630329" y="1"/>
                </a:cubicBezTo>
                <a:cubicBezTo>
                  <a:pt x="797502" y="1"/>
                  <a:pt x="957829" y="66411"/>
                  <a:pt x="1076038" y="184620"/>
                </a:cubicBezTo>
                <a:cubicBezTo>
                  <a:pt x="1194247" y="302830"/>
                  <a:pt x="1260656" y="463156"/>
                  <a:pt x="1260656" y="630330"/>
                </a:cubicBezTo>
                <a:cubicBezTo>
                  <a:pt x="1260656" y="797503"/>
                  <a:pt x="1194247" y="957830"/>
                  <a:pt x="1076037" y="1076039"/>
                </a:cubicBezTo>
                <a:cubicBezTo>
                  <a:pt x="957827" y="1194248"/>
                  <a:pt x="797501" y="1260658"/>
                  <a:pt x="630328" y="1260658"/>
                </a:cubicBezTo>
                <a:cubicBezTo>
                  <a:pt x="463155" y="1260658"/>
                  <a:pt x="302828" y="1194248"/>
                  <a:pt x="184619" y="1076039"/>
                </a:cubicBezTo>
                <a:cubicBezTo>
                  <a:pt x="66410" y="957829"/>
                  <a:pt x="0" y="797503"/>
                  <a:pt x="1" y="630329"/>
                </a:cubicBezTo>
                <a:lnTo>
                  <a:pt x="0" y="630328"/>
                </a:lnTo>
                <a:close/>
              </a:path>
            </a:pathLst>
          </a:custGeom>
          <a:solidFill>
            <a:srgbClr val="C0504D"/>
          </a:solidFill>
          <a:ln w="25560" cap="sq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lIns="208800" tIns="208800" rIns="208800" bIns="208800" anchor="ctr"/>
          <a:lstStyle/>
          <a:p>
            <a:pPr algn="ctr">
              <a:lnSpc>
                <a:spcPct val="90000"/>
              </a:lnSpc>
              <a:spcAft>
                <a:spcPts val="825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sz="1900">
                <a:solidFill>
                  <a:srgbClr val="FFFFFF"/>
                </a:solidFill>
                <a:ea typeface="ヒラギノ角ゴ Pro W3" charset="0"/>
                <a:cs typeface="ヒラギノ角ゴ Pro W3" charset="0"/>
              </a:rPr>
              <a:t>ETE Parque Atheneu</a:t>
            </a:r>
          </a:p>
        </p:txBody>
      </p:sp>
      <p:sp>
        <p:nvSpPr>
          <p:cNvPr id="11" name="AutoShape 10"/>
          <p:cNvSpPr>
            <a:spLocks noChangeArrowheads="1"/>
          </p:cNvSpPr>
          <p:nvPr/>
        </p:nvSpPr>
        <p:spPr bwMode="auto">
          <a:xfrm>
            <a:off x="2330450" y="2636912"/>
            <a:ext cx="1260475" cy="1260475"/>
          </a:xfrm>
          <a:custGeom>
            <a:avLst/>
            <a:gdLst>
              <a:gd name="G0" fmla="+- 1 0 0"/>
              <a:gd name="G1" fmla="+- 1 0 0"/>
              <a:gd name="G2" fmla="+- 1 0 0"/>
              <a:gd name="G3" fmla="+- 1 0 0"/>
              <a:gd name="G4" fmla="+- 1 0 0"/>
              <a:gd name="G5" fmla="+- 1 0 0"/>
              <a:gd name="G6" fmla="+- 1 0 0"/>
              <a:gd name="G7" fmla="+- 1 0 0"/>
              <a:gd name="G8" fmla="+- 1 0 0"/>
              <a:gd name="G9" fmla="+- 1 0 0"/>
              <a:gd name="G10" fmla="+- 1 0 0"/>
              <a:gd name="G11" fmla="+- 1 0 0"/>
              <a:gd name="T0" fmla="*/ 302735 w 1260475"/>
              <a:gd name="T1" fmla="*/ 302735 h 1260475"/>
              <a:gd name="T2" fmla="*/ 957740 w 1260475"/>
              <a:gd name="T3" fmla="*/ 302735 h 1260475"/>
              <a:gd name="T4" fmla="*/ 957740 w 1260475"/>
              <a:gd name="T5" fmla="*/ 957740 h 1260475"/>
              <a:gd name="T6" fmla="*/ 302735 w 1260475"/>
              <a:gd name="T7" fmla="*/ 957740 h 1260475"/>
              <a:gd name="T8" fmla="*/ 197919 w 1260475"/>
              <a:gd name="T9" fmla="*/ 197919 h 1260475"/>
              <a:gd name="T10" fmla="*/ 1062556 w 1260475"/>
              <a:gd name="T11" fmla="*/ 1062556 h 12604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1260475" h="1260475">
                <a:moveTo>
                  <a:pt x="197919" y="407550"/>
                </a:moveTo>
                <a:lnTo>
                  <a:pt x="407550" y="197919"/>
                </a:lnTo>
                <a:lnTo>
                  <a:pt x="630238" y="420606"/>
                </a:lnTo>
                <a:lnTo>
                  <a:pt x="852925" y="197919"/>
                </a:lnTo>
                <a:lnTo>
                  <a:pt x="1062556" y="407550"/>
                </a:lnTo>
                <a:lnTo>
                  <a:pt x="839869" y="630238"/>
                </a:lnTo>
                <a:lnTo>
                  <a:pt x="1062556" y="852925"/>
                </a:lnTo>
                <a:lnTo>
                  <a:pt x="852925" y="1062556"/>
                </a:lnTo>
                <a:lnTo>
                  <a:pt x="630238" y="839869"/>
                </a:lnTo>
                <a:lnTo>
                  <a:pt x="407550" y="1062556"/>
                </a:lnTo>
                <a:lnTo>
                  <a:pt x="197919" y="852925"/>
                </a:lnTo>
                <a:lnTo>
                  <a:pt x="420606" y="630238"/>
                </a:lnTo>
                <a:close/>
              </a:path>
            </a:pathLst>
          </a:custGeom>
          <a:solidFill>
            <a:srgbClr val="FF0000"/>
          </a:solidFill>
          <a:ln w="9360" cap="sq">
            <a:solidFill>
              <a:srgbClr val="4A7EBB"/>
            </a:solidFill>
            <a:miter lim="800000"/>
            <a:headEnd/>
            <a:tailEnd/>
          </a:ln>
          <a:effectLst>
            <a:outerShdw dist="23040" dir="5400000" algn="ctr" rotWithShape="0">
              <a:srgbClr val="000000">
                <a:alpha val="35036"/>
              </a:srgbClr>
            </a:outerShdw>
          </a:effectLst>
        </p:spPr>
        <p:txBody>
          <a:bodyPr lIns="90000" tIns="46800" rIns="90000" bIns="46800"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dirty="0">
                <a:solidFill>
                  <a:srgbClr val="FFFFFF"/>
                </a:solidFill>
                <a:ea typeface="ヒラギノ角ゴ Pro W3" charset="0"/>
                <a:cs typeface="ヒラギノ角ゴ Pro W3" charset="0"/>
              </a:rPr>
              <a:t>2010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1043608" y="4365104"/>
            <a:ext cx="77768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VAZÃO MÁXIMA DE PROJETO: </a:t>
            </a:r>
            <a:r>
              <a:rPr lang="pt-BR" b="1" dirty="0" smtClean="0">
                <a:solidFill>
                  <a:srgbClr val="0070C0"/>
                </a:solidFill>
              </a:rPr>
              <a:t>90 L/s</a:t>
            </a:r>
          </a:p>
          <a:p>
            <a:endParaRPr lang="pt-BR" dirty="0" smtClean="0"/>
          </a:p>
          <a:p>
            <a:r>
              <a:rPr lang="pt-BR" dirty="0" smtClean="0"/>
              <a:t>VAZÃO DE OPERAÇÃO: </a:t>
            </a:r>
            <a:r>
              <a:rPr lang="pt-BR" b="1" dirty="0" smtClean="0">
                <a:solidFill>
                  <a:srgbClr val="0070C0"/>
                </a:solidFill>
              </a:rPr>
              <a:t>110 L/s</a:t>
            </a:r>
            <a:endParaRPr lang="pt-BR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solidFill>
                  <a:srgbClr val="0070C0"/>
                </a:solidFill>
              </a:rPr>
              <a:t>INTRODUÇÃO</a:t>
            </a:r>
            <a:endParaRPr lang="pt-BR" b="1" dirty="0">
              <a:solidFill>
                <a:srgbClr val="0070C0"/>
              </a:solidFill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 cstate="print"/>
          <a:srcRect t="9972" b="4993"/>
          <a:stretch>
            <a:fillRect/>
          </a:stretch>
        </p:blipFill>
        <p:spPr bwMode="auto">
          <a:xfrm>
            <a:off x="1189112" y="1412776"/>
            <a:ext cx="7199312" cy="38274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solidFill>
                  <a:srgbClr val="0070C0"/>
                </a:solidFill>
              </a:rPr>
              <a:t>INTRODUÇÃO</a:t>
            </a:r>
            <a:endParaRPr lang="pt-BR" b="1" dirty="0">
              <a:solidFill>
                <a:srgbClr val="0070C0"/>
              </a:solidFill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95536" y="1340768"/>
            <a:ext cx="8229600" cy="1296144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38138" indent="-338138">
              <a:spcBef>
                <a:spcPts val="800"/>
              </a:spcBef>
              <a:buFont typeface="Arial" charset="0"/>
              <a:buChar char="•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</a:pPr>
            <a:r>
              <a:rPr lang="pt-BR" sz="2200" dirty="0" smtClean="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RECLAMAÇÕES DA VIZINHANÇA POR CAUSA DO ODOR</a:t>
            </a:r>
          </a:p>
          <a:p>
            <a:pPr marL="741363" lvl="1" indent="-282575">
              <a:spcBef>
                <a:spcPts val="800"/>
              </a:spcBef>
              <a:buClrTx/>
              <a:buFontTx/>
              <a:buNone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</a:pPr>
            <a:endParaRPr lang="pt-BR" sz="2200" dirty="0" smtClean="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  <a:p>
            <a:pPr marL="339725" indent="-338138" algn="ctr">
              <a:spcBef>
                <a:spcPts val="800"/>
              </a:spcBef>
              <a:buClrTx/>
              <a:buFontTx/>
              <a:buNone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</a:pPr>
            <a:endParaRPr lang="pt-BR" sz="2200" dirty="0" smtClean="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  <a:p>
            <a:pPr marL="339725" indent="-338138">
              <a:spcBef>
                <a:spcPts val="800"/>
              </a:spcBef>
              <a:buClrTx/>
              <a:buFontTx/>
              <a:buNone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</a:pPr>
            <a:endParaRPr lang="pt-BR" sz="2200" dirty="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 t="7866" r="29919" b="4993"/>
          <a:stretch>
            <a:fillRect/>
          </a:stretch>
        </p:blipFill>
        <p:spPr bwMode="auto">
          <a:xfrm>
            <a:off x="2483768" y="2132856"/>
            <a:ext cx="4464001" cy="317155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solidFill>
                  <a:srgbClr val="0070C0"/>
                </a:solidFill>
              </a:rPr>
              <a:t>INTRODUÇÃO</a:t>
            </a:r>
            <a:endParaRPr lang="pt-BR" b="1" dirty="0">
              <a:solidFill>
                <a:srgbClr val="0070C0"/>
              </a:solidFill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23528" y="1700808"/>
            <a:ext cx="8229600" cy="1296144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38138" indent="-338138">
              <a:spcBef>
                <a:spcPts val="800"/>
              </a:spcBef>
              <a:buFont typeface="Arial" charset="0"/>
              <a:buChar char="•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</a:pPr>
            <a:r>
              <a:rPr lang="pt-BR" sz="2200" dirty="0" smtClean="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ALTERNATIVAS UTILIZADAS PARA REMOÇÃO DO ODOR:</a:t>
            </a:r>
          </a:p>
          <a:p>
            <a:pPr marL="741363" lvl="1" indent="-282575">
              <a:spcBef>
                <a:spcPts val="800"/>
              </a:spcBef>
              <a:buClrTx/>
              <a:buFontTx/>
              <a:buNone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</a:pPr>
            <a:endParaRPr lang="pt-BR" sz="2200" dirty="0" smtClean="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  <a:p>
            <a:pPr marL="339725" indent="-338138" algn="ctr">
              <a:spcBef>
                <a:spcPts val="800"/>
              </a:spcBef>
              <a:buClrTx/>
              <a:buFontTx/>
              <a:buNone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</a:pPr>
            <a:endParaRPr lang="pt-BR" sz="2200" dirty="0" smtClean="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  <a:p>
            <a:pPr marL="339725" indent="-338138">
              <a:spcBef>
                <a:spcPts val="800"/>
              </a:spcBef>
              <a:buClrTx/>
              <a:buFontTx/>
              <a:buNone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</a:pPr>
            <a:endParaRPr lang="pt-BR" sz="2200" dirty="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0" y="3457575"/>
            <a:ext cx="9144000" cy="844550"/>
          </a:xfrm>
          <a:prstGeom prst="notchedRightArrow">
            <a:avLst>
              <a:gd name="adj1" fmla="val 50000"/>
              <a:gd name="adj2" fmla="val 50025"/>
            </a:avLst>
          </a:prstGeom>
          <a:solidFill>
            <a:srgbClr val="D0D8E8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7" name="AutoShape 4"/>
          <p:cNvSpPr>
            <a:spLocks noChangeArrowheads="1"/>
          </p:cNvSpPr>
          <p:nvPr/>
        </p:nvSpPr>
        <p:spPr bwMode="auto">
          <a:xfrm>
            <a:off x="4763" y="2824163"/>
            <a:ext cx="2989262" cy="844550"/>
          </a:xfrm>
          <a:custGeom>
            <a:avLst/>
            <a:gdLst>
              <a:gd name="G0" fmla="+- 1 0 0"/>
              <a:gd name="G1" fmla="+- 1 0 0"/>
              <a:gd name="G2" fmla="+- 1 0 0"/>
              <a:gd name="G3" fmla="+- 58259 0 0"/>
              <a:gd name="G4" fmla="+- 1 0 0"/>
              <a:gd name="T0" fmla="*/ 0 w 2652117"/>
              <a:gd name="T1" fmla="*/ 0 h 844703"/>
              <a:gd name="T2" fmla="*/ 2989262 w 2652117"/>
              <a:gd name="T3" fmla="*/ 0 h 844703"/>
              <a:gd name="T4" fmla="*/ 2989262 w 2652117"/>
              <a:gd name="T5" fmla="*/ 844550 h 844703"/>
              <a:gd name="T6" fmla="*/ 0 w 2652117"/>
              <a:gd name="T7" fmla="*/ 844550 h 844703"/>
              <a:gd name="T8" fmla="*/ 0 w 2652117"/>
              <a:gd name="T9" fmla="*/ 0 h 844703"/>
              <a:gd name="T10" fmla="*/ 0 w 2652117"/>
              <a:gd name="T11" fmla="*/ 0 h 844703"/>
              <a:gd name="T12" fmla="*/ 2652117 w 2652117"/>
              <a:gd name="T13" fmla="*/ 844703 h 8447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2652117" h="844703">
                <a:moveTo>
                  <a:pt x="0" y="0"/>
                </a:moveTo>
                <a:lnTo>
                  <a:pt x="2652117" y="0"/>
                </a:lnTo>
                <a:lnTo>
                  <a:pt x="2652117" y="844703"/>
                </a:lnTo>
                <a:lnTo>
                  <a:pt x="0" y="844703"/>
                </a:lnTo>
                <a:lnTo>
                  <a:pt x="0" y="0"/>
                </a:lnTo>
                <a:close/>
              </a:path>
            </a:pathLst>
          </a:custGeom>
          <a:noFill/>
          <a:ln w="9525" cap="flat">
            <a:noFill/>
            <a:round/>
            <a:headEnd/>
            <a:tailEnd/>
          </a:ln>
          <a:effectLst/>
        </p:spPr>
        <p:txBody>
          <a:bodyPr lIns="128160" tIns="128160" rIns="128160" bIns="128160" anchor="b" anchorCtr="1"/>
          <a:lstStyle/>
          <a:p>
            <a:pPr>
              <a:lnSpc>
                <a:spcPct val="90000"/>
              </a:lnSpc>
              <a:spcAft>
                <a:spcPts val="7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dirty="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2007</a:t>
            </a:r>
          </a:p>
          <a:p>
            <a:pPr marL="741363" lvl="1" indent="-282575">
              <a:lnSpc>
                <a:spcPct val="90000"/>
              </a:lnSpc>
              <a:spcAft>
                <a:spcPts val="7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dirty="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Biorremediador</a:t>
            </a:r>
          </a:p>
        </p:txBody>
      </p:sp>
      <p:sp>
        <p:nvSpPr>
          <p:cNvPr id="8" name="Oval 5"/>
          <p:cNvSpPr>
            <a:spLocks noChangeArrowheads="1"/>
          </p:cNvSpPr>
          <p:nvPr/>
        </p:nvSpPr>
        <p:spPr bwMode="auto">
          <a:xfrm>
            <a:off x="622300" y="3773488"/>
            <a:ext cx="211138" cy="211137"/>
          </a:xfrm>
          <a:prstGeom prst="ellipse">
            <a:avLst/>
          </a:prstGeom>
          <a:solidFill>
            <a:srgbClr val="4F81BD"/>
          </a:solidFill>
          <a:ln w="25560" cap="sq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" name="AutoShape 6"/>
          <p:cNvSpPr>
            <a:spLocks noChangeArrowheads="1"/>
          </p:cNvSpPr>
          <p:nvPr/>
        </p:nvSpPr>
        <p:spPr bwMode="auto">
          <a:xfrm>
            <a:off x="3692525" y="4090988"/>
            <a:ext cx="2738438" cy="844550"/>
          </a:xfrm>
          <a:custGeom>
            <a:avLst/>
            <a:gdLst>
              <a:gd name="G0" fmla="+- 1 0 0"/>
              <a:gd name="G1" fmla="+- 1 0 0"/>
              <a:gd name="G2" fmla="+- 1 0 0"/>
              <a:gd name="G3" fmla="+- 58259 0 0"/>
              <a:gd name="G4" fmla="+- 1 0 0"/>
              <a:gd name="T0" fmla="*/ 0 w 2652117"/>
              <a:gd name="T1" fmla="*/ 0 h 844703"/>
              <a:gd name="T2" fmla="*/ 2738438 w 2652117"/>
              <a:gd name="T3" fmla="*/ 0 h 844703"/>
              <a:gd name="T4" fmla="*/ 2738438 w 2652117"/>
              <a:gd name="T5" fmla="*/ 844550 h 844703"/>
              <a:gd name="T6" fmla="*/ 0 w 2652117"/>
              <a:gd name="T7" fmla="*/ 844550 h 844703"/>
              <a:gd name="T8" fmla="*/ 0 w 2652117"/>
              <a:gd name="T9" fmla="*/ 0 h 844703"/>
              <a:gd name="T10" fmla="*/ 0 w 2652117"/>
              <a:gd name="T11" fmla="*/ 0 h 844703"/>
              <a:gd name="T12" fmla="*/ 2652117 w 2652117"/>
              <a:gd name="T13" fmla="*/ 844703 h 8447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2652117" h="844703">
                <a:moveTo>
                  <a:pt x="0" y="0"/>
                </a:moveTo>
                <a:lnTo>
                  <a:pt x="2652117" y="0"/>
                </a:lnTo>
                <a:lnTo>
                  <a:pt x="2652117" y="844703"/>
                </a:lnTo>
                <a:lnTo>
                  <a:pt x="0" y="844703"/>
                </a:lnTo>
                <a:lnTo>
                  <a:pt x="0" y="0"/>
                </a:lnTo>
                <a:close/>
              </a:path>
            </a:pathLst>
          </a:custGeom>
          <a:noFill/>
          <a:ln w="9525" cap="flat">
            <a:noFill/>
            <a:round/>
            <a:headEnd/>
            <a:tailEnd/>
          </a:ln>
          <a:effectLst/>
        </p:spPr>
        <p:txBody>
          <a:bodyPr lIns="128160" tIns="128160" rIns="128160" bIns="128160" anchorCtr="1"/>
          <a:lstStyle/>
          <a:p>
            <a:pPr>
              <a:lnSpc>
                <a:spcPct val="90000"/>
              </a:lnSpc>
              <a:spcAft>
                <a:spcPts val="7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2010</a:t>
            </a:r>
          </a:p>
          <a:p>
            <a:pPr marL="741363" lvl="1" indent="-282575">
              <a:lnSpc>
                <a:spcPct val="90000"/>
              </a:lnSpc>
              <a:spcAft>
                <a:spcPts val="7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Controlador de Odores</a:t>
            </a:r>
          </a:p>
        </p:txBody>
      </p:sp>
      <p:sp>
        <p:nvSpPr>
          <p:cNvPr id="10" name="Oval 7"/>
          <p:cNvSpPr>
            <a:spLocks noChangeArrowheads="1"/>
          </p:cNvSpPr>
          <p:nvPr/>
        </p:nvSpPr>
        <p:spPr bwMode="auto">
          <a:xfrm>
            <a:off x="4008438" y="3773488"/>
            <a:ext cx="212725" cy="211137"/>
          </a:xfrm>
          <a:prstGeom prst="ellipse">
            <a:avLst/>
          </a:prstGeom>
          <a:solidFill>
            <a:srgbClr val="00B050"/>
          </a:solidFill>
          <a:ln w="25560" cap="sq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11" name="AutoShape 8"/>
          <p:cNvSpPr>
            <a:spLocks noChangeArrowheads="1"/>
          </p:cNvSpPr>
          <p:nvPr/>
        </p:nvSpPr>
        <p:spPr bwMode="auto">
          <a:xfrm>
            <a:off x="6276975" y="2824163"/>
            <a:ext cx="2652713" cy="844550"/>
          </a:xfrm>
          <a:custGeom>
            <a:avLst/>
            <a:gdLst>
              <a:gd name="G0" fmla="+- 1 0 0"/>
              <a:gd name="G1" fmla="+- 1 0 0"/>
              <a:gd name="G2" fmla="+- 1 0 0"/>
              <a:gd name="G3" fmla="+- 58259 0 0"/>
              <a:gd name="G4" fmla="+- 1 0 0"/>
              <a:gd name="T0" fmla="*/ 0 w 2652117"/>
              <a:gd name="T1" fmla="*/ 0 h 844703"/>
              <a:gd name="T2" fmla="*/ 2652713 w 2652117"/>
              <a:gd name="T3" fmla="*/ 0 h 844703"/>
              <a:gd name="T4" fmla="*/ 2652713 w 2652117"/>
              <a:gd name="T5" fmla="*/ 844550 h 844703"/>
              <a:gd name="T6" fmla="*/ 0 w 2652117"/>
              <a:gd name="T7" fmla="*/ 844550 h 844703"/>
              <a:gd name="T8" fmla="*/ 0 w 2652117"/>
              <a:gd name="T9" fmla="*/ 0 h 844703"/>
              <a:gd name="T10" fmla="*/ 0 w 2652117"/>
              <a:gd name="T11" fmla="*/ 0 h 844703"/>
              <a:gd name="T12" fmla="*/ 2652117 w 2652117"/>
              <a:gd name="T13" fmla="*/ 844703 h 8447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2652117" h="844703">
                <a:moveTo>
                  <a:pt x="0" y="0"/>
                </a:moveTo>
                <a:lnTo>
                  <a:pt x="2652117" y="0"/>
                </a:lnTo>
                <a:lnTo>
                  <a:pt x="2652117" y="844703"/>
                </a:lnTo>
                <a:lnTo>
                  <a:pt x="0" y="844703"/>
                </a:lnTo>
                <a:lnTo>
                  <a:pt x="0" y="0"/>
                </a:lnTo>
                <a:close/>
              </a:path>
            </a:pathLst>
          </a:custGeom>
          <a:noFill/>
          <a:ln w="9525" cap="flat">
            <a:noFill/>
            <a:round/>
            <a:headEnd/>
            <a:tailEnd/>
          </a:ln>
          <a:effectLst/>
        </p:spPr>
        <p:txBody>
          <a:bodyPr lIns="128160" tIns="128160" rIns="128160" bIns="128160" anchor="b" anchorCtr="1"/>
          <a:lstStyle/>
          <a:p>
            <a:pPr>
              <a:lnSpc>
                <a:spcPct val="90000"/>
              </a:lnSpc>
              <a:spcAft>
                <a:spcPts val="7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dirty="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2013</a:t>
            </a:r>
          </a:p>
          <a:p>
            <a:pPr marL="741363" lvl="1" indent="-282575" algn="ctr">
              <a:lnSpc>
                <a:spcPct val="90000"/>
              </a:lnSpc>
              <a:spcAft>
                <a:spcPts val="7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dirty="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Aeração Superficial</a:t>
            </a:r>
          </a:p>
        </p:txBody>
      </p:sp>
      <p:sp>
        <p:nvSpPr>
          <p:cNvPr id="12" name="Oval 9"/>
          <p:cNvSpPr>
            <a:spLocks noChangeArrowheads="1"/>
          </p:cNvSpPr>
          <p:nvPr/>
        </p:nvSpPr>
        <p:spPr bwMode="auto">
          <a:xfrm>
            <a:off x="6794500" y="3773488"/>
            <a:ext cx="211138" cy="211137"/>
          </a:xfrm>
          <a:prstGeom prst="ellipse">
            <a:avLst/>
          </a:prstGeom>
          <a:solidFill>
            <a:srgbClr val="FFC000"/>
          </a:solidFill>
          <a:ln w="25560" cap="sq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solidFill>
                  <a:srgbClr val="0070C0"/>
                </a:solidFill>
              </a:rPr>
              <a:t>INTRODUÇÃO</a:t>
            </a:r>
            <a:endParaRPr lang="pt-BR" b="1" dirty="0">
              <a:solidFill>
                <a:srgbClr val="0070C0"/>
              </a:solidFill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 cstate="print"/>
          <a:srcRect t="9972" b="4993"/>
          <a:stretch>
            <a:fillRect/>
          </a:stretch>
        </p:blipFill>
        <p:spPr bwMode="auto">
          <a:xfrm>
            <a:off x="1043608" y="1412776"/>
            <a:ext cx="7199312" cy="38274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solidFill>
                  <a:srgbClr val="0070C0"/>
                </a:solidFill>
              </a:rPr>
              <a:t>INTRODUÇÃO</a:t>
            </a:r>
            <a:endParaRPr lang="pt-BR" b="1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 t="9972" b="4993"/>
          <a:stretch>
            <a:fillRect/>
          </a:stretch>
        </p:blipFill>
        <p:spPr bwMode="auto">
          <a:xfrm>
            <a:off x="1189112" y="1401738"/>
            <a:ext cx="7199312" cy="38274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solidFill>
                  <a:srgbClr val="0070C0"/>
                </a:solidFill>
              </a:rPr>
              <a:t>OBJETIVO</a:t>
            </a:r>
            <a:endParaRPr lang="pt-BR" b="1" dirty="0">
              <a:solidFill>
                <a:srgbClr val="0070C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2132856"/>
            <a:ext cx="8579296" cy="223224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pt-BR" sz="2400" dirty="0" smtClean="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EFETUAR O LEVANTAMENTO DOS CUSTOS DE IMPLANTAÇÃO E OPERAÇÃO DE CADA UMAS DAS ALTERNATIVAS UTILIZADAS PARA REMOÇÃO DE ODOR, ALÉM DE OBSERVAR O COMPORTAMENTO DO PARÂMETRO SULFETOS NO EFLUENTE FINAL</a:t>
            </a:r>
          </a:p>
          <a:p>
            <a:pPr marL="0" indent="0">
              <a:lnSpc>
                <a:spcPct val="170000"/>
              </a:lnSpc>
              <a:buNone/>
            </a:pPr>
            <a:endParaRPr lang="pt-BR" sz="2400" i="1" dirty="0" smtClean="0"/>
          </a:p>
        </p:txBody>
      </p:sp>
    </p:spTree>
    <p:extLst>
      <p:ext uri="{BB962C8B-B14F-4D97-AF65-F5344CB8AC3E}">
        <p14:creationId xmlns:p14="http://schemas.microsoft.com/office/powerpoint/2010/main" val="2365453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solidFill>
                  <a:srgbClr val="0070C0"/>
                </a:solidFill>
              </a:rPr>
              <a:t>METODOLOGIA</a:t>
            </a:r>
            <a:endParaRPr lang="pt-BR" b="1" dirty="0">
              <a:solidFill>
                <a:srgbClr val="0070C0"/>
              </a:solidFill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23528" y="1484784"/>
            <a:ext cx="8820472" cy="35607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38138" indent="-338138">
              <a:spcBef>
                <a:spcPts val="800"/>
              </a:spcBef>
              <a:buFont typeface="Arial" charset="0"/>
              <a:buChar char="•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</a:pPr>
            <a:r>
              <a:rPr lang="pt-BR" sz="2200" dirty="0" smtClean="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PERÍODO DE ANÁLISE INICIAL: NOVEMBRO DE 2011 A ABRIL DE 2013</a:t>
            </a:r>
          </a:p>
          <a:p>
            <a:pPr marL="341313" indent="-338138">
              <a:spcBef>
                <a:spcPts val="800"/>
              </a:spcBef>
              <a:buClrTx/>
              <a:buFontTx/>
              <a:buNone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</a:pPr>
            <a:endParaRPr lang="pt-BR" sz="2200" dirty="0" smtClean="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  <a:p>
            <a:pPr marL="338138" indent="-338138">
              <a:spcBef>
                <a:spcPts val="800"/>
              </a:spcBef>
              <a:buFont typeface="Arial" charset="0"/>
              <a:buChar char="•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</a:pPr>
            <a:r>
              <a:rPr lang="pt-BR" sz="2200" dirty="0" smtClean="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BIORREMEDIAÇÃO + CONTROLADOR DE ODORES: DADOS DE CONTRATO – PROCESSOS LICITATÓRIOS EFETUADOS PELA CONCESSIONÁRIA</a:t>
            </a:r>
            <a:endParaRPr lang="pt-BR" sz="2200" dirty="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323528" y="3501008"/>
            <a:ext cx="8661648" cy="1944216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38138" indent="-338138">
              <a:spcBef>
                <a:spcPts val="650"/>
              </a:spcBef>
              <a:buFont typeface="Arial" charset="0"/>
              <a:buChar char="•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</a:pPr>
            <a:r>
              <a:rPr lang="pt-BR" sz="2200" dirty="0" smtClean="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PERÍODO DE ANÁLISE FINAL: MAIO DE 2013 A OUTUBRO DE 2014</a:t>
            </a:r>
          </a:p>
          <a:p>
            <a:pPr marL="338138" indent="-338138">
              <a:spcBef>
                <a:spcPts val="650"/>
              </a:spcBef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</a:pPr>
            <a:endParaRPr lang="pt-BR" sz="2200" dirty="0" smtClean="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  <a:p>
            <a:pPr marL="338138" indent="-338138">
              <a:spcBef>
                <a:spcPts val="650"/>
              </a:spcBef>
              <a:buFont typeface="Arial" charset="0"/>
              <a:buChar char="•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</a:pPr>
            <a:r>
              <a:rPr lang="pt-BR" sz="2200" dirty="0" smtClean="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AERAÇÃO: 40 aeradores de baixa potência nas Lagoas facultativas, sendo 28 na primeira lagoa e 12 na segunda </a:t>
            </a:r>
            <a:r>
              <a:rPr lang="pt-BR" sz="2200" dirty="0" smtClean="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lagoa</a:t>
            </a:r>
          </a:p>
          <a:p>
            <a:pPr>
              <a:spcBef>
                <a:spcPts val="650"/>
              </a:spcBef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</a:pPr>
            <a:endParaRPr lang="pt-BR" sz="2200" dirty="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252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solidFill>
                  <a:srgbClr val="0070C0"/>
                </a:solidFill>
              </a:rPr>
              <a:t>METODOLOGIA</a:t>
            </a:r>
            <a:endParaRPr lang="pt-BR" b="1" dirty="0">
              <a:solidFill>
                <a:srgbClr val="0070C0"/>
              </a:solidFill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23528" y="1484784"/>
            <a:ext cx="8820472" cy="35607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38138" indent="-338138">
              <a:spcBef>
                <a:spcPts val="800"/>
              </a:spcBef>
              <a:buFont typeface="Arial" charset="0"/>
              <a:buChar char="•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</a:pPr>
            <a:r>
              <a:rPr lang="pt-BR" sz="2200" dirty="0" smtClean="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DADOS DOS CUSTOS FORAM OBTIDOS DIRETMENTE DA PRESTADORA DOS SERVIÇOS DE ESGOTO LOCAL</a:t>
            </a:r>
            <a:endParaRPr lang="pt-BR" sz="2200" dirty="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8412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lang="pt-BR" b="1" dirty="0" smtClean="0">
                <a:solidFill>
                  <a:srgbClr val="0070C0"/>
                </a:solidFill>
              </a:rPr>
              <a:t>RESULTADOS</a:t>
            </a:r>
            <a:endParaRPr lang="pt-BR" b="1" dirty="0">
              <a:solidFill>
                <a:srgbClr val="0070C0"/>
              </a:solidFill>
            </a:endParaRPr>
          </a:p>
        </p:txBody>
      </p:sp>
      <p:graphicFrame>
        <p:nvGraphicFramePr>
          <p:cNvPr id="6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8065679"/>
              </p:ext>
            </p:extLst>
          </p:nvPr>
        </p:nvGraphicFramePr>
        <p:xfrm>
          <a:off x="2267744" y="1145916"/>
          <a:ext cx="6552728" cy="4230540"/>
        </p:xfrm>
        <a:graphic>
          <a:graphicData uri="http://schemas.openxmlformats.org/drawingml/2006/table">
            <a:tbl>
              <a:tblPr/>
              <a:tblGrid>
                <a:gridCol w="2835875"/>
                <a:gridCol w="1905542"/>
                <a:gridCol w="1811311"/>
              </a:tblGrid>
              <a:tr h="223838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Valores Médios (R$)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Valores Medianos (R$)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Receita</a:t>
                      </a:r>
                    </a:p>
                  </a:txBody>
                  <a:tcPr marL="0" marR="0" marT="51335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285.120,00 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285.120,00 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Receita</a:t>
                      </a:r>
                    </a:p>
                  </a:txBody>
                  <a:tcPr marL="0" marR="0" marT="51335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285.120,00 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285.120,00 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Custos</a:t>
                      </a:r>
                    </a:p>
                  </a:txBody>
                  <a:tcPr marL="0" marR="0" marT="51335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(38.407,10)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(36.430,17)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Operação da ETE</a:t>
                      </a:r>
                    </a:p>
                  </a:txBody>
                  <a:tcPr marL="0" marR="0" marT="51335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(8.000,00)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(8.000,00)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Energia</a:t>
                      </a:r>
                    </a:p>
                  </a:txBody>
                  <a:tcPr marL="0" marR="0" marT="51335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(699,60)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(340,74)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Biorremediação</a:t>
                      </a:r>
                      <a:endParaRPr kumimoji="0" lang="pt-B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itchFamily="16" charset="0"/>
                      </a:endParaRPr>
                    </a:p>
                  </a:txBody>
                  <a:tcPr marL="0" marR="0" marT="51335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(19.600,00)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(16.200,00)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Controlador de Odores</a:t>
                      </a:r>
                    </a:p>
                  </a:txBody>
                  <a:tcPr marL="0" marR="0" marT="51335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(10.107,50)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(9.750,00)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Manutenção</a:t>
                      </a:r>
                    </a:p>
                  </a:txBody>
                  <a:tcPr marL="0" marR="0" marT="51335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0,00 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0,00 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Depreciação</a:t>
                      </a:r>
                    </a:p>
                  </a:txBody>
                  <a:tcPr marL="0" marR="0" marT="51335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0,00 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0,00 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Resultado Antes dos Impostos</a:t>
                      </a:r>
                    </a:p>
                  </a:txBody>
                  <a:tcPr marL="0" marR="0" marT="51335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246.712,90 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248.689,83 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Imposto de Renda</a:t>
                      </a:r>
                    </a:p>
                  </a:txBody>
                  <a:tcPr marL="0" marR="0" marT="51335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(37.006,94)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(37.303,47)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Adicional Imposto de Renda</a:t>
                      </a:r>
                    </a:p>
                  </a:txBody>
                  <a:tcPr marL="0" marR="0" marT="51335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(22.671,29)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(22.868,98)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Contribuição Social</a:t>
                      </a:r>
                    </a:p>
                  </a:txBody>
                  <a:tcPr marL="0" marR="0" marT="51335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(22.204,16)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(22.382,08)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Resultado Líquido</a:t>
                      </a:r>
                    </a:p>
                  </a:txBody>
                  <a:tcPr marL="0" marR="0" marT="51335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164.830,51 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n-lt"/>
                          <a:cs typeface="Times New Roman" pitchFamily="16" charset="0"/>
                        </a:rPr>
                        <a:t>166.135,29 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Rectangle 186"/>
          <p:cNvSpPr>
            <a:spLocks noChangeArrowheads="1"/>
          </p:cNvSpPr>
          <p:nvPr/>
        </p:nvSpPr>
        <p:spPr bwMode="auto">
          <a:xfrm>
            <a:off x="35496" y="2780347"/>
            <a:ext cx="2016224" cy="132562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square" lIns="90000" tIns="46800" rIns="90000" bIns="46800" anchor="ctr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sz="1600" dirty="0" smtClean="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Custos mensais para </a:t>
            </a:r>
            <a:r>
              <a:rPr lang="pt-BR" sz="1600" dirty="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tecnologia de </a:t>
            </a:r>
            <a:r>
              <a:rPr lang="pt-BR" sz="1600" b="1" dirty="0" err="1">
                <a:solidFill>
                  <a:srgbClr val="C00000"/>
                </a:solidFill>
                <a:ea typeface="ヒラギノ角ゴ Pro W3" charset="0"/>
                <a:cs typeface="ヒラギノ角ゴ Pro W3" charset="0"/>
              </a:rPr>
              <a:t>Biorremediação</a:t>
            </a:r>
            <a:r>
              <a:rPr lang="pt-BR" sz="1600" b="1" dirty="0">
                <a:solidFill>
                  <a:srgbClr val="C00000"/>
                </a:solidFill>
                <a:ea typeface="ヒラギノ角ゴ Pro W3" charset="0"/>
                <a:cs typeface="ヒラギノ角ゴ Pro W3" charset="0"/>
              </a:rPr>
              <a:t> com Controlador de </a:t>
            </a:r>
            <a:r>
              <a:rPr lang="pt-BR" sz="1600" b="1" dirty="0" smtClean="0">
                <a:solidFill>
                  <a:srgbClr val="C00000"/>
                </a:solidFill>
                <a:ea typeface="ヒラギノ角ゴ Pro W3" charset="0"/>
                <a:cs typeface="ヒラギノ角ゴ Pro W3" charset="0"/>
              </a:rPr>
              <a:t>Odores</a:t>
            </a:r>
            <a:endParaRPr lang="pt-BR" sz="1600" b="1" dirty="0">
              <a:solidFill>
                <a:srgbClr val="C00000"/>
              </a:solidFill>
              <a:ea typeface="ヒラギノ角ゴ Pro W3" charset="0"/>
              <a:cs typeface="ヒラギノ角ゴ Pro W3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841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solidFill>
                  <a:srgbClr val="0070C0"/>
                </a:solidFill>
              </a:rPr>
              <a:t>RESULTADOS</a:t>
            </a:r>
            <a:endParaRPr lang="pt-BR" b="1" dirty="0">
              <a:solidFill>
                <a:srgbClr val="0070C0"/>
              </a:solidFill>
            </a:endParaRPr>
          </a:p>
        </p:txBody>
      </p:sp>
      <p:graphicFrame>
        <p:nvGraphicFramePr>
          <p:cNvPr id="6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9703045"/>
              </p:ext>
            </p:extLst>
          </p:nvPr>
        </p:nvGraphicFramePr>
        <p:xfrm>
          <a:off x="1979712" y="1556792"/>
          <a:ext cx="6984776" cy="3761920"/>
        </p:xfrm>
        <a:graphic>
          <a:graphicData uri="http://schemas.openxmlformats.org/drawingml/2006/table">
            <a:tbl>
              <a:tblPr/>
              <a:tblGrid>
                <a:gridCol w="3359561"/>
                <a:gridCol w="1887121"/>
                <a:gridCol w="1738094"/>
              </a:tblGrid>
              <a:tr h="2190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Valores Médios (R$)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Valores Medianos (R$)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Receita</a:t>
                      </a:r>
                    </a:p>
                  </a:txBody>
                  <a:tcPr marL="0" marR="0" marT="51335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285.120,00 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285.120,00 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Receita</a:t>
                      </a:r>
                    </a:p>
                  </a:txBody>
                  <a:tcPr marL="0" marR="0" marT="51335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285.120,00 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285.120,00 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0" marR="0" marT="51335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Custos</a:t>
                      </a:r>
                    </a:p>
                  </a:txBody>
                  <a:tcPr marL="0" marR="0" marT="51335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(22.243,08</a:t>
                      </a:r>
                      <a: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(21.459,18)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Operação da ETE</a:t>
                      </a:r>
                    </a:p>
                  </a:txBody>
                  <a:tcPr marL="0" marR="0" marT="51335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(8.000,00)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(8.000,00)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Energia</a:t>
                      </a:r>
                    </a:p>
                  </a:txBody>
                  <a:tcPr marL="0" marR="0" marT="51335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(8.335,73)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(7.551,84)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Manutenção</a:t>
                      </a:r>
                    </a:p>
                  </a:txBody>
                  <a:tcPr marL="0" marR="0" marT="51335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(4.494,00)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(4.494,00)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Depreciação</a:t>
                      </a:r>
                    </a:p>
                  </a:txBody>
                  <a:tcPr marL="0" marR="0" marT="51335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(1.413,35)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(1.413,35)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Resultado Antes dos Impostos</a:t>
                      </a:r>
                    </a:p>
                  </a:txBody>
                  <a:tcPr marL="0" marR="0" marT="51335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262.876,92 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263.660,82 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Imposto de Renda</a:t>
                      </a:r>
                    </a:p>
                  </a:txBody>
                  <a:tcPr marL="0" marR="0" marT="51335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(39.431,54)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(39.549,12)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Adicional Imposto de Renda</a:t>
                      </a:r>
                    </a:p>
                  </a:txBody>
                  <a:tcPr marL="0" marR="0" marT="51335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(24.287,69)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(24.366,08)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Contribuição Social</a:t>
                      </a:r>
                    </a:p>
                  </a:txBody>
                  <a:tcPr marL="0" marR="0" marT="51335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(23.658,92)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(23.729,47)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Resultado Líquido</a:t>
                      </a:r>
                    </a:p>
                  </a:txBody>
                  <a:tcPr marL="0" marR="0" marT="51335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175.498,77 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j-lt"/>
                          <a:cs typeface="Times New Roman" pitchFamily="16" charset="0"/>
                        </a:rPr>
                        <a:t>176.016,14  </a:t>
                      </a:r>
                    </a:p>
                  </a:txBody>
                  <a:tcPr marL="0" marR="0" marT="51335" marB="0" anchor="b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Rectangle 166"/>
          <p:cNvSpPr>
            <a:spLocks noChangeArrowheads="1"/>
          </p:cNvSpPr>
          <p:nvPr/>
        </p:nvSpPr>
        <p:spPr bwMode="auto">
          <a:xfrm>
            <a:off x="179512" y="3068960"/>
            <a:ext cx="1617662" cy="1079399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sz="1600" dirty="0" smtClean="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Custos mensais para </a:t>
            </a:r>
            <a:r>
              <a:rPr lang="pt-BR" sz="1600" dirty="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a tecnologia de</a:t>
            </a:r>
            <a:r>
              <a:rPr lang="pt-BR" sz="1600" b="1" dirty="0">
                <a:solidFill>
                  <a:srgbClr val="C00000"/>
                </a:solidFill>
                <a:ea typeface="ヒラギノ角ゴ Pro W3" charset="0"/>
                <a:cs typeface="ヒラギノ角ゴ Pro W3" charset="0"/>
              </a:rPr>
              <a:t> Aeração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pt-BR" sz="1600" b="1" dirty="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3084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solidFill>
                  <a:srgbClr val="0070C0"/>
                </a:solidFill>
              </a:rPr>
              <a:t>RESULTADOS</a:t>
            </a:r>
            <a:endParaRPr lang="pt-BR" b="1" dirty="0">
              <a:solidFill>
                <a:srgbClr val="0070C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9980" y="1431453"/>
            <a:ext cx="8572500" cy="39417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2097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solidFill>
                  <a:srgbClr val="0070C0"/>
                </a:solidFill>
              </a:rPr>
              <a:t>RESULTADOS</a:t>
            </a:r>
            <a:endParaRPr lang="pt-BR" b="1" dirty="0">
              <a:solidFill>
                <a:srgbClr val="0070C0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3642" y="1412776"/>
            <a:ext cx="8274822" cy="3744416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2097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pt-BR" b="1" dirty="0" smtClean="0">
                <a:solidFill>
                  <a:srgbClr val="0070C0"/>
                </a:solidFill>
              </a:rPr>
              <a:t>CONCLUSÕES</a:t>
            </a:r>
            <a:endParaRPr lang="pt-BR" b="1" dirty="0">
              <a:solidFill>
                <a:srgbClr val="0070C0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07504" y="2204864"/>
            <a:ext cx="903649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pt-BR" sz="2200" dirty="0" smtClean="0"/>
              <a:t> O SISTEMA DE AERAÇÃO MOSTROU-SE ECONOMICAMENTE VIÁVEL E FOI  ÚNICO QUE SOLUCIONOU O PROBLEMA DE ODOR</a:t>
            </a:r>
          </a:p>
          <a:p>
            <a:pPr>
              <a:buFont typeface="Arial" pitchFamily="34" charset="0"/>
              <a:buChar char="•"/>
            </a:pPr>
            <a:endParaRPr lang="pt-BR" sz="2200" dirty="0" smtClean="0"/>
          </a:p>
          <a:p>
            <a:pPr>
              <a:buFont typeface="Arial" pitchFamily="34" charset="0"/>
              <a:buChar char="•"/>
            </a:pPr>
            <a:endParaRPr lang="pt-BR" sz="2200" dirty="0" smtClean="0"/>
          </a:p>
          <a:p>
            <a:pPr>
              <a:buFont typeface="Arial" pitchFamily="34" charset="0"/>
              <a:buChar char="•"/>
            </a:pPr>
            <a:r>
              <a:rPr lang="pt-BR" sz="2200" dirty="0" smtClean="0"/>
              <a:t> NO ENTANTO, OS RESULTADOS NÃO PODEM SER GENERALIZADOS</a:t>
            </a:r>
          </a:p>
          <a:p>
            <a:endParaRPr lang="pt-BR" sz="2200" dirty="0" smtClean="0"/>
          </a:p>
        </p:txBody>
      </p:sp>
    </p:spTree>
    <p:extLst>
      <p:ext uri="{BB962C8B-B14F-4D97-AF65-F5344CB8AC3E}">
        <p14:creationId xmlns:p14="http://schemas.microsoft.com/office/powerpoint/2010/main" val="2181278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/>
          <p:cNvSpPr txBox="1">
            <a:spLocks noChangeArrowheads="1"/>
          </p:cNvSpPr>
          <p:nvPr/>
        </p:nvSpPr>
        <p:spPr>
          <a:xfrm>
            <a:off x="285750" y="2420888"/>
            <a:ext cx="8523288" cy="1655763"/>
          </a:xfrm>
          <a:prstGeom prst="rect">
            <a:avLst/>
          </a:prstGeom>
        </p:spPr>
        <p:txBody>
          <a:bodyPr>
            <a:noAutofit/>
          </a:bodyPr>
          <a:lstStyle/>
          <a:p>
            <a:pPr marL="228600" indent="-228600" algn="ctr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pt-BR" sz="2400" b="1" dirty="0">
                <a:solidFill>
                  <a:srgbClr val="0070C0"/>
                </a:solidFill>
                <a:latin typeface="Calibri" pitchFamily="34" charset="0"/>
              </a:rPr>
              <a:t>PROF. DR. ERALDO HENRIQUES DE CARVALHO</a:t>
            </a:r>
          </a:p>
          <a:p>
            <a:pPr marL="228600" indent="-228600" algn="ctr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pt-B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ESCOLA DE ENGENAHARIA CIVIL E AMBIENTAL</a:t>
            </a:r>
          </a:p>
          <a:p>
            <a:pPr marL="228600" indent="-228600" algn="ctr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pt-B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UNIVERSIDADE FEDERAL DE GOIÁS</a:t>
            </a:r>
          </a:p>
          <a:p>
            <a:pPr marL="228600" indent="-228600" algn="ctr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pt-B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NÚCLEO DE RESÍDUOS SÓLIDOS E LÍQUIDOS</a:t>
            </a:r>
          </a:p>
          <a:p>
            <a:pPr marL="228600" indent="-228600" algn="ctr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pt-BR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Calibri" pitchFamily="34" charset="0"/>
            </a:endParaRPr>
          </a:p>
          <a:p>
            <a:pPr marL="228600" indent="-228600" algn="ctr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pt-BR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E-mail</a:t>
            </a:r>
            <a:r>
              <a:rPr lang="pt-B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:</a:t>
            </a:r>
            <a:r>
              <a:rPr lang="pt-BR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 </a:t>
            </a:r>
            <a:r>
              <a:rPr lang="pt-BR" sz="2400" b="1" dirty="0">
                <a:solidFill>
                  <a:srgbClr val="0070C0"/>
                </a:solidFill>
                <a:latin typeface="Calibri" pitchFamily="34" charset="0"/>
              </a:rPr>
              <a:t>carvalhoufg@gmail.com</a:t>
            </a:r>
          </a:p>
          <a:p>
            <a:pPr marL="228600" indent="-228600" algn="ctr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pt-B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FONE: </a:t>
            </a:r>
            <a:r>
              <a:rPr lang="pt-BR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(62</a:t>
            </a:r>
            <a:r>
              <a:rPr lang="pt-B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) 3209-6093</a:t>
            </a:r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432594" y="764704"/>
            <a:ext cx="8229600" cy="1143000"/>
          </a:xfrm>
        </p:spPr>
        <p:txBody>
          <a:bodyPr/>
          <a:lstStyle/>
          <a:p>
            <a:r>
              <a:rPr lang="pt-BR" b="1" dirty="0" smtClean="0">
                <a:solidFill>
                  <a:srgbClr val="0070C0"/>
                </a:solidFill>
              </a:rPr>
              <a:t>OBRIGADO!!</a:t>
            </a:r>
            <a:endParaRPr lang="pt-BR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488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433</TotalTime>
  <Words>478</Words>
  <Application>Microsoft Office PowerPoint</Application>
  <PresentationFormat>Apresentação na tela (4:3)</PresentationFormat>
  <Paragraphs>164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Calibri</vt:lpstr>
      <vt:lpstr>Times New Roman</vt:lpstr>
      <vt:lpstr>Wingdings</vt:lpstr>
      <vt:lpstr>ヒラギノ角ゴ Pro W3</vt:lpstr>
      <vt:lpstr>Tema do Office</vt:lpstr>
      <vt:lpstr>ANÁLISE DE CUSTOS PARA A REDUÇÃO DE ODOR NA ESTAÇÃO DE TRATAMENTO DE ESGOTO PARQUE ATHENEU (GOIÂNIA/GO)</vt:lpstr>
      <vt:lpstr>INTRODUÇÃO</vt:lpstr>
      <vt:lpstr>INTRODUÇÃO</vt:lpstr>
      <vt:lpstr>INTRODUÇÃO</vt:lpstr>
      <vt:lpstr>INTRODUÇÃO</vt:lpstr>
      <vt:lpstr>INTRODUÇÃO</vt:lpstr>
      <vt:lpstr>INTRODUÇÃO</vt:lpstr>
      <vt:lpstr>OBJETIVO</vt:lpstr>
      <vt:lpstr>METODOLOGIA</vt:lpstr>
      <vt:lpstr>METODOLOGIA</vt:lpstr>
      <vt:lpstr>RESULTADOS</vt:lpstr>
      <vt:lpstr>RESULTADOS</vt:lpstr>
      <vt:lpstr>RESULTADOS</vt:lpstr>
      <vt:lpstr>RESULTADOS</vt:lpstr>
      <vt:lpstr>CONCLUSÕES</vt:lpstr>
      <vt:lpstr>OBRIGADO!!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3681</cp:lastModifiedBy>
  <cp:revision>66</cp:revision>
  <dcterms:created xsi:type="dcterms:W3CDTF">2018-05-02T19:43:05Z</dcterms:created>
  <dcterms:modified xsi:type="dcterms:W3CDTF">2018-05-28T12:49:38Z</dcterms:modified>
</cp:coreProperties>
</file>