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notesSlides/notesSlide17.xml" ContentType="application/vnd.openxmlformats-officedocument.presentationml.notesSlide+xml"/>
  <Default Extension="emf" ContentType="image/x-emf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4193" r:id="rId2"/>
    <p:sldMasterId id="2147484205" r:id="rId3"/>
  </p:sldMasterIdLst>
  <p:notesMasterIdLst>
    <p:notesMasterId r:id="rId33"/>
  </p:notesMasterIdLst>
  <p:handoutMasterIdLst>
    <p:handoutMasterId r:id="rId34"/>
  </p:handoutMasterIdLst>
  <p:sldIdLst>
    <p:sldId id="256" r:id="rId4"/>
    <p:sldId id="417" r:id="rId5"/>
    <p:sldId id="368" r:id="rId6"/>
    <p:sldId id="326" r:id="rId7"/>
    <p:sldId id="403" r:id="rId8"/>
    <p:sldId id="385" r:id="rId9"/>
    <p:sldId id="391" r:id="rId10"/>
    <p:sldId id="402" r:id="rId11"/>
    <p:sldId id="406" r:id="rId12"/>
    <p:sldId id="407" r:id="rId13"/>
    <p:sldId id="408" r:id="rId14"/>
    <p:sldId id="409" r:id="rId15"/>
    <p:sldId id="410" r:id="rId16"/>
    <p:sldId id="416" r:id="rId17"/>
    <p:sldId id="418" r:id="rId18"/>
    <p:sldId id="404" r:id="rId19"/>
    <p:sldId id="425" r:id="rId20"/>
    <p:sldId id="421" r:id="rId21"/>
    <p:sldId id="426" r:id="rId22"/>
    <p:sldId id="428" r:id="rId23"/>
    <p:sldId id="432" r:id="rId24"/>
    <p:sldId id="429" r:id="rId25"/>
    <p:sldId id="415" r:id="rId26"/>
    <p:sldId id="422" r:id="rId27"/>
    <p:sldId id="424" r:id="rId28"/>
    <p:sldId id="423" r:id="rId29"/>
    <p:sldId id="433" r:id="rId30"/>
    <p:sldId id="414" r:id="rId31"/>
    <p:sldId id="434" r:id="rId32"/>
  </p:sldIdLst>
  <p:sldSz cx="13004800" cy="9753600"/>
  <p:notesSz cx="6797675" cy="9926638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674">
          <p15:clr>
            <a:srgbClr val="A4A3A4"/>
          </p15:clr>
        </p15:guide>
        <p15:guide id="2" pos="19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CD95A"/>
    <a:srgbClr val="008000"/>
    <a:srgbClr val="FFCC00"/>
    <a:srgbClr val="FF9900"/>
    <a:srgbClr val="FF6600"/>
    <a:srgbClr val="3366CC"/>
    <a:srgbClr val="003399"/>
    <a:srgbClr val="0000CC"/>
    <a:srgbClr val="339933"/>
    <a:srgbClr val="3397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14" autoAdjust="0"/>
    <p:restoredTop sz="91103" autoAdjust="0"/>
  </p:normalViewPr>
  <p:slideViewPr>
    <p:cSldViewPr>
      <p:cViewPr>
        <p:scale>
          <a:sx n="60" d="100"/>
          <a:sy n="60" d="100"/>
        </p:scale>
        <p:origin x="-642" y="-31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6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674"/>
        <p:guide pos="19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83787" tIns="41893" rIns="83787" bIns="41893" numCol="1" anchor="t" anchorCtr="0" compatLnSpc="1">
            <a:prstTxWarp prst="textNoShape">
              <a:avLst/>
            </a:prstTxWarp>
          </a:bodyPr>
          <a:lstStyle>
            <a:lvl1pPr>
              <a:buFont typeface="Times New Roman" charset="0"/>
              <a:buNone/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2088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36988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83787" tIns="41893" rIns="83787" bIns="41893" numCol="1" anchor="t" anchorCtr="0" compatLnSpc="1">
            <a:prstTxWarp prst="textNoShape">
              <a:avLst/>
            </a:prstTxWarp>
          </a:bodyPr>
          <a:lstStyle>
            <a:lvl1pPr algn="r">
              <a:buFont typeface="Times New Roman" charset="0"/>
              <a:buNone/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2089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46400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83787" tIns="41893" rIns="83787" bIns="41893" numCol="1" anchor="b" anchorCtr="0" compatLnSpc="1">
            <a:prstTxWarp prst="textNoShape">
              <a:avLst/>
            </a:prstTxWarp>
          </a:bodyPr>
          <a:lstStyle>
            <a:lvl1pPr>
              <a:buFont typeface="Times New Roman" charset="0"/>
              <a:buNone/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2089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36988" y="9409113"/>
            <a:ext cx="2946400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83787" tIns="41893" rIns="83787" bIns="41893" numCol="1" anchor="b" anchorCtr="0" compatLnSpc="1">
            <a:prstTxWarp prst="textNoShape">
              <a:avLst/>
            </a:prstTxWarp>
          </a:bodyPr>
          <a:lstStyle>
            <a:lvl1pPr algn="r">
              <a:buFont typeface="Times New Roman" charset="0"/>
              <a:buNone/>
              <a:defRPr sz="1100">
                <a:latin typeface="Arial" charset="0"/>
              </a:defRPr>
            </a:lvl1pPr>
          </a:lstStyle>
          <a:p>
            <a:pPr>
              <a:defRPr/>
            </a:pPr>
            <a:fld id="{79D7C036-0DE7-4792-A9FB-AA016133ECB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651926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9163" y="755650"/>
            <a:ext cx="4956175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614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4875"/>
            <a:ext cx="5437188" cy="44656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noProof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47988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Font typeface="Times New Roman" charset="0"/>
              <a:buNone/>
              <a:tabLst>
                <a:tab pos="411660" algn="l"/>
                <a:tab pos="823321" algn="l"/>
                <a:tab pos="1234981" algn="l"/>
                <a:tab pos="1646641" algn="l"/>
                <a:tab pos="2058301" algn="l"/>
                <a:tab pos="2469962" algn="l"/>
                <a:tab pos="2881622" algn="l"/>
              </a:tabLst>
              <a:defRPr sz="1300">
                <a:solidFill>
                  <a:srgbClr val="000000"/>
                </a:solidFill>
                <a:latin typeface="Times New Roman" charset="0"/>
                <a:cs typeface="Segoe UI" pitchFamily="34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48100" y="0"/>
            <a:ext cx="2947988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Font typeface="Times New Roman" charset="0"/>
              <a:buNone/>
              <a:tabLst>
                <a:tab pos="411660" algn="l"/>
                <a:tab pos="823321" algn="l"/>
                <a:tab pos="1234981" algn="l"/>
                <a:tab pos="1646641" algn="l"/>
                <a:tab pos="2058301" algn="l"/>
                <a:tab pos="2469962" algn="l"/>
                <a:tab pos="2881622" algn="l"/>
              </a:tabLst>
              <a:defRPr sz="1300">
                <a:solidFill>
                  <a:srgbClr val="000000"/>
                </a:solidFill>
                <a:latin typeface="Times New Roman" charset="0"/>
                <a:cs typeface="Segoe UI" pitchFamily="34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429750"/>
            <a:ext cx="2947988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Font typeface="Times New Roman" charset="0"/>
              <a:buNone/>
              <a:tabLst>
                <a:tab pos="411660" algn="l"/>
                <a:tab pos="823321" algn="l"/>
                <a:tab pos="1234981" algn="l"/>
                <a:tab pos="1646641" algn="l"/>
                <a:tab pos="2058301" algn="l"/>
                <a:tab pos="2469962" algn="l"/>
                <a:tab pos="2881622" algn="l"/>
              </a:tabLst>
              <a:defRPr sz="1300">
                <a:solidFill>
                  <a:srgbClr val="000000"/>
                </a:solidFill>
                <a:latin typeface="Times New Roman" charset="0"/>
                <a:cs typeface="Segoe UI" pitchFamily="34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3848100" y="9429750"/>
            <a:ext cx="2947988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Font typeface="Times New Roman" charset="0"/>
              <a:buNone/>
              <a:tabLst>
                <a:tab pos="411660" algn="l"/>
                <a:tab pos="823321" algn="l"/>
                <a:tab pos="1234981" algn="l"/>
                <a:tab pos="1646641" algn="l"/>
                <a:tab pos="2058301" algn="l"/>
                <a:tab pos="2469962" algn="l"/>
                <a:tab pos="2881622" algn="l"/>
              </a:tabLst>
              <a:defRPr sz="1300">
                <a:solidFill>
                  <a:srgbClr val="000000"/>
                </a:solidFill>
                <a:latin typeface="Times New Roman" charset="0"/>
                <a:cs typeface="Segoe UI" pitchFamily="34" charset="0"/>
              </a:defRPr>
            </a:lvl1pPr>
          </a:lstStyle>
          <a:p>
            <a:pPr>
              <a:defRPr/>
            </a:pPr>
            <a:fld id="{6D2F5E6D-FA4D-4514-8EF1-546AE2D1D79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9614649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11163" algn="l"/>
                <a:tab pos="822325" algn="l"/>
                <a:tab pos="1233488" algn="l"/>
                <a:tab pos="1644650" algn="l"/>
                <a:tab pos="2055813" algn="l"/>
                <a:tab pos="2468563" algn="l"/>
                <a:tab pos="2879725" algn="l"/>
              </a:tabLst>
              <a:defRPr>
                <a:solidFill>
                  <a:schemeClr val="tx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>
              <a:buFont typeface="Times New Roman" pitchFamily="18" charset="0"/>
              <a:buNone/>
            </a:pPr>
            <a:fld id="{C5A651FE-7586-436C-8B95-D1D536EFC1C7}" type="slidenum">
              <a:rPr lang="pt-BR" altLang="pt-BR" smtClean="0">
                <a:solidFill>
                  <a:srgbClr val="000000"/>
                </a:solidFill>
                <a:latin typeface="Times New Roman" pitchFamily="18" charset="0"/>
              </a:rPr>
              <a:pPr eaLnBrk="1">
                <a:buFont typeface="Times New Roman" pitchFamily="18" charset="0"/>
                <a:buNone/>
              </a:pPr>
              <a:t>1</a:t>
            </a:fld>
            <a:endParaRPr lang="pt-BR" altLang="pt-BR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8131" name="AutoShape 1025"/>
          <p:cNvSpPr>
            <a:spLocks noChangeArrowheads="1"/>
          </p:cNvSpPr>
          <p:nvPr/>
        </p:nvSpPr>
        <p:spPr bwMode="auto">
          <a:xfrm>
            <a:off x="3848100" y="9429750"/>
            <a:ext cx="2947988" cy="495300"/>
          </a:xfrm>
          <a:custGeom>
            <a:avLst/>
            <a:gdLst>
              <a:gd name="T0" fmla="*/ 2147483647 w 9112"/>
              <a:gd name="T1" fmla="*/ 2147483647 h 1483"/>
              <a:gd name="T2" fmla="*/ 2147483647 w 9112"/>
              <a:gd name="T3" fmla="*/ 2147483647 h 1483"/>
              <a:gd name="T4" fmla="*/ 0 w 9112"/>
              <a:gd name="T5" fmla="*/ 2147483647 h 1483"/>
              <a:gd name="T6" fmla="*/ 2147483647 w 9112"/>
              <a:gd name="T7" fmla="*/ 0 h 1483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9112"/>
              <a:gd name="T13" fmla="*/ 0 h 1483"/>
              <a:gd name="T14" fmla="*/ 9112 w 9112"/>
              <a:gd name="T15" fmla="*/ 1483 h 148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12" h="1483">
                <a:moveTo>
                  <a:pt x="0" y="0"/>
                </a:moveTo>
                <a:lnTo>
                  <a:pt x="9112" y="0"/>
                </a:lnTo>
                <a:lnTo>
                  <a:pt x="9112" y="1483"/>
                </a:lnTo>
                <a:lnTo>
                  <a:pt x="0" y="1483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3787" tIns="41893" rIns="83787" bIns="41893" anchor="ctr"/>
          <a:lstStyle/>
          <a:p>
            <a:endParaRPr lang="pt-BR"/>
          </a:p>
        </p:txBody>
      </p:sp>
      <p:sp>
        <p:nvSpPr>
          <p:cNvPr id="48132" name="Rectangle 1026"/>
          <p:cNvSpPr>
            <a:spLocks noGrp="1" noChangeArrowheads="1"/>
          </p:cNvSpPr>
          <p:nvPr>
            <p:ph type="body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 dirty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9454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737AB4CB-8841-4768-9877-DB00478A172C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4</a:t>
            </a:fld>
            <a:endParaRPr lang="pt-BR"/>
          </a:p>
        </p:txBody>
      </p:sp>
      <p:sp>
        <p:nvSpPr>
          <p:cNvPr id="56323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5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5914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0A674BBD-F573-409F-9BE5-75128CE1F59D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6</a:t>
            </a:fld>
            <a:endParaRPr lang="pt-BR"/>
          </a:p>
        </p:txBody>
      </p:sp>
      <p:sp>
        <p:nvSpPr>
          <p:cNvPr id="57347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7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8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3804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9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16039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10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3818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11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3818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12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3818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13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3818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14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3279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15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8537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6D2F5E6D-FA4D-4514-8EF1-546AE2D1D79C}" type="slidenum">
              <a:rPr lang="pt-BR" altLang="pt-BR" smtClean="0"/>
              <a:pPr>
                <a:defRPr/>
              </a:pPr>
              <a:t>16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917850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17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16112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18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02240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19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82191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20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3000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21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59524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22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93571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23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69265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24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43457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25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35258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26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32203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27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26893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28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55291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Shape 1"/>
          <p:cNvSpPr txBox="1">
            <a:spLocks noChangeArrowheads="1"/>
          </p:cNvSpPr>
          <p:nvPr/>
        </p:nvSpPr>
        <p:spPr bwMode="auto">
          <a:xfrm>
            <a:off x="3848100" y="9431338"/>
            <a:ext cx="29495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645E5582-6E25-4EB8-A7E7-25FD3888B027}" type="slidenum">
              <a:rPr lang="pt-BR" sz="1300">
                <a:latin typeface="Times New Roman" pitchFamily="18" charset="0"/>
                <a:cs typeface="Segoe UI" pitchFamily="34" charset="0"/>
              </a:rPr>
              <a:pPr algn="r">
                <a:lnSpc>
                  <a:spcPct val="100000"/>
                </a:lnSpc>
              </a:pPr>
              <a:t>29</a:t>
            </a:fld>
            <a:endParaRPr lang="pt-BR"/>
          </a:p>
        </p:txBody>
      </p:sp>
      <p:sp>
        <p:nvSpPr>
          <p:cNvPr id="55299" name="PlaceHolder 2"/>
          <p:cNvSpPr>
            <a:spLocks noGrp="1"/>
          </p:cNvSpPr>
          <p:nvPr>
            <p:ph type="body"/>
          </p:nvPr>
        </p:nvSpPr>
        <p:spPr>
          <a:xfrm>
            <a:off x="679450" y="4714875"/>
            <a:ext cx="5438775" cy="44656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5529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856640-4F43-437A-B3DC-DAF3553AB66D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351DF-29F6-40A5-9236-7E74754C07C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31364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0A03B-A44E-4B79-9840-83317306DCB5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7E077-D257-4273-AAA0-591CCBD7093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158192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E9A6C-3F89-4E92-9EF0-1A27BBF54E3B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7DD32-E5B0-4A86-AAB6-42841D152AA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61448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50875" y="2282825"/>
            <a:ext cx="5773738" cy="565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77013" y="2282825"/>
            <a:ext cx="5775325" cy="565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C9DC4-8037-4C5C-8259-A42734DB650A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56DF5-3A68-4218-95AD-2C89D6DCA6A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5976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BB6BA-1A8F-4837-9523-342915F37599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6D8E1-1822-4585-8AD0-B31254BE7F8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399002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AA1F0-4974-492E-AAC4-85433F93EEAE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A9848-2A24-41F3-B446-5A7E2C7128B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950955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04419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8C051-1259-4DE6-B779-7604D8E6047A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DC708-3F71-4430-A049-36474EB1CBD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447616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EBCD7-724B-44CD-8578-1C4F195AAEA3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AE8D2-C06E-417C-96FD-198595526B0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27777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8C3C1-3F21-4ACB-8D5E-FDD74A18B1AB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E9F64-ED38-495B-95A7-F9C5F71FBF1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796634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428163" y="388938"/>
            <a:ext cx="2924175" cy="7548562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50875" y="388938"/>
            <a:ext cx="8624888" cy="7548562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F318B-D093-4C24-B994-98CDA8CE75E3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DF65F-C5AD-418D-B24C-F2FDF99172B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408694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11701463" cy="1627187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3BF5A-7998-4375-8E0F-BAF6AC88AC1D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F1C94-021C-4A75-95A3-52326E5A37E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933860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0E7450E-177F-42C1-83E2-A9FE5B9FF6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5600" y="1597025"/>
            <a:ext cx="9753600" cy="3395663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1E27FD2-F41D-4DCC-9A7D-5377E99B62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5600" y="5122863"/>
            <a:ext cx="9753600" cy="23542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A4577A0-E61A-494F-8038-92393A1D7A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FB71F05-33EC-43F5-B3C1-66B4F7092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72A25F9A-7A0B-4C72-99EA-4CEB9DAFE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31311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5C47A19-9519-4727-BDC4-0552E60C9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88595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8C8BCC46-8F59-4374-92D6-3201BB652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3763" y="2597150"/>
            <a:ext cx="11217275" cy="6188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94CAED95-A843-4D0A-B539-8290376546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A66F0FB-2490-4462-84C8-E547B28BE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DB76A01A-EC07-47CE-82D0-D46B4CD95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529044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05D9B9F-89F1-4B0D-9136-53DD4ABC0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413" y="2432050"/>
            <a:ext cx="11217275" cy="40560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EC0F5A5E-F254-454C-855A-D18E4B3360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7413" y="6527800"/>
            <a:ext cx="11217275" cy="213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47FE1519-6D85-4BFC-A244-F8EC9F8F59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B21CA91-7C6C-41E8-B8AB-21909046C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36805918-83F1-4525-879E-583FFD6BD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84020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6CD932F-C1B2-4F57-B7AC-16E77E456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88595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83B04BFC-7684-4D3D-93B7-70D814DFE9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3763" y="2597150"/>
            <a:ext cx="5532437" cy="6188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00E543B3-FB47-4994-A1D9-C7CF0BEA5B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78600" y="2597150"/>
            <a:ext cx="5532438" cy="6188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CEB9EE60-DE60-4E82-87FA-571C974064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B4B09F9-12AD-4BCA-A04F-35C68AE68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A2018269-CD64-49EE-ADA5-86035936D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249435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089DA4C-8C7D-4E42-8B04-6DF5DA22E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519113"/>
            <a:ext cx="11217275" cy="188595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3EDD6931-A313-4C0D-BBB7-0A1C4B48B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350" y="2390775"/>
            <a:ext cx="5502275" cy="11715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09F834E1-ACC4-46B7-9A5E-B3DD08AAF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5350" y="3562350"/>
            <a:ext cx="5502275" cy="5240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97DC8687-818A-439F-A86D-B9556ED428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83363" y="2390775"/>
            <a:ext cx="5529262" cy="11715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xmlns="" id="{75C2511A-C2FC-4EBD-8DC5-56B599817C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83363" y="3562350"/>
            <a:ext cx="5529262" cy="5240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2D830443-FB65-4F06-87C9-A5D42B46FC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E98CB427-86BD-434C-8C6F-D819DEF6D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xmlns="" id="{7FDF3406-6478-4B09-89EF-294FFBEF1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09114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992D629-83E0-46F7-8AC7-79B768514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88595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1980689E-33BC-477F-8D9F-A178B8442A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D3A98EE0-5366-41F1-A997-DDFDF132A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xmlns="" id="{F98D12A3-F02C-4A4C-A77C-AE80AEC44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939995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xmlns="" id="{C89F4D3A-E76A-461F-A354-26998C0273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xmlns="" id="{C0106D32-E68B-4710-BA28-F3FADC8BE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xmlns="" id="{79249178-83BA-4B54-BADE-C903CD8CA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825511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0725FE6-A230-4369-BFF7-D53644BA8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650875"/>
            <a:ext cx="4194175" cy="2274888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9E537645-6ACB-4C0D-9763-F61F459EB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9263" y="1404938"/>
            <a:ext cx="6583362" cy="69310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DD943405-BA23-42E8-BFEB-92CBD133DF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95350" y="2925763"/>
            <a:ext cx="4194175" cy="54213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7B839B81-D94B-403F-A661-557074ACC9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654194C6-1C41-4887-AE0A-B884B5369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C0AC5F4E-45A3-405A-8DCF-CFBA86764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578734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3C97CCC-3D3F-4605-8A93-A1DABDFD1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650875"/>
            <a:ext cx="4194175" cy="2274888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xmlns="" id="{0CDAFB89-BA27-4AA1-A478-E316D72FE2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9263" y="1404938"/>
            <a:ext cx="6583362" cy="69310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7E9D599E-837E-47A7-8F2A-C0C92AC56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95350" y="2925763"/>
            <a:ext cx="4194175" cy="54213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65689F51-3B35-4FA2-9DF5-DCB3FA2ACA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F99A4070-0D80-424C-957F-54C667494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8DF0606E-F085-4F04-A130-AE92F093C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603524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F259796-9C12-4EF3-A6CB-3B7D5A783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88595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EF2FB71B-B7C2-44A3-BBB9-F767841941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93763" y="2597150"/>
            <a:ext cx="11217275" cy="6188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85DC63F8-E77E-45E1-A009-EEA3047671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2260206D-7B2B-4802-BA0F-7D27F35C3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1FA4EBC3-4204-4D4C-9820-98DE44B8E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312814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8A92238C-9EED-4761-9540-FEFA97E638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07513" y="519113"/>
            <a:ext cx="2803525" cy="8266112"/>
          </a:xfrm>
          <a:prstGeom prst="rect">
            <a:avLst/>
          </a:prstGeo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93B6AE32-ECEC-4548-85F5-ADC05F8B3F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93763" y="519113"/>
            <a:ext cx="8261350" cy="82661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F3D1D76E-CB94-4646-A163-56C76A7559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/>
          <a:lstStyle/>
          <a:p>
            <a:fld id="{C0E7C4E9-7342-43E1-8C42-80DCEDB01A12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2C568726-1197-4205-8942-4FF9647B8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2934E78F-8134-46D5-BBFC-B1879982C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/>
          <a:lstStyle/>
          <a:p>
            <a:fld id="{8F0778B2-96CE-4935-AC05-D77F88FC60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042373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6778925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D7B3C73-ABE5-484F-803A-C7950BF6E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5600" y="1597025"/>
            <a:ext cx="9753600" cy="33956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74293376-DBB8-4AB8-BAFC-35C7C14D40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5600" y="5122863"/>
            <a:ext cx="9753600" cy="23542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949FCBE9-4C1E-40F0-BDDB-9FB508C3B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28B28F7-25F1-4529-B83A-B1EAF48EC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736276A3-19CA-4824-B1CF-2E13F0A8E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841822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F4A4DB6-17AF-40B2-9D6B-FD0E57306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586137E9-C490-4F83-82CA-0208F477AD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766B8E1-EFA5-4484-B2A1-0B2644390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7E441DB6-B036-49C4-BF1F-627F84C97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185AF92D-3329-411B-8610-BDAA1C545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671676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88219E4-FFFB-4C43-99B5-88B0C76FC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413" y="2432050"/>
            <a:ext cx="11217275" cy="405606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5E705807-A1F6-48EC-9304-6EC169586C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7413" y="6527800"/>
            <a:ext cx="11217275" cy="213360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4BA625B4-F049-40C4-9A64-53D37F49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7F8CF039-5AD6-4274-A107-391944254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F0F111FD-B0D7-487E-9469-5B9A5631D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170946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FC52678-BA1A-420B-9EC2-5BF71EFE1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D2897898-D6DB-43E2-B9C5-26AD1640C1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3763" y="2597150"/>
            <a:ext cx="5532437" cy="618807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9636BFA5-04E5-4E3D-B5CA-ED9C4F9E8C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78600" y="2597150"/>
            <a:ext cx="5532438" cy="618807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E55468FF-444D-4C09-85A9-186025112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8C81F2FB-ACAB-4699-B84D-7EC96694E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05066EB0-AA96-474A-AFBA-AB0C06715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188216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77051A8-4699-42A7-A718-3023265C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519113"/>
            <a:ext cx="11217275" cy="1885950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01321541-5E43-44C6-907C-9020C94EB3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350" y="2390775"/>
            <a:ext cx="5502275" cy="1171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C039A291-E5CE-4C59-8F1F-634660D1A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5350" y="3562350"/>
            <a:ext cx="5502275" cy="5240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68086FA8-E035-4760-B1BC-705D72D84E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83363" y="2390775"/>
            <a:ext cx="5529262" cy="1171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xmlns="" id="{1017FA99-1F13-4D1E-B5AD-92A241D4BE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83363" y="3562350"/>
            <a:ext cx="5529262" cy="5240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33851C69-0D60-4A01-ACC1-664839C7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06E2FCA2-2FCD-4367-8E42-E6B6FB808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xmlns="" id="{A6D67D62-FEB1-44EF-BCBA-524AEC57E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862575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3B7B7CE-9E84-4B2F-B38E-13FA31AD2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176E86EA-5E16-4D28-940E-73DCE4D4D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07FACBCA-0F9A-4A2C-8051-574171CEA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xmlns="" id="{CFFC8A27-67D4-41D4-BFD1-AD53E2BAC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807409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xmlns="" id="{9D08C914-3CC3-468C-8D7F-8FBF40630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xmlns="" id="{90EDD879-10B7-4F28-B0BD-5D5C09AB1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xmlns="" id="{E749B63D-E7EA-445F-9238-2147DE08B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804168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6596B20-B369-45FE-8CEA-E7187FE7C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650875"/>
            <a:ext cx="4194175" cy="2274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3FB31900-763A-4225-B4F8-31D545D1B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9263" y="1404938"/>
            <a:ext cx="6583362" cy="693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F4922D5E-52C3-4590-812B-96DC7CF817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95350" y="2925763"/>
            <a:ext cx="4194175" cy="54213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BF999720-DCB7-426A-BB2F-6FD59C9B2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98492301-7139-4790-8B40-F083200AB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974B2436-126F-4963-B28E-739F0C148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53045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4397249-A270-4152-AC82-9105070D4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650875"/>
            <a:ext cx="4194175" cy="2274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xmlns="" id="{5016E4A0-C502-470C-AFF5-05C613397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9263" y="1404938"/>
            <a:ext cx="6583362" cy="69310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78DF829E-E299-489F-9EE9-7AC305149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95350" y="2925763"/>
            <a:ext cx="4194175" cy="54213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7DBD4B46-5BC0-4BFB-A326-A18C5E0AD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9F96A444-FCEC-4730-8F9B-356A46B43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23426BBA-FD7C-4CA4-9641-0EF8E9F46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943976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BB4097D-9B60-4A8A-B875-6587237BC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FBA3D5F8-5131-46A3-AF29-2267EAC7BB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1EA680FA-46E2-4C5D-A5E6-78B465F60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A75658B-4095-4B3C-B04B-C6E656491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62789EE5-5107-4ACD-A4D2-B37ACFDEC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6176532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98065E04-250A-4B20-AF4B-0932A1E4EE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07513" y="519113"/>
            <a:ext cx="2803525" cy="8266112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5656A13B-7AAF-4645-9B34-64901276FB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93763" y="519113"/>
            <a:ext cx="8261350" cy="8266112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A989A9B9-7AD7-43FA-8D38-BA345E78F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1484486F-AA5E-4EBC-9E13-0DC9E2AC6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1724F02D-D898-43DB-B124-DCB9BAE8C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2130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1"/>
          <p:cNvSpPr>
            <a:spLocks noChangeArrowheads="1"/>
          </p:cNvSpPr>
          <p:nvPr/>
        </p:nvSpPr>
        <p:spPr bwMode="auto">
          <a:xfrm>
            <a:off x="0" y="9490075"/>
            <a:ext cx="13004800" cy="266700"/>
          </a:xfrm>
          <a:custGeom>
            <a:avLst/>
            <a:gdLst>
              <a:gd name="T0" fmla="*/ 2147483647 w 36124"/>
              <a:gd name="T1" fmla="*/ 2147483647 h 742"/>
              <a:gd name="T2" fmla="*/ 2147483647 w 36124"/>
              <a:gd name="T3" fmla="*/ 2147483647 h 742"/>
              <a:gd name="T4" fmla="*/ 0 w 36124"/>
              <a:gd name="T5" fmla="*/ 2147483647 h 742"/>
              <a:gd name="T6" fmla="*/ 2147483647 w 36124"/>
              <a:gd name="T7" fmla="*/ 0 h 74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36124"/>
              <a:gd name="T13" fmla="*/ 0 h 742"/>
              <a:gd name="T14" fmla="*/ 36124 w 36124"/>
              <a:gd name="T15" fmla="*/ 742 h 74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124" h="742">
                <a:moveTo>
                  <a:pt x="0" y="0"/>
                </a:moveTo>
                <a:lnTo>
                  <a:pt x="36124" y="0"/>
                </a:lnTo>
                <a:lnTo>
                  <a:pt x="36124" y="742"/>
                </a:lnTo>
                <a:lnTo>
                  <a:pt x="0" y="742"/>
                </a:lnTo>
                <a:lnTo>
                  <a:pt x="0" y="0"/>
                </a:lnTo>
                <a:close/>
              </a:path>
            </a:pathLst>
          </a:custGeom>
          <a:solidFill>
            <a:srgbClr val="00A74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324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7" name="AutoShape 2"/>
          <p:cNvSpPr>
            <a:spLocks noChangeArrowheads="1"/>
          </p:cNvSpPr>
          <p:nvPr/>
        </p:nvSpPr>
        <p:spPr bwMode="auto">
          <a:xfrm>
            <a:off x="0" y="9323388"/>
            <a:ext cx="13004800" cy="114300"/>
          </a:xfrm>
          <a:custGeom>
            <a:avLst/>
            <a:gdLst>
              <a:gd name="T0" fmla="*/ 2147483647 w 36124"/>
              <a:gd name="T1" fmla="*/ 2147483647 h 319"/>
              <a:gd name="T2" fmla="*/ 2147483647 w 36124"/>
              <a:gd name="T3" fmla="*/ 2147483647 h 319"/>
              <a:gd name="T4" fmla="*/ 0 w 36124"/>
              <a:gd name="T5" fmla="*/ 2147483647 h 319"/>
              <a:gd name="T6" fmla="*/ 2147483647 w 36124"/>
              <a:gd name="T7" fmla="*/ 0 h 31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36124"/>
              <a:gd name="T13" fmla="*/ 0 h 319"/>
              <a:gd name="T14" fmla="*/ 36124 w 36124"/>
              <a:gd name="T15" fmla="*/ 319 h 31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124" h="319">
                <a:moveTo>
                  <a:pt x="0" y="0"/>
                </a:moveTo>
                <a:lnTo>
                  <a:pt x="36124" y="0"/>
                </a:lnTo>
                <a:lnTo>
                  <a:pt x="36124" y="319"/>
                </a:lnTo>
                <a:lnTo>
                  <a:pt x="0" y="319"/>
                </a:lnTo>
                <a:lnTo>
                  <a:pt x="0" y="0"/>
                </a:lnTo>
                <a:close/>
              </a:path>
            </a:pathLst>
          </a:custGeom>
          <a:solidFill>
            <a:srgbClr val="F38F1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324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028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9225" y="8507413"/>
            <a:ext cx="373063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893763" y="9040813"/>
            <a:ext cx="2924175" cy="5175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Font typeface="Times New Roman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>
                <a:solidFill>
                  <a:srgbClr val="8B8B8B"/>
                </a:solidFill>
                <a:latin typeface="+mn-lt"/>
                <a:cs typeface="Segoe UI" pitchFamily="34" charset="0"/>
              </a:defRPr>
            </a:lvl1pPr>
          </a:lstStyle>
          <a:p>
            <a:pPr>
              <a:defRPr/>
            </a:pPr>
            <a:fld id="{853DB162-9083-4E56-9D20-5C23F94F6E24}" type="datetime1">
              <a:rPr lang="pt-BR" altLang="pt-BR"/>
              <a:pPr>
                <a:defRPr/>
              </a:pPr>
              <a:t>28/5/2018</a:t>
            </a:fld>
            <a:endParaRPr lang="pt-BR" altLang="pt-BR"/>
          </a:p>
        </p:txBody>
      </p:sp>
      <p:sp>
        <p:nvSpPr>
          <p:cNvPr id="1030" name="Text Box 5"/>
          <p:cNvSpPr txBox="1">
            <a:spLocks noChangeArrowheads="1"/>
          </p:cNvSpPr>
          <p:nvPr/>
        </p:nvSpPr>
        <p:spPr bwMode="auto">
          <a:xfrm>
            <a:off x="4308475" y="9040813"/>
            <a:ext cx="43878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9185275" y="9040813"/>
            <a:ext cx="2924175" cy="5175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hangingPunct="1">
              <a:lnSpc>
                <a:spcPct val="100000"/>
              </a:lnSpc>
              <a:buFont typeface="Times New Roman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>
                <a:solidFill>
                  <a:srgbClr val="8B8B8B"/>
                </a:solidFill>
                <a:latin typeface="+mn-lt"/>
                <a:cs typeface="Segoe UI" pitchFamily="34" charset="0"/>
              </a:defRPr>
            </a:lvl1pPr>
          </a:lstStyle>
          <a:p>
            <a:pPr>
              <a:defRPr/>
            </a:pPr>
            <a:fld id="{19277F53-16CB-464E-B3F7-8243D76DF07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sp>
        <p:nvSpPr>
          <p:cNvPr id="1032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88938"/>
            <a:ext cx="11701463" cy="16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/>
              <a:t>Clique para editar o formato do texto do título</a:t>
            </a:r>
          </a:p>
        </p:txBody>
      </p:sp>
      <p:sp>
        <p:nvSpPr>
          <p:cNvPr id="103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2282825"/>
            <a:ext cx="11701463" cy="565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/>
              <a:t>Clique para editar o formato do texto da estrutura de tópicos</a:t>
            </a:r>
          </a:p>
          <a:p>
            <a:pPr lvl="1"/>
            <a:r>
              <a:rPr lang="en-GB" altLang="pt-BR"/>
              <a:t>2.º Nível da estrutura de tópicos</a:t>
            </a:r>
          </a:p>
          <a:p>
            <a:pPr lvl="2"/>
            <a:r>
              <a:rPr lang="en-GB" altLang="pt-BR"/>
              <a:t>3.º Nível da estrutura de tópicos</a:t>
            </a:r>
          </a:p>
          <a:p>
            <a:pPr lvl="3"/>
            <a:r>
              <a:rPr lang="en-GB" altLang="pt-BR"/>
              <a:t>4.º Nível da estrutura de tópicos</a:t>
            </a:r>
          </a:p>
          <a:p>
            <a:pPr lvl="4"/>
            <a:r>
              <a:rPr lang="en-GB" altLang="pt-BR"/>
              <a:t>5.º Nível da estrutura de tópicos</a:t>
            </a:r>
          </a:p>
          <a:p>
            <a:pPr lvl="4"/>
            <a:r>
              <a:rPr lang="en-GB" altLang="pt-BR"/>
              <a:t>6.º Nível da estrutura de tópicos</a:t>
            </a:r>
          </a:p>
          <a:p>
            <a:pPr lvl="4"/>
            <a:r>
              <a:rPr lang="en-GB" altLang="pt-BR"/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82" r:id="rId2"/>
    <p:sldLayoutId id="2147484183" r:id="rId3"/>
    <p:sldLayoutId id="2147484184" r:id="rId4"/>
    <p:sldLayoutId id="2147484185" r:id="rId5"/>
    <p:sldLayoutId id="2147484186" r:id="rId6"/>
    <p:sldLayoutId id="2147484187" r:id="rId7"/>
    <p:sldLayoutId id="2147484188" r:id="rId8"/>
    <p:sldLayoutId id="2147484189" r:id="rId9"/>
    <p:sldLayoutId id="2147484190" r:id="rId10"/>
    <p:sldLayoutId id="2147484191" r:id="rId11"/>
    <p:sldLayoutId id="2147484192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3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300">
          <a:solidFill>
            <a:srgbClr val="000000"/>
          </a:solidFill>
          <a:latin typeface="Calibri" pitchFamily="34" charset="0"/>
          <a:ea typeface="Microsoft YaHei" pitchFamily="34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300">
          <a:solidFill>
            <a:srgbClr val="000000"/>
          </a:solidFill>
          <a:latin typeface="Calibri" pitchFamily="34" charset="0"/>
          <a:ea typeface="Microsoft YaHei" pitchFamily="34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300">
          <a:solidFill>
            <a:srgbClr val="000000"/>
          </a:solidFill>
          <a:latin typeface="Calibri" pitchFamily="34" charset="0"/>
          <a:ea typeface="Microsoft YaHei" pitchFamily="34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300">
          <a:solidFill>
            <a:srgbClr val="000000"/>
          </a:solidFill>
          <a:latin typeface="Calibri" pitchFamily="34" charset="0"/>
          <a:ea typeface="Microsoft YaHei" pitchFamily="34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300">
          <a:solidFill>
            <a:srgbClr val="000000"/>
          </a:solidFill>
          <a:latin typeface="Calibri" pitchFamily="34" charset="0"/>
          <a:ea typeface="Microsoft YaHei" pitchFamily="34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300">
          <a:solidFill>
            <a:srgbClr val="000000"/>
          </a:solidFill>
          <a:latin typeface="Calibri" pitchFamily="34" charset="0"/>
          <a:ea typeface="Microsoft YaHei" pitchFamily="34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300">
          <a:solidFill>
            <a:srgbClr val="000000"/>
          </a:solidFill>
          <a:latin typeface="Calibri" pitchFamily="34" charset="0"/>
          <a:ea typeface="Microsoft YaHei" pitchFamily="34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300">
          <a:solidFill>
            <a:srgbClr val="000000"/>
          </a:solidFill>
          <a:latin typeface="Calibri" pitchFamily="34" charset="0"/>
          <a:ea typeface="Microsoft YaHei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Agrupar 10">
            <a:extLst>
              <a:ext uri="{FF2B5EF4-FFF2-40B4-BE49-F238E27FC236}">
                <a16:creationId xmlns:a16="http://schemas.microsoft.com/office/drawing/2014/main" xmlns="" id="{19AD6CE7-9602-4D61-977B-904A2A4153F0}"/>
              </a:ext>
            </a:extLst>
          </p:cNvPr>
          <p:cNvGrpSpPr/>
          <p:nvPr userDrawn="1"/>
        </p:nvGrpSpPr>
        <p:grpSpPr>
          <a:xfrm>
            <a:off x="1" y="-34220"/>
            <a:ext cx="12990316" cy="9787819"/>
            <a:chOff x="0" y="-34219"/>
            <a:chExt cx="9203293" cy="6960658"/>
          </a:xfrm>
        </p:grpSpPr>
        <p:pic>
          <p:nvPicPr>
            <p:cNvPr id="9" name="Picture 4" descr="Z:\Documentos\2018\48º Congresso da Assemae\Peças Gráficas\Template Power Point\fundo power point.jpg">
              <a:extLst>
                <a:ext uri="{FF2B5EF4-FFF2-40B4-BE49-F238E27FC236}">
                  <a16:creationId xmlns:a16="http://schemas.microsoft.com/office/drawing/2014/main" xmlns="" id="{2E766B7C-0199-4455-9EC6-930C326F2A2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337" r="8716"/>
            <a:stretch/>
          </p:blipFill>
          <p:spPr bwMode="auto">
            <a:xfrm>
              <a:off x="0" y="-34219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Z:\Documentos\2018\48º Congresso da Assemae\Peças Gráficas\Template Power Point\banner 730x124 (2) - Cópia.jpg">
              <a:extLst>
                <a:ext uri="{FF2B5EF4-FFF2-40B4-BE49-F238E27FC236}">
                  <a16:creationId xmlns:a16="http://schemas.microsoft.com/office/drawing/2014/main" xmlns="" id="{474C2953-EE2E-4F14-B82A-76199C56C0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517232"/>
              <a:ext cx="9203292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316611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4" r:id="rId1"/>
    <p:sldLayoutId id="2147484195" r:id="rId2"/>
    <p:sldLayoutId id="2147484196" r:id="rId3"/>
    <p:sldLayoutId id="2147484197" r:id="rId4"/>
    <p:sldLayoutId id="2147484198" r:id="rId5"/>
    <p:sldLayoutId id="2147484199" r:id="rId6"/>
    <p:sldLayoutId id="2147484200" r:id="rId7"/>
    <p:sldLayoutId id="2147484201" r:id="rId8"/>
    <p:sldLayoutId id="2147484202" r:id="rId9"/>
    <p:sldLayoutId id="2147484203" r:id="rId10"/>
    <p:sldLayoutId id="2147484204" r:id="rId11"/>
    <p:sldLayoutId id="214748421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xmlns="" id="{8437DDC3-6103-49A4-A286-B56F7D565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885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4AE9F617-562A-45A2-9511-DC709A7D82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3763" y="2597150"/>
            <a:ext cx="11217275" cy="6188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4150A983-3DBE-4EBA-B99A-FB9297148B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72196-BFBF-4566-AAD1-858B3D4DE01D}" type="datetimeFigureOut">
              <a:rPr lang="pt-BR" smtClean="0"/>
              <a:pPr/>
              <a:t>28/5/2018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8AC0346-D8C3-4649-BC44-781BAA1B74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2C818903-7B33-4DB4-B966-CCD69B5561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7D7CE-624E-4187-A0A8-6C74F4F007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84648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6" r:id="rId1"/>
    <p:sldLayoutId id="2147484207" r:id="rId2"/>
    <p:sldLayoutId id="2147484208" r:id="rId3"/>
    <p:sldLayoutId id="2147484209" r:id="rId4"/>
    <p:sldLayoutId id="2147484210" r:id="rId5"/>
    <p:sldLayoutId id="2147484211" r:id="rId6"/>
    <p:sldLayoutId id="2147484212" r:id="rId7"/>
    <p:sldLayoutId id="2147484213" r:id="rId8"/>
    <p:sldLayoutId id="2147484214" r:id="rId9"/>
    <p:sldLayoutId id="2147484215" r:id="rId10"/>
    <p:sldLayoutId id="214748421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7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emf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Agrupar 13">
            <a:extLst>
              <a:ext uri="{FF2B5EF4-FFF2-40B4-BE49-F238E27FC236}">
                <a16:creationId xmlns:a16="http://schemas.microsoft.com/office/drawing/2014/main" xmlns="" id="{CF4C1B6C-21C1-4B4F-895B-7A3D02FFEEB0}"/>
              </a:ext>
            </a:extLst>
          </p:cNvPr>
          <p:cNvGrpSpPr/>
          <p:nvPr/>
        </p:nvGrpSpPr>
        <p:grpSpPr>
          <a:xfrm>
            <a:off x="0" y="-34220"/>
            <a:ext cx="13004800" cy="9787819"/>
            <a:chOff x="0" y="-34219"/>
            <a:chExt cx="9203293" cy="6960658"/>
          </a:xfrm>
        </p:grpSpPr>
        <p:pic>
          <p:nvPicPr>
            <p:cNvPr id="15" name="Picture 4" descr="Z:\Documentos\2018\48º Congresso da Assemae\Peças Gráficas\Template Power Point\fundo power point.jpg">
              <a:extLst>
                <a:ext uri="{FF2B5EF4-FFF2-40B4-BE49-F238E27FC236}">
                  <a16:creationId xmlns:a16="http://schemas.microsoft.com/office/drawing/2014/main" xmlns="" id="{5EC8AB78-8B23-4170-8A33-A6B99C121F4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337" r="8716"/>
            <a:stretch/>
          </p:blipFill>
          <p:spPr bwMode="auto">
            <a:xfrm>
              <a:off x="0" y="-34219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3" descr="Z:\Documentos\2018\48º Congresso da Assemae\Peças Gráficas\Template Power Point\banner 730x124 (2) - Cópia.jpg">
              <a:extLst>
                <a:ext uri="{FF2B5EF4-FFF2-40B4-BE49-F238E27FC236}">
                  <a16:creationId xmlns:a16="http://schemas.microsoft.com/office/drawing/2014/main" xmlns="" id="{76810787-BAC0-45E1-B185-2511D2AFE6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517232"/>
              <a:ext cx="9203292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74" name="Line 1"/>
          <p:cNvSpPr>
            <a:spLocks noChangeShapeType="1"/>
          </p:cNvSpPr>
          <p:nvPr/>
        </p:nvSpPr>
        <p:spPr bwMode="auto">
          <a:xfrm>
            <a:off x="3117850" y="4948808"/>
            <a:ext cx="6767513" cy="1588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099" name="AutoShape 2"/>
          <p:cNvSpPr>
            <a:spLocks noChangeArrowheads="1"/>
          </p:cNvSpPr>
          <p:nvPr/>
        </p:nvSpPr>
        <p:spPr bwMode="auto">
          <a:xfrm>
            <a:off x="1677988" y="3004592"/>
            <a:ext cx="9864725" cy="2157411"/>
          </a:xfrm>
          <a:custGeom>
            <a:avLst/>
            <a:gdLst>
              <a:gd name="T0" fmla="*/ 2147483647 w 13813"/>
              <a:gd name="T1" fmla="*/ 2147483647 h 3551"/>
              <a:gd name="T2" fmla="*/ 2147483647 w 13813"/>
              <a:gd name="T3" fmla="*/ 2147483647 h 3551"/>
              <a:gd name="T4" fmla="*/ 0 w 13813"/>
              <a:gd name="T5" fmla="*/ 2147483647 h 3551"/>
              <a:gd name="T6" fmla="*/ 2147483647 w 13813"/>
              <a:gd name="T7" fmla="*/ 0 h 3551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3813"/>
              <a:gd name="T13" fmla="*/ 0 h 3551"/>
              <a:gd name="T14" fmla="*/ 13813 w 13813"/>
              <a:gd name="T15" fmla="*/ 3551 h 35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813" h="3551">
                <a:moveTo>
                  <a:pt x="0" y="0"/>
                </a:moveTo>
                <a:lnTo>
                  <a:pt x="13813" y="0"/>
                </a:lnTo>
                <a:lnTo>
                  <a:pt x="13813" y="3551"/>
                </a:lnTo>
                <a:lnTo>
                  <a:pt x="0" y="3551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wrap="square" lIns="90000" tIns="45000" rIns="90000" bIns="45000" anchor="ctr" anchorCtr="0"/>
          <a:lstStyle/>
          <a:p>
            <a:pPr algn="ctr" hangingPunct="1">
              <a:lnSpc>
                <a:spcPct val="100000"/>
              </a:lnSpc>
              <a:buFont typeface="Times New Roman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/>
            </a:pPr>
            <a:r>
              <a:rPr lang="pt-BR" altLang="pt-BR" sz="2400" b="1" dirty="0">
                <a:solidFill>
                  <a:schemeClr val="bg2">
                    <a:lumMod val="75000"/>
                  </a:schemeClr>
                </a:solidFill>
              </a:rPr>
              <a:t>MESA REDONDA 2: MUDANÇAS CLIMÁTICAS, ENFRENTAMENTO DA CRISE HÍDRICA E CONVIVÊNCIA COM A SECA</a:t>
            </a:r>
          </a:p>
          <a:p>
            <a:pPr algn="ctr" hangingPunct="1">
              <a:lnSpc>
                <a:spcPct val="100000"/>
              </a:lnSpc>
              <a:buFont typeface="Times New Roman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/>
            </a:pPr>
            <a:r>
              <a:rPr lang="pt-BR" altLang="pt-BR" sz="2400" b="1" dirty="0">
                <a:solidFill>
                  <a:schemeClr val="bg2">
                    <a:lumMod val="75000"/>
                  </a:schemeClr>
                </a:solidFill>
              </a:rPr>
              <a:t>28 de maio de 2018</a:t>
            </a:r>
          </a:p>
        </p:txBody>
      </p:sp>
      <p:sp>
        <p:nvSpPr>
          <p:cNvPr id="3076" name="Line 3"/>
          <p:cNvSpPr>
            <a:spLocks noChangeShapeType="1"/>
          </p:cNvSpPr>
          <p:nvPr/>
        </p:nvSpPr>
        <p:spPr bwMode="auto">
          <a:xfrm>
            <a:off x="3117850" y="3219028"/>
            <a:ext cx="6767513" cy="1588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307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3900" y="1347788"/>
            <a:ext cx="39370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pSp>
        <p:nvGrpSpPr>
          <p:cNvPr id="3079" name="Grupo 12"/>
          <p:cNvGrpSpPr>
            <a:grpSpLocks/>
          </p:cNvGrpSpPr>
          <p:nvPr/>
        </p:nvGrpSpPr>
        <p:grpSpPr bwMode="auto">
          <a:xfrm>
            <a:off x="647993" y="6185019"/>
            <a:ext cx="4414247" cy="1128643"/>
            <a:chOff x="3128956" y="8105524"/>
            <a:chExt cx="4230700" cy="986118"/>
          </a:xfrm>
        </p:grpSpPr>
        <p:pic>
          <p:nvPicPr>
            <p:cNvPr id="3083" name="Picture 7" descr="http://atlas.srh.ce.gov.br/img/logo_gov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8956" y="8113742"/>
              <a:ext cx="2444750" cy="977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4" name="Picture 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86516"/>
            <a:stretch>
              <a:fillRect/>
            </a:stretch>
          </p:blipFill>
          <p:spPr bwMode="auto">
            <a:xfrm>
              <a:off x="5930896" y="8105524"/>
              <a:ext cx="1428760" cy="986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</p:grpSp>
      <p:pic>
        <p:nvPicPr>
          <p:cNvPr id="3086" name="Picture 1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875" b="25125"/>
          <a:stretch/>
        </p:blipFill>
        <p:spPr bwMode="auto">
          <a:xfrm>
            <a:off x="6102700" y="6456842"/>
            <a:ext cx="1684061" cy="90939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14739" y="6522302"/>
            <a:ext cx="3314046" cy="618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AutoShape 2">
            <a:extLst>
              <a:ext uri="{FF2B5EF4-FFF2-40B4-BE49-F238E27FC236}">
                <a16:creationId xmlns:a16="http://schemas.microsoft.com/office/drawing/2014/main" xmlns="" id="{5E2186D3-8975-4636-91CD-DC625F52C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9872" y="4591597"/>
            <a:ext cx="9864725" cy="2157411"/>
          </a:xfrm>
          <a:custGeom>
            <a:avLst/>
            <a:gdLst>
              <a:gd name="T0" fmla="*/ 2147483647 w 13813"/>
              <a:gd name="T1" fmla="*/ 2147483647 h 3551"/>
              <a:gd name="T2" fmla="*/ 2147483647 w 13813"/>
              <a:gd name="T3" fmla="*/ 2147483647 h 3551"/>
              <a:gd name="T4" fmla="*/ 0 w 13813"/>
              <a:gd name="T5" fmla="*/ 2147483647 h 3551"/>
              <a:gd name="T6" fmla="*/ 2147483647 w 13813"/>
              <a:gd name="T7" fmla="*/ 0 h 3551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3813"/>
              <a:gd name="T13" fmla="*/ 0 h 3551"/>
              <a:gd name="T14" fmla="*/ 13813 w 13813"/>
              <a:gd name="T15" fmla="*/ 3551 h 35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813" h="3551">
                <a:moveTo>
                  <a:pt x="0" y="0"/>
                </a:moveTo>
                <a:lnTo>
                  <a:pt x="13813" y="0"/>
                </a:lnTo>
                <a:lnTo>
                  <a:pt x="13813" y="3551"/>
                </a:lnTo>
                <a:lnTo>
                  <a:pt x="0" y="3551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wrap="square" lIns="90000" tIns="45000" rIns="90000" bIns="45000" anchor="ctr" anchorCtr="0"/>
          <a:lstStyle/>
          <a:p>
            <a:pPr algn="ctr" hangingPunct="1">
              <a:lnSpc>
                <a:spcPct val="100000"/>
              </a:lnSpc>
              <a:buFont typeface="Times New Roman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/>
            </a:pPr>
            <a:r>
              <a:rPr lang="pt-BR" altLang="pt-BR" sz="2000" b="1" dirty="0">
                <a:solidFill>
                  <a:schemeClr val="bg2">
                    <a:lumMod val="75000"/>
                  </a:schemeClr>
                </a:solidFill>
              </a:rPr>
              <a:t>Palestrante: Gianni Peixoto Bezerra Lima</a:t>
            </a:r>
          </a:p>
          <a:p>
            <a:pPr algn="ctr" hangingPunct="1">
              <a:lnSpc>
                <a:spcPct val="100000"/>
              </a:lnSpc>
              <a:buFont typeface="Times New Roman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/>
            </a:pPr>
            <a:r>
              <a:rPr lang="pt-BR" altLang="pt-BR" sz="2000" b="1" dirty="0">
                <a:solidFill>
                  <a:schemeClr val="bg2">
                    <a:lumMod val="75000"/>
                  </a:schemeClr>
                </a:solidFill>
              </a:rPr>
              <a:t>Assistente da Presidência da COGERH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DF7A9664-337A-4C1F-8180-E26E923656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D76FD6EB-D1F4-4ED7-9700-CD7D21AD3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36" y="2262214"/>
            <a:ext cx="5767477" cy="5141711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C5087C8A-8578-4A9F-9BF6-D6BDD168AC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0853" y="2247701"/>
            <a:ext cx="5838211" cy="51562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956C7AD9-BEF2-48C9-B201-0B0CA387D8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4950" y="7619950"/>
            <a:ext cx="4914900" cy="857250"/>
          </a:xfrm>
          <a:prstGeom prst="rect">
            <a:avLst/>
          </a:prstGeom>
        </p:spPr>
      </p:pic>
      <p:sp>
        <p:nvSpPr>
          <p:cNvPr id="9" name="Line 1">
            <a:extLst>
              <a:ext uri="{FF2B5EF4-FFF2-40B4-BE49-F238E27FC236}">
                <a16:creationId xmlns:a16="http://schemas.microsoft.com/office/drawing/2014/main" xmlns="" id="{0FB15F30-29AA-4559-A1D7-4B24528B8BE0}"/>
              </a:ext>
            </a:extLst>
          </p:cNvPr>
          <p:cNvSpPr>
            <a:spLocks noChangeShapeType="1"/>
          </p:cNvSpPr>
          <p:nvPr/>
        </p:nvSpPr>
        <p:spPr bwMode="auto">
          <a:xfrm>
            <a:off x="2320960" y="1564432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0" name="CustomShape 2">
            <a:extLst>
              <a:ext uri="{FF2B5EF4-FFF2-40B4-BE49-F238E27FC236}">
                <a16:creationId xmlns:a16="http://schemas.microsoft.com/office/drawing/2014/main" xmlns="" id="{8BD5C39C-114D-48D8-9B3B-2AA717BC1812}"/>
              </a:ext>
            </a:extLst>
          </p:cNvPr>
          <p:cNvSpPr/>
          <p:nvPr/>
        </p:nvSpPr>
        <p:spPr>
          <a:xfrm>
            <a:off x="1317825" y="844352"/>
            <a:ext cx="11161239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altLang="pt-BR" sz="2800" b="1" dirty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PRECIPITAÇÕES DURANTE A QUADRA DE CHUVAS DE 2018 (FEV-MAIO)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Line 3">
            <a:extLst>
              <a:ext uri="{FF2B5EF4-FFF2-40B4-BE49-F238E27FC236}">
                <a16:creationId xmlns:a16="http://schemas.microsoft.com/office/drawing/2014/main" xmlns="" id="{F92EA8BC-8F79-4590-9843-5509558E0DBF}"/>
              </a:ext>
            </a:extLst>
          </p:cNvPr>
          <p:cNvSpPr>
            <a:spLocks noChangeShapeType="1"/>
          </p:cNvSpPr>
          <p:nvPr/>
        </p:nvSpPr>
        <p:spPr bwMode="auto">
          <a:xfrm>
            <a:off x="2320960" y="62832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9221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9DC906FF-28F0-4AA0-A846-5CB10F4A00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480119" y="2293577"/>
            <a:ext cx="6310313" cy="560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30046" tIns="65023" rIns="130046" bIns="65023">
            <a:spAutoFit/>
          </a:bodyPr>
          <a:lstStyle/>
          <a:p>
            <a:pPr marL="487363" indent="-487363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pt-BR" altLang="pt-BR" sz="2800" b="1" dirty="0">
                <a:solidFill>
                  <a:srgbClr val="000000"/>
                </a:solidFill>
                <a:latin typeface="Calibri" pitchFamily="34" charset="0"/>
              </a:rPr>
              <a:t>155 Açudes monitorados</a:t>
            </a:r>
          </a:p>
          <a:p>
            <a:pPr marL="487363" indent="-487363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pt-BR" altLang="pt-BR" sz="2800" b="1" dirty="0">
                <a:solidFill>
                  <a:srgbClr val="000000"/>
                </a:solidFill>
                <a:latin typeface="Calibri" pitchFamily="34" charset="0"/>
              </a:rPr>
              <a:t>18,6 bilhões de m³ de água acumuláveis</a:t>
            </a:r>
          </a:p>
          <a:p>
            <a:pPr marL="487363" indent="-487363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pt-BR" altLang="pt-BR" sz="2800" b="1" dirty="0">
                <a:solidFill>
                  <a:srgbClr val="000000"/>
                </a:solidFill>
                <a:latin typeface="Calibri" pitchFamily="34" charset="0"/>
              </a:rPr>
              <a:t>90% da capacidade hídrica do estado </a:t>
            </a:r>
            <a:r>
              <a:rPr lang="pt-BR" altLang="pt-BR" sz="2400" b="1" dirty="0">
                <a:solidFill>
                  <a:srgbClr val="000000"/>
                </a:solidFill>
                <a:latin typeface="Calibri" pitchFamily="34" charset="0"/>
              </a:rPr>
              <a:t>monitorada</a:t>
            </a:r>
            <a:endParaRPr lang="pt-BR" altLang="pt-BR" sz="2800" b="1" dirty="0">
              <a:solidFill>
                <a:srgbClr val="000000"/>
              </a:solidFill>
              <a:latin typeface="Calibri" pitchFamily="34" charset="0"/>
            </a:endParaRPr>
          </a:p>
          <a:p>
            <a:pPr marL="487363" indent="-487363">
              <a:lnSpc>
                <a:spcPct val="130000"/>
              </a:lnSpc>
              <a:buFont typeface="Arial" pitchFamily="34" charset="0"/>
              <a:buChar char="•"/>
            </a:pPr>
            <a:r>
              <a:rPr lang="pt-BR" altLang="pt-BR" sz="2800" b="1" dirty="0">
                <a:solidFill>
                  <a:srgbClr val="000000"/>
                </a:solidFill>
                <a:latin typeface="Calibri" pitchFamily="34" charset="0"/>
              </a:rPr>
              <a:t>Cerca de 2.500 km de rios perenizados, em períodos </a:t>
            </a:r>
            <a:r>
              <a:rPr lang="pt-BR" altLang="pt-BR" sz="2800" b="1" dirty="0">
                <a:latin typeface="Calibri" pitchFamily="34" charset="0"/>
              </a:rPr>
              <a:t>normais (550 km em 2016)</a:t>
            </a:r>
          </a:p>
          <a:p>
            <a:pPr marL="487363" indent="-487363">
              <a:lnSpc>
                <a:spcPct val="130000"/>
              </a:lnSpc>
              <a:buFont typeface="Arial" pitchFamily="34" charset="0"/>
              <a:buChar char="•"/>
            </a:pPr>
            <a:r>
              <a:rPr lang="pt-BR" altLang="pt-BR" sz="2800" b="1" dirty="0">
                <a:solidFill>
                  <a:srgbClr val="000000"/>
                </a:solidFill>
                <a:latin typeface="Calibri" pitchFamily="34" charset="0"/>
              </a:rPr>
              <a:t>26 Estações de Bombeamento</a:t>
            </a:r>
          </a:p>
          <a:p>
            <a:pPr marL="487363" indent="-487363">
              <a:lnSpc>
                <a:spcPct val="130000"/>
              </a:lnSpc>
              <a:buFont typeface="Arial" pitchFamily="34" charset="0"/>
              <a:buChar char="•"/>
            </a:pPr>
            <a:r>
              <a:rPr lang="pt-BR" altLang="pt-BR" sz="2800" b="1" dirty="0">
                <a:solidFill>
                  <a:srgbClr val="000000"/>
                </a:solidFill>
                <a:latin typeface="Calibri" pitchFamily="34" charset="0"/>
              </a:rPr>
              <a:t>367 km de canais</a:t>
            </a:r>
            <a:endParaRPr lang="pt-BR" altLang="pt-BR" sz="2800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14" t="2379" r="2074" b="1622"/>
          <a:stretch>
            <a:fillRect/>
          </a:stretch>
        </p:blipFill>
        <p:spPr bwMode="auto">
          <a:xfrm>
            <a:off x="7006456" y="1777169"/>
            <a:ext cx="5383261" cy="6772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 l="3014" t="2379" r="2074" b="162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0" name="Line 1"/>
          <p:cNvSpPr>
            <a:spLocks noChangeShapeType="1"/>
          </p:cNvSpPr>
          <p:nvPr/>
        </p:nvSpPr>
        <p:spPr bwMode="auto">
          <a:xfrm flipV="1">
            <a:off x="165696" y="1168970"/>
            <a:ext cx="6840760" cy="1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CustomShape 2"/>
          <p:cNvSpPr/>
          <p:nvPr/>
        </p:nvSpPr>
        <p:spPr>
          <a:xfrm>
            <a:off x="508000" y="447675"/>
            <a:ext cx="8275638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865" tIns="44934" rIns="89865" bIns="44934"/>
          <a:lstStyle/>
          <a:p>
            <a:pPr>
              <a:lnSpc>
                <a:spcPct val="100000"/>
              </a:lnSpc>
              <a:defRPr/>
            </a:pPr>
            <a:r>
              <a:rPr lang="pt-BR" sz="3300" b="1" dirty="0">
                <a:solidFill>
                  <a:srgbClr val="666666"/>
                </a:solidFill>
                <a:latin typeface="Arial"/>
              </a:rPr>
              <a:t>Infraestrutura Hídrica</a:t>
            </a:r>
            <a:endParaRPr sz="3300" b="1" dirty="0">
              <a:solidFill>
                <a:srgbClr val="666666"/>
              </a:solidFill>
              <a:latin typeface="Arial"/>
            </a:endParaRPr>
          </a:p>
        </p:txBody>
      </p:sp>
      <p:sp>
        <p:nvSpPr>
          <p:cNvPr id="4102" name="Line 3"/>
          <p:cNvSpPr>
            <a:spLocks noChangeShapeType="1"/>
          </p:cNvSpPr>
          <p:nvPr/>
        </p:nvSpPr>
        <p:spPr bwMode="auto">
          <a:xfrm flipV="1">
            <a:off x="165696" y="340295"/>
            <a:ext cx="6840760" cy="1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107958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AAC95620-9E2D-4F9A-86EB-1DEF2CEB57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Line 1"/>
          <p:cNvSpPr>
            <a:spLocks noChangeShapeType="1"/>
          </p:cNvSpPr>
          <p:nvPr/>
        </p:nvSpPr>
        <p:spPr bwMode="auto">
          <a:xfrm>
            <a:off x="2038548" y="1204392"/>
            <a:ext cx="8496300" cy="1587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AutoShape 2"/>
          <p:cNvSpPr>
            <a:spLocks noChangeArrowheads="1"/>
          </p:cNvSpPr>
          <p:nvPr/>
        </p:nvSpPr>
        <p:spPr bwMode="auto">
          <a:xfrm>
            <a:off x="958528" y="340742"/>
            <a:ext cx="11448528" cy="881063"/>
          </a:xfrm>
          <a:custGeom>
            <a:avLst/>
            <a:gdLst>
              <a:gd name="T0" fmla="*/ 2147483647 w 22988"/>
              <a:gd name="T1" fmla="*/ 2147483647 h 2447"/>
              <a:gd name="T2" fmla="*/ 2147483647 w 22988"/>
              <a:gd name="T3" fmla="*/ 2147483647 h 2447"/>
              <a:gd name="T4" fmla="*/ 0 w 22988"/>
              <a:gd name="T5" fmla="*/ 2147483647 h 2447"/>
              <a:gd name="T6" fmla="*/ 2147483647 w 22988"/>
              <a:gd name="T7" fmla="*/ 0 h 2447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2988"/>
              <a:gd name="T13" fmla="*/ 0 h 2447"/>
              <a:gd name="T14" fmla="*/ 22988 w 22988"/>
              <a:gd name="T15" fmla="*/ 2447 h 24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988" h="2447">
                <a:moveTo>
                  <a:pt x="0" y="0"/>
                </a:moveTo>
                <a:lnTo>
                  <a:pt x="22988" y="0"/>
                </a:lnTo>
                <a:lnTo>
                  <a:pt x="22988" y="2447"/>
                </a:lnTo>
                <a:lnTo>
                  <a:pt x="0" y="244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5000" rIns="90000" bIns="45000"/>
          <a:lstStyle/>
          <a:p>
            <a:pPr algn="ctr" hangingPunct="1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</a:pPr>
            <a:r>
              <a:rPr lang="pt-BR" altLang="pt-BR" sz="2400" b="1" dirty="0">
                <a:solidFill>
                  <a:srgbClr val="666666"/>
                </a:solidFill>
              </a:rPr>
              <a:t>Evolução do Volume Armazenado nos Reservatórios Monitorados pela COGERH (jan/1995 – 24/</a:t>
            </a:r>
            <a:r>
              <a:rPr lang="pt-BR" altLang="pt-BR" sz="2400" b="1" dirty="0" err="1">
                <a:solidFill>
                  <a:srgbClr val="666666"/>
                </a:solidFill>
              </a:rPr>
              <a:t>mai</a:t>
            </a:r>
            <a:r>
              <a:rPr lang="pt-BR" altLang="pt-BR" sz="2400" b="1" dirty="0">
                <a:solidFill>
                  <a:srgbClr val="666666"/>
                </a:solidFill>
              </a:rPr>
              <a:t>/2018)</a:t>
            </a:r>
          </a:p>
        </p:txBody>
      </p:sp>
      <p:sp>
        <p:nvSpPr>
          <p:cNvPr id="12292" name="Line 3"/>
          <p:cNvSpPr>
            <a:spLocks noChangeShapeType="1"/>
          </p:cNvSpPr>
          <p:nvPr/>
        </p:nvSpPr>
        <p:spPr bwMode="auto">
          <a:xfrm>
            <a:off x="2038548" y="266701"/>
            <a:ext cx="8496300" cy="1587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018F3C1D-0709-4270-BC02-18E79E619C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854" y="1708448"/>
            <a:ext cx="12274234" cy="76299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DE367C1-8BAC-4C06-9F2B-F0279B9419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02000" y="268288"/>
            <a:ext cx="7029424" cy="9159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726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0A4FED8D-10EB-488E-94EA-F5748BC2CB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4" name="CustomShape 1"/>
          <p:cNvSpPr/>
          <p:nvPr/>
        </p:nvSpPr>
        <p:spPr>
          <a:xfrm>
            <a:off x="7502532" y="464877"/>
            <a:ext cx="5715040" cy="8826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000" b="1" dirty="0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Percentual de armazenamento por reservatório (24/05/18)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339" name="Grupo 1"/>
          <p:cNvGrpSpPr>
            <a:grpSpLocks/>
          </p:cNvGrpSpPr>
          <p:nvPr/>
        </p:nvGrpSpPr>
        <p:grpSpPr bwMode="auto">
          <a:xfrm>
            <a:off x="7788284" y="233330"/>
            <a:ext cx="5000660" cy="1316038"/>
            <a:chOff x="215643" y="199800"/>
            <a:chExt cx="6840360" cy="1096200"/>
          </a:xfrm>
        </p:grpSpPr>
        <p:sp>
          <p:nvSpPr>
            <p:cNvPr id="14375" name="Line 2"/>
            <p:cNvSpPr>
              <a:spLocks noChangeShapeType="1"/>
            </p:cNvSpPr>
            <p:nvPr/>
          </p:nvSpPr>
          <p:spPr bwMode="auto">
            <a:xfrm>
              <a:off x="215643" y="1296000"/>
              <a:ext cx="6840360" cy="0"/>
            </a:xfrm>
            <a:prstGeom prst="line">
              <a:avLst/>
            </a:prstGeom>
            <a:noFill/>
            <a:ln w="19080">
              <a:solidFill>
                <a:srgbClr val="FF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algn="ctr"/>
              <a:endParaRPr lang="pt-BR" sz="1100"/>
            </a:p>
          </p:txBody>
        </p:sp>
        <p:sp>
          <p:nvSpPr>
            <p:cNvPr id="14376" name="Line 3"/>
            <p:cNvSpPr>
              <a:spLocks noChangeShapeType="1"/>
            </p:cNvSpPr>
            <p:nvPr/>
          </p:nvSpPr>
          <p:spPr bwMode="auto">
            <a:xfrm>
              <a:off x="215643" y="199800"/>
              <a:ext cx="6840360" cy="0"/>
            </a:xfrm>
            <a:prstGeom prst="line">
              <a:avLst/>
            </a:prstGeom>
            <a:noFill/>
            <a:ln w="19080">
              <a:solidFill>
                <a:srgbClr val="FF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algn="ctr"/>
              <a:endParaRPr lang="pt-BR" sz="1100"/>
            </a:p>
          </p:txBody>
        </p:sp>
      </p:grpSp>
      <p:sp>
        <p:nvSpPr>
          <p:cNvPr id="117" name="CustomShape 4"/>
          <p:cNvSpPr/>
          <p:nvPr/>
        </p:nvSpPr>
        <p:spPr>
          <a:xfrm>
            <a:off x="1900238" y="1316038"/>
            <a:ext cx="3665537" cy="1955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374" name="AutoShape 4"/>
          <p:cNvSpPr>
            <a:spLocks noChangeArrowheads="1"/>
          </p:cNvSpPr>
          <p:nvPr/>
        </p:nvSpPr>
        <p:spPr bwMode="auto">
          <a:xfrm>
            <a:off x="955675" y="8972550"/>
            <a:ext cx="2522538" cy="203200"/>
          </a:xfrm>
          <a:custGeom>
            <a:avLst/>
            <a:gdLst>
              <a:gd name="T0" fmla="*/ 2147483647 w 5283"/>
              <a:gd name="T1" fmla="*/ 2147483647 h 564"/>
              <a:gd name="T2" fmla="*/ 2147483647 w 5283"/>
              <a:gd name="T3" fmla="*/ 2147483647 h 564"/>
              <a:gd name="T4" fmla="*/ 0 w 5283"/>
              <a:gd name="T5" fmla="*/ 2147483647 h 564"/>
              <a:gd name="T6" fmla="*/ 2147483647 w 5283"/>
              <a:gd name="T7" fmla="*/ 0 h 564"/>
              <a:gd name="T8" fmla="*/ 0 60000 65536"/>
              <a:gd name="T9" fmla="*/ 0 60000 65536"/>
              <a:gd name="T10" fmla="*/ 0 60000 65536"/>
              <a:gd name="T11" fmla="*/ 0 60000 65536"/>
              <a:gd name="T12" fmla="*/ 0 w 5283"/>
              <a:gd name="T13" fmla="*/ 0 h 564"/>
              <a:gd name="T14" fmla="*/ 5283 w 5283"/>
              <a:gd name="T15" fmla="*/ 564 h 5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83" h="564">
                <a:moveTo>
                  <a:pt x="0" y="0"/>
                </a:moveTo>
                <a:lnTo>
                  <a:pt x="5283" y="0"/>
                </a:lnTo>
                <a:lnTo>
                  <a:pt x="5283" y="564"/>
                </a:lnTo>
                <a:lnTo>
                  <a:pt x="0" y="564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90000" bIns="45000"/>
          <a:lstStyle/>
          <a:p>
            <a:pPr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1200" dirty="0">
                <a:ea typeface="MS PGothic" pitchFamily="34" charset="-128"/>
              </a:rPr>
              <a:t>FONTE: COGERH 05/03/2018</a:t>
            </a:r>
          </a:p>
          <a:p>
            <a:pPr algn="just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altLang="pt-BR" sz="1200" dirty="0">
              <a:latin typeface="Calibri" pitchFamily="34" charset="0"/>
              <a:ea typeface="MS PGothic" pitchFamily="34" charset="-128"/>
            </a:endParaRPr>
          </a:p>
          <a:p>
            <a:pPr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altLang="pt-BR" sz="1200" dirty="0">
              <a:latin typeface="Calibri" pitchFamily="34" charset="0"/>
              <a:ea typeface="MS PGothic" pitchFamily="34" charset="-128"/>
            </a:endParaRPr>
          </a:p>
        </p:txBody>
      </p:sp>
      <p:pic>
        <p:nvPicPr>
          <p:cNvPr id="14372" name="Picture 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42560" y="4701605"/>
            <a:ext cx="3660804" cy="245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2653" y="360362"/>
            <a:ext cx="7381875" cy="912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403368058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223547AC-EE60-4553-B3A0-138685CDBD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Line 1"/>
          <p:cNvSpPr>
            <a:spLocks noChangeShapeType="1"/>
          </p:cNvSpPr>
          <p:nvPr/>
        </p:nvSpPr>
        <p:spPr bwMode="auto">
          <a:xfrm>
            <a:off x="2245865" y="1469187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3" name="CustomShape 2"/>
          <p:cNvSpPr/>
          <p:nvPr/>
        </p:nvSpPr>
        <p:spPr>
          <a:xfrm>
            <a:off x="2037904" y="683369"/>
            <a:ext cx="8918575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000" b="1" dirty="0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Histórico do Aporte Hídrico dos Açudes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defRPr/>
            </a:pPr>
            <a:r>
              <a:rPr lang="pt-BR" sz="2000" b="1" dirty="0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Gerenciados pela COGERH 24/05/18</a:t>
            </a:r>
            <a:endParaRPr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68" name="Line 3"/>
          <p:cNvSpPr>
            <a:spLocks noChangeShapeType="1"/>
          </p:cNvSpPr>
          <p:nvPr/>
        </p:nvSpPr>
        <p:spPr bwMode="auto">
          <a:xfrm>
            <a:off x="2245865" y="683369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5731" y="1664449"/>
            <a:ext cx="10253253" cy="4004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776E6376-3386-4625-B6ED-F1D487436E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216" y="5836598"/>
            <a:ext cx="3024336" cy="32336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80D5FFD-D7A8-4391-AD09-4704367647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Line 1"/>
          <p:cNvSpPr>
            <a:spLocks noChangeShapeType="1"/>
          </p:cNvSpPr>
          <p:nvPr/>
        </p:nvSpPr>
        <p:spPr bwMode="auto">
          <a:xfrm>
            <a:off x="2320960" y="1296980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3" name="CustomShape 2"/>
          <p:cNvSpPr/>
          <p:nvPr/>
        </p:nvSpPr>
        <p:spPr>
          <a:xfrm>
            <a:off x="822772" y="444498"/>
            <a:ext cx="10513167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altLang="pt-BR" sz="2000" b="1" dirty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CLASSIFICAÇÃO DOS RESERVATÓRIOS MONITORADOS POR NÍVEL DE RESERVA, DESTACANDO AÇUDES VAZIOS E NO VOLUME MORTO (24/05/18)</a:t>
            </a:r>
          </a:p>
          <a:p>
            <a:pPr algn="ctr">
              <a:lnSpc>
                <a:spcPct val="100000"/>
              </a:lnSpc>
              <a:defRPr/>
            </a:pPr>
            <a:endParaRPr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68" name="Line 3"/>
          <p:cNvSpPr>
            <a:spLocks noChangeShapeType="1"/>
          </p:cNvSpPr>
          <p:nvPr/>
        </p:nvSpPr>
        <p:spPr bwMode="auto">
          <a:xfrm>
            <a:off x="2320960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xmlns="" id="{31B16EAC-A136-46DD-B116-B4C17FC01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0764" y="6172944"/>
            <a:ext cx="3472217" cy="1341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8267" y="1780456"/>
            <a:ext cx="11536781" cy="4185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18154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8AE7DB50-FC0D-4C32-B937-38DCED17DE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Line 1"/>
          <p:cNvSpPr>
            <a:spLocks noChangeShapeType="1"/>
          </p:cNvSpPr>
          <p:nvPr/>
        </p:nvSpPr>
        <p:spPr bwMode="auto">
          <a:xfrm>
            <a:off x="2320960" y="1636440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3" name="CustomShape 2"/>
          <p:cNvSpPr/>
          <p:nvPr/>
        </p:nvSpPr>
        <p:spPr>
          <a:xfrm>
            <a:off x="1317825" y="916360"/>
            <a:ext cx="10513167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altLang="pt-BR" sz="2800" b="1" dirty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RESERVATÓRIOS MONITORADOS QUE SANGRARAM EM 2018</a:t>
            </a:r>
            <a:endParaRPr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68" name="Line 3"/>
          <p:cNvSpPr>
            <a:spLocks noChangeShapeType="1"/>
          </p:cNvSpPr>
          <p:nvPr/>
        </p:nvSpPr>
        <p:spPr bwMode="auto">
          <a:xfrm>
            <a:off x="2320960" y="60774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40607C1C-FD20-4B94-AA82-AE6643D298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640" y="2428528"/>
            <a:ext cx="12057519" cy="447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586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02D2BBB-6930-4EDC-8D3C-54145ED7B6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6602" y="1492424"/>
            <a:ext cx="12518657" cy="571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5909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D2EFE058-5D97-4856-BE71-61B1C55F08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3250" y="1276400"/>
            <a:ext cx="1225829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5909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EFE57296-9000-4ADE-AD57-6DB052DAEA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781" y="1348408"/>
            <a:ext cx="12157299" cy="55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5909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230D83C8-0213-4D54-AD71-E7E05115CD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9557" y="1636440"/>
            <a:ext cx="12407539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5909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7157CCB7-3F23-469D-A9DE-3BFF05AAA7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9BE09432-B62A-4A8A-B57E-887AA8D6A1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3848" y="2297604"/>
            <a:ext cx="9937104" cy="6323612"/>
          </a:xfrm>
          <a:prstGeom prst="rect">
            <a:avLst/>
          </a:prstGeom>
        </p:spPr>
      </p:pic>
      <p:sp>
        <p:nvSpPr>
          <p:cNvPr id="8" name="Line 1">
            <a:extLst>
              <a:ext uri="{FF2B5EF4-FFF2-40B4-BE49-F238E27FC236}">
                <a16:creationId xmlns:a16="http://schemas.microsoft.com/office/drawing/2014/main" xmlns="" id="{0F339C01-BB02-4CB8-AD0F-5525E93BD618}"/>
              </a:ext>
            </a:extLst>
          </p:cNvPr>
          <p:cNvSpPr>
            <a:spLocks noChangeShapeType="1"/>
          </p:cNvSpPr>
          <p:nvPr/>
        </p:nvSpPr>
        <p:spPr bwMode="auto">
          <a:xfrm>
            <a:off x="2533897" y="1397179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9" name="CustomShape 2">
            <a:extLst>
              <a:ext uri="{FF2B5EF4-FFF2-40B4-BE49-F238E27FC236}">
                <a16:creationId xmlns:a16="http://schemas.microsoft.com/office/drawing/2014/main" xmlns="" id="{627D2078-634A-4744-86E0-9E8E8875346E}"/>
              </a:ext>
            </a:extLst>
          </p:cNvPr>
          <p:cNvSpPr/>
          <p:nvPr/>
        </p:nvSpPr>
        <p:spPr>
          <a:xfrm>
            <a:off x="2325936" y="611361"/>
            <a:ext cx="8918575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000" b="1" dirty="0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Histórico da </a:t>
            </a:r>
            <a:r>
              <a:rPr lang="pt-BR" sz="2000" b="1" dirty="0" err="1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Perenização</a:t>
            </a:r>
            <a:r>
              <a:rPr lang="pt-BR" sz="2000" b="1" dirty="0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 dos Rios Através do Processo de Alocação Participativa de Água 2004 a 2017</a:t>
            </a:r>
            <a:endParaRPr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Line 3">
            <a:extLst>
              <a:ext uri="{FF2B5EF4-FFF2-40B4-BE49-F238E27FC236}">
                <a16:creationId xmlns:a16="http://schemas.microsoft.com/office/drawing/2014/main" xmlns="" id="{45383EE6-91A3-4B9C-944F-94CAD5924A77}"/>
              </a:ext>
            </a:extLst>
          </p:cNvPr>
          <p:cNvSpPr>
            <a:spLocks noChangeShapeType="1"/>
          </p:cNvSpPr>
          <p:nvPr/>
        </p:nvSpPr>
        <p:spPr bwMode="auto">
          <a:xfrm>
            <a:off x="2533897" y="611361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4330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6BC4E27A-CD78-4389-B0CD-1E2798D649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Line 1">
            <a:extLst>
              <a:ext uri="{FF2B5EF4-FFF2-40B4-BE49-F238E27FC236}">
                <a16:creationId xmlns:a16="http://schemas.microsoft.com/office/drawing/2014/main" xmlns="" id="{19655682-3265-4666-BE0F-B9DACCC66C1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93568" y="1703639"/>
            <a:ext cx="4541480" cy="4809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95C7E2AD-2DB8-4265-A93A-27DE4F3294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696" y="268287"/>
            <a:ext cx="7168579" cy="9000997"/>
          </a:xfrm>
          <a:prstGeom prst="rect">
            <a:avLst/>
          </a:prstGeom>
        </p:spPr>
      </p:pic>
      <p:sp>
        <p:nvSpPr>
          <p:cNvPr id="10" name="AutoShape 2" descr="http://mail.cogerh.com.br/service/home/~/?auth=co&amp;loc=pt_BR&amp;id=49789&amp;part=2">
            <a:extLst>
              <a:ext uri="{FF2B5EF4-FFF2-40B4-BE49-F238E27FC236}">
                <a16:creationId xmlns:a16="http://schemas.microsoft.com/office/drawing/2014/main" xmlns="" id="{02C62D27-AD3D-4793-A25D-E721D90763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0000" y="4724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7F08C6C3-6810-47E4-9D1C-01FFC28C68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6899" y="6164561"/>
            <a:ext cx="6306614" cy="2031951"/>
          </a:xfrm>
          <a:prstGeom prst="rect">
            <a:avLst/>
          </a:prstGeom>
        </p:spPr>
      </p:pic>
      <p:sp>
        <p:nvSpPr>
          <p:cNvPr id="7" name="Line 3">
            <a:extLst>
              <a:ext uri="{FF2B5EF4-FFF2-40B4-BE49-F238E27FC236}">
                <a16:creationId xmlns:a16="http://schemas.microsoft.com/office/drawing/2014/main" xmlns="" id="{FD272D2C-12E6-483F-BD0D-5A1758003E85}"/>
              </a:ext>
            </a:extLst>
          </p:cNvPr>
          <p:cNvSpPr>
            <a:spLocks noChangeShapeType="1"/>
          </p:cNvSpPr>
          <p:nvPr/>
        </p:nvSpPr>
        <p:spPr bwMode="auto">
          <a:xfrm>
            <a:off x="7793568" y="484312"/>
            <a:ext cx="454148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6" name="CustomShape 2">
            <a:extLst>
              <a:ext uri="{FF2B5EF4-FFF2-40B4-BE49-F238E27FC236}">
                <a16:creationId xmlns:a16="http://schemas.microsoft.com/office/drawing/2014/main" xmlns="" id="{5766A8E5-0135-4CAF-AC8C-72DC21316768}"/>
              </a:ext>
            </a:extLst>
          </p:cNvPr>
          <p:cNvSpPr/>
          <p:nvPr/>
        </p:nvSpPr>
        <p:spPr>
          <a:xfrm>
            <a:off x="7518896" y="484312"/>
            <a:ext cx="5176192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altLang="pt-BR" sz="2400" b="1" dirty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MAPA DA SITUAÇÃO DE ABASTECIMENTO DAS SEDES MUNICIPAIS 24/MAI/2018</a:t>
            </a:r>
            <a:endParaRPr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396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9476C00D-281A-434F-86B6-321CF24C41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388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858798" y="2219804"/>
            <a:ext cx="3214710" cy="1122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/>
            <a:r>
              <a:rPr lang="pt-BR" sz="1200" dirty="0"/>
              <a:t>1. BOA VIAGEM (JUL, 0,16 )</a:t>
            </a:r>
          </a:p>
          <a:p>
            <a:pPr marL="228600" indent="-228600"/>
            <a:r>
              <a:rPr lang="pt-BR" sz="1200" dirty="0"/>
              <a:t>2. DEP. IRAPUAN PINHEIRO (JUL 0,15)</a:t>
            </a:r>
          </a:p>
          <a:p>
            <a:pPr marL="228600" indent="-228600"/>
            <a:r>
              <a:rPr lang="pt-BR" sz="1200" dirty="0"/>
              <a:t>3. MOMBAÇA (atual 0,0 )</a:t>
            </a:r>
          </a:p>
          <a:p>
            <a:pPr marL="228600" indent="-228600">
              <a:buFont typeface="Times New Roman" pitchFamily="18" charset="0"/>
              <a:buAutoNum type="arabicPeriod"/>
            </a:pPr>
            <a:endParaRPr lang="pt-BR" sz="1200" dirty="0"/>
          </a:p>
          <a:p>
            <a:pPr marL="228600" indent="-228600">
              <a:buFont typeface="Times New Roman" pitchFamily="18" charset="0"/>
              <a:buAutoNum type="arabicPeriod"/>
            </a:pPr>
            <a:endParaRPr lang="pt-BR" sz="1200" dirty="0"/>
          </a:p>
          <a:p>
            <a:pPr marL="228600" indent="-228600">
              <a:buAutoNum type="arabicPeriod"/>
            </a:pPr>
            <a:endParaRPr lang="pt-BR" sz="12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935366" y="3954736"/>
            <a:ext cx="3066704" cy="779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1918" indent="-121918"/>
            <a:r>
              <a:rPr lang="pt-BR" sz="1200" dirty="0"/>
              <a:t>1. BEBERIBE (SET 3,05)</a:t>
            </a:r>
          </a:p>
          <a:p>
            <a:pPr marL="121918" indent="-121918"/>
            <a:r>
              <a:rPr lang="pt-BR" sz="1200" dirty="0"/>
              <a:t>2. CASCAVEL SET 3,05)</a:t>
            </a:r>
          </a:p>
          <a:p>
            <a:pPr marL="121918" indent="-121918"/>
            <a:r>
              <a:rPr lang="pt-BR" sz="1200" dirty="0"/>
              <a:t> </a:t>
            </a:r>
          </a:p>
          <a:p>
            <a:pPr marL="325115" indent="-325115"/>
            <a:endParaRPr lang="pt-BR" sz="12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3943332" y="3948106"/>
            <a:ext cx="2559068" cy="43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3. PINDORETAMA (SET 3,05)</a:t>
            </a:r>
          </a:p>
          <a:p>
            <a:r>
              <a:rPr lang="pt-BR" sz="1200" dirty="0"/>
              <a:t>4. RUSSAS (AGO, poços)</a:t>
            </a:r>
          </a:p>
        </p:txBody>
      </p:sp>
      <p:sp>
        <p:nvSpPr>
          <p:cNvPr id="6" name="Retângulo 5"/>
          <p:cNvSpPr/>
          <p:nvPr/>
        </p:nvSpPr>
        <p:spPr>
          <a:xfrm>
            <a:off x="1001674" y="1611979"/>
            <a:ext cx="5143535" cy="50800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22" dirty="0"/>
              <a:t>CRÍTICIDADE ALTA: MANANCIAL PRINCIPAL EM COLAPSO ATUAL OU ATÉ 31/JUL/2018</a:t>
            </a:r>
          </a:p>
        </p:txBody>
      </p:sp>
      <p:sp>
        <p:nvSpPr>
          <p:cNvPr id="7" name="Retângulo 6"/>
          <p:cNvSpPr/>
          <p:nvPr/>
        </p:nvSpPr>
        <p:spPr>
          <a:xfrm>
            <a:off x="1010789" y="3233726"/>
            <a:ext cx="5062983" cy="523263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22" dirty="0"/>
              <a:t>CRITICIDADE MÉDIA : MANANCIAL PRINCIPAL EM COLAPSO OU ABASTECIMENTO PARCIAL ENTRE AGO-SET/18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842820" y="2221584"/>
            <a:ext cx="3302522" cy="95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5115" indent="-325115"/>
            <a:r>
              <a:rPr lang="pt-BR" sz="1200" dirty="0"/>
              <a:t>4. MONSENHOR TABOSA (atual 0,02)</a:t>
            </a:r>
          </a:p>
          <a:p>
            <a:pPr marL="325115" indent="-325115"/>
            <a:r>
              <a:rPr lang="pt-BR" sz="1200" dirty="0"/>
              <a:t>5. PIQUET CARNEIRO (JUL 0,17)</a:t>
            </a:r>
          </a:p>
          <a:p>
            <a:pPr marL="325115" indent="-325115"/>
            <a:r>
              <a:rPr lang="pt-BR" sz="1200" dirty="0"/>
              <a:t>6. PEREIRO (JUN  0,08)</a:t>
            </a:r>
          </a:p>
          <a:p>
            <a:pPr marL="325115" indent="-325115"/>
            <a:endParaRPr lang="pt-BR" sz="1200" dirty="0"/>
          </a:p>
          <a:p>
            <a:pPr marL="325115" indent="-325115"/>
            <a:endParaRPr lang="pt-BR" sz="12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858798" y="5418835"/>
            <a:ext cx="2844820" cy="1122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5115" indent="-325115"/>
            <a:r>
              <a:rPr lang="pt-BR" sz="1200" dirty="0"/>
              <a:t>1. ARATUBA  (OUT, poços)</a:t>
            </a:r>
          </a:p>
          <a:p>
            <a:pPr marL="325115" indent="-325115"/>
            <a:r>
              <a:rPr lang="pt-BR" sz="1200" dirty="0"/>
              <a:t>2. CATARINA (OUT 1,25)</a:t>
            </a:r>
          </a:p>
          <a:p>
            <a:pPr marL="325115" indent="-325115"/>
            <a:r>
              <a:rPr lang="pt-BR" sz="1200" dirty="0"/>
              <a:t>3. ICAPUÍ  (OUT, poços)</a:t>
            </a:r>
          </a:p>
          <a:p>
            <a:pPr marL="325115" indent="-325115"/>
            <a:r>
              <a:rPr lang="pt-BR" sz="1200" dirty="0"/>
              <a:t>4. MILHÃ  (NOV  0,41)</a:t>
            </a:r>
          </a:p>
          <a:p>
            <a:pPr marL="325115" indent="-325115"/>
            <a:r>
              <a:rPr lang="pt-BR" sz="1200" dirty="0"/>
              <a:t>5. MULUNGU (OUT, poços)</a:t>
            </a:r>
          </a:p>
          <a:p>
            <a:pPr marL="325115" indent="-325115"/>
            <a:endParaRPr lang="pt-BR" sz="12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3883576" y="5411022"/>
            <a:ext cx="2475948" cy="1466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6. ITAPIÚNA (NOV  0,89) </a:t>
            </a:r>
          </a:p>
          <a:p>
            <a:r>
              <a:rPr lang="pt-BR" sz="1200" dirty="0"/>
              <a:t>7. PACOTI  (OUT, poços)</a:t>
            </a:r>
          </a:p>
          <a:p>
            <a:r>
              <a:rPr lang="pt-BR" sz="1200" dirty="0"/>
              <a:t>8. PALMÁCIA (OUT, poços)</a:t>
            </a:r>
          </a:p>
          <a:p>
            <a:r>
              <a:rPr lang="pt-BR" sz="1200" dirty="0"/>
              <a:t>9. SOLONÓPOLE (DEZ  1,23)</a:t>
            </a:r>
            <a:br>
              <a:rPr lang="pt-BR" sz="1200" dirty="0"/>
            </a:br>
            <a:endParaRPr lang="pt-BR" sz="1200" dirty="0"/>
          </a:p>
          <a:p>
            <a:endParaRPr lang="pt-BR" sz="1200" dirty="0"/>
          </a:p>
          <a:p>
            <a:endParaRPr lang="pt-BR" sz="1200" dirty="0"/>
          </a:p>
          <a:p>
            <a:endParaRPr lang="pt-BR" sz="1200" dirty="0"/>
          </a:p>
        </p:txBody>
      </p:sp>
      <p:sp>
        <p:nvSpPr>
          <p:cNvPr id="13" name="Retângulo 12"/>
          <p:cNvSpPr/>
          <p:nvPr/>
        </p:nvSpPr>
        <p:spPr>
          <a:xfrm>
            <a:off x="989942" y="4776703"/>
            <a:ext cx="5126692" cy="52527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22" dirty="0">
                <a:solidFill>
                  <a:schemeClr val="tx1"/>
                </a:solidFill>
              </a:rPr>
              <a:t>SITUAÇÃO DE ALERTA: RISCO DE COLAPSO DO MANANCIAL ENTRE  OUT-DEZ/18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xmlns="" id="{C7140DFD-5187-411E-ACA6-D9CD1FF4135A}"/>
              </a:ext>
            </a:extLst>
          </p:cNvPr>
          <p:cNvSpPr txBox="1"/>
          <p:nvPr/>
        </p:nvSpPr>
        <p:spPr>
          <a:xfrm>
            <a:off x="7245354" y="2184574"/>
            <a:ext cx="2844820" cy="3698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5115" indent="-325115"/>
            <a:r>
              <a:rPr lang="pt-BR" sz="1200" dirty="0"/>
              <a:t>1. ACARAÚ </a:t>
            </a:r>
          </a:p>
          <a:p>
            <a:pPr marL="325115" indent="-325115"/>
            <a:r>
              <a:rPr lang="pt-BR" sz="1200" dirty="0"/>
              <a:t>2. ALTO SANTO </a:t>
            </a:r>
          </a:p>
          <a:p>
            <a:pPr marL="325115" indent="-325115"/>
            <a:r>
              <a:rPr lang="pt-BR" sz="1200" dirty="0"/>
              <a:t>3. ARACATI</a:t>
            </a:r>
          </a:p>
          <a:p>
            <a:pPr marL="325115" indent="-325115"/>
            <a:r>
              <a:rPr lang="pt-BR" sz="1200" dirty="0"/>
              <a:t>4. ARARIPE</a:t>
            </a:r>
          </a:p>
          <a:p>
            <a:pPr marL="325115" indent="-325115"/>
            <a:r>
              <a:rPr lang="pt-BR" sz="1200" dirty="0"/>
              <a:t>5. BAIXIO</a:t>
            </a:r>
          </a:p>
          <a:p>
            <a:pPr marL="325115" indent="-325115"/>
            <a:r>
              <a:rPr lang="pt-BR" sz="1200" dirty="0"/>
              <a:t>6. CAMPOS SALES</a:t>
            </a:r>
          </a:p>
          <a:p>
            <a:pPr marL="325115" indent="-325115"/>
            <a:r>
              <a:rPr lang="pt-BR" sz="1200" dirty="0"/>
              <a:t>7. CATUNDA</a:t>
            </a:r>
          </a:p>
          <a:p>
            <a:pPr marL="325115" indent="-325115"/>
            <a:r>
              <a:rPr lang="pt-BR" sz="1200" dirty="0"/>
              <a:t>8. CAPISTRANO</a:t>
            </a:r>
          </a:p>
          <a:p>
            <a:pPr marL="325115" indent="-325115"/>
            <a:r>
              <a:rPr lang="pt-BR" sz="1200" dirty="0"/>
              <a:t>9. CARIÚS</a:t>
            </a:r>
          </a:p>
          <a:p>
            <a:pPr marL="325115" indent="-325115"/>
            <a:r>
              <a:rPr lang="pt-BR" sz="1200" dirty="0"/>
              <a:t>10. CRATEÚS</a:t>
            </a:r>
          </a:p>
          <a:p>
            <a:pPr marL="325115" indent="-325115"/>
            <a:r>
              <a:rPr lang="pt-BR" sz="1200" dirty="0"/>
              <a:t>11. ERERÊ </a:t>
            </a:r>
          </a:p>
          <a:p>
            <a:pPr marL="325115" indent="-325115"/>
            <a:r>
              <a:rPr lang="pt-BR" sz="1200" dirty="0"/>
              <a:t>12. FORTIM </a:t>
            </a:r>
          </a:p>
          <a:p>
            <a:pPr marL="325115" indent="-325115"/>
            <a:r>
              <a:rPr lang="pt-BR" sz="1200" dirty="0"/>
              <a:t>13. GRANJEIRO </a:t>
            </a:r>
          </a:p>
          <a:p>
            <a:pPr marL="325115" indent="-325115"/>
            <a:r>
              <a:rPr lang="pt-BR" sz="1200" dirty="0"/>
              <a:t>14. IBARETAMA</a:t>
            </a:r>
          </a:p>
          <a:p>
            <a:pPr marL="325115" indent="-325115"/>
            <a:r>
              <a:rPr lang="pt-BR" sz="1200" dirty="0"/>
              <a:t>15. ICÓ </a:t>
            </a:r>
          </a:p>
          <a:p>
            <a:pPr marL="325115" indent="-325115"/>
            <a:r>
              <a:rPr lang="pt-BR" sz="1200" dirty="0"/>
              <a:t>16. IPAPORANGA  </a:t>
            </a:r>
          </a:p>
          <a:p>
            <a:pPr marL="325115" indent="-325115"/>
            <a:r>
              <a:rPr lang="pt-BR" sz="1200" dirty="0"/>
              <a:t>17. INDEPENDÊNCIA</a:t>
            </a:r>
          </a:p>
          <a:p>
            <a:pPr marL="325115" indent="-325115"/>
            <a:r>
              <a:rPr lang="pt-BR" sz="1200" dirty="0"/>
              <a:t>18. IPAUMIRIM </a:t>
            </a:r>
          </a:p>
          <a:p>
            <a:pPr marL="325115" indent="-325115"/>
            <a:r>
              <a:rPr lang="pt-BR" sz="1200" dirty="0"/>
              <a:t>19. IRACEMA </a:t>
            </a:r>
          </a:p>
          <a:p>
            <a:pPr marL="325115" indent="-325115"/>
            <a:r>
              <a:rPr lang="pt-BR" sz="1200" dirty="0"/>
              <a:t>20. JAGUARUANA </a:t>
            </a:r>
          </a:p>
          <a:p>
            <a:pPr marL="325115" indent="-325115"/>
            <a:r>
              <a:rPr lang="pt-BR" sz="1200" dirty="0"/>
              <a:t> 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xmlns="" id="{3DC9CEE2-3043-44A7-BA3B-A4AC495D6A39}"/>
              </a:ext>
            </a:extLst>
          </p:cNvPr>
          <p:cNvSpPr/>
          <p:nvPr/>
        </p:nvSpPr>
        <p:spPr>
          <a:xfrm>
            <a:off x="7392915" y="1604942"/>
            <a:ext cx="4572032" cy="5232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22" dirty="0">
                <a:solidFill>
                  <a:schemeClr val="bg1"/>
                </a:solidFill>
              </a:rPr>
              <a:t>LOCALIDADES COM ABASTECIMENTO NORMALIZADO ATÉ O FINAL DE 2018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xmlns="" id="{F53D7B30-9B7C-453A-B4F4-379A18FE5F27}"/>
              </a:ext>
            </a:extLst>
          </p:cNvPr>
          <p:cNvSpPr txBox="1"/>
          <p:nvPr/>
        </p:nvSpPr>
        <p:spPr>
          <a:xfrm>
            <a:off x="1173808" y="577900"/>
            <a:ext cx="11284810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RESUMO DA SITUAÇÃO DE ABASTECIMENTO DAS SEDES MUNICIPÁIS EM 24/MAIO/2018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xmlns="" id="{C7140DFD-5187-411E-ACA6-D9CD1FF4135A}"/>
              </a:ext>
            </a:extLst>
          </p:cNvPr>
          <p:cNvSpPr txBox="1"/>
          <p:nvPr/>
        </p:nvSpPr>
        <p:spPr>
          <a:xfrm>
            <a:off x="10102874" y="2187448"/>
            <a:ext cx="2571768" cy="3870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5115" indent="-325115"/>
            <a:r>
              <a:rPr lang="pt-BR" sz="1200" dirty="0"/>
              <a:t>21. JUCÁS</a:t>
            </a:r>
          </a:p>
          <a:p>
            <a:pPr marL="325115" indent="-325115"/>
            <a:r>
              <a:rPr lang="pt-BR" sz="1200" dirty="0"/>
              <a:t>22. LIMOEIRO DO NORTE  </a:t>
            </a:r>
          </a:p>
          <a:p>
            <a:pPr marL="325115" indent="-325115"/>
            <a:r>
              <a:rPr lang="pt-BR" sz="1200" dirty="0"/>
              <a:t>23. MARANGUAPE</a:t>
            </a:r>
          </a:p>
          <a:p>
            <a:pPr marL="325115" indent="-325115"/>
            <a:r>
              <a:rPr lang="pt-BR" sz="1200" dirty="0"/>
              <a:t>24. NOVA OLINDA</a:t>
            </a:r>
          </a:p>
          <a:p>
            <a:pPr marL="325115" indent="-325115"/>
            <a:r>
              <a:rPr lang="pt-BR" sz="1200" dirty="0"/>
              <a:t>25. NOVO ORIENTE </a:t>
            </a:r>
          </a:p>
          <a:p>
            <a:pPr marL="325115" indent="-325115"/>
            <a:r>
              <a:rPr lang="pt-BR" sz="1200" dirty="0"/>
              <a:t>26. QUIXERÉ</a:t>
            </a:r>
          </a:p>
          <a:p>
            <a:pPr marL="325115" indent="-325115"/>
            <a:r>
              <a:rPr lang="pt-BR" sz="1200" dirty="0"/>
              <a:t>27. PARAMBU</a:t>
            </a:r>
          </a:p>
          <a:p>
            <a:pPr marL="325115" indent="-325115"/>
            <a:r>
              <a:rPr lang="pt-BR" sz="1200" dirty="0"/>
              <a:t>28. PEDRA BRANCA  </a:t>
            </a:r>
          </a:p>
          <a:p>
            <a:pPr marL="325115" indent="-325115"/>
            <a:r>
              <a:rPr lang="pt-BR" sz="1200" dirty="0"/>
              <a:t>29. PENTECOSTE</a:t>
            </a:r>
          </a:p>
          <a:p>
            <a:pPr marL="325115" indent="-325115"/>
            <a:r>
              <a:rPr lang="pt-BR" sz="1200" dirty="0"/>
              <a:t>30. POTENGI </a:t>
            </a:r>
          </a:p>
          <a:p>
            <a:pPr marL="325115" indent="-325115"/>
            <a:r>
              <a:rPr lang="pt-BR" sz="1200" dirty="0"/>
              <a:t>31. POTIRETAMA</a:t>
            </a:r>
          </a:p>
          <a:p>
            <a:pPr marL="325115" indent="-325115"/>
            <a:r>
              <a:rPr lang="pt-BR" sz="1200" dirty="0"/>
              <a:t>32. QUIXELÔ</a:t>
            </a:r>
          </a:p>
          <a:p>
            <a:pPr marL="325115" indent="-325115"/>
            <a:r>
              <a:rPr lang="pt-BR" sz="1200" dirty="0"/>
              <a:t>33. SABOEIRO </a:t>
            </a:r>
          </a:p>
          <a:p>
            <a:pPr marL="325115" indent="-325115"/>
            <a:r>
              <a:rPr lang="pt-BR" sz="1200" dirty="0"/>
              <a:t>34. SALITRE  </a:t>
            </a:r>
          </a:p>
          <a:p>
            <a:pPr marL="325115" indent="-325115"/>
            <a:r>
              <a:rPr lang="pt-BR" sz="1200" dirty="0"/>
              <a:t>35. SANTANA DO ACARAÚ</a:t>
            </a:r>
          </a:p>
          <a:p>
            <a:pPr marL="325115" indent="-325115"/>
            <a:r>
              <a:rPr lang="pt-BR" sz="1200" dirty="0"/>
              <a:t>36 SÃO JOÃO JAGUARIBE</a:t>
            </a:r>
          </a:p>
          <a:p>
            <a:pPr marL="325115" indent="-325115"/>
            <a:r>
              <a:rPr lang="pt-BR" sz="1200" dirty="0"/>
              <a:t>37. SENADOR POMPEU</a:t>
            </a:r>
          </a:p>
          <a:p>
            <a:pPr marL="325115" indent="-325115"/>
            <a:r>
              <a:rPr lang="pt-BR" sz="1200" dirty="0"/>
              <a:t>38. TABULEIRO DO  NORTE</a:t>
            </a:r>
          </a:p>
          <a:p>
            <a:pPr marL="325115" indent="-325115"/>
            <a:r>
              <a:rPr lang="pt-BR" sz="1200" dirty="0"/>
              <a:t>39. TAMBORIL</a:t>
            </a:r>
          </a:p>
          <a:p>
            <a:pPr marL="325115" indent="-325115"/>
            <a:r>
              <a:rPr lang="pt-BR" sz="1200" dirty="0"/>
              <a:t>40. UMARI  </a:t>
            </a:r>
          </a:p>
          <a:p>
            <a:pPr marL="325115" indent="-325115"/>
            <a:endParaRPr lang="pt-BR" sz="1200" dirty="0"/>
          </a:p>
          <a:p>
            <a:pPr marL="325115" indent="-325115"/>
            <a:endParaRPr lang="pt-BR" sz="1200" dirty="0"/>
          </a:p>
        </p:txBody>
      </p:sp>
      <p:sp>
        <p:nvSpPr>
          <p:cNvPr id="21" name="Retângulo de cantos arredondados 20"/>
          <p:cNvSpPr/>
          <p:nvPr/>
        </p:nvSpPr>
        <p:spPr bwMode="auto">
          <a:xfrm>
            <a:off x="7145342" y="7019940"/>
            <a:ext cx="5357850" cy="1785950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None/>
              <a:tabLst/>
            </a:pPr>
            <a:endParaRPr kumimoji="0" lang="pt-BR" sz="1800" b="0" i="0" u="none" strike="noStrike" cap="none" normalizeH="0" baseline="0">
              <a:ln>
                <a:noFill/>
              </a:ln>
              <a:effectLst/>
              <a:latin typeface="Arial" charset="0"/>
              <a:ea typeface="Microsoft YaHei" pitchFamily="34" charset="-122"/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xmlns="" id="{2CAA314E-37DF-4EF6-BFC7-C74413F93B44}"/>
              </a:ext>
            </a:extLst>
          </p:cNvPr>
          <p:cNvSpPr txBox="1"/>
          <p:nvPr/>
        </p:nvSpPr>
        <p:spPr>
          <a:xfrm>
            <a:off x="7216780" y="7234254"/>
            <a:ext cx="5258123" cy="1466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chemeClr val="bg1"/>
                </a:solidFill>
              </a:rPr>
              <a:t>Obs.</a:t>
            </a:r>
          </a:p>
          <a:p>
            <a:endParaRPr lang="pt-BR" sz="1200" dirty="0">
              <a:solidFill>
                <a:schemeClr val="bg1"/>
              </a:solidFill>
            </a:endParaRPr>
          </a:p>
          <a:p>
            <a:r>
              <a:rPr lang="pt-BR" sz="1200" dirty="0">
                <a:solidFill>
                  <a:schemeClr val="bg1"/>
                </a:solidFill>
              </a:rPr>
              <a:t>1. As cores na denominação das localidades indicam a sua classificação anterior, relativa a 15 de maio de 2018</a:t>
            </a:r>
          </a:p>
          <a:p>
            <a:pPr marL="325115" indent="-325115">
              <a:buAutoNum type="arabicPeriod"/>
            </a:pPr>
            <a:endParaRPr lang="pt-BR" sz="1200" dirty="0">
              <a:solidFill>
                <a:schemeClr val="bg1"/>
              </a:solidFill>
            </a:endParaRPr>
          </a:p>
          <a:p>
            <a:r>
              <a:rPr lang="pt-BR" sz="1200" dirty="0">
                <a:solidFill>
                  <a:schemeClr val="bg1"/>
                </a:solidFill>
              </a:rPr>
              <a:t>2. A categoria VERDE relaciona localidades que apresentavam risco de desabastecimento em 2018 e que saíram dessa situação durante este ano, devido à recarga do manancial ou ações emergenciais de governo</a:t>
            </a:r>
            <a:endParaRPr lang="pt-BR" sz="1200" dirty="0">
              <a:solidFill>
                <a:srgbClr val="FFFF00"/>
              </a:solidFill>
            </a:endParaRPr>
          </a:p>
        </p:txBody>
      </p:sp>
      <p:sp>
        <p:nvSpPr>
          <p:cNvPr id="22" name="Retângulo de cantos arredondados 21"/>
          <p:cNvSpPr/>
          <p:nvPr/>
        </p:nvSpPr>
        <p:spPr bwMode="auto">
          <a:xfrm>
            <a:off x="930236" y="7019940"/>
            <a:ext cx="5143536" cy="1785950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None/>
              <a:tabLst/>
            </a:pPr>
            <a:endParaRPr kumimoji="0" lang="pt-BR" sz="1800" b="0" i="0" u="none" strike="noStrike" cap="none" normalizeH="0" baseline="0">
              <a:ln>
                <a:noFill/>
              </a:ln>
              <a:effectLst/>
              <a:latin typeface="Arial" charset="0"/>
              <a:ea typeface="Microsoft YaHei" pitchFamily="34" charset="-122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1215988" y="7262830"/>
            <a:ext cx="4629184" cy="129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5115" indent="-325115"/>
            <a:r>
              <a:rPr lang="pt-BR" sz="1400" dirty="0">
                <a:solidFill>
                  <a:schemeClr val="bg1"/>
                </a:solidFill>
              </a:rPr>
              <a:t>LEGENDA: CIDADE (MÊS, VOLUME) </a:t>
            </a:r>
          </a:p>
          <a:p>
            <a:pPr marL="325115" indent="-325115"/>
            <a:endParaRPr lang="pt-BR" sz="1400" dirty="0">
              <a:solidFill>
                <a:schemeClr val="bg1"/>
              </a:solidFill>
            </a:endParaRPr>
          </a:p>
          <a:p>
            <a:pPr marL="325115" indent="-325115"/>
            <a:r>
              <a:rPr lang="pt-BR" sz="1400" dirty="0">
                <a:solidFill>
                  <a:schemeClr val="bg1"/>
                </a:solidFill>
              </a:rPr>
              <a:t>MÊS: prazo previsto para o esvaziamento do manancial principal </a:t>
            </a:r>
          </a:p>
          <a:p>
            <a:pPr marL="325115" indent="-325115"/>
            <a:r>
              <a:rPr lang="pt-BR" sz="1400" dirty="0">
                <a:solidFill>
                  <a:schemeClr val="bg1"/>
                </a:solidFill>
              </a:rPr>
              <a:t>VOLUME: reserva atual em milhões de m</a:t>
            </a:r>
            <a:r>
              <a:rPr lang="pt-BR" sz="1400" baseline="30000" dirty="0">
                <a:solidFill>
                  <a:schemeClr val="bg1"/>
                </a:solidFill>
              </a:rPr>
              <a:t>3</a:t>
            </a:r>
            <a:r>
              <a:rPr lang="pt-BR" sz="1400" dirty="0">
                <a:solidFill>
                  <a:schemeClr val="bg1"/>
                </a:solidFill>
              </a:rPr>
              <a:t>, não se aplica no caso de poços </a:t>
            </a:r>
          </a:p>
        </p:txBody>
      </p:sp>
      <p:sp>
        <p:nvSpPr>
          <p:cNvPr id="26" name="Line 1">
            <a:extLst>
              <a:ext uri="{FF2B5EF4-FFF2-40B4-BE49-F238E27FC236}">
                <a16:creationId xmlns:a16="http://schemas.microsoft.com/office/drawing/2014/main" xmlns="" id="{B221AA3F-D3A4-4EBF-ABBC-E7E3CF4BD964}"/>
              </a:ext>
            </a:extLst>
          </p:cNvPr>
          <p:cNvSpPr>
            <a:spLocks noChangeShapeType="1"/>
          </p:cNvSpPr>
          <p:nvPr/>
        </p:nvSpPr>
        <p:spPr bwMode="auto">
          <a:xfrm>
            <a:off x="2398588" y="1220780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27" name="Line 3">
            <a:extLst>
              <a:ext uri="{FF2B5EF4-FFF2-40B4-BE49-F238E27FC236}">
                <a16:creationId xmlns:a16="http://schemas.microsoft.com/office/drawing/2014/main" xmlns="" id="{2B79879C-0EB5-430D-A5CC-1EDDFE23DC0C}"/>
              </a:ext>
            </a:extLst>
          </p:cNvPr>
          <p:cNvSpPr>
            <a:spLocks noChangeShapeType="1"/>
          </p:cNvSpPr>
          <p:nvPr/>
        </p:nvSpPr>
        <p:spPr bwMode="auto">
          <a:xfrm>
            <a:off x="2398588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2579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13906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05410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CDE53DE8-E17A-4C3D-ADE6-72372C162C54}"/>
              </a:ext>
            </a:extLst>
          </p:cNvPr>
          <p:cNvSpPr txBox="1">
            <a:spLocks/>
          </p:cNvSpPr>
          <p:nvPr/>
        </p:nvSpPr>
        <p:spPr bwMode="auto">
          <a:xfrm>
            <a:off x="858838" y="484312"/>
            <a:ext cx="1185862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6381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6381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6381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6381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/>
            <a:r>
              <a:rPr lang="pt-BR" altLang="pt-BR" sz="2800" b="1" dirty="0">
                <a:solidFill>
                  <a:schemeClr val="tx2"/>
                </a:solidFill>
                <a:latin typeface="Calibri" panose="020F0502020204030204" pitchFamily="34" charset="0"/>
              </a:rPr>
              <a:t>PRINCIPAIS AÇÕES DE PLANEJAMENTO E GESTÃO RELACIONADAS COM A SECA</a:t>
            </a:r>
            <a:endParaRPr lang="pt-BR" altLang="pt-BR" sz="28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A3C66936-BFDE-41B3-909A-B23F7D2D62DF}"/>
              </a:ext>
            </a:extLst>
          </p:cNvPr>
          <p:cNvSpPr/>
          <p:nvPr/>
        </p:nvSpPr>
        <p:spPr>
          <a:xfrm>
            <a:off x="1700072" y="6729107"/>
            <a:ext cx="4064030" cy="2216744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sz="2300" dirty="0"/>
              <a:t>GRUPO DE TRABALHO DE SEGURANÇA HÍDRICA</a:t>
            </a:r>
          </a:p>
          <a:p>
            <a:pPr algn="ctr">
              <a:defRPr/>
            </a:pPr>
            <a:endParaRPr lang="pt-BR" sz="2000" dirty="0"/>
          </a:p>
          <a:p>
            <a:pPr algn="ctr">
              <a:defRPr/>
            </a:pPr>
            <a:r>
              <a:rPr lang="pt-BR" sz="2000" dirty="0"/>
              <a:t>SRH, COGERH, SOHIDRA, CAGECE, DEFESA CIVIL, FUNCEME, APRECE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xmlns="" id="{766F8E2C-52CF-4650-AD5C-521D598B25BA}"/>
              </a:ext>
            </a:extLst>
          </p:cNvPr>
          <p:cNvSpPr/>
          <p:nvPr/>
        </p:nvSpPr>
        <p:spPr>
          <a:xfrm>
            <a:off x="7518407" y="6810388"/>
            <a:ext cx="3962428" cy="2216742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dirty="0"/>
              <a:t>PROCESSO DE ALOCAÇÃO DE ÁGUA NEGOCIADO</a:t>
            </a:r>
          </a:p>
          <a:p>
            <a:pPr algn="ctr">
              <a:defRPr/>
            </a:pPr>
            <a:r>
              <a:rPr lang="pt-BR" sz="2000" dirty="0"/>
              <a:t>Em condições de escassez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xmlns="" id="{D3CA5F54-9284-4FAE-A147-CF0EADB56D03}"/>
              </a:ext>
            </a:extLst>
          </p:cNvPr>
          <p:cNvSpPr/>
          <p:nvPr/>
        </p:nvSpPr>
        <p:spPr>
          <a:xfrm>
            <a:off x="7416807" y="1730353"/>
            <a:ext cx="4064028" cy="2216742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dirty="0"/>
              <a:t>Governo do Estado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xmlns="" id="{0032FBF5-B4B1-4E7F-AA22-0981875CCB95}"/>
              </a:ext>
            </a:extLst>
          </p:cNvPr>
          <p:cNvSpPr/>
          <p:nvPr/>
        </p:nvSpPr>
        <p:spPr>
          <a:xfrm>
            <a:off x="7470995" y="4263597"/>
            <a:ext cx="4023387" cy="2194574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endParaRPr lang="pt-BR" sz="1700" dirty="0"/>
          </a:p>
          <a:p>
            <a:pPr algn="ctr">
              <a:defRPr/>
            </a:pPr>
            <a:r>
              <a:rPr lang="pt-BR" sz="1700" dirty="0"/>
              <a:t>PACTO DAS ÁGUA (AL)</a:t>
            </a:r>
          </a:p>
          <a:p>
            <a:pPr algn="ctr">
              <a:defRPr/>
            </a:pPr>
            <a:r>
              <a:rPr lang="pt-BR" sz="1700" dirty="0"/>
              <a:t>PACTO PELA CONVIVÊNCIA COM O SEMI-ÁRIDO (AL)</a:t>
            </a:r>
          </a:p>
          <a:p>
            <a:pPr algn="ctr">
              <a:defRPr/>
            </a:pPr>
            <a:r>
              <a:rPr lang="pt-BR" sz="1700" dirty="0"/>
              <a:t>MONITOR DE SECAS</a:t>
            </a:r>
          </a:p>
          <a:p>
            <a:pPr algn="ctr">
              <a:defRPr/>
            </a:pPr>
            <a:r>
              <a:rPr lang="pt-BR" sz="1700" dirty="0"/>
              <a:t>PLANOS DE BACIA</a:t>
            </a:r>
          </a:p>
          <a:p>
            <a:pPr algn="ctr">
              <a:defRPr/>
            </a:pPr>
            <a:r>
              <a:rPr lang="pt-BR" sz="1700" dirty="0"/>
              <a:t>COMISSÃO ESPECIAL DA SECA(AL)</a:t>
            </a:r>
          </a:p>
          <a:p>
            <a:pPr algn="ctr">
              <a:defRPr/>
            </a:pPr>
            <a:r>
              <a:rPr lang="pt-BR" sz="1700" dirty="0"/>
              <a:t>DECRETO DE SITUAÇÃO E EMERGÊNCIA</a:t>
            </a:r>
          </a:p>
          <a:p>
            <a:pPr algn="ctr">
              <a:defRPr/>
            </a:pPr>
            <a:endParaRPr lang="pt-BR" sz="1600" dirty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80D26B59-9282-4AD1-B308-BE3446CE7D78}"/>
              </a:ext>
            </a:extLst>
          </p:cNvPr>
          <p:cNvSpPr/>
          <p:nvPr/>
        </p:nvSpPr>
        <p:spPr>
          <a:xfrm>
            <a:off x="1672980" y="1716806"/>
            <a:ext cx="4064028" cy="2216742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dirty="0"/>
              <a:t>COMITÊ INTEGRADO DE CONVIVÊNCIA COM A SECA</a:t>
            </a:r>
          </a:p>
          <a:p>
            <a:pPr algn="ctr">
              <a:defRPr/>
            </a:pPr>
            <a:r>
              <a:rPr lang="pt-BR" sz="2300" dirty="0"/>
              <a:t>Desde maio de 2012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xmlns="" id="{9362A485-7F37-4BEA-9F81-7E7644AABC9E}"/>
              </a:ext>
            </a:extLst>
          </p:cNvPr>
          <p:cNvSpPr/>
          <p:nvPr/>
        </p:nvSpPr>
        <p:spPr>
          <a:xfrm>
            <a:off x="1686527" y="4229730"/>
            <a:ext cx="4030161" cy="2198269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dirty="0"/>
              <a:t>OUTORGA DE DIREITO DE USO DE ÁGUA</a:t>
            </a:r>
          </a:p>
          <a:p>
            <a:pPr algn="ctr">
              <a:defRPr/>
            </a:pPr>
            <a:r>
              <a:rPr lang="pt-BR" sz="2300" dirty="0"/>
              <a:t>Restrições</a:t>
            </a:r>
          </a:p>
          <a:p>
            <a:pPr algn="ctr">
              <a:defRPr/>
            </a:pPr>
            <a:r>
              <a:rPr lang="pt-BR" sz="2300" dirty="0"/>
              <a:t>Suspensões</a:t>
            </a:r>
          </a:p>
        </p:txBody>
      </p:sp>
      <p:pic>
        <p:nvPicPr>
          <p:cNvPr id="20" name="Picture 7">
            <a:extLst>
              <a:ext uri="{FF2B5EF4-FFF2-40B4-BE49-F238E27FC236}">
                <a16:creationId xmlns:a16="http://schemas.microsoft.com/office/drawing/2014/main" xmlns="" id="{5BC43488-E6C6-4693-9B4F-271701402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71"/>
          <a:stretch>
            <a:fillRect/>
          </a:stretch>
        </p:blipFill>
        <p:spPr bwMode="auto">
          <a:xfrm>
            <a:off x="8350028" y="2269717"/>
            <a:ext cx="2197586" cy="164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1EA20022-2164-4682-9E48-F7459731E2F1}"/>
              </a:ext>
            </a:extLst>
          </p:cNvPr>
          <p:cNvSpPr/>
          <p:nvPr/>
        </p:nvSpPr>
        <p:spPr>
          <a:xfrm>
            <a:off x="7806438" y="1855164"/>
            <a:ext cx="3448490" cy="493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chemeClr val="bg1"/>
                </a:solidFill>
              </a:rPr>
              <a:t>PLANO ESTADUAL DE CONVIVÊNCIA COM A SECA </a:t>
            </a:r>
          </a:p>
        </p:txBody>
      </p:sp>
    </p:spTree>
    <p:extLst>
      <p:ext uri="{BB962C8B-B14F-4D97-AF65-F5344CB8AC3E}">
        <p14:creationId xmlns:p14="http://schemas.microsoft.com/office/powerpoint/2010/main" xmlns="" val="262405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05410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xmlns="" id="{3F28257C-7AC8-4501-A33B-0729EE346F90}"/>
              </a:ext>
            </a:extLst>
          </p:cNvPr>
          <p:cNvSpPr/>
          <p:nvPr/>
        </p:nvSpPr>
        <p:spPr>
          <a:xfrm>
            <a:off x="2118114" y="443101"/>
            <a:ext cx="8918575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400" b="1" dirty="0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AÇÕES DE GESTÃO PARA A CONVIVÊNCIA COM A SECA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15" name="Imagem 5">
            <a:extLst>
              <a:ext uri="{FF2B5EF4-FFF2-40B4-BE49-F238E27FC236}">
                <a16:creationId xmlns:a16="http://schemas.microsoft.com/office/drawing/2014/main" xmlns="" id="{9E4C6B76-EAE4-439B-B374-2166A2D2C53F}"/>
              </a:ext>
            </a:extLst>
          </p:cNvPr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786" y="5251349"/>
            <a:ext cx="5346700" cy="3873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m 1">
            <a:extLst>
              <a:ext uri="{FF2B5EF4-FFF2-40B4-BE49-F238E27FC236}">
                <a16:creationId xmlns:a16="http://schemas.microsoft.com/office/drawing/2014/main" xmlns="" id="{87D0E547-9393-42B5-87AE-B7E77851A374}"/>
              </a:ext>
            </a:extLst>
          </p:cNvPr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13316" y="1481559"/>
            <a:ext cx="5121275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>
            <a:extLst>
              <a:ext uri="{FF2B5EF4-FFF2-40B4-BE49-F238E27FC236}">
                <a16:creationId xmlns:a16="http://schemas.microsoft.com/office/drawing/2014/main" xmlns="" id="{BD772817-1D5D-4113-A26D-46199DAF7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36" y="1573014"/>
            <a:ext cx="5365750" cy="348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9" name="Imagem 24" descr="Z:\_PASSAGENS MOLHADAS &amp; PONTES_\Passagens Molhadas - RIO JAGUARIBE\GESIN\Cabeça Preta\Intervenção\IMG_20150803_110747_769.jpg">
            <a:extLst>
              <a:ext uri="{FF2B5EF4-FFF2-40B4-BE49-F238E27FC236}">
                <a16:creationId xmlns:a16="http://schemas.microsoft.com/office/drawing/2014/main" xmlns="" id="{F9D4F0ED-FE3D-4B0F-A5D2-43A5BCD08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3025" y="5396724"/>
            <a:ext cx="5451213" cy="3629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2">
            <a:extLst>
              <a:ext uri="{FF2B5EF4-FFF2-40B4-BE49-F238E27FC236}">
                <a16:creationId xmlns:a16="http://schemas.microsoft.com/office/drawing/2014/main" xmlns="" id="{006F76D5-8EFC-4561-B75A-4FE26DB401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6730" y="4663846"/>
            <a:ext cx="494010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GRUPO DE CONTINGÊNCIA DA SECA</a:t>
            </a: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xmlns="" id="{40F7DE58-42E5-4011-B1B9-0793F79933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4202" y="4735854"/>
            <a:ext cx="494010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FISCALIZAÇÃO DE USO IRREGULAR DE ÁGUA</a:t>
            </a:r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xmlns="" id="{2A23D632-E575-4713-80F9-9B5D696F9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776" y="8549208"/>
            <a:ext cx="494010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b="1" dirty="0">
                <a:solidFill>
                  <a:srgbClr val="FFFF00"/>
                </a:solidFill>
                <a:latin typeface="+mj-lt"/>
                <a:cs typeface="Arial" charset="0"/>
              </a:rPr>
              <a:t>REUNIÃO DE ALOCAÇÃO EM ANO DE ESCASSEZ HÍDRICA</a:t>
            </a: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xmlns="" id="{C9510483-E138-434F-9359-56899BD52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4986" y="8549208"/>
            <a:ext cx="494010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DESOBSTRUÇÃO DE RIOS PERENIZADOS</a:t>
            </a:r>
          </a:p>
        </p:txBody>
      </p:sp>
    </p:spTree>
    <p:extLst>
      <p:ext uri="{BB962C8B-B14F-4D97-AF65-F5344CB8AC3E}">
        <p14:creationId xmlns:p14="http://schemas.microsoft.com/office/powerpoint/2010/main" xmlns="" val="373891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05410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60FF32DD-8813-40B9-85A9-40717A71CEDC}"/>
              </a:ext>
            </a:extLst>
          </p:cNvPr>
          <p:cNvSpPr txBox="1">
            <a:spLocks/>
          </p:cNvSpPr>
          <p:nvPr/>
        </p:nvSpPr>
        <p:spPr bwMode="auto">
          <a:xfrm>
            <a:off x="715963" y="427162"/>
            <a:ext cx="12288837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 defTabSz="638175" eaLnBrk="0"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6381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6381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6381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6381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/>
            <a:r>
              <a:rPr lang="pt-BR" altLang="pt-BR" sz="3200" b="1" dirty="0">
                <a:solidFill>
                  <a:schemeClr val="tx2"/>
                </a:solidFill>
                <a:latin typeface="Calibri" panose="020F0502020204030204" pitchFamily="34" charset="0"/>
              </a:rPr>
              <a:t>PRINCIPAIS AÇÕES EMERGENCIAIS DE CONVIVÊNCIA COM A SECA</a:t>
            </a:r>
            <a:endParaRPr lang="pt-BR" altLang="pt-BR" sz="32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xmlns="" id="{B99831E5-5911-4BDD-8C82-1A8EB5B391AC}"/>
              </a:ext>
            </a:extLst>
          </p:cNvPr>
          <p:cNvSpPr/>
          <p:nvPr/>
        </p:nvSpPr>
        <p:spPr>
          <a:xfrm>
            <a:off x="1700072" y="6657669"/>
            <a:ext cx="4064030" cy="2216744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dirty="0"/>
              <a:t>ETAs MÓVEIS</a:t>
            </a:r>
          </a:p>
          <a:p>
            <a:pPr algn="ctr">
              <a:defRPr/>
            </a:pPr>
            <a:r>
              <a:rPr lang="pt-BR" sz="2300" dirty="0"/>
              <a:t>(membranas de ultrafiltração)</a:t>
            </a:r>
          </a:p>
          <a:p>
            <a:pPr algn="ctr">
              <a:defRPr/>
            </a:pPr>
            <a:r>
              <a:rPr lang="pt-BR" sz="2300" dirty="0"/>
              <a:t>Aquisição de 29 unidades </a:t>
            </a:r>
          </a:p>
          <a:p>
            <a:pPr algn="ctr">
              <a:defRPr/>
            </a:pPr>
            <a:r>
              <a:rPr lang="pt-BR" sz="2000" dirty="0"/>
              <a:t>Secr. de Desenvolvimento Agrário e</a:t>
            </a:r>
          </a:p>
          <a:p>
            <a:pPr algn="ctr">
              <a:defRPr/>
            </a:pPr>
            <a:r>
              <a:rPr lang="pt-BR" sz="2000" dirty="0"/>
              <a:t>CAGECE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xmlns="" id="{80E629EF-1A2E-4F01-8E59-7CB25F4C003B}"/>
              </a:ext>
            </a:extLst>
          </p:cNvPr>
          <p:cNvSpPr/>
          <p:nvPr/>
        </p:nvSpPr>
        <p:spPr>
          <a:xfrm>
            <a:off x="7518407" y="6738950"/>
            <a:ext cx="3962428" cy="2216742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sz="2000" dirty="0"/>
              <a:t> TECNOLOGIAS ESPECIAIS</a:t>
            </a:r>
          </a:p>
          <a:p>
            <a:pPr algn="ctr">
              <a:defRPr/>
            </a:pPr>
            <a:r>
              <a:rPr lang="pt-BR" sz="2000" dirty="0"/>
              <a:t>(Em Estudo/Pesquisa)</a:t>
            </a:r>
          </a:p>
          <a:p>
            <a:pPr algn="ctr">
              <a:defRPr/>
            </a:pPr>
            <a:r>
              <a:rPr lang="pt-BR" sz="2000" dirty="0"/>
              <a:t>Dessalinização da Água do Mar</a:t>
            </a:r>
          </a:p>
          <a:p>
            <a:pPr algn="ctr">
              <a:defRPr/>
            </a:pPr>
            <a:r>
              <a:rPr lang="pt-BR" sz="2000" dirty="0"/>
              <a:t>Reuso de Água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xmlns="" id="{2C75E3AC-0A40-49F1-8624-E87C65336002}"/>
              </a:ext>
            </a:extLst>
          </p:cNvPr>
          <p:cNvSpPr/>
          <p:nvPr/>
        </p:nvSpPr>
        <p:spPr>
          <a:xfrm>
            <a:off x="7416807" y="1658915"/>
            <a:ext cx="4064028" cy="2216742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dirty="0"/>
              <a:t>PROGRAMAS DE PERFURAÇÃO DE POÇOS</a:t>
            </a:r>
          </a:p>
          <a:p>
            <a:pPr algn="ctr">
              <a:defRPr/>
            </a:pPr>
            <a:r>
              <a:rPr lang="pt-BR" sz="2000" dirty="0"/>
              <a:t>SOHIDRA, CAGECE, DNOCS, FUNASA, CPRM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xmlns="" id="{2FBECCB4-6681-4BFC-B504-1415530B8821}"/>
              </a:ext>
            </a:extLst>
          </p:cNvPr>
          <p:cNvSpPr/>
          <p:nvPr/>
        </p:nvSpPr>
        <p:spPr>
          <a:xfrm>
            <a:off x="7470995" y="4192159"/>
            <a:ext cx="4023387" cy="2194574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sz="2300" dirty="0"/>
              <a:t>OPERAÇÃO CARRO-PIPA</a:t>
            </a:r>
          </a:p>
          <a:p>
            <a:pPr algn="ctr">
              <a:defRPr/>
            </a:pPr>
            <a:r>
              <a:rPr lang="pt-BR" sz="2300" dirty="0"/>
              <a:t>Ministério da Integração</a:t>
            </a:r>
          </a:p>
          <a:p>
            <a:pPr algn="ctr">
              <a:defRPr/>
            </a:pPr>
            <a:r>
              <a:rPr lang="pt-BR" sz="2300" dirty="0"/>
              <a:t>Exército Brasileiro: 109 munic.</a:t>
            </a:r>
          </a:p>
          <a:p>
            <a:pPr algn="ctr">
              <a:defRPr/>
            </a:pPr>
            <a:r>
              <a:rPr lang="pt-BR" sz="2300" dirty="0"/>
              <a:t>Defesa Civil: 54 munic. (2014)</a:t>
            </a:r>
          </a:p>
          <a:p>
            <a:pPr algn="ctr">
              <a:defRPr/>
            </a:pPr>
            <a:r>
              <a:rPr lang="pt-BR" sz="2300" dirty="0"/>
              <a:t>32 sedes previstas (2015)</a:t>
            </a:r>
            <a:endParaRPr lang="pt-BR" sz="1700" dirty="0"/>
          </a:p>
          <a:p>
            <a:pPr algn="ctr">
              <a:defRPr/>
            </a:pPr>
            <a:endParaRPr lang="pt-BR" sz="1600" dirty="0"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xmlns="" id="{70D602AD-0573-4078-9F8A-AF0C1CF8581B}"/>
              </a:ext>
            </a:extLst>
          </p:cNvPr>
          <p:cNvSpPr/>
          <p:nvPr/>
        </p:nvSpPr>
        <p:spPr>
          <a:xfrm>
            <a:off x="1672980" y="1645368"/>
            <a:ext cx="4064028" cy="2216742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dirty="0"/>
              <a:t>PROGRAMA AMR</a:t>
            </a:r>
          </a:p>
          <a:p>
            <a:pPr algn="ctr">
              <a:defRPr/>
            </a:pPr>
            <a:r>
              <a:rPr lang="pt-BR" sz="2300" dirty="0"/>
              <a:t>Adutoras de Montagem Rápida</a:t>
            </a:r>
            <a:endParaRPr lang="pt-BR" dirty="0"/>
          </a:p>
          <a:p>
            <a:pPr algn="ctr">
              <a:defRPr/>
            </a:pPr>
            <a:r>
              <a:rPr lang="pt-BR" sz="2300" dirty="0"/>
              <a:t>MI, Governo do Estado CE, COGERH, SRH, Defesa Civil 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xmlns="" id="{A05D290C-24D5-4A0C-875A-BC0FD0C2FABB}"/>
              </a:ext>
            </a:extLst>
          </p:cNvPr>
          <p:cNvSpPr/>
          <p:nvPr/>
        </p:nvSpPr>
        <p:spPr>
          <a:xfrm>
            <a:off x="1686527" y="4158292"/>
            <a:ext cx="4030161" cy="2198269"/>
          </a:xfrm>
          <a:prstGeom prst="rect">
            <a:avLst/>
          </a:prstGeom>
          <a:solidFill>
            <a:srgbClr val="33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>
              <a:defRPr/>
            </a:pPr>
            <a:r>
              <a:rPr lang="pt-BR" dirty="0"/>
              <a:t>CAMPANHAS DE USO RACIONAL E RACIONAMENTO DE USO DE ÁGUA</a:t>
            </a:r>
            <a:endParaRPr lang="pt-BR" sz="2300" dirty="0"/>
          </a:p>
        </p:txBody>
      </p:sp>
    </p:spTree>
    <p:extLst>
      <p:ext uri="{BB962C8B-B14F-4D97-AF65-F5344CB8AC3E}">
        <p14:creationId xmlns:p14="http://schemas.microsoft.com/office/powerpoint/2010/main" xmlns="" val="135874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05410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421DBB8-9D79-4DDD-90DB-21A3B434E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4448" y="6057957"/>
            <a:ext cx="5489479" cy="324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4F4253EB-4DC2-4504-AD9D-EED7F3467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7677" y="2404657"/>
            <a:ext cx="5506119" cy="324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xmlns="" id="{88184D14-E465-4FBE-90B3-8B1644A83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2368536"/>
            <a:ext cx="5738812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>
            <a:extLst>
              <a:ext uri="{FF2B5EF4-FFF2-40B4-BE49-F238E27FC236}">
                <a16:creationId xmlns:a16="http://schemas.microsoft.com/office/drawing/2014/main" xmlns="" id="{52E91CC8-8B7B-4F0B-A92E-8EB9F0038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6075809"/>
            <a:ext cx="5813425" cy="326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25401E03-BC7C-4BD4-A368-509460AEC2DC}"/>
              </a:ext>
            </a:extLst>
          </p:cNvPr>
          <p:cNvSpPr/>
          <p:nvPr/>
        </p:nvSpPr>
        <p:spPr>
          <a:xfrm>
            <a:off x="468313" y="484312"/>
            <a:ext cx="12154767" cy="1523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a typeface="Microsoft YaHei" pitchFamily="32" charset="0"/>
                <a:cs typeface="Microsoft YaHei" pitchFamily="32" charset="0"/>
              </a:rPr>
              <a:t>PROGRAMA DE ADUTORAS DE MONTAGEM RÁPIDA - AMR </a:t>
            </a:r>
          </a:p>
          <a:p>
            <a:pPr algn="ctr">
              <a:defRPr/>
            </a:pPr>
            <a:endParaRPr lang="pt-BR" sz="2400" b="1" dirty="0">
              <a:solidFill>
                <a:schemeClr val="tx1">
                  <a:lumMod val="95000"/>
                  <a:lumOff val="5000"/>
                </a:schemeClr>
              </a:solidFill>
              <a:ea typeface="Microsoft YaHei" pitchFamily="32" charset="0"/>
              <a:cs typeface="Microsoft YaHei" pitchFamily="32" charset="0"/>
            </a:endParaRPr>
          </a:p>
          <a:p>
            <a:pPr algn="ctr">
              <a:defRPr/>
            </a:pPr>
            <a:endParaRPr lang="pt-BR" sz="2400" b="1" dirty="0">
              <a:solidFill>
                <a:schemeClr val="tx1">
                  <a:lumMod val="95000"/>
                  <a:lumOff val="5000"/>
                </a:schemeClr>
              </a:solidFill>
              <a:ea typeface="Microsoft YaHei" pitchFamily="32" charset="0"/>
              <a:cs typeface="Microsoft YaHei" pitchFamily="32" charset="0"/>
            </a:endParaRPr>
          </a:p>
          <a:p>
            <a:pPr algn="ctr">
              <a:defRPr/>
            </a:pPr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a typeface="Microsoft YaHei" pitchFamily="32" charset="0"/>
                <a:cs typeface="Microsoft YaHei" pitchFamily="32" charset="0"/>
              </a:rPr>
              <a:t>68 LOCALIDADES BENEFICIADAS, SENDO 47 SEDES MUNICIPAIS</a:t>
            </a:r>
          </a:p>
        </p:txBody>
      </p:sp>
    </p:spTree>
    <p:extLst>
      <p:ext uri="{BB962C8B-B14F-4D97-AF65-F5344CB8AC3E}">
        <p14:creationId xmlns:p14="http://schemas.microsoft.com/office/powerpoint/2010/main" xmlns="" val="157206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233114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xmlns="" id="{3F28257C-7AC8-4501-A33B-0729EE346F90}"/>
              </a:ext>
            </a:extLst>
          </p:cNvPr>
          <p:cNvSpPr/>
          <p:nvPr/>
        </p:nvSpPr>
        <p:spPr>
          <a:xfrm>
            <a:off x="1677864" y="638151"/>
            <a:ext cx="9793088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400" b="1" dirty="0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PROGRAMA DE ADUTORAS DE MONTAGEM RÁPIDA 2013-2018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44729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xmlns="" id="{3D9D7D80-8BFE-4C2E-902D-9A2E76F85B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54357071"/>
              </p:ext>
            </p:extLst>
          </p:nvPr>
        </p:nvGraphicFramePr>
        <p:xfrm>
          <a:off x="606688" y="1699396"/>
          <a:ext cx="11881320" cy="654238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94762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u="none" strike="noStrike" dirty="0"/>
                        <a:t>FASE 1  - 2013</a:t>
                      </a:r>
                    </a:p>
                    <a:p>
                      <a:pPr algn="ctr" fontAlgn="ctr"/>
                      <a:r>
                        <a:rPr lang="pt-BR" sz="14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GOV-CE/COGERH</a:t>
                      </a:r>
                    </a:p>
                  </a:txBody>
                  <a:tcPr marL="0" marR="0" marT="0" marB="0" anchor="ctr"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u="none" strike="noStrike" dirty="0"/>
                        <a:t>FASE 2  - 2013-2014</a:t>
                      </a:r>
                    </a:p>
                    <a:p>
                      <a:pPr algn="ctr" fontAlgn="ctr"/>
                      <a:r>
                        <a:rPr lang="pt-BR" sz="14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MI/CEDEC/GOV-CE/COGERH</a:t>
                      </a:r>
                    </a:p>
                  </a:txBody>
                  <a:tcPr marL="0" marR="0" marT="0" marB="0" anchor="ctr"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u="none" strike="noStrike" dirty="0"/>
                        <a:t>FASE 3  - 2014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i="0" u="none" strike="noStrike" kern="1200" dirty="0">
                          <a:solidFill>
                            <a:schemeClr val="bg1"/>
                          </a:solidFill>
                          <a:latin typeface="Arial"/>
                          <a:ea typeface="+mn-ea"/>
                          <a:cs typeface="+mn-cs"/>
                        </a:rPr>
                        <a:t>MI/CEDEC/GOV-CE/COGERH</a:t>
                      </a:r>
                      <a:endParaRPr lang="pt-BR" sz="17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u="none" strike="noStrike" dirty="0"/>
                        <a:t>FASE 4  - 2015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i="0" u="none" strike="noStrike" kern="1200" dirty="0">
                          <a:solidFill>
                            <a:schemeClr val="bg1"/>
                          </a:solidFill>
                          <a:latin typeface="Arial"/>
                          <a:ea typeface="+mn-ea"/>
                          <a:cs typeface="+mn-cs"/>
                        </a:rPr>
                        <a:t>MI/GOV-CE/SRH/SOHIDRA</a:t>
                      </a:r>
                      <a:endParaRPr lang="pt-BR" sz="17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u="none" strike="noStrike" dirty="0"/>
                        <a:t>FASE 5  - 2016-2018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i="0" u="none" strike="noStrike" kern="1200" dirty="0">
                          <a:solidFill>
                            <a:schemeClr val="bg1"/>
                          </a:solidFill>
                          <a:latin typeface="Arial"/>
                          <a:ea typeface="+mn-ea"/>
                          <a:cs typeface="+mn-cs"/>
                        </a:rPr>
                        <a:t>MI/DNOCS/GOV-CE</a:t>
                      </a:r>
                      <a:endParaRPr lang="pt-BR" sz="17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ACOPIARA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0" hangingPunct="1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CARIDADE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IRAUÇUBA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QUIXERAMOBIM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PEREIRO *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CANINDÉ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0" hangingPunct="1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FORTIM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CANINDÉ / CARIDADE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IBICUITINGA E    DISTRITOS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SÃO LUIS DO CURU / CROATÁ  *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CARIDADE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0" hangingPunct="1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PACUJÁ - GRAÇA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CRATEÚS / NOVA RUSSAS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INDEPENDÊNCIA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TAMBORIL *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CRATEÚS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0" hangingPunct="1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PARAMBÚ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TAUÁ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0" hangingPunct="1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ARNEIROZ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IRACEMA* 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BEBERIBE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0" hangingPunct="1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PINDORETAMA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CARIRIAÇU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APUIARÉS* 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COREAÚ/MORAÚJO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0" hangingPunct="1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POTENGI</a:t>
                      </a:r>
                    </a:p>
                  </a:txBody>
                  <a:tcPr marL="0" marR="0" marT="0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ALCÂNTARAS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OCARA 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MADALENA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QUITERIANÓPOLIS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SÃO JOÃO DO ARUARU 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PECÉM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POTIRETAMA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TRIÂNGULO DE CHOROZINHO TIMBAÚBA 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TAUÁ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MARANGUAPE </a:t>
                      </a:r>
                    </a:p>
                  </a:txBody>
                  <a:tcPr marL="12643" marR="12643" marT="12643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GUASSUSSÊ- IGARÓI 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594762">
                <a:tc>
                  <a:txBody>
                    <a:bodyPr/>
                    <a:lstStyle/>
                    <a:p>
                      <a:pPr marL="36000" algn="l" rtl="0" fontAlgn="ctr"/>
                      <a:r>
                        <a:rPr lang="pt-BR" sz="1800" u="none" strike="noStrike" dirty="0">
                          <a:effectLst/>
                        </a:rPr>
                        <a:t>MERUOCA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8028" marR="18028" marT="18028" marB="0" anchor="ctr">
                    <a:solidFill>
                      <a:srgbClr val="FCD9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MINEIRO</a:t>
                      </a:r>
                    </a:p>
                  </a:txBody>
                  <a:tcPr marL="5577" marR="5577" marT="6277" marB="0" anchor="ctr">
                    <a:solidFill>
                      <a:srgbClr val="FCD9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733FDCBD-8E4A-4A5D-9F71-4D4BC6E28DD7}"/>
              </a:ext>
            </a:extLst>
          </p:cNvPr>
          <p:cNvSpPr/>
          <p:nvPr/>
        </p:nvSpPr>
        <p:spPr>
          <a:xfrm>
            <a:off x="669752" y="8775304"/>
            <a:ext cx="3749744" cy="349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dk1"/>
                </a:solidFill>
              </a:rPr>
              <a:t>* Obras executadas pelo DNOCS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6843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05410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xmlns="" id="{3F28257C-7AC8-4501-A33B-0729EE346F90}"/>
              </a:ext>
            </a:extLst>
          </p:cNvPr>
          <p:cNvSpPr/>
          <p:nvPr/>
        </p:nvSpPr>
        <p:spPr>
          <a:xfrm>
            <a:off x="1605856" y="336104"/>
            <a:ext cx="10297144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a typeface="Microsoft YaHei" pitchFamily="32" charset="0"/>
                <a:cs typeface="Microsoft YaHei" pitchFamily="32" charset="0"/>
              </a:rPr>
              <a:t>PROGRAMA DE PERFURAÇÃO DE POÇOS – SOHIDRA </a:t>
            </a:r>
            <a:endParaRPr lang="pt-BR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xmlns="" id="{0C725FBE-9E15-4002-9698-F848DDDAE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74645" y="1510489"/>
            <a:ext cx="4680520" cy="3294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xmlns="" id="{4164ABBD-A205-4C05-B799-302484200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5816" y="6832978"/>
            <a:ext cx="4500863" cy="2479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xmlns="" id="{2BEA1DF6-A766-4EDA-A906-68EC066D8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4894" y="5461141"/>
            <a:ext cx="4830194" cy="3592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6" name="Picture 3" descr="C:\Users\YURICA~1\AppData\Local\Temp\Boa Viagem_sede.jpg">
            <a:extLst>
              <a:ext uri="{FF2B5EF4-FFF2-40B4-BE49-F238E27FC236}">
                <a16:creationId xmlns:a16="http://schemas.microsoft.com/office/drawing/2014/main" xmlns="" id="{8643B323-58AC-49D0-9466-2028D7670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712" y="1320696"/>
            <a:ext cx="7105547" cy="5091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2">
            <a:extLst>
              <a:ext uri="{FF2B5EF4-FFF2-40B4-BE49-F238E27FC236}">
                <a16:creationId xmlns:a16="http://schemas.microsoft.com/office/drawing/2014/main" xmlns="" id="{EBD0054A-4E5B-4BCE-84B4-AC4149060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6730" y="5959990"/>
            <a:ext cx="5539686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BANCO DE DADOS E MAPEAMENTO DE POÇOS</a:t>
            </a: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xmlns="" id="{6535A70D-9490-4000-8601-BE50F64A1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4688" y="4375814"/>
            <a:ext cx="494010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PERFURAÇÃO DE POÇO </a:t>
            </a: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xmlns="" id="{7CC735C8-4C0B-4F39-9FB6-6C563DBCF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3656" y="8984326"/>
            <a:ext cx="494010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CHAFARIZ PÚBLICO COM ÁGUA DE POÇO</a:t>
            </a:r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xmlns="" id="{C27093C9-164F-4187-B5E8-BD37D84DD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7114" y="8696294"/>
            <a:ext cx="494010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LOCAÇÃO DE POÇO (COGERH)</a:t>
            </a:r>
          </a:p>
        </p:txBody>
      </p:sp>
    </p:spTree>
    <p:extLst>
      <p:ext uri="{BB962C8B-B14F-4D97-AF65-F5344CB8AC3E}">
        <p14:creationId xmlns:p14="http://schemas.microsoft.com/office/powerpoint/2010/main" xmlns="" val="58511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xmlns="" id="{7BBAA7BD-3EC5-44E0-B792-9D43C8188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040" y="2212103"/>
            <a:ext cx="11523838" cy="5807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341153" y="1821114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xmlns="" id="{3F28257C-7AC8-4501-A33B-0729EE346F90}"/>
              </a:ext>
            </a:extLst>
          </p:cNvPr>
          <p:cNvSpPr/>
          <p:nvPr/>
        </p:nvSpPr>
        <p:spPr>
          <a:xfrm>
            <a:off x="2133192" y="1234353"/>
            <a:ext cx="8918575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800" b="1" dirty="0">
                <a:solidFill>
                  <a:srgbClr val="666666"/>
                </a:solidFill>
                <a:latin typeface="Arial" pitchFamily="34" charset="0"/>
                <a:cs typeface="Arial" pitchFamily="34" charset="0"/>
              </a:rPr>
              <a:t>Histórico da Perfuração de Poços pela SOHIDRA</a:t>
            </a:r>
            <a:endParaRPr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341153" y="103529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xmlns="" id="{8125834E-FC60-466D-BE12-09C227CF4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572" y="2953464"/>
            <a:ext cx="6264275" cy="570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 eaLnBrk="1" hangingPunct="1">
              <a:defRPr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ea typeface="MS PGothic" pitchFamily="32" charset="-128"/>
              </a:rPr>
              <a:t>TOTAL PERFURADO (1987 – 2018)  –   </a:t>
            </a:r>
            <a:r>
              <a:rPr lang="pt-BR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S PGothic" pitchFamily="32" charset="-128"/>
              </a:rPr>
              <a:t>11.652</a:t>
            </a:r>
          </a:p>
          <a:p>
            <a:pPr algn="l" eaLnBrk="1" hangingPunct="1">
              <a:spcBef>
                <a:spcPts val="600"/>
              </a:spcBef>
              <a:defRPr/>
            </a:pPr>
            <a:r>
              <a:rPr lang="pt-BR" sz="1400" b="1" dirty="0">
                <a:effectLst>
                  <a:outerShdw blurRad="38100" dist="38100" dir="2700000" algn="tl">
                    <a:srgbClr val="C0C0C0"/>
                  </a:outerShdw>
                </a:effectLst>
                <a:ea typeface="MS PGothic" pitchFamily="32" charset="-128"/>
              </a:rPr>
              <a:t>TOTAL PERFURADO (2015 a 2018)  –    </a:t>
            </a:r>
            <a:r>
              <a:rPr lang="pt-BR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S PGothic" pitchFamily="32" charset="-128"/>
              </a:rPr>
              <a:t>5.161 (44,3%)  </a:t>
            </a:r>
          </a:p>
        </p:txBody>
      </p:sp>
    </p:spTree>
    <p:extLst>
      <p:ext uri="{BB962C8B-B14F-4D97-AF65-F5344CB8AC3E}">
        <p14:creationId xmlns:p14="http://schemas.microsoft.com/office/powerpoint/2010/main" xmlns="" val="219975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xmlns="" id="{11C0C311-D8AC-423E-8BAA-B68B022B86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55887243"/>
              </p:ext>
            </p:extLst>
          </p:nvPr>
        </p:nvGraphicFramePr>
        <p:xfrm>
          <a:off x="1612508" y="1924472"/>
          <a:ext cx="9858444" cy="7127925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8501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0516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566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89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 dirty="0"/>
                        <a:t>1. AÇÕES ESTRATÉGICAS PARA O SISTEMA JAGUARIBE - RMF </a:t>
                      </a:r>
                      <a:endParaRPr lang="pt-BR" sz="17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3399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 dirty="0"/>
                        <a:t> VALOR  </a:t>
                      </a:r>
                      <a:endParaRPr lang="pt-BR" sz="17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33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55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1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INTERVENÇÃO NA EB CASTANHÃO PARA GARANTIA DE VAZÃO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R$ 6.497.783,78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55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2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RECUPERAÇÃO DA ESTAÇÃO DE BOMBEAMENTO DO AÇUDE PACOTI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R$ 2.989.734,22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55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3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REVERSÃO DO CANAL SÍTIOS NOVOS A PARTIR DO TRECHO 5 DO EIXÃO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R$ 698.372,45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420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4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READEQUAÇÃO DA TOMADA D’ÁGUA DO AÇUDE ORÓS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R$ 171.438,88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155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5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IMPLANTAÇÃO DE BOMBEAMENTO NO AÇUDE ORÓS - LIMA CAMPOS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R$ 383.101,90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6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REVERSÃO DO CANAL DO TRABALHADOR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R$ 151.789,33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155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7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RELOCAÇÃO DA CAPTAÇÃO DO DISTRITO INDUSTRIAL  DE PACAJUS PARA O TRECHO IV DO EIXÃO DAS ÁGUAS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R$ 1.363.010,24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155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8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APROVEITAMENTO DO VOLUME MORTO DO AÇUDE PACAJUS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R$ 2.153.545,12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6507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 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 dirty="0"/>
                        <a:t>TOTAL EXECUTADO</a:t>
                      </a:r>
                      <a:endParaRPr lang="pt-BR" sz="17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R$ 14.408.775,92</a:t>
                      </a:r>
                      <a:endParaRPr lang="pt-BR" sz="17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6155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9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pt-BR" sz="1700" u="none" strike="noStrike" dirty="0"/>
                        <a:t>REFORÇO NA REDE DE TRANSMISSÃO DA SUBESTAÇÃO DA ESTAÇÃO DE BOMBEAMENTO DO CASTANHÃO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R$ 10.601.911,44</a:t>
                      </a:r>
                      <a:endParaRPr lang="pt-BR" sz="1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6443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 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TOTAL EM EXECUÇÃO</a:t>
                      </a:r>
                      <a:endParaRPr lang="pt-BR" sz="17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R$ 10.601.911,44</a:t>
                      </a:r>
                      <a:endParaRPr lang="pt-BR" sz="17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3199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 </a:t>
                      </a:r>
                      <a:endParaRPr lang="pt-BR" sz="1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3399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700" u="none" strike="noStrike"/>
                        <a:t>TOTAL</a:t>
                      </a:r>
                      <a:endParaRPr lang="pt-BR" sz="17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33993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700" u="none" strike="noStrike" dirty="0"/>
                        <a:t>R$ 25.010.687,36</a:t>
                      </a:r>
                      <a:endParaRPr lang="pt-BR" sz="17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2002" marR="12002" marT="12002" marB="0" anchor="ctr">
                    <a:solidFill>
                      <a:srgbClr val="33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25" name="Line 1">
            <a:extLst>
              <a:ext uri="{FF2B5EF4-FFF2-40B4-BE49-F238E27FC236}">
                <a16:creationId xmlns:a16="http://schemas.microsoft.com/office/drawing/2014/main" xmlns="" id="{4B9FAB5E-F702-4459-BF0E-3D7E0BCF9F8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34840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26" name="CustomShape 2">
            <a:extLst>
              <a:ext uri="{FF2B5EF4-FFF2-40B4-BE49-F238E27FC236}">
                <a16:creationId xmlns:a16="http://schemas.microsoft.com/office/drawing/2014/main" xmlns="" id="{00291811-F30B-48FB-8D28-FC1A3067E4D0}"/>
              </a:ext>
            </a:extLst>
          </p:cNvPr>
          <p:cNvSpPr/>
          <p:nvPr/>
        </p:nvSpPr>
        <p:spPr>
          <a:xfrm>
            <a:off x="1173808" y="412304"/>
            <a:ext cx="10657184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AÇÕES ESTRUTURANTES PARA A CONVIVÊNCIA COM A SECA </a:t>
            </a:r>
          </a:p>
          <a:p>
            <a:pPr algn="ctr">
              <a:lnSpc>
                <a:spcPct val="100000"/>
              </a:lnSpc>
              <a:defRPr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(RMF E VALE DO JAGUARIBE)</a:t>
            </a:r>
          </a:p>
        </p:txBody>
      </p:sp>
      <p:sp>
        <p:nvSpPr>
          <p:cNvPr id="27" name="Line 3">
            <a:extLst>
              <a:ext uri="{FF2B5EF4-FFF2-40B4-BE49-F238E27FC236}">
                <a16:creationId xmlns:a16="http://schemas.microsoft.com/office/drawing/2014/main" xmlns="" id="{0A729076-4965-4F85-9234-AE6D8800F629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6418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xmlns="" id="{AC79F777-0A99-405B-95A5-5CB8BB11F5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79629827"/>
              </p:ext>
            </p:extLst>
          </p:nvPr>
        </p:nvGraphicFramePr>
        <p:xfrm>
          <a:off x="1325123" y="2522647"/>
          <a:ext cx="10535127" cy="4802425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6674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4353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3232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76863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 dirty="0"/>
                        <a:t>2. PLANO DE SEGURANÇA HÍDRICA DA RMF</a:t>
                      </a:r>
                      <a:endParaRPr lang="pt-BR" sz="1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3399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 dirty="0"/>
                        <a:t> VALOR  </a:t>
                      </a:r>
                      <a:endParaRPr lang="pt-BR" sz="1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33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686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 dirty="0"/>
                        <a:t>1</a:t>
                      </a:r>
                      <a:endParaRPr lang="pt-BR" sz="1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900" u="none" strike="noStrike" dirty="0"/>
                        <a:t>APROVEITAMENTO DO AÇUDE MARANGUAPINHO (EXT=3,8 KM - DN 400)</a:t>
                      </a:r>
                      <a:endParaRPr lang="pt-BR" sz="1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900" u="none" strike="noStrike" dirty="0"/>
                        <a:t>R$ 3.828.944,05</a:t>
                      </a:r>
                      <a:endParaRPr lang="pt-BR" sz="1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90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/>
                        <a:t> </a:t>
                      </a:r>
                      <a:endParaRPr lang="pt-BR" sz="1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 dirty="0"/>
                        <a:t>TOTAL EXECUTADO</a:t>
                      </a:r>
                      <a:endParaRPr lang="pt-BR" sz="1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900" u="none" strike="noStrike" dirty="0"/>
                        <a:t>R$ 3.828.944,05</a:t>
                      </a:r>
                      <a:endParaRPr lang="pt-BR" sz="1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686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/>
                        <a:t>2</a:t>
                      </a:r>
                      <a:endParaRPr lang="pt-BR" sz="1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900" u="none" strike="noStrike" dirty="0"/>
                        <a:t>APROVEITAMENTO DOS POÇOS NO CAMPO DE DUNAS CUMBUCO - PECÉM (46 POÇOS)*</a:t>
                      </a:r>
                      <a:endParaRPr lang="pt-BR" sz="1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900" u="none" strike="noStrike" dirty="0"/>
                        <a:t>R$ 6.516.499,04</a:t>
                      </a:r>
                      <a:endParaRPr lang="pt-BR" sz="1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7686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/>
                        <a:t>3</a:t>
                      </a:r>
                      <a:endParaRPr lang="pt-BR" sz="1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900" u="none" strike="noStrike"/>
                        <a:t>CONSTRUÇÃO DO FURO DIRECIONAL NO CUMBUCO - APROVEITAMENTO DO SISTEMA HÍDRICO DO CAUÍPE </a:t>
                      </a:r>
                      <a:endParaRPr lang="pt-BR" sz="1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900" u="none" strike="noStrike" dirty="0"/>
                        <a:t>R$ 7.237.104,00</a:t>
                      </a:r>
                      <a:endParaRPr lang="pt-BR" sz="1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DE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9055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/>
                        <a:t> </a:t>
                      </a:r>
                      <a:endParaRPr lang="pt-BR" sz="1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/>
                        <a:t>TOTAL EM EXECUÇÃO</a:t>
                      </a:r>
                      <a:endParaRPr lang="pt-BR" sz="1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900" u="none" strike="noStrike" dirty="0"/>
                        <a:t>R$ 13.753.603,04</a:t>
                      </a:r>
                      <a:endParaRPr lang="pt-BR" sz="1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7686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/>
                        <a:t> </a:t>
                      </a:r>
                      <a:endParaRPr lang="pt-BR" sz="1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3399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900" u="none" strike="noStrike" dirty="0"/>
                        <a:t>TOTAL</a:t>
                      </a:r>
                      <a:endParaRPr lang="pt-BR" sz="1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33993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900" u="none" strike="noStrike" dirty="0"/>
                        <a:t>R$ 17.582.547,09</a:t>
                      </a:r>
                      <a:endParaRPr lang="pt-BR" sz="1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3953" marR="13953" marT="13953" marB="0" anchor="ctr">
                    <a:solidFill>
                      <a:srgbClr val="33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4" name="Line 1">
            <a:extLst>
              <a:ext uri="{FF2B5EF4-FFF2-40B4-BE49-F238E27FC236}">
                <a16:creationId xmlns:a16="http://schemas.microsoft.com/office/drawing/2014/main" xmlns="" id="{37C158C1-E876-4D6B-869E-575E461E52C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545025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5" name="CustomShape 2">
            <a:extLst>
              <a:ext uri="{FF2B5EF4-FFF2-40B4-BE49-F238E27FC236}">
                <a16:creationId xmlns:a16="http://schemas.microsoft.com/office/drawing/2014/main" xmlns="" id="{4550AFFD-33D1-4304-979C-B936BFA21EB7}"/>
              </a:ext>
            </a:extLst>
          </p:cNvPr>
          <p:cNvSpPr/>
          <p:nvPr/>
        </p:nvSpPr>
        <p:spPr>
          <a:xfrm>
            <a:off x="1173808" y="971401"/>
            <a:ext cx="10657184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AÇÕES ESTRUTURANTES PARA A CONVIVÊNCIA COM A SECA (RMF)</a:t>
            </a:r>
          </a:p>
        </p:txBody>
      </p:sp>
      <p:sp>
        <p:nvSpPr>
          <p:cNvPr id="16" name="Line 3">
            <a:extLst>
              <a:ext uri="{FF2B5EF4-FFF2-40B4-BE49-F238E27FC236}">
                <a16:creationId xmlns:a16="http://schemas.microsoft.com/office/drawing/2014/main" xmlns="" id="{81DCFF1D-FE08-482B-A651-F81AD5A071C4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759207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9725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05410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xmlns="" id="{3F28257C-7AC8-4501-A33B-0729EE346F90}"/>
              </a:ext>
            </a:extLst>
          </p:cNvPr>
          <p:cNvSpPr/>
          <p:nvPr/>
        </p:nvSpPr>
        <p:spPr>
          <a:xfrm>
            <a:off x="1173808" y="480482"/>
            <a:ext cx="10657184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AÇÕES ESTRUTURANTES PARA A CONVIVÊNCIA COM A SECA (RMF)</a:t>
            </a:r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xmlns="" id="{07C43D18-0441-4A3D-9BC5-5D73F59C6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7824" y="1506191"/>
            <a:ext cx="87852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800" b="1" dirty="0">
                <a:solidFill>
                  <a:srgbClr val="FFFF00"/>
                </a:solidFill>
                <a:latin typeface="+mj-lt"/>
                <a:cs typeface="Arial" charset="0"/>
              </a:rPr>
              <a:t>CIDADE DE BOA VIAGEM</a:t>
            </a:r>
          </a:p>
        </p:txBody>
      </p:sp>
      <p:pic>
        <p:nvPicPr>
          <p:cNvPr id="17" name="Picture 8">
            <a:extLst>
              <a:ext uri="{FF2B5EF4-FFF2-40B4-BE49-F238E27FC236}">
                <a16:creationId xmlns:a16="http://schemas.microsoft.com/office/drawing/2014/main" xmlns="" id="{954A10AA-61BF-4864-9D96-8EDDB8C3D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855457" y="1660145"/>
            <a:ext cx="5839631" cy="334238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xmlns="" id="{FF554F27-6976-4457-9E12-FA0829FFF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01862" y="1627555"/>
            <a:ext cx="6000538" cy="337497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xmlns="" id="{0B152F10-B2B1-46B0-A89B-57618CF5D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862440" y="5494186"/>
            <a:ext cx="5994396" cy="3371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Rectangle 2">
            <a:extLst>
              <a:ext uri="{FF2B5EF4-FFF2-40B4-BE49-F238E27FC236}">
                <a16:creationId xmlns:a16="http://schemas.microsoft.com/office/drawing/2014/main" xmlns="" id="{B062F73D-D173-4467-BC0C-754A01C2A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2520" y="4372744"/>
            <a:ext cx="4464496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MONTAGEM DA EB AUXILIAR - PACOTI</a:t>
            </a: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xmlns="" id="{5286FB7F-6464-4A01-BAFF-45E830888C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2754" y="4375814"/>
            <a:ext cx="5539686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REVERSÃO DO CANAL DO TRABALHADOR</a:t>
            </a:r>
          </a:p>
        </p:txBody>
      </p:sp>
      <p:sp>
        <p:nvSpPr>
          <p:cNvPr id="24" name="Rectangle 2">
            <a:extLst>
              <a:ext uri="{FF2B5EF4-FFF2-40B4-BE49-F238E27FC236}">
                <a16:creationId xmlns:a16="http://schemas.microsoft.com/office/drawing/2014/main" xmlns="" id="{5E0BA00F-3C6A-4E5A-B78D-44005467BD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4488" y="8336254"/>
            <a:ext cx="5539686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EB PARA CAPTAÇÃO DO PORÃO DO AÇ. PACAJUS</a:t>
            </a:r>
          </a:p>
        </p:txBody>
      </p:sp>
      <p:pic>
        <p:nvPicPr>
          <p:cNvPr id="29" name="Picture 6">
            <a:extLst>
              <a:ext uri="{FF2B5EF4-FFF2-40B4-BE49-F238E27FC236}">
                <a16:creationId xmlns:a16="http://schemas.microsoft.com/office/drawing/2014/main" xmlns="" id="{50EAE47E-851B-4E71-BD13-6783B838A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728" y="5469762"/>
            <a:ext cx="6204399" cy="3439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1" name="Rectangle 2">
            <a:extLst>
              <a:ext uri="{FF2B5EF4-FFF2-40B4-BE49-F238E27FC236}">
                <a16:creationId xmlns:a16="http://schemas.microsoft.com/office/drawing/2014/main" xmlns="" id="{B69A3944-BD91-4D6A-818E-493D611DE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4722" y="8261176"/>
            <a:ext cx="5539686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APROVEITAMENTO DO AÇ. MARANGUAPINHO PARA A RMF</a:t>
            </a:r>
          </a:p>
        </p:txBody>
      </p:sp>
    </p:spTree>
    <p:extLst>
      <p:ext uri="{BB962C8B-B14F-4D97-AF65-F5344CB8AC3E}">
        <p14:creationId xmlns:p14="http://schemas.microsoft.com/office/powerpoint/2010/main" xmlns="" val="240320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F2112E79-E83E-47C9-8B5E-4E79C6DDF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Line 1">
            <a:extLst>
              <a:ext uri="{FF2B5EF4-FFF2-40B4-BE49-F238E27FC236}">
                <a16:creationId xmlns:a16="http://schemas.microsoft.com/office/drawing/2014/main" xmlns="" id="{C1A3BF5D-FEF0-42FA-ADE1-6CB295158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1054106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xmlns="" id="{3F28257C-7AC8-4501-A33B-0729EE346F90}"/>
              </a:ext>
            </a:extLst>
          </p:cNvPr>
          <p:cNvSpPr/>
          <p:nvPr/>
        </p:nvSpPr>
        <p:spPr>
          <a:xfrm>
            <a:off x="1173808" y="480482"/>
            <a:ext cx="10657184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AÇÕES ESTRUTURANTES PARA A CONVIVÊNCIA COM A SECA</a:t>
            </a:r>
          </a:p>
        </p:txBody>
      </p:sp>
      <p:sp>
        <p:nvSpPr>
          <p:cNvPr id="13" name="Line 3">
            <a:extLst>
              <a:ext uri="{FF2B5EF4-FFF2-40B4-BE49-F238E27FC236}">
                <a16:creationId xmlns:a16="http://schemas.microsoft.com/office/drawing/2014/main" xmlns="" id="{2180AFC8-C763-44F3-AF3A-D50B7DB3B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865" y="268288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10" name="Picture 6">
            <a:extLst>
              <a:ext uri="{FF2B5EF4-FFF2-40B4-BE49-F238E27FC236}">
                <a16:creationId xmlns:a16="http://schemas.microsoft.com/office/drawing/2014/main" xmlns="" id="{CC0D4949-C1F6-4A0A-81ED-3CE89052A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36" y="6004678"/>
            <a:ext cx="4927452" cy="3408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1" name="Rectangle 2">
            <a:extLst>
              <a:ext uri="{FF2B5EF4-FFF2-40B4-BE49-F238E27FC236}">
                <a16:creationId xmlns:a16="http://schemas.microsoft.com/office/drawing/2014/main" xmlns="" id="{B69A3944-BD91-4D6A-818E-493D611DE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946" y="8840310"/>
            <a:ext cx="484724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b="1" dirty="0">
                <a:solidFill>
                  <a:srgbClr val="FFFF00"/>
                </a:solidFill>
                <a:latin typeface="+mj-lt"/>
                <a:cs typeface="Arial" charset="0"/>
              </a:rPr>
              <a:t>REFORÇO NA EB CASTANHÃO  PRA OPERAÇÃO EM BAIXAS COTAS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xmlns="" id="{BE3D7DE5-55AF-47AE-93B9-0E1174DC6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526037" y="6028928"/>
            <a:ext cx="6025035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xmlns="" id="{C4234061-F8BD-4C20-8ADF-8BA491F7AE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3394" y="8984326"/>
            <a:ext cx="5539686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READEQUAÇÃO DA DESCARGA DO AÇ. ORÓS </a:t>
            </a:r>
          </a:p>
        </p:txBody>
      </p:sp>
      <p:pic>
        <p:nvPicPr>
          <p:cNvPr id="22" name="Picture 4">
            <a:extLst>
              <a:ext uri="{FF2B5EF4-FFF2-40B4-BE49-F238E27FC236}">
                <a16:creationId xmlns:a16="http://schemas.microsoft.com/office/drawing/2014/main" xmlns="" id="{76591EFB-18A3-43EE-9CD5-461898E14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36" y="1636440"/>
            <a:ext cx="5639222" cy="34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3" name="Rectangle 2">
            <a:extLst>
              <a:ext uri="{FF2B5EF4-FFF2-40B4-BE49-F238E27FC236}">
                <a16:creationId xmlns:a16="http://schemas.microsoft.com/office/drawing/2014/main" xmlns="" id="{B4EB1966-5C55-4126-9B0B-3FD8214F33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5816" y="4519830"/>
            <a:ext cx="424847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POÇOS CAMPO DE DUNAS - PECÉM</a:t>
            </a:r>
          </a:p>
        </p:txBody>
      </p:sp>
      <p:pic>
        <p:nvPicPr>
          <p:cNvPr id="24" name="Picture 7">
            <a:extLst>
              <a:ext uri="{FF2B5EF4-FFF2-40B4-BE49-F238E27FC236}">
                <a16:creationId xmlns:a16="http://schemas.microsoft.com/office/drawing/2014/main" xmlns="" id="{B105896E-4F34-4166-BA6F-08139EA33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86103" y="1647183"/>
            <a:ext cx="4544889" cy="3408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">
            <a:extLst>
              <a:ext uri="{FF2B5EF4-FFF2-40B4-BE49-F238E27FC236}">
                <a16:creationId xmlns:a16="http://schemas.microsoft.com/office/drawing/2014/main" xmlns="" id="{8F2ECDC7-B82B-4FC0-A878-FBE7A74EE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8714" y="4548844"/>
            <a:ext cx="4544889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000" b="1" dirty="0">
                <a:solidFill>
                  <a:srgbClr val="FFFF00"/>
                </a:solidFill>
                <a:latin typeface="+mj-lt"/>
                <a:cs typeface="Arial" charset="0"/>
              </a:rPr>
              <a:t>POÇOS CAMPO DE DUNAS - CUMBUCO</a:t>
            </a:r>
          </a:p>
        </p:txBody>
      </p:sp>
      <p:sp>
        <p:nvSpPr>
          <p:cNvPr id="26" name="Rectangle 2">
            <a:extLst>
              <a:ext uri="{FF2B5EF4-FFF2-40B4-BE49-F238E27FC236}">
                <a16:creationId xmlns:a16="http://schemas.microsoft.com/office/drawing/2014/main" xmlns="" id="{3526A620-7E98-48C1-9139-6010E3709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4368" y="1135454"/>
            <a:ext cx="424847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800" b="1" dirty="0">
                <a:latin typeface="+mj-lt"/>
                <a:cs typeface="Arial" charset="0"/>
              </a:rPr>
              <a:t>RMF</a:t>
            </a:r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xmlns="" id="{44922AEE-0E4D-47F2-BF96-90147D3AD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8184" y="5455934"/>
            <a:ext cx="3888432" cy="42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>
              <a:defRPr/>
            </a:pPr>
            <a:r>
              <a:rPr lang="pt-BR" sz="2800" b="1" dirty="0">
                <a:latin typeface="+mj-lt"/>
                <a:cs typeface="Arial" charset="0"/>
              </a:rPr>
              <a:t>VALE DO JAGUARIBE</a:t>
            </a:r>
          </a:p>
        </p:txBody>
      </p:sp>
    </p:spTree>
    <p:extLst>
      <p:ext uri="{BB962C8B-B14F-4D97-AF65-F5344CB8AC3E}">
        <p14:creationId xmlns:p14="http://schemas.microsoft.com/office/powerpoint/2010/main" xmlns="" val="270779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35B8E84F-F01A-4315-94ED-743522E166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63F70E93-8B1D-40D9-92A0-73F10DAB3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696" y="2356520"/>
            <a:ext cx="6552728" cy="536787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C595122B-FE0C-4344-8898-270C23EA73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6456" y="2356520"/>
            <a:ext cx="5803302" cy="5375803"/>
          </a:xfrm>
          <a:prstGeom prst="rect">
            <a:avLst/>
          </a:prstGeom>
        </p:spPr>
      </p:pic>
      <p:sp>
        <p:nvSpPr>
          <p:cNvPr id="5" name="Line 1">
            <a:extLst>
              <a:ext uri="{FF2B5EF4-FFF2-40B4-BE49-F238E27FC236}">
                <a16:creationId xmlns:a16="http://schemas.microsoft.com/office/drawing/2014/main" xmlns="" id="{19655682-3265-4666-BE0F-B9DACCC66C18}"/>
              </a:ext>
            </a:extLst>
          </p:cNvPr>
          <p:cNvSpPr>
            <a:spLocks noChangeShapeType="1"/>
          </p:cNvSpPr>
          <p:nvPr/>
        </p:nvSpPr>
        <p:spPr bwMode="auto">
          <a:xfrm>
            <a:off x="2320960" y="1513004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6" name="CustomShape 2">
            <a:extLst>
              <a:ext uri="{FF2B5EF4-FFF2-40B4-BE49-F238E27FC236}">
                <a16:creationId xmlns:a16="http://schemas.microsoft.com/office/drawing/2014/main" xmlns="" id="{5766A8E5-0135-4CAF-AC8C-72DC21316768}"/>
              </a:ext>
            </a:extLst>
          </p:cNvPr>
          <p:cNvSpPr/>
          <p:nvPr/>
        </p:nvSpPr>
        <p:spPr>
          <a:xfrm>
            <a:off x="1317825" y="628328"/>
            <a:ext cx="10513167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altLang="pt-BR" sz="2400" b="1" dirty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TENDÊNCIAS CLIMATOLÓGICAS PARA 2018-2019</a:t>
            </a:r>
          </a:p>
          <a:p>
            <a:pPr algn="ctr">
              <a:lnSpc>
                <a:spcPct val="100000"/>
              </a:lnSpc>
              <a:defRPr/>
            </a:pPr>
            <a:r>
              <a:rPr lang="pt-BR" sz="2400" b="1" dirty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Arial" pitchFamily="34" charset="0"/>
              </a:rPr>
              <a:t>Oceano Pacífico</a:t>
            </a:r>
            <a:endParaRPr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:a16="http://schemas.microsoft.com/office/drawing/2014/main" xmlns="" id="{FD272D2C-12E6-483F-BD0D-5A1758003E85}"/>
              </a:ext>
            </a:extLst>
          </p:cNvPr>
          <p:cNvSpPr>
            <a:spLocks noChangeShapeType="1"/>
          </p:cNvSpPr>
          <p:nvPr/>
        </p:nvSpPr>
        <p:spPr bwMode="auto">
          <a:xfrm>
            <a:off x="2320960" y="484312"/>
            <a:ext cx="8496300" cy="0"/>
          </a:xfrm>
          <a:prstGeom prst="line">
            <a:avLst/>
          </a:prstGeom>
          <a:noFill/>
          <a:ln w="1908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6A63941D-D7EF-4730-B7CC-3D89095DA75F}"/>
              </a:ext>
            </a:extLst>
          </p:cNvPr>
          <p:cNvSpPr/>
          <p:nvPr/>
        </p:nvSpPr>
        <p:spPr>
          <a:xfrm>
            <a:off x="453728" y="1852464"/>
            <a:ext cx="2540439" cy="349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Arial" pitchFamily="34" charset="0"/>
              </a:rPr>
              <a:t>Anomalia SST - PERÍODO</a:t>
            </a: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D4058300-8B0A-4670-952B-6DFFA13C58BF}"/>
              </a:ext>
            </a:extLst>
          </p:cNvPr>
          <p:cNvSpPr/>
          <p:nvPr/>
        </p:nvSpPr>
        <p:spPr>
          <a:xfrm>
            <a:off x="7490353" y="1780456"/>
            <a:ext cx="2956643" cy="349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Arial" pitchFamily="34" charset="0"/>
              </a:rPr>
              <a:t>Anomalia SST - INTENSIDADE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59327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Z:\Documentos\2018\48º Congresso da Assemae\Peças Gráficas\Template Power Point\fundo power point.jpg">
            <a:extLst>
              <a:ext uri="{FF2B5EF4-FFF2-40B4-BE49-F238E27FC236}">
                <a16:creationId xmlns:a16="http://schemas.microsoft.com/office/drawing/2014/main" xmlns="" id="{35B8E84F-F01A-4315-94ED-743522E166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0" y="-34220"/>
            <a:ext cx="13004800" cy="97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Line 1">
            <a:extLst>
              <a:ext uri="{FF2B5EF4-FFF2-40B4-BE49-F238E27FC236}">
                <a16:creationId xmlns:a16="http://schemas.microsoft.com/office/drawing/2014/main" xmlns="" id="{19655682-3265-4666-BE0F-B9DACCC66C18}"/>
              </a:ext>
            </a:extLst>
          </p:cNvPr>
          <p:cNvSpPr>
            <a:spLocks noChangeShapeType="1"/>
          </p:cNvSpPr>
          <p:nvPr/>
        </p:nvSpPr>
        <p:spPr bwMode="auto">
          <a:xfrm>
            <a:off x="2320960" y="6591312"/>
            <a:ext cx="84963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6" name="CustomShape 2">
            <a:extLst>
              <a:ext uri="{FF2B5EF4-FFF2-40B4-BE49-F238E27FC236}">
                <a16:creationId xmlns:a16="http://schemas.microsoft.com/office/drawing/2014/main" xmlns="" id="{5766A8E5-0135-4CAF-AC8C-72DC21316768}"/>
              </a:ext>
            </a:extLst>
          </p:cNvPr>
          <p:cNvSpPr/>
          <p:nvPr/>
        </p:nvSpPr>
        <p:spPr>
          <a:xfrm>
            <a:off x="1317825" y="1804966"/>
            <a:ext cx="10513167" cy="8810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865" tIns="44934" rIns="89865" bIns="44934"/>
          <a:lstStyle/>
          <a:p>
            <a:pPr algn="ctr">
              <a:lnSpc>
                <a:spcPct val="100000"/>
              </a:lnSpc>
              <a:defRPr/>
            </a:pPr>
            <a:r>
              <a:rPr lang="pt-BR" altLang="pt-BR" sz="2800" b="1" dirty="0" smtClean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MAIS INFORMAÇÕES:</a:t>
            </a:r>
          </a:p>
          <a:p>
            <a:pPr algn="ctr">
              <a:lnSpc>
                <a:spcPct val="100000"/>
              </a:lnSpc>
              <a:defRPr/>
            </a:pPr>
            <a:endParaRPr lang="pt-BR" altLang="pt-BR" sz="2400" b="1" dirty="0" smtClean="0">
              <a:solidFill>
                <a:schemeClr val="tx2"/>
              </a:solidFill>
              <a:latin typeface="Calibri" pitchFamily="34" charset="0"/>
              <a:ea typeface="Microsoft YaHei" pitchFamily="32" charset="0"/>
              <a:cs typeface="Microsoft YaHei" pitchFamily="32" charset="0"/>
            </a:endParaRPr>
          </a:p>
          <a:p>
            <a:pPr algn="ctr">
              <a:lnSpc>
                <a:spcPct val="100000"/>
              </a:lnSpc>
              <a:defRPr/>
            </a:pPr>
            <a:r>
              <a:rPr lang="pt-BR" altLang="pt-BR" sz="3600" b="1" dirty="0" smtClean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www.cogerh.com.br</a:t>
            </a:r>
          </a:p>
          <a:p>
            <a:pPr algn="ctr">
              <a:lnSpc>
                <a:spcPct val="100000"/>
              </a:lnSpc>
              <a:defRPr/>
            </a:pPr>
            <a:endParaRPr lang="pt-BR" altLang="pt-BR" sz="2400" b="1" dirty="0" smtClean="0">
              <a:solidFill>
                <a:schemeClr val="tx2"/>
              </a:solidFill>
              <a:latin typeface="Calibri" pitchFamily="34" charset="0"/>
              <a:ea typeface="Microsoft YaHei" pitchFamily="32" charset="0"/>
              <a:cs typeface="Microsoft YaHei" pitchFamily="32" charset="0"/>
            </a:endParaRPr>
          </a:p>
          <a:p>
            <a:pPr algn="ctr">
              <a:lnSpc>
                <a:spcPct val="100000"/>
              </a:lnSpc>
              <a:defRPr/>
            </a:pPr>
            <a:r>
              <a:rPr lang="pt-BR" altLang="pt-BR" sz="2400" b="1" dirty="0" smtClean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PORTAL HIDROLÓGICO DO CEARÁ:</a:t>
            </a:r>
          </a:p>
          <a:p>
            <a:pPr algn="ctr">
              <a:lnSpc>
                <a:spcPct val="100000"/>
              </a:lnSpc>
              <a:defRPr/>
            </a:pPr>
            <a:r>
              <a:rPr lang="pt-BR" altLang="pt-BR" sz="3600" b="1" dirty="0" smtClean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www.hidro.ce.gov.br</a:t>
            </a:r>
          </a:p>
          <a:p>
            <a:pPr algn="ctr">
              <a:lnSpc>
                <a:spcPct val="100000"/>
              </a:lnSpc>
              <a:defRPr/>
            </a:pPr>
            <a:endParaRPr lang="pt-BR" altLang="pt-BR" sz="3200" b="1" dirty="0" smtClean="0">
              <a:solidFill>
                <a:schemeClr val="tx2"/>
              </a:solidFill>
              <a:latin typeface="Calibri" pitchFamily="34" charset="0"/>
              <a:ea typeface="Microsoft YaHei" pitchFamily="32" charset="0"/>
              <a:cs typeface="Microsoft YaHei" pitchFamily="32" charset="0"/>
            </a:endParaRPr>
          </a:p>
          <a:p>
            <a:pPr algn="ctr">
              <a:lnSpc>
                <a:spcPct val="100000"/>
              </a:lnSpc>
              <a:defRPr/>
            </a:pPr>
            <a:r>
              <a:rPr lang="pt-BR" altLang="pt-BR" sz="3200" b="1" dirty="0" smtClean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Gianni Lima:</a:t>
            </a:r>
          </a:p>
          <a:p>
            <a:pPr algn="ctr">
              <a:lnSpc>
                <a:spcPct val="100000"/>
              </a:lnSpc>
              <a:defRPr/>
            </a:pPr>
            <a:r>
              <a:rPr lang="pt-BR" altLang="pt-BR" sz="3200" b="1" dirty="0" smtClean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gianni.lima@cogerh.com.br</a:t>
            </a:r>
          </a:p>
          <a:p>
            <a:pPr algn="ctr">
              <a:lnSpc>
                <a:spcPct val="100000"/>
              </a:lnSpc>
              <a:defRPr/>
            </a:pPr>
            <a:r>
              <a:rPr lang="pt-BR" altLang="pt-BR" sz="3200" b="1" dirty="0" smtClean="0">
                <a:solidFill>
                  <a:schemeClr val="tx2"/>
                </a:solidFill>
                <a:latin typeface="Calibri" pitchFamily="34" charset="0"/>
                <a:ea typeface="Microsoft YaHei" pitchFamily="32" charset="0"/>
                <a:cs typeface="Microsoft YaHei" pitchFamily="32" charset="0"/>
              </a:rPr>
              <a:t>Cel. 85 987937607</a:t>
            </a:r>
          </a:p>
          <a:p>
            <a:pPr algn="ctr">
              <a:lnSpc>
                <a:spcPct val="100000"/>
              </a:lnSpc>
              <a:defRPr/>
            </a:pPr>
            <a:endParaRPr lang="pt-BR" altLang="pt-BR" sz="3200" b="1" dirty="0" smtClean="0">
              <a:solidFill>
                <a:schemeClr val="tx2"/>
              </a:solidFill>
              <a:latin typeface="Calibri" pitchFamily="34" charset="0"/>
              <a:ea typeface="Microsoft YaHei" pitchFamily="32" charset="0"/>
              <a:cs typeface="Microsoft YaHei" pitchFamily="32" charset="0"/>
            </a:endParaRPr>
          </a:p>
          <a:p>
            <a:pPr algn="ctr">
              <a:lnSpc>
                <a:spcPct val="100000"/>
              </a:lnSpc>
              <a:defRPr/>
            </a:pPr>
            <a:endParaRPr lang="pt-BR" altLang="pt-BR" sz="3600" b="1" dirty="0" smtClean="0">
              <a:solidFill>
                <a:schemeClr val="tx2"/>
              </a:solidFill>
              <a:latin typeface="Calibri" pitchFamily="34" charset="0"/>
              <a:ea typeface="Microsoft YaHei" pitchFamily="32" charset="0"/>
              <a:cs typeface="Microsoft YaHei" pitchFamily="32" charset="0"/>
            </a:endParaRPr>
          </a:p>
          <a:p>
            <a:pPr algn="ctr">
              <a:lnSpc>
                <a:spcPct val="100000"/>
              </a:lnSpc>
              <a:defRPr/>
            </a:pPr>
            <a:endParaRPr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:a16="http://schemas.microsoft.com/office/drawing/2014/main" xmlns="" id="{FD272D2C-12E6-483F-BD0D-5A1758003E85}"/>
              </a:ext>
            </a:extLst>
          </p:cNvPr>
          <p:cNvSpPr>
            <a:spLocks noChangeShapeType="1"/>
          </p:cNvSpPr>
          <p:nvPr/>
        </p:nvSpPr>
        <p:spPr bwMode="auto">
          <a:xfrm>
            <a:off x="2320960" y="1590652"/>
            <a:ext cx="84963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pt-BR"/>
          </a:p>
        </p:txBody>
      </p:sp>
      <p:pic>
        <p:nvPicPr>
          <p:cNvPr id="10" name="Picture 3" descr="Z:\Documentos\2018\48º Congresso da Assemae\Peças Gráficas\Template Power Point\banner 730x124 (2) - Cópia.jpg">
            <a:extLst>
              <a:ext uri="{FF2B5EF4-FFF2-40B4-BE49-F238E27FC236}">
                <a16:creationId xmlns:a16="http://schemas.microsoft.com/office/drawing/2014/main" xmlns="" id="{7858826F-5434-4C77-BD4E-013FC62BD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772024"/>
            <a:ext cx="13004799" cy="198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327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altLang="pt-BR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altLang="pt-BR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pitchFamily="34" charset="-122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7383</TotalTime>
  <Words>1411</Words>
  <Application>Microsoft Office PowerPoint</Application>
  <PresentationFormat>Personalizar</PresentationFormat>
  <Paragraphs>324</Paragraphs>
  <Slides>29</Slides>
  <Notes>28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29</vt:i4>
      </vt:variant>
    </vt:vector>
  </HeadingPairs>
  <TitlesOfParts>
    <vt:vector size="32" baseType="lpstr">
      <vt:lpstr>Tema do Office</vt:lpstr>
      <vt:lpstr>Personalizar design</vt:lpstr>
      <vt:lpstr>1_Personalizar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Gianni</dc:creator>
  <cp:lastModifiedBy>gianni</cp:lastModifiedBy>
  <cp:revision>645</cp:revision>
  <cp:lastPrinted>2017-08-31T14:08:05Z</cp:lastPrinted>
  <dcterms:created xsi:type="dcterms:W3CDTF">1601-01-01T00:00:00Z</dcterms:created>
  <dcterms:modified xsi:type="dcterms:W3CDTF">2018-05-28T13:15:59Z</dcterms:modified>
</cp:coreProperties>
</file>