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handoutMasterIdLst>
    <p:handoutMasterId r:id="rId24"/>
  </p:handoutMasterIdLst>
  <p:sldIdLst>
    <p:sldId id="256" r:id="rId3"/>
    <p:sldId id="282" r:id="rId4"/>
    <p:sldId id="264" r:id="rId5"/>
    <p:sldId id="266" r:id="rId6"/>
    <p:sldId id="267" r:id="rId7"/>
    <p:sldId id="269" r:id="rId8"/>
    <p:sldId id="284" r:id="rId9"/>
    <p:sldId id="283" r:id="rId10"/>
    <p:sldId id="273" r:id="rId11"/>
    <p:sldId id="271" r:id="rId12"/>
    <p:sldId id="278" r:id="rId13"/>
    <p:sldId id="276" r:id="rId14"/>
    <p:sldId id="272" r:id="rId15"/>
    <p:sldId id="261" r:id="rId16"/>
    <p:sldId id="277" r:id="rId17"/>
    <p:sldId id="280" r:id="rId18"/>
    <p:sldId id="281" r:id="rId19"/>
    <p:sldId id="275" r:id="rId20"/>
    <p:sldId id="262" r:id="rId21"/>
    <p:sldId id="258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r>
              <a:rPr lang="pt-BR"/>
              <a:t>DISTRIBUIÇÃO DO CONSUMO ENERGIA ELÉTRICA</a:t>
            </a:r>
          </a:p>
        </c:rich>
      </c:tx>
      <c:layout>
        <c:manualLayout>
          <c:xMode val="edge"/>
          <c:yMode val="edge"/>
          <c:x val="0.17708333333333334"/>
          <c:y val="2.7777777777777776E-2"/>
        </c:manualLayout>
      </c:layout>
      <c:overlay val="0"/>
      <c:spPr>
        <a:noFill/>
        <a:ln w="25400">
          <a:noFill/>
        </a:ln>
      </c:spPr>
    </c:title>
    <c:autoTitleDeleted val="0"/>
    <c:plotArea>
      <c:layout/>
      <c:pieChart>
        <c:varyColors val="1"/>
        <c:ser>
          <c:idx val="3"/>
          <c:order val="0"/>
          <c:tx>
            <c:strRef>
              <c:f>'PIZZA CONSUMO GERAL 2017'!$F$31</c:f>
              <c:strCache>
                <c:ptCount val="1"/>
                <c:pt idx="0">
                  <c:v>CONSUMO ENERGIA (%)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</c:dPt>
          <c:dLbls>
            <c:dLbl>
              <c:idx val="0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 i="0" u="none" strike="noStrike" baseline="0">
                      <a:solidFill>
                        <a:srgbClr val="333333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'PIZZA CONSUMO GERAL 2017'!$B$32:$B$36</c:f>
              <c:strCache>
                <c:ptCount val="5"/>
                <c:pt idx="0">
                  <c:v>CAPTAÇÕES E ETAS </c:v>
                </c:pt>
                <c:pt idx="1">
                  <c:v>DISTRIBUIÇÃO ÁGUA</c:v>
                </c:pt>
                <c:pt idx="2">
                  <c:v>ADMINISTRATIVO</c:v>
                </c:pt>
                <c:pt idx="3">
                  <c:v>ETES</c:v>
                </c:pt>
                <c:pt idx="4">
                  <c:v>EEE</c:v>
                </c:pt>
              </c:strCache>
            </c:strRef>
          </c:cat>
          <c:val>
            <c:numRef>
              <c:f>'PIZZA CONSUMO GERAL 2017'!$F$32:$F$36</c:f>
              <c:numCache>
                <c:formatCode>0%</c:formatCode>
                <c:ptCount val="5"/>
                <c:pt idx="0">
                  <c:v>0.55088066829424931</c:v>
                </c:pt>
                <c:pt idx="1">
                  <c:v>7.0839170034811244E-2</c:v>
                </c:pt>
                <c:pt idx="2">
                  <c:v>2.6411404630965186E-2</c:v>
                </c:pt>
                <c:pt idx="3">
                  <c:v>0.27119200207950012</c:v>
                </c:pt>
                <c:pt idx="4">
                  <c:v>8.0677172899220689E-2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b"/>
      <c:layout/>
      <c:overlay val="1"/>
      <c:spPr>
        <a:noFill/>
        <a:ln w="25400">
          <a:noFill/>
        </a:ln>
      </c:spPr>
      <c:txPr>
        <a:bodyPr/>
        <a:lstStyle/>
        <a:p>
          <a:pPr>
            <a:defRPr sz="825" b="0" i="0" u="none" strike="noStrike" baseline="0">
              <a:solidFill>
                <a:srgbClr val="333333"/>
              </a:solidFill>
              <a:latin typeface="Calibri"/>
              <a:ea typeface="Calibri"/>
              <a:cs typeface="Calibri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D3C7C-2969-4EF6-BEF1-94388353D581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FB470-9875-4E63-BB91-DC1873D57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54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403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7838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36502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9526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2051" name="Picture 7" descr="logo sanasa azul 2010"/>
          <p:cNvPicPr>
            <a:picLocks noChangeAspect="1" noChangeArrowheads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238" y="333375"/>
            <a:ext cx="1420812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235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pPr algn="just"/>
            <a:r>
              <a:rPr lang="pt-BR" b="1" dirty="0" smtClean="0"/>
              <a:t>Eficiência </a:t>
            </a:r>
            <a:r>
              <a:rPr lang="pt-BR" b="1" dirty="0"/>
              <a:t>E</a:t>
            </a:r>
            <a:r>
              <a:rPr lang="pt-BR" b="1" dirty="0" smtClean="0"/>
              <a:t>nergética </a:t>
            </a:r>
            <a:r>
              <a:rPr lang="pt-BR" b="1" dirty="0"/>
              <a:t>e </a:t>
            </a:r>
            <a:r>
              <a:rPr lang="pt-BR" b="1" dirty="0" smtClean="0"/>
              <a:t>Controle </a:t>
            </a:r>
            <a:r>
              <a:rPr lang="pt-BR" b="1" dirty="0"/>
              <a:t>das </a:t>
            </a:r>
            <a:r>
              <a:rPr lang="pt-BR" b="1" dirty="0" smtClean="0"/>
              <a:t>Perdas </a:t>
            </a:r>
            <a:r>
              <a:rPr lang="pt-BR" b="1" dirty="0"/>
              <a:t>de </a:t>
            </a:r>
            <a:r>
              <a:rPr lang="pt-BR" b="1" dirty="0" smtClean="0"/>
              <a:t>Água </a:t>
            </a:r>
            <a:endParaRPr lang="pt-BR" b="1" dirty="0"/>
          </a:p>
        </p:txBody>
      </p:sp>
      <p:sp>
        <p:nvSpPr>
          <p:cNvPr id="6" name="CaixaDeTexto 2"/>
          <p:cNvSpPr txBox="1">
            <a:spLocks noChangeArrowheads="1"/>
          </p:cNvSpPr>
          <p:nvPr/>
        </p:nvSpPr>
        <p:spPr bwMode="auto">
          <a:xfrm>
            <a:off x="4211960" y="4653136"/>
            <a:ext cx="46085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 dirty="0">
                <a:latin typeface="+mn-lt"/>
                <a:cs typeface="+mn-cs"/>
              </a:rPr>
              <a:t>Eng.  Claudio Luiz </a:t>
            </a:r>
            <a:r>
              <a:rPr lang="pt-BR" altLang="pt-BR" sz="2800" b="1" dirty="0" err="1">
                <a:latin typeface="+mn-lt"/>
                <a:cs typeface="+mn-cs"/>
              </a:rPr>
              <a:t>Tiozzi</a:t>
            </a:r>
            <a:r>
              <a:rPr lang="pt-BR" altLang="pt-BR" sz="2800" b="1" dirty="0">
                <a:latin typeface="+mn-lt"/>
                <a:cs typeface="+mn-cs"/>
              </a:rPr>
              <a:t> Rubio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12788"/>
            <a:ext cx="6264498" cy="4462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4"/>
          <p:cNvSpPr>
            <a:spLocks noChangeArrowheads="1"/>
          </p:cNvSpPr>
          <p:nvPr/>
        </p:nvSpPr>
        <p:spPr bwMode="auto">
          <a:xfrm>
            <a:off x="539750" y="188913"/>
            <a:ext cx="799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>
                <a:solidFill>
                  <a:srgbClr val="003399"/>
                </a:solidFill>
              </a:rPr>
              <a:t>ORGANOGRAMA SANASA CAMPINAS </a:t>
            </a:r>
          </a:p>
        </p:txBody>
      </p:sp>
      <p:sp>
        <p:nvSpPr>
          <p:cNvPr id="7" name="Retângulo 6"/>
          <p:cNvSpPr/>
          <p:nvPr/>
        </p:nvSpPr>
        <p:spPr>
          <a:xfrm>
            <a:off x="1403003" y="1341016"/>
            <a:ext cx="720725" cy="431800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prstClr val="white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707904" y="1341016"/>
            <a:ext cx="720725" cy="431800"/>
          </a:xfrm>
          <a:prstGeom prst="rect">
            <a:avLst/>
          </a:prstGeom>
          <a:solidFill>
            <a:srgbClr val="FF00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228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tângulo 4"/>
          <p:cNvSpPr>
            <a:spLocks noChangeArrowheads="1"/>
          </p:cNvSpPr>
          <p:nvPr/>
        </p:nvSpPr>
        <p:spPr bwMode="auto">
          <a:xfrm>
            <a:off x="539552" y="44624"/>
            <a:ext cx="799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>
                <a:solidFill>
                  <a:srgbClr val="003399"/>
                </a:solidFill>
              </a:rPr>
              <a:t>ORGANOGRAMA SANASA CAMPINAS </a:t>
            </a:r>
          </a:p>
        </p:txBody>
      </p:sp>
      <p:pic>
        <p:nvPicPr>
          <p:cNvPr id="1843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764" y="712788"/>
            <a:ext cx="1518416" cy="45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480" y="696443"/>
            <a:ext cx="1548009" cy="4607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595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tângulo 4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>
                <a:solidFill>
                  <a:srgbClr val="003399"/>
                </a:solidFill>
              </a:rPr>
              <a:t>Ações de Base para Controle de Perdas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395536" y="796170"/>
            <a:ext cx="8499475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400" b="1" dirty="0">
                <a:latin typeface="Arial" panose="020B0604020202020204" pitchFamily="34" charset="0"/>
              </a:rPr>
              <a:t>Cadastro Técnico </a:t>
            </a:r>
            <a:endParaRPr lang="pt-BR" altLang="pt-BR" sz="2400" b="1" i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z="2400" b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 b="1" dirty="0">
                <a:latin typeface="Arial" panose="020B0604020202020204" pitchFamily="34" charset="0"/>
              </a:rPr>
              <a:t> Setorização </a:t>
            </a:r>
            <a:endParaRPr lang="pt-BR" altLang="pt-BR" sz="2400" b="1" i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z="2400" b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 b="1" dirty="0">
                <a:latin typeface="Arial" panose="020B0604020202020204" pitchFamily="34" charset="0"/>
              </a:rPr>
              <a:t> Macromedição </a:t>
            </a:r>
            <a:endParaRPr lang="pt-BR" altLang="pt-BR" sz="2400" b="1" i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z="2400" b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 b="1" dirty="0">
                <a:latin typeface="Arial" panose="020B0604020202020204" pitchFamily="34" charset="0"/>
              </a:rPr>
              <a:t> Tecnologia da Informação </a:t>
            </a:r>
          </a:p>
          <a:p>
            <a:pPr eaLnBrk="1" hangingPunct="1"/>
            <a:endParaRPr lang="pt-BR" altLang="pt-BR" sz="2400" b="1" dirty="0"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 b="1" dirty="0">
                <a:latin typeface="Arial" panose="020B0604020202020204" pitchFamily="34" charset="0"/>
              </a:rPr>
              <a:t> </a:t>
            </a:r>
            <a:r>
              <a:rPr lang="pt-BR" altLang="pt-BR" sz="2400" b="1" dirty="0">
                <a:solidFill>
                  <a:srgbClr val="FF0000"/>
                </a:solidFill>
                <a:latin typeface="Arial" panose="020B0604020202020204" pitchFamily="34" charset="0"/>
              </a:rPr>
              <a:t>Telemetria / Telecomando – Automação</a:t>
            </a:r>
            <a:endParaRPr lang="pt-BR" altLang="pt-BR" sz="24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/>
            <a:endParaRPr lang="pt-BR" altLang="pt-BR" sz="24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99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tângulo 4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>
                <a:solidFill>
                  <a:srgbClr val="003399"/>
                </a:solidFill>
              </a:rPr>
              <a:t>Ações de Combate e Redução de Perdas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586060" y="692696"/>
            <a:ext cx="7226300" cy="497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solidFill>
                  <a:srgbClr val="FF0000"/>
                </a:solidFill>
                <a:cs typeface="Arial" charset="0"/>
              </a:rPr>
              <a:t>  Micromedição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solidFill>
                  <a:srgbClr val="000000"/>
                </a:solidFill>
                <a:cs typeface="Arial" charset="0"/>
              </a:rPr>
              <a:t>  </a:t>
            </a:r>
            <a:r>
              <a:rPr lang="pt-BR" altLang="pt-BR" sz="2200" kern="0" dirty="0">
                <a:cs typeface="Arial" charset="0"/>
              </a:rPr>
              <a:t>Manutenção </a:t>
            </a:r>
            <a:endParaRPr lang="pt-BR" altLang="pt-BR" sz="2200" kern="0" dirty="0" smtClean="0">
              <a:cs typeface="Arial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>
                <a:cs typeface="Arial" charset="0"/>
              </a:rPr>
              <a:t> </a:t>
            </a:r>
            <a:r>
              <a:rPr lang="pt-BR" altLang="pt-BR" sz="2200" kern="0" dirty="0" smtClean="0">
                <a:cs typeface="Arial" charset="0"/>
              </a:rPr>
              <a:t> Pesquisa </a:t>
            </a:r>
            <a:r>
              <a:rPr lang="pt-BR" altLang="pt-BR" sz="2200" kern="0" dirty="0">
                <a:cs typeface="Arial" charset="0"/>
              </a:rPr>
              <a:t>de </a:t>
            </a:r>
            <a:r>
              <a:rPr lang="pt-BR" altLang="pt-BR" sz="2200" kern="0" dirty="0" smtClean="0">
                <a:cs typeface="Arial" charset="0"/>
              </a:rPr>
              <a:t>Vazamentos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solidFill>
                  <a:srgbClr val="FF0000"/>
                </a:solidFill>
                <a:cs typeface="Arial" charset="0"/>
              </a:rPr>
              <a:t>  Controle de Pressão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>
                <a:solidFill>
                  <a:srgbClr val="003366"/>
                </a:solidFill>
                <a:cs typeface="Arial" charset="0"/>
              </a:rPr>
              <a:t> </a:t>
            </a:r>
            <a:r>
              <a:rPr lang="pt-BR" altLang="pt-BR" sz="2200" kern="0" dirty="0" smtClean="0">
                <a:solidFill>
                  <a:srgbClr val="003366"/>
                </a:solidFill>
                <a:cs typeface="Arial" charset="0"/>
              </a:rPr>
              <a:t> </a:t>
            </a:r>
            <a:r>
              <a:rPr lang="pt-BR" altLang="pt-BR" sz="2200" kern="0" dirty="0" smtClean="0">
                <a:cs typeface="Arial" charset="0"/>
              </a:rPr>
              <a:t>Qualidade </a:t>
            </a:r>
            <a:r>
              <a:rPr lang="pt-BR" altLang="pt-BR" sz="2200" kern="0" dirty="0">
                <a:cs typeface="Arial" charset="0"/>
              </a:rPr>
              <a:t>de Materiais, Equipamentos e Obras</a:t>
            </a:r>
            <a:endParaRPr lang="pt-BR" altLang="pt-BR" sz="2200" kern="0" dirty="0" smtClean="0">
              <a:cs typeface="Arial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solidFill>
                  <a:srgbClr val="FF0000"/>
                </a:solidFill>
                <a:cs typeface="Arial" charset="0"/>
              </a:rPr>
              <a:t>  Readequação da Infraestrutura </a:t>
            </a:r>
            <a:r>
              <a:rPr lang="pt-BR" altLang="pt-BR" sz="2200" i="1" kern="0" dirty="0" smtClean="0">
                <a:solidFill>
                  <a:srgbClr val="FF0000"/>
                </a:solidFill>
                <a:cs typeface="Arial" charset="0"/>
              </a:rPr>
              <a:t> </a:t>
            </a:r>
            <a:endParaRPr lang="pt-BR" altLang="pt-BR" sz="2200" kern="0" dirty="0" smtClean="0">
              <a:solidFill>
                <a:srgbClr val="002060"/>
              </a:solidFill>
              <a:cs typeface="Arial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solidFill>
                  <a:srgbClr val="002060"/>
                </a:solidFill>
                <a:cs typeface="Arial" charset="0"/>
              </a:rPr>
              <a:t>  </a:t>
            </a:r>
            <a:r>
              <a:rPr lang="pt-BR" altLang="pt-BR" sz="2200" kern="0" dirty="0" smtClean="0">
                <a:cs typeface="Arial" charset="0"/>
              </a:rPr>
              <a:t>Ensaio de Estanqueidade </a:t>
            </a:r>
            <a:endParaRPr lang="pt-BR" altLang="pt-BR" sz="2200" i="1" kern="0" dirty="0" smtClean="0">
              <a:cs typeface="Arial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cs typeface="Arial" charset="0"/>
              </a:rPr>
              <a:t>  Qualidade </a:t>
            </a:r>
            <a:r>
              <a:rPr lang="pt-BR" altLang="pt-BR" sz="2200" kern="0" dirty="0">
                <a:cs typeface="Arial" charset="0"/>
              </a:rPr>
              <a:t>Metrológica </a:t>
            </a:r>
            <a:r>
              <a:rPr lang="pt-BR" altLang="pt-BR" sz="2200" kern="0" dirty="0" smtClean="0">
                <a:cs typeface="Arial" charset="0"/>
              </a:rPr>
              <a:t>dos Hidrômetros</a:t>
            </a:r>
            <a:endParaRPr lang="pt-BR" altLang="pt-BR" sz="2200" i="1" kern="0" dirty="0" smtClean="0">
              <a:cs typeface="Arial" charset="0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pt-BR" altLang="pt-BR" sz="2200" kern="0" dirty="0" smtClean="0">
                <a:cs typeface="Arial" charset="0"/>
              </a:rPr>
              <a:t>  Combate </a:t>
            </a:r>
            <a:r>
              <a:rPr lang="pt-BR" altLang="pt-BR" sz="2200" kern="0" dirty="0">
                <a:cs typeface="Arial" charset="0"/>
              </a:rPr>
              <a:t>às irregularidades nas Ligações de Água</a:t>
            </a:r>
            <a:endParaRPr lang="pt-BR" altLang="pt-BR" sz="2200" i="1" kern="0" dirty="0" smtClean="0"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2000" kern="0" dirty="0" smtClean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2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tângulo 4"/>
          <p:cNvSpPr>
            <a:spLocks noChangeArrowheads="1"/>
          </p:cNvSpPr>
          <p:nvPr/>
        </p:nvSpPr>
        <p:spPr bwMode="auto">
          <a:xfrm>
            <a:off x="539552" y="211138"/>
            <a:ext cx="79930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>
                <a:solidFill>
                  <a:srgbClr val="003399"/>
                </a:solidFill>
              </a:rPr>
              <a:t>Programa de Controle e Redução de Perdas de Água</a:t>
            </a:r>
          </a:p>
          <a:p>
            <a:pPr algn="ctr"/>
            <a:r>
              <a:rPr lang="pt-BR" altLang="pt-BR" sz="2800" b="1" dirty="0" smtClean="0">
                <a:solidFill>
                  <a:srgbClr val="003399"/>
                </a:solidFill>
              </a:rPr>
              <a:t>1994-2017</a:t>
            </a:r>
            <a:endParaRPr lang="pt-BR" altLang="pt-BR" sz="2800" b="1" dirty="0">
              <a:solidFill>
                <a:srgbClr val="003399"/>
              </a:solidFill>
            </a:endParaRPr>
          </a:p>
        </p:txBody>
      </p:sp>
      <p:sp>
        <p:nvSpPr>
          <p:cNvPr id="25604" name="Rectangle 24"/>
          <p:cNvSpPr>
            <a:spLocks noChangeArrowheads="1"/>
          </p:cNvSpPr>
          <p:nvPr/>
        </p:nvSpPr>
        <p:spPr bwMode="auto">
          <a:xfrm>
            <a:off x="395536" y="980728"/>
            <a:ext cx="849788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Objetivos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150000"/>
              </a:lnSpc>
            </a:pPr>
            <a:endParaRPr lang="pt-BR" altLang="pt-BR" sz="1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>
                <a:latin typeface="Arial" panose="020B0604020202020204" pitchFamily="34" charset="0"/>
              </a:rPr>
              <a:t>Reduzir o volume captado dos rios, sem prejuízo ao atendimento às  demandas de água requeridas pela população;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>
                <a:latin typeface="Arial" panose="020B0604020202020204" pitchFamily="34" charset="0"/>
              </a:rPr>
              <a:t>Aumentar eficiência operacional do sistema de água;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Melhorar qualidade dos serviços prestados;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>
                <a:solidFill>
                  <a:srgbClr val="0000FF"/>
                </a:solidFill>
                <a:latin typeface="Arial" panose="020B0604020202020204" pitchFamily="34" charset="0"/>
              </a:rPr>
              <a:t>Reduzir custo operacional;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>
                <a:solidFill>
                  <a:srgbClr val="0000FF"/>
                </a:solidFill>
                <a:latin typeface="Arial" panose="020B0604020202020204" pitchFamily="34" charset="0"/>
              </a:rPr>
              <a:t>Recuperar faturamento</a:t>
            </a:r>
            <a:r>
              <a:rPr lang="pt-BR" altLang="pt-BR" sz="2000" b="1" dirty="0" smtClean="0">
                <a:solidFill>
                  <a:srgbClr val="0000FF"/>
                </a:solidFill>
                <a:latin typeface="Arial" panose="020B0604020202020204" pitchFamily="34" charset="0"/>
              </a:rPr>
              <a:t>.</a:t>
            </a:r>
            <a:endParaRPr lang="pt-BR" altLang="pt-BR" b="1" i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79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8064896" cy="4759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7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 dirty="0">
                <a:solidFill>
                  <a:srgbClr val="003399"/>
                </a:solidFill>
              </a:rPr>
              <a:t>Comportamento das Perdas de Água SANASA</a:t>
            </a:r>
          </a:p>
        </p:txBody>
      </p:sp>
    </p:spTree>
    <p:extLst>
      <p:ext uri="{BB962C8B-B14F-4D97-AF65-F5344CB8AC3E}">
        <p14:creationId xmlns:p14="http://schemas.microsoft.com/office/powerpoint/2010/main" val="176758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3"/>
          <p:cNvSpPr txBox="1">
            <a:spLocks noChangeArrowheads="1"/>
          </p:cNvSpPr>
          <p:nvPr/>
        </p:nvSpPr>
        <p:spPr bwMode="auto">
          <a:xfrm>
            <a:off x="1427163" y="4797152"/>
            <a:ext cx="1419225" cy="33813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0000"/>
                </a:solidFill>
              </a:rPr>
              <a:t>IPD = 37,7%</a:t>
            </a:r>
          </a:p>
        </p:txBody>
      </p:sp>
      <p:sp>
        <p:nvSpPr>
          <p:cNvPr id="9" name="CaixaDeTexto 4"/>
          <p:cNvSpPr txBox="1">
            <a:spLocks noChangeArrowheads="1"/>
          </p:cNvSpPr>
          <p:nvPr/>
        </p:nvSpPr>
        <p:spPr bwMode="auto">
          <a:xfrm>
            <a:off x="5868988" y="4819749"/>
            <a:ext cx="1419225" cy="33813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0000"/>
                </a:solidFill>
              </a:rPr>
              <a:t>IPD = </a:t>
            </a:r>
            <a:r>
              <a:rPr lang="pt-BR" altLang="pt-BR" sz="1600" b="1" dirty="0" smtClean="0">
                <a:solidFill>
                  <a:srgbClr val="000000"/>
                </a:solidFill>
              </a:rPr>
              <a:t>20,9%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  <p:sp>
        <p:nvSpPr>
          <p:cNvPr id="10" name="CaixaDeTexto 3"/>
          <p:cNvSpPr txBox="1">
            <a:spLocks noChangeArrowheads="1"/>
          </p:cNvSpPr>
          <p:nvPr/>
        </p:nvSpPr>
        <p:spPr bwMode="auto">
          <a:xfrm>
            <a:off x="1427163" y="5106714"/>
            <a:ext cx="1419225" cy="3381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0000"/>
                </a:solidFill>
              </a:rPr>
              <a:t>IPF = 34,6%</a:t>
            </a:r>
          </a:p>
        </p:txBody>
      </p:sp>
      <p:sp>
        <p:nvSpPr>
          <p:cNvPr id="11" name="CaixaDeTexto 3"/>
          <p:cNvSpPr txBox="1">
            <a:spLocks noChangeArrowheads="1"/>
          </p:cNvSpPr>
          <p:nvPr/>
        </p:nvSpPr>
        <p:spPr bwMode="auto">
          <a:xfrm>
            <a:off x="5867400" y="5107086"/>
            <a:ext cx="1419225" cy="3381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0000"/>
                </a:solidFill>
              </a:rPr>
              <a:t>IPF = </a:t>
            </a:r>
            <a:r>
              <a:rPr lang="pt-BR" altLang="pt-BR" sz="1600" b="1" dirty="0" smtClean="0">
                <a:solidFill>
                  <a:srgbClr val="000000"/>
                </a:solidFill>
              </a:rPr>
              <a:t>12,9%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4860032" y="1328051"/>
            <a:ext cx="3816424" cy="3456384"/>
            <a:chOff x="0" y="0"/>
            <a:chExt cx="3069935" cy="2478630"/>
          </a:xfrm>
        </p:grpSpPr>
        <p:grpSp>
          <p:nvGrpSpPr>
            <p:cNvPr id="13" name="Grupo 12"/>
            <p:cNvGrpSpPr/>
            <p:nvPr/>
          </p:nvGrpSpPr>
          <p:grpSpPr>
            <a:xfrm>
              <a:off x="2061935" y="1194704"/>
              <a:ext cx="1008000" cy="1283926"/>
              <a:chOff x="2061935" y="1194704"/>
              <a:chExt cx="1008000" cy="1283926"/>
            </a:xfrm>
          </p:grpSpPr>
          <p:pic>
            <p:nvPicPr>
              <p:cNvPr id="34" name="Picture 5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1935" y="1194704"/>
                <a:ext cx="1008000" cy="12839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5" name="Rectangle 9"/>
              <p:cNvSpPr>
                <a:spLocks noChangeArrowheads="1"/>
              </p:cNvSpPr>
              <p:nvPr/>
            </p:nvSpPr>
            <p:spPr bwMode="auto">
              <a:xfrm>
                <a:off x="2154392" y="1547727"/>
                <a:ext cx="797814" cy="291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VOLUME CONSUMIDO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6" name="Rectangle 11"/>
              <p:cNvSpPr>
                <a:spLocks noChangeArrowheads="1"/>
              </p:cNvSpPr>
              <p:nvPr/>
            </p:nvSpPr>
            <p:spPr bwMode="auto">
              <a:xfrm>
                <a:off x="2270624" y="2309183"/>
                <a:ext cx="606425" cy="1051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7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78.523.003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14" name="Grupo 13"/>
            <p:cNvGrpSpPr/>
            <p:nvPr/>
          </p:nvGrpSpPr>
          <p:grpSpPr>
            <a:xfrm>
              <a:off x="2060847" y="687979"/>
              <a:ext cx="1008000" cy="486000"/>
              <a:chOff x="2060847" y="687979"/>
              <a:chExt cx="1008000" cy="486000"/>
            </a:xfrm>
          </p:grpSpPr>
          <p:sp>
            <p:nvSpPr>
              <p:cNvPr id="31" name="Rectangle 12"/>
              <p:cNvSpPr>
                <a:spLocks noChangeArrowheads="1"/>
              </p:cNvSpPr>
              <p:nvPr/>
            </p:nvSpPr>
            <p:spPr bwMode="auto">
              <a:xfrm>
                <a:off x="2060847" y="687979"/>
                <a:ext cx="1008000" cy="486000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32" name="Rectangle 14"/>
              <p:cNvSpPr>
                <a:spLocks noChangeArrowheads="1"/>
              </p:cNvSpPr>
              <p:nvPr/>
            </p:nvSpPr>
            <p:spPr bwMode="auto">
              <a:xfrm>
                <a:off x="2168072" y="711335"/>
                <a:ext cx="733409" cy="296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PERDAS TOTAL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3" name="Rectangle 16"/>
              <p:cNvSpPr>
                <a:spLocks noChangeArrowheads="1"/>
              </p:cNvSpPr>
              <p:nvPr/>
            </p:nvSpPr>
            <p:spPr bwMode="auto">
              <a:xfrm>
                <a:off x="2294981" y="1037019"/>
                <a:ext cx="657225" cy="90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6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29.048.037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16" name="Grupo 15"/>
            <p:cNvGrpSpPr/>
            <p:nvPr/>
          </p:nvGrpSpPr>
          <p:grpSpPr>
            <a:xfrm>
              <a:off x="1029790" y="273939"/>
              <a:ext cx="1008000" cy="394195"/>
              <a:chOff x="1029790" y="273939"/>
              <a:chExt cx="1008000" cy="394195"/>
            </a:xfrm>
          </p:grpSpPr>
          <p:sp>
            <p:nvSpPr>
              <p:cNvPr id="28" name="Rectangle 19"/>
              <p:cNvSpPr>
                <a:spLocks noChangeArrowheads="1"/>
              </p:cNvSpPr>
              <p:nvPr/>
            </p:nvSpPr>
            <p:spPr bwMode="auto">
              <a:xfrm>
                <a:off x="1029790" y="273939"/>
                <a:ext cx="1008000" cy="394195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29" name="Rectangle 21"/>
              <p:cNvSpPr>
                <a:spLocks noChangeArrowheads="1"/>
              </p:cNvSpPr>
              <p:nvPr/>
            </p:nvSpPr>
            <p:spPr bwMode="auto">
              <a:xfrm>
                <a:off x="1323431" y="343869"/>
                <a:ext cx="535940" cy="1396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FOLGA 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30" name="Rectangle 22"/>
              <p:cNvSpPr>
                <a:spLocks noChangeArrowheads="1"/>
              </p:cNvSpPr>
              <p:nvPr/>
            </p:nvSpPr>
            <p:spPr bwMode="auto">
              <a:xfrm>
                <a:off x="1251765" y="510998"/>
                <a:ext cx="530860" cy="90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6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25.657.760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17" name="Grupo 16"/>
            <p:cNvGrpSpPr/>
            <p:nvPr/>
          </p:nvGrpSpPr>
          <p:grpSpPr>
            <a:xfrm>
              <a:off x="1034685" y="681363"/>
              <a:ext cx="1008000" cy="1788678"/>
              <a:chOff x="1034685" y="681363"/>
              <a:chExt cx="1008000" cy="1788678"/>
            </a:xfrm>
          </p:grpSpPr>
          <p:sp>
            <p:nvSpPr>
              <p:cNvPr id="25" name="Rectangle 17"/>
              <p:cNvSpPr>
                <a:spLocks noChangeArrowheads="1"/>
              </p:cNvSpPr>
              <p:nvPr/>
            </p:nvSpPr>
            <p:spPr bwMode="auto">
              <a:xfrm>
                <a:off x="1034685" y="681363"/>
                <a:ext cx="1008000" cy="1788678"/>
              </a:xfrm>
              <a:prstGeom prst="rect">
                <a:avLst/>
              </a:prstGeom>
              <a:solidFill>
                <a:srgbClr val="00206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26" name="Rectangle 23"/>
              <p:cNvSpPr>
                <a:spLocks noChangeArrowheads="1"/>
              </p:cNvSpPr>
              <p:nvPr/>
            </p:nvSpPr>
            <p:spPr bwMode="auto">
              <a:xfrm>
                <a:off x="1284061" y="1379865"/>
                <a:ext cx="575310" cy="296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VOLUME CAPTADO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1201511" y="2309184"/>
                <a:ext cx="657860" cy="1051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7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107.571.040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18" name="Grupo 17"/>
            <p:cNvGrpSpPr/>
            <p:nvPr/>
          </p:nvGrpSpPr>
          <p:grpSpPr>
            <a:xfrm>
              <a:off x="0" y="267324"/>
              <a:ext cx="1008000" cy="2195871"/>
              <a:chOff x="0" y="267324"/>
              <a:chExt cx="1008000" cy="2195871"/>
            </a:xfrm>
          </p:grpSpPr>
          <p:sp>
            <p:nvSpPr>
              <p:cNvPr id="22" name="Rectangle 6"/>
              <p:cNvSpPr>
                <a:spLocks noChangeArrowheads="1"/>
              </p:cNvSpPr>
              <p:nvPr/>
            </p:nvSpPr>
            <p:spPr bwMode="auto">
              <a:xfrm>
                <a:off x="0" y="267324"/>
                <a:ext cx="1008000" cy="2195871"/>
              </a:xfrm>
              <a:prstGeom prst="rect">
                <a:avLst/>
              </a:prstGeom>
              <a:solidFill>
                <a:srgbClr val="00206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23" name="Rectangle 8"/>
              <p:cNvSpPr>
                <a:spLocks noChangeArrowheads="1"/>
              </p:cNvSpPr>
              <p:nvPr/>
            </p:nvSpPr>
            <p:spPr bwMode="auto">
              <a:xfrm>
                <a:off x="185780" y="2295476"/>
                <a:ext cx="657861" cy="1051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7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133.228.800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24" name="Rectangle 26"/>
              <p:cNvSpPr>
                <a:spLocks noChangeArrowheads="1"/>
              </p:cNvSpPr>
              <p:nvPr/>
            </p:nvSpPr>
            <p:spPr bwMode="auto">
              <a:xfrm>
                <a:off x="185780" y="1234167"/>
                <a:ext cx="615977" cy="296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VOLUME OUTORGA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19" name="Grupo 18"/>
            <p:cNvGrpSpPr/>
            <p:nvPr/>
          </p:nvGrpSpPr>
          <p:grpSpPr>
            <a:xfrm>
              <a:off x="989421" y="0"/>
              <a:ext cx="1915386" cy="210435"/>
              <a:chOff x="989421" y="0"/>
              <a:chExt cx="1915386" cy="210435"/>
            </a:xfrm>
          </p:grpSpPr>
          <p:sp>
            <p:nvSpPr>
              <p:cNvPr id="20" name="Rectangle 28"/>
              <p:cNvSpPr>
                <a:spLocks noChangeArrowheads="1"/>
              </p:cNvSpPr>
              <p:nvPr/>
            </p:nvSpPr>
            <p:spPr bwMode="auto">
              <a:xfrm>
                <a:off x="989421" y="0"/>
                <a:ext cx="1373505" cy="210435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21" name="Rectangle 29"/>
              <p:cNvSpPr>
                <a:spLocks noChangeArrowheads="1"/>
              </p:cNvSpPr>
              <p:nvPr/>
            </p:nvSpPr>
            <p:spPr bwMode="auto">
              <a:xfrm>
                <a:off x="1134521" y="28763"/>
                <a:ext cx="1770286" cy="1576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1000" b="1">
                    <a:solidFill>
                      <a:srgbClr val="000000"/>
                    </a:solidFill>
                    <a:effectLst/>
                    <a:latin typeface="Arial"/>
                    <a:ea typeface="Calibri"/>
                  </a:rPr>
                  <a:t>REALIZADO 2017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</p:grpSp>
      <p:grpSp>
        <p:nvGrpSpPr>
          <p:cNvPr id="37" name="Grupo 36"/>
          <p:cNvGrpSpPr/>
          <p:nvPr/>
        </p:nvGrpSpPr>
        <p:grpSpPr>
          <a:xfrm>
            <a:off x="539552" y="1328051"/>
            <a:ext cx="3816424" cy="3439483"/>
            <a:chOff x="0" y="0"/>
            <a:chExt cx="3069936" cy="2480420"/>
          </a:xfrm>
        </p:grpSpPr>
        <p:grpSp>
          <p:nvGrpSpPr>
            <p:cNvPr id="38" name="Grupo 37"/>
            <p:cNvGrpSpPr/>
            <p:nvPr/>
          </p:nvGrpSpPr>
          <p:grpSpPr>
            <a:xfrm>
              <a:off x="969010" y="0"/>
              <a:ext cx="1373505" cy="211077"/>
              <a:chOff x="969010" y="0"/>
              <a:chExt cx="1373505" cy="211077"/>
            </a:xfrm>
          </p:grpSpPr>
          <p:sp>
            <p:nvSpPr>
              <p:cNvPr id="59" name="Rectangle 28"/>
              <p:cNvSpPr>
                <a:spLocks noChangeArrowheads="1"/>
              </p:cNvSpPr>
              <p:nvPr/>
            </p:nvSpPr>
            <p:spPr bwMode="auto">
              <a:xfrm>
                <a:off x="969010" y="0"/>
                <a:ext cx="1373505" cy="211077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60" name="Rectangle 29"/>
              <p:cNvSpPr>
                <a:spLocks noChangeArrowheads="1"/>
              </p:cNvSpPr>
              <p:nvPr/>
            </p:nvSpPr>
            <p:spPr bwMode="auto">
              <a:xfrm>
                <a:off x="1114424" y="18735"/>
                <a:ext cx="1137285" cy="1695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1000" b="1">
                    <a:solidFill>
                      <a:srgbClr val="000000"/>
                    </a:solidFill>
                    <a:effectLst/>
                    <a:latin typeface="Arial"/>
                    <a:ea typeface="Calibri"/>
                  </a:rPr>
                  <a:t>REALIZADO 1994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39" name="Grupo 38"/>
            <p:cNvGrpSpPr/>
            <p:nvPr/>
          </p:nvGrpSpPr>
          <p:grpSpPr>
            <a:xfrm>
              <a:off x="0" y="274775"/>
              <a:ext cx="1008000" cy="2202571"/>
              <a:chOff x="0" y="274775"/>
              <a:chExt cx="1008000" cy="2202571"/>
            </a:xfrm>
          </p:grpSpPr>
          <p:sp>
            <p:nvSpPr>
              <p:cNvPr id="56" name="Rectangle 6"/>
              <p:cNvSpPr>
                <a:spLocks noChangeArrowheads="1"/>
              </p:cNvSpPr>
              <p:nvPr/>
            </p:nvSpPr>
            <p:spPr bwMode="auto">
              <a:xfrm>
                <a:off x="0" y="274775"/>
                <a:ext cx="1008000" cy="2202571"/>
              </a:xfrm>
              <a:prstGeom prst="rect">
                <a:avLst/>
              </a:prstGeom>
              <a:solidFill>
                <a:srgbClr val="00206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57" name="Rectangle 8"/>
              <p:cNvSpPr>
                <a:spLocks noChangeArrowheads="1"/>
              </p:cNvSpPr>
              <p:nvPr/>
            </p:nvSpPr>
            <p:spPr bwMode="auto">
              <a:xfrm>
                <a:off x="242570" y="2333714"/>
                <a:ext cx="657860" cy="108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7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133.228.800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8" name="Rectangle 26"/>
              <p:cNvSpPr>
                <a:spLocks noChangeArrowheads="1"/>
              </p:cNvSpPr>
              <p:nvPr/>
            </p:nvSpPr>
            <p:spPr bwMode="auto">
              <a:xfrm>
                <a:off x="185780" y="1205985"/>
                <a:ext cx="615977" cy="296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 dirty="0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VOLUME OUTORGA</a:t>
                </a:r>
                <a:endParaRPr lang="pt-BR" sz="1200" dirty="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40" name="Grupo 39"/>
            <p:cNvGrpSpPr/>
            <p:nvPr/>
          </p:nvGrpSpPr>
          <p:grpSpPr>
            <a:xfrm>
              <a:off x="1043394" y="274775"/>
              <a:ext cx="1008000" cy="268530"/>
              <a:chOff x="1043394" y="274775"/>
              <a:chExt cx="1008000" cy="268530"/>
            </a:xfrm>
          </p:grpSpPr>
          <p:sp>
            <p:nvSpPr>
              <p:cNvPr id="53" name="Rectangle 19"/>
              <p:cNvSpPr>
                <a:spLocks noChangeArrowheads="1"/>
              </p:cNvSpPr>
              <p:nvPr/>
            </p:nvSpPr>
            <p:spPr bwMode="auto">
              <a:xfrm>
                <a:off x="1043394" y="274775"/>
                <a:ext cx="1008000" cy="2685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54" name="Rectangle 22"/>
              <p:cNvSpPr>
                <a:spLocks noChangeArrowheads="1"/>
              </p:cNvSpPr>
              <p:nvPr/>
            </p:nvSpPr>
            <p:spPr bwMode="auto">
              <a:xfrm>
                <a:off x="1258570" y="419656"/>
                <a:ext cx="530860" cy="925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6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16.758.000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5" name="Rectangle 21"/>
              <p:cNvSpPr>
                <a:spLocks noChangeArrowheads="1"/>
              </p:cNvSpPr>
              <p:nvPr/>
            </p:nvSpPr>
            <p:spPr bwMode="auto">
              <a:xfrm>
                <a:off x="1323657" y="285932"/>
                <a:ext cx="535940" cy="1396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FOLGA 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41" name="Grupo 40"/>
            <p:cNvGrpSpPr/>
            <p:nvPr/>
          </p:nvGrpSpPr>
          <p:grpSpPr>
            <a:xfrm>
              <a:off x="1034686" y="552440"/>
              <a:ext cx="1008000" cy="1925138"/>
              <a:chOff x="1034686" y="552440"/>
              <a:chExt cx="1008000" cy="1925138"/>
            </a:xfrm>
          </p:grpSpPr>
          <p:sp>
            <p:nvSpPr>
              <p:cNvPr id="50" name="Rectangle 17"/>
              <p:cNvSpPr>
                <a:spLocks noChangeArrowheads="1"/>
              </p:cNvSpPr>
              <p:nvPr/>
            </p:nvSpPr>
            <p:spPr bwMode="auto">
              <a:xfrm>
                <a:off x="1034686" y="552440"/>
                <a:ext cx="1008000" cy="1925138"/>
              </a:xfrm>
              <a:prstGeom prst="rect">
                <a:avLst/>
              </a:prstGeom>
              <a:solidFill>
                <a:srgbClr val="00206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51" name="Rectangle 25"/>
              <p:cNvSpPr>
                <a:spLocks noChangeArrowheads="1"/>
              </p:cNvSpPr>
              <p:nvPr/>
            </p:nvSpPr>
            <p:spPr bwMode="auto">
              <a:xfrm>
                <a:off x="1181100" y="2316228"/>
                <a:ext cx="657860" cy="108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7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116.470.800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52" name="Rectangle 23"/>
              <p:cNvSpPr>
                <a:spLocks noChangeArrowheads="1"/>
              </p:cNvSpPr>
              <p:nvPr/>
            </p:nvSpPr>
            <p:spPr bwMode="auto">
              <a:xfrm>
                <a:off x="1231041" y="1205985"/>
                <a:ext cx="575310" cy="296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VOLUME CAPTADO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42" name="Grupo 41"/>
            <p:cNvGrpSpPr/>
            <p:nvPr/>
          </p:nvGrpSpPr>
          <p:grpSpPr>
            <a:xfrm>
              <a:off x="2060848" y="555865"/>
              <a:ext cx="1008000" cy="792000"/>
              <a:chOff x="2060848" y="555865"/>
              <a:chExt cx="1008000" cy="792000"/>
            </a:xfrm>
          </p:grpSpPr>
          <p:sp>
            <p:nvSpPr>
              <p:cNvPr id="47" name="Rectangle 12"/>
              <p:cNvSpPr>
                <a:spLocks noChangeArrowheads="1"/>
              </p:cNvSpPr>
              <p:nvPr/>
            </p:nvSpPr>
            <p:spPr bwMode="auto">
              <a:xfrm>
                <a:off x="2060848" y="555865"/>
                <a:ext cx="1008000" cy="792000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pt-BR"/>
              </a:p>
            </p:txBody>
          </p:sp>
          <p:sp>
            <p:nvSpPr>
              <p:cNvPr id="48" name="Rectangle 16"/>
              <p:cNvSpPr>
                <a:spLocks noChangeArrowheads="1"/>
              </p:cNvSpPr>
              <p:nvPr/>
            </p:nvSpPr>
            <p:spPr bwMode="auto">
              <a:xfrm>
                <a:off x="2305141" y="1140875"/>
                <a:ext cx="530860" cy="925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6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48.229.300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49" name="Rectangle 14"/>
              <p:cNvSpPr>
                <a:spLocks noChangeArrowheads="1"/>
              </p:cNvSpPr>
              <p:nvPr/>
            </p:nvSpPr>
            <p:spPr bwMode="auto">
              <a:xfrm>
                <a:off x="2171398" y="713161"/>
                <a:ext cx="733409" cy="296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PERDAS TOTAL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43" name="Grupo 42"/>
            <p:cNvGrpSpPr/>
            <p:nvPr/>
          </p:nvGrpSpPr>
          <p:grpSpPr>
            <a:xfrm>
              <a:off x="2061936" y="1364037"/>
              <a:ext cx="1008000" cy="1116383"/>
              <a:chOff x="2061936" y="1364037"/>
              <a:chExt cx="1008000" cy="1116383"/>
            </a:xfrm>
          </p:grpSpPr>
          <p:pic>
            <p:nvPicPr>
              <p:cNvPr id="44" name="Picture 5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1936" y="1364037"/>
                <a:ext cx="1008000" cy="11163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5" name="Rectangle 11"/>
              <p:cNvSpPr>
                <a:spLocks noChangeArrowheads="1"/>
              </p:cNvSpPr>
              <p:nvPr/>
            </p:nvSpPr>
            <p:spPr bwMode="auto">
              <a:xfrm>
                <a:off x="2251709" y="2324165"/>
                <a:ext cx="606425" cy="108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7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68.241.500 m³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46" name="Rectangle 9"/>
              <p:cNvSpPr>
                <a:spLocks noChangeArrowheads="1"/>
              </p:cNvSpPr>
              <p:nvPr/>
            </p:nvSpPr>
            <p:spPr bwMode="auto">
              <a:xfrm>
                <a:off x="2156460" y="1548081"/>
                <a:ext cx="797814" cy="3298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ctr" anchorCtr="0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900" b="1">
                    <a:solidFill>
                      <a:srgbClr val="FFFFFF"/>
                    </a:solidFill>
                    <a:effectLst/>
                    <a:latin typeface="Arial"/>
                    <a:ea typeface="Calibri"/>
                  </a:rPr>
                  <a:t>VOLUME CONSUMIDO</a:t>
                </a:r>
                <a:endParaRPr lang="pt-BR" sz="1200">
                  <a:effectLst/>
                  <a:latin typeface="Times New Roman"/>
                  <a:ea typeface="Times New Roman"/>
                </a:endParaRPr>
              </a:p>
            </p:txBody>
          </p:sp>
        </p:grpSp>
      </p:grpSp>
      <p:sp>
        <p:nvSpPr>
          <p:cNvPr id="3" name="Retângulo 2"/>
          <p:cNvSpPr/>
          <p:nvPr/>
        </p:nvSpPr>
        <p:spPr>
          <a:xfrm>
            <a:off x="1812122" y="5471646"/>
            <a:ext cx="628827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b="1" dirty="0"/>
              <a:t>NOTA: </a:t>
            </a:r>
            <a:r>
              <a:rPr lang="pt-BR" sz="1100" dirty="0"/>
              <a:t>PERDA TOTAL CONSIDERA PERDAS DE ÁGUA DESDE A CAPTAÇÃO ATÉ OS HIDRÔMETROS</a:t>
            </a:r>
          </a:p>
        </p:txBody>
      </p:sp>
      <p:sp>
        <p:nvSpPr>
          <p:cNvPr id="64" name="Fluxograma: Fita perfurada 63"/>
          <p:cNvSpPr/>
          <p:nvPr/>
        </p:nvSpPr>
        <p:spPr>
          <a:xfrm rot="18815781">
            <a:off x="1949450" y="1671819"/>
            <a:ext cx="2606675" cy="1628775"/>
          </a:xfrm>
          <a:prstGeom prst="flowChartPunchedTap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1994 </a:t>
            </a:r>
          </a:p>
          <a:p>
            <a:pPr algn="ctr" eaLnBrk="1" hangingPunct="1">
              <a:defRPr/>
            </a:pPr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Pop. –  892.817</a:t>
            </a:r>
            <a:endParaRPr lang="pt-BR" sz="1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Lig. A – 172.325</a:t>
            </a:r>
            <a:endParaRPr lang="pt-BR" sz="1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Econ. A – 278.566</a:t>
            </a:r>
            <a:endParaRPr lang="pt-BR" sz="1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defRPr/>
            </a:pPr>
            <a:endParaRPr lang="pt-BR" sz="16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Fluxograma: Fita perfurada 64"/>
          <p:cNvSpPr/>
          <p:nvPr/>
        </p:nvSpPr>
        <p:spPr>
          <a:xfrm rot="18815781">
            <a:off x="6277357" y="1681344"/>
            <a:ext cx="2555875" cy="1682750"/>
          </a:xfrm>
          <a:prstGeom prst="flowChartPunchedTap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2017 </a:t>
            </a:r>
          </a:p>
          <a:p>
            <a:pPr algn="ctr"/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Pop. – 1.182.429 (32%)</a:t>
            </a:r>
          </a:p>
          <a:p>
            <a:pPr algn="ctr"/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Lig. A – 344.010 (99%)</a:t>
            </a:r>
          </a:p>
          <a:p>
            <a:pPr algn="ctr"/>
            <a:r>
              <a:rPr lang="pt-B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Econ. A – 498.131 (78%)</a:t>
            </a:r>
          </a:p>
          <a:p>
            <a:pPr algn="ctr"/>
            <a:endParaRPr lang="pt-BR" sz="16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Retângulo 7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 dirty="0">
                <a:solidFill>
                  <a:srgbClr val="003399"/>
                </a:solidFill>
              </a:rPr>
              <a:t>Resultado com Redução de Perdas</a:t>
            </a:r>
          </a:p>
        </p:txBody>
      </p:sp>
      <p:sp>
        <p:nvSpPr>
          <p:cNvPr id="62" name="CaixaDeTexto 9"/>
          <p:cNvSpPr txBox="1">
            <a:spLocks noChangeArrowheads="1"/>
          </p:cNvSpPr>
          <p:nvPr/>
        </p:nvSpPr>
        <p:spPr bwMode="auto">
          <a:xfrm>
            <a:off x="1872456" y="745468"/>
            <a:ext cx="53276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pt-BR" altLang="pt-BR" b="1" dirty="0">
                <a:solidFill>
                  <a:srgbClr val="002060"/>
                </a:solidFill>
                <a:latin typeface="Arial" panose="020B0604020202020204" pitchFamily="34" charset="0"/>
              </a:rPr>
              <a:t>	COMPORTAMENTO DOS VOLUMES</a:t>
            </a:r>
            <a:endParaRPr lang="pt-BR" altLang="pt-BR" sz="1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19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tângulo 4"/>
          <p:cNvSpPr>
            <a:spLocks noChangeArrowheads="1"/>
          </p:cNvSpPr>
          <p:nvPr/>
        </p:nvSpPr>
        <p:spPr bwMode="auto">
          <a:xfrm>
            <a:off x="542924" y="14288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 dirty="0">
                <a:solidFill>
                  <a:srgbClr val="003399"/>
                </a:solidFill>
              </a:rPr>
              <a:t>SUSTENTABILIDADE </a:t>
            </a:r>
          </a:p>
        </p:txBody>
      </p:sp>
      <p:sp>
        <p:nvSpPr>
          <p:cNvPr id="29700" name="Rectangle 5"/>
          <p:cNvSpPr>
            <a:spLocks noChangeArrowheads="1"/>
          </p:cNvSpPr>
          <p:nvPr/>
        </p:nvSpPr>
        <p:spPr bwMode="auto">
          <a:xfrm>
            <a:off x="835023" y="5013176"/>
            <a:ext cx="74088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pt-BR" altLang="pt-BR" sz="10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  </a:t>
            </a:r>
          </a:p>
          <a:p>
            <a:pPr eaLnBrk="1" hangingPunct="1">
              <a:defRPr/>
            </a:pPr>
            <a:r>
              <a:rPr lang="pt-BR" altLang="pt-BR" sz="2200" b="1" dirty="0" smtClean="0">
                <a:solidFill>
                  <a:srgbClr val="FF0000"/>
                </a:solidFill>
                <a:latin typeface="+mn-lt"/>
              </a:rPr>
              <a:t>Ano 2017 – Representa  3 Meses de Fatura EE  – </a:t>
            </a:r>
            <a:r>
              <a:rPr lang="pt-BR" altLang="pt-BR" sz="22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R$ 6 mi </a:t>
            </a:r>
            <a:endParaRPr lang="pt-BR" altLang="pt-BR" sz="2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3568" y="446882"/>
            <a:ext cx="81311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sz="2200" b="1" dirty="0" smtClean="0">
                <a:latin typeface="+mn-lt"/>
              </a:rPr>
              <a:t>Consumo EE </a:t>
            </a:r>
            <a:r>
              <a:rPr lang="pt-BR" altLang="pt-BR" sz="2200" b="1" dirty="0" smtClean="0"/>
              <a:t>Evitado </a:t>
            </a:r>
            <a:r>
              <a:rPr lang="pt-BR" altLang="pt-BR" sz="2200" b="1" dirty="0" smtClean="0">
                <a:latin typeface="+mn-lt"/>
              </a:rPr>
              <a:t>(Captações e </a:t>
            </a:r>
            <a:r>
              <a:rPr lang="pt-BR" altLang="pt-BR" sz="2200" b="1" dirty="0" err="1" smtClean="0">
                <a:latin typeface="+mn-lt"/>
              </a:rPr>
              <a:t>ETAs</a:t>
            </a:r>
            <a:r>
              <a:rPr lang="pt-BR" altLang="pt-BR" sz="2200" b="1" dirty="0" smtClean="0">
                <a:latin typeface="+mn-lt"/>
              </a:rPr>
              <a:t>) com Redução de Perdas de  37,7% (1994) </a:t>
            </a:r>
            <a:r>
              <a:rPr lang="pt-BR" altLang="pt-BR" sz="2200" b="1" dirty="0" smtClean="0">
                <a:latin typeface="+mn-lt"/>
                <a:sym typeface="Wingdings" panose="05000000000000000000" pitchFamily="2" charset="2"/>
              </a:rPr>
              <a:t></a:t>
            </a:r>
            <a:r>
              <a:rPr lang="pt-BR" altLang="pt-BR" sz="2200" b="1" dirty="0" smtClean="0">
                <a:latin typeface="+mn-lt"/>
              </a:rPr>
              <a:t> 20,9% (2017)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105" y="1216819"/>
            <a:ext cx="636270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0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tângulo 4"/>
          <p:cNvSpPr>
            <a:spLocks noChangeArrowheads="1"/>
          </p:cNvSpPr>
          <p:nvPr/>
        </p:nvSpPr>
        <p:spPr bwMode="auto">
          <a:xfrm>
            <a:off x="539749" y="1588"/>
            <a:ext cx="799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>
                <a:solidFill>
                  <a:srgbClr val="003399"/>
                </a:solidFill>
              </a:rPr>
              <a:t>Eficiência Energética </a:t>
            </a:r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1223961" y="4165505"/>
            <a:ext cx="66246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pt-BR" altLang="pt-BR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100% da Energia </a:t>
            </a:r>
            <a:r>
              <a:rPr lang="pt-BR" alt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E</a:t>
            </a:r>
            <a:r>
              <a:rPr lang="pt-BR" altLang="pt-BR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létrica </a:t>
            </a:r>
            <a:r>
              <a:rPr lang="pt-BR" alt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C</a:t>
            </a:r>
            <a:r>
              <a:rPr lang="pt-BR" altLang="pt-BR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onsumida –  CPFL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endParaRPr lang="pt-BR" altLang="pt-BR" sz="1600" b="1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pt-BR" altLang="pt-BR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Gasto Anual - R</a:t>
            </a:r>
            <a:r>
              <a:rPr lang="pt-BR" alt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$ </a:t>
            </a:r>
            <a:r>
              <a:rPr lang="pt-BR" altLang="pt-BR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43 mi – Consumo 98 </a:t>
            </a:r>
            <a:r>
              <a:rPr lang="pt-BR" altLang="pt-BR" sz="1600" b="1" dirty="0" err="1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GWh</a:t>
            </a:r>
            <a:endParaRPr lang="pt-BR" altLang="pt-BR" sz="1600" b="1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endParaRPr lang="pt-BR" altLang="pt-BR" sz="1600" b="1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pt-BR" altLang="pt-BR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rPr>
              <a:t>Representa 6 % do Total de Custos  </a:t>
            </a:r>
          </a:p>
        </p:txBody>
      </p:sp>
      <p:sp>
        <p:nvSpPr>
          <p:cNvPr id="25606" name="Rectangle 5"/>
          <p:cNvSpPr>
            <a:spLocks noChangeArrowheads="1"/>
          </p:cNvSpPr>
          <p:nvPr/>
        </p:nvSpPr>
        <p:spPr bwMode="auto">
          <a:xfrm>
            <a:off x="6156325" y="6011863"/>
            <a:ext cx="23034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002060"/>
                </a:solidFill>
                <a:latin typeface="Arial" panose="020B0604020202020204" pitchFamily="34" charset="0"/>
              </a:rPr>
              <a:t>Referência ano 2015 </a:t>
            </a: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3514637"/>
              </p:ext>
            </p:extLst>
          </p:nvPr>
        </p:nvGraphicFramePr>
        <p:xfrm>
          <a:off x="1863250" y="431236"/>
          <a:ext cx="5346058" cy="3472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58398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56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tângulo 7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>
                <a:solidFill>
                  <a:srgbClr val="003399"/>
                </a:solidFill>
              </a:rPr>
              <a:t>Gestão da Eficiência Energética - Água</a:t>
            </a:r>
          </a:p>
        </p:txBody>
      </p:sp>
      <p:sp>
        <p:nvSpPr>
          <p:cNvPr id="28676" name="Rectangle 24"/>
          <p:cNvSpPr>
            <a:spLocks noChangeArrowheads="1"/>
          </p:cNvSpPr>
          <p:nvPr/>
        </p:nvSpPr>
        <p:spPr bwMode="auto">
          <a:xfrm>
            <a:off x="96838" y="4057650"/>
            <a:ext cx="8497887" cy="61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Eficiência – Consumo 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(KWh/</a:t>
            </a:r>
            <a:r>
              <a:rPr lang="pt-BR" altLang="pt-BR" sz="2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m</a:t>
            </a:r>
            <a:r>
              <a:rPr lang="pt-BR" altLang="pt-BR" sz="2000" b="1" baseline="30000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3</a:t>
            </a:r>
            <a:r>
              <a:rPr lang="pt-BR" altLang="pt-BR" sz="2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 Marcado/Faturado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) </a:t>
            </a:r>
            <a:endParaRPr lang="pt-BR" altLang="pt-BR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96838" y="2468563"/>
            <a:ext cx="8497887" cy="61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FF0000"/>
                </a:solidFill>
                <a:latin typeface="Arial" panose="020B0604020202020204" pitchFamily="34" charset="0"/>
              </a:rPr>
              <a:t>Eficiência – Equipamentos 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(KWh/</a:t>
            </a:r>
            <a:r>
              <a:rPr lang="pt-BR" altLang="pt-BR" sz="2000" b="1" dirty="0">
                <a:solidFill>
                  <a:srgbClr val="0070C0"/>
                </a:solidFill>
                <a:latin typeface="Arial" panose="020B0604020202020204" pitchFamily="34" charset="0"/>
              </a:rPr>
              <a:t>m</a:t>
            </a:r>
            <a:r>
              <a:rPr lang="pt-BR" altLang="pt-BR" sz="2000" b="1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3</a:t>
            </a:r>
            <a:r>
              <a:rPr lang="pt-BR" altLang="pt-BR" sz="2000" b="1" dirty="0">
                <a:solidFill>
                  <a:srgbClr val="0070C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Distribuído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) </a:t>
            </a:r>
            <a:endParaRPr lang="pt-BR" altLang="pt-BR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96838" y="879475"/>
            <a:ext cx="849788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>
                <a:solidFill>
                  <a:srgbClr val="FF0000"/>
                </a:solidFill>
                <a:latin typeface="Arial" panose="020B0604020202020204" pitchFamily="34" charset="0"/>
              </a:rPr>
              <a:t>Eficiência – Custo  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(R$/KWh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  <a:endParaRPr lang="pt-BR" altLang="pt-BR" sz="20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9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tângulo 7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>
                <a:solidFill>
                  <a:srgbClr val="003399"/>
                </a:solidFill>
              </a:rPr>
              <a:t>Gestão da Eficiência Energética - Água</a:t>
            </a: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0" y="1256076"/>
            <a:ext cx="8497887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>
                <a:solidFill>
                  <a:srgbClr val="FF0000"/>
                </a:solidFill>
                <a:latin typeface="Arial" panose="020B0604020202020204" pitchFamily="34" charset="0"/>
              </a:rPr>
              <a:t>Eficiência – Custo  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(R$/KWh) - Gestão Contas,  Contrato Demanda, Tipo Tarifa, Gerenciador Carga, Multas, Horário de Pico e etc.; </a:t>
            </a:r>
            <a:endParaRPr lang="pt-BR" altLang="pt-BR" sz="2000" b="1" dirty="0">
              <a:latin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67765"/>
            <a:ext cx="9144000" cy="119375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78738"/>
            <a:ext cx="9144000" cy="49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7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tângulo 7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>
                <a:solidFill>
                  <a:srgbClr val="003399"/>
                </a:solidFill>
              </a:rPr>
              <a:t>Gestão da Eficiência Energética - Água</a:t>
            </a: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96838" y="780687"/>
            <a:ext cx="8497887" cy="184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FF0000"/>
                </a:solidFill>
                <a:latin typeface="Arial" panose="020B0604020202020204" pitchFamily="34" charset="0"/>
              </a:rPr>
              <a:t>Eficiência – Equipamentos 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(KWh/</a:t>
            </a:r>
            <a:r>
              <a:rPr lang="pt-BR" altLang="pt-BR" sz="2000" b="1" dirty="0">
                <a:solidFill>
                  <a:srgbClr val="0070C0"/>
                </a:solidFill>
                <a:latin typeface="Arial" panose="020B0604020202020204" pitchFamily="34" charset="0"/>
              </a:rPr>
              <a:t>m</a:t>
            </a:r>
            <a:r>
              <a:rPr lang="pt-BR" altLang="pt-BR" sz="2000" b="1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3</a:t>
            </a:r>
            <a:r>
              <a:rPr lang="pt-BR" altLang="pt-BR" sz="2000" b="1" dirty="0">
                <a:solidFill>
                  <a:srgbClr val="0070C0"/>
                </a:solidFill>
                <a:latin typeface="Arial" panose="020B0604020202020204" pitchFamily="34" charset="0"/>
              </a:rPr>
              <a:t> Distribuído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) - Motores Alto Rendimento, Acoplamentos, Escorregamento, Manutenção, Curvas de bomba, Inversores de Frequência (Controle Carga Recalque )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3284984"/>
            <a:ext cx="3352163" cy="188652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3267772"/>
            <a:ext cx="2672547" cy="190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41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478229" y="1196751"/>
            <a:ext cx="244706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9113" indent="-358775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Independe das perdas de água no sistema  distribuidor</a:t>
            </a:r>
            <a:endParaRPr lang="pt-BR" altLang="pt-BR" sz="22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4" name="Retângulo 7"/>
          <p:cNvSpPr>
            <a:spLocks noChangeArrowheads="1"/>
          </p:cNvSpPr>
          <p:nvPr/>
        </p:nvSpPr>
        <p:spPr bwMode="auto">
          <a:xfrm>
            <a:off x="250825" y="188913"/>
            <a:ext cx="8569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 smtClean="0">
                <a:solidFill>
                  <a:srgbClr val="003399"/>
                </a:solidFill>
              </a:rPr>
              <a:t> </a:t>
            </a:r>
            <a:r>
              <a:rPr lang="pt-BR" altLang="pt-BR" sz="2800" b="1" dirty="0">
                <a:solidFill>
                  <a:srgbClr val="003399"/>
                </a:solidFill>
              </a:rPr>
              <a:t>Eficiência – Equipamentos (KWh/m3 Distribuído) 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473311" y="3153556"/>
            <a:ext cx="244706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9113" indent="-358775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 smtClean="0">
                <a:latin typeface="+mn-lt"/>
              </a:rPr>
              <a:t>Audita Eficiência na Produção de água  e na distribuição</a:t>
            </a:r>
            <a:endParaRPr lang="pt-BR" altLang="pt-BR" sz="2200" b="1" dirty="0">
              <a:latin typeface="+mn-lt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980728"/>
            <a:ext cx="6333058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4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tângulo 7"/>
          <p:cNvSpPr>
            <a:spLocks noChangeArrowheads="1"/>
          </p:cNvSpPr>
          <p:nvPr/>
        </p:nvSpPr>
        <p:spPr bwMode="auto">
          <a:xfrm>
            <a:off x="539750" y="188913"/>
            <a:ext cx="7993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3200" b="1">
                <a:solidFill>
                  <a:srgbClr val="003399"/>
                </a:solidFill>
              </a:rPr>
              <a:t>Gestão da Eficiência Energética - Água</a:t>
            </a:r>
          </a:p>
        </p:txBody>
      </p:sp>
      <p:sp>
        <p:nvSpPr>
          <p:cNvPr id="28676" name="Rectangle 24"/>
          <p:cNvSpPr>
            <a:spLocks noChangeArrowheads="1"/>
          </p:cNvSpPr>
          <p:nvPr/>
        </p:nvSpPr>
        <p:spPr bwMode="auto">
          <a:xfrm>
            <a:off x="287337" y="773113"/>
            <a:ext cx="849788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00100" algn="l"/>
                <a:tab pos="900113" algn="l"/>
                <a:tab pos="7715250" algn="l"/>
                <a:tab pos="78009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Eficiência – Consumo 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(KWh/</a:t>
            </a:r>
            <a:r>
              <a:rPr lang="pt-BR" altLang="pt-BR" sz="2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m</a:t>
            </a:r>
            <a:r>
              <a:rPr lang="pt-BR" altLang="pt-BR" sz="2000" b="1" baseline="30000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3</a:t>
            </a:r>
            <a:r>
              <a:rPr lang="pt-BR" altLang="pt-BR" sz="2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 Marcado/Faturado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) - Controle de Perdas de Água, Aproveitar carga hidráulica (</a:t>
            </a:r>
            <a:r>
              <a:rPr lang="pt-BR" altLang="pt-BR" sz="2000" b="1" i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by</a:t>
            </a:r>
            <a:r>
              <a:rPr lang="pt-BR" altLang="pt-BR" sz="2000" b="1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i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pass</a:t>
            </a:r>
            <a:r>
              <a:rPr lang="pt-BR" altLang="pt-BR" sz="2000" b="1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altLang="pt-BR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elevatórias), 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</a:rPr>
              <a:t>Inversores de Frequência (redução de pressão em redes ) e etc.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42" y="3328014"/>
            <a:ext cx="2291848" cy="172071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242" y="2642960"/>
            <a:ext cx="2239248" cy="146739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105" y="4365104"/>
            <a:ext cx="1650179" cy="92559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6" y="4169114"/>
            <a:ext cx="1893110" cy="131757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1198" y="2677832"/>
            <a:ext cx="2313195" cy="110529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9367" y="3384739"/>
            <a:ext cx="2231888" cy="150375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13508" y="3133995"/>
            <a:ext cx="1057377" cy="185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87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677898" y="2354994"/>
            <a:ext cx="244706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9113" indent="-358775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Submedição</a:t>
            </a:r>
            <a:r>
              <a:rPr lang="pt-BR" altLang="pt-BR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  dos hidrômetros </a:t>
            </a:r>
            <a:endParaRPr lang="pt-BR" altLang="pt-BR" sz="22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4" name="Retângulo 7"/>
          <p:cNvSpPr>
            <a:spLocks noChangeArrowheads="1"/>
          </p:cNvSpPr>
          <p:nvPr/>
        </p:nvSpPr>
        <p:spPr bwMode="auto">
          <a:xfrm>
            <a:off x="250825" y="188913"/>
            <a:ext cx="8569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 smtClean="0">
                <a:solidFill>
                  <a:srgbClr val="003399"/>
                </a:solidFill>
              </a:rPr>
              <a:t> </a:t>
            </a:r>
            <a:r>
              <a:rPr lang="pt-BR" altLang="pt-BR" sz="2800" b="1" dirty="0">
                <a:solidFill>
                  <a:srgbClr val="003399"/>
                </a:solidFill>
              </a:rPr>
              <a:t>Eficiência </a:t>
            </a:r>
            <a:r>
              <a:rPr lang="pt-BR" altLang="pt-BR" sz="2800" b="1" dirty="0" smtClean="0">
                <a:solidFill>
                  <a:srgbClr val="003399"/>
                </a:solidFill>
              </a:rPr>
              <a:t>– </a:t>
            </a:r>
            <a:r>
              <a:rPr lang="pt-BR" altLang="pt-BR" sz="2800" b="1" dirty="0">
                <a:solidFill>
                  <a:srgbClr val="003399"/>
                </a:solidFill>
              </a:rPr>
              <a:t>Consumo (KWh/m3 </a:t>
            </a:r>
            <a:r>
              <a:rPr lang="pt-BR" altLang="pt-BR" sz="2800" b="1" dirty="0" smtClean="0">
                <a:solidFill>
                  <a:srgbClr val="003399"/>
                </a:solidFill>
              </a:rPr>
              <a:t>Marcado) </a:t>
            </a:r>
            <a:endParaRPr lang="pt-BR" altLang="pt-BR" sz="2800" b="1" dirty="0">
              <a:solidFill>
                <a:srgbClr val="003399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668199" y="1148843"/>
            <a:ext cx="244706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9113" indent="-358775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 smtClean="0">
                <a:latin typeface="+mn-lt"/>
              </a:rPr>
              <a:t>2014 Crise hídrica </a:t>
            </a:r>
            <a:endParaRPr lang="pt-BR" altLang="pt-BR" sz="2200" b="1" dirty="0">
              <a:latin typeface="+mn-lt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148843"/>
            <a:ext cx="6389050" cy="393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6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7"/>
          <p:cNvSpPr>
            <a:spLocks noChangeArrowheads="1"/>
          </p:cNvSpPr>
          <p:nvPr/>
        </p:nvSpPr>
        <p:spPr bwMode="auto">
          <a:xfrm>
            <a:off x="250825" y="188913"/>
            <a:ext cx="8569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 smtClean="0">
                <a:solidFill>
                  <a:srgbClr val="003399"/>
                </a:solidFill>
              </a:rPr>
              <a:t> </a:t>
            </a:r>
            <a:r>
              <a:rPr lang="pt-BR" altLang="pt-BR" sz="2800" b="1" dirty="0">
                <a:solidFill>
                  <a:srgbClr val="003399"/>
                </a:solidFill>
              </a:rPr>
              <a:t>Eficiência </a:t>
            </a:r>
            <a:r>
              <a:rPr lang="pt-BR" altLang="pt-BR" sz="2800" b="1" dirty="0" smtClean="0">
                <a:solidFill>
                  <a:srgbClr val="003399"/>
                </a:solidFill>
              </a:rPr>
              <a:t>– </a:t>
            </a:r>
            <a:r>
              <a:rPr lang="pt-BR" altLang="pt-BR" sz="2800" b="1" dirty="0">
                <a:solidFill>
                  <a:srgbClr val="003399"/>
                </a:solidFill>
              </a:rPr>
              <a:t>Consumo (KWh/m3 </a:t>
            </a:r>
            <a:r>
              <a:rPr lang="pt-BR" altLang="pt-BR" sz="2800" b="1" dirty="0" smtClean="0">
                <a:solidFill>
                  <a:srgbClr val="003399"/>
                </a:solidFill>
              </a:rPr>
              <a:t>Faturado) </a:t>
            </a:r>
            <a:endParaRPr lang="pt-BR" altLang="pt-BR" sz="2800" b="1" dirty="0">
              <a:solidFill>
                <a:srgbClr val="003399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668199" y="1148843"/>
            <a:ext cx="244706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9113" indent="-358775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 smtClean="0">
                <a:latin typeface="+mn-lt"/>
              </a:rPr>
              <a:t>Aumento ligações  abaixo da faixa mínima 10 </a:t>
            </a:r>
            <a:r>
              <a:rPr lang="pt-BR" altLang="pt-BR" sz="2200" b="1" dirty="0" smtClean="0">
                <a:latin typeface="+mn-lt"/>
              </a:rPr>
              <a:t>m</a:t>
            </a:r>
            <a:r>
              <a:rPr lang="pt-BR" altLang="pt-BR" sz="2200" b="1" baseline="30000" dirty="0" smtClean="0">
                <a:latin typeface="+mn-lt"/>
              </a:rPr>
              <a:t>3</a:t>
            </a:r>
            <a:r>
              <a:rPr lang="pt-BR" altLang="pt-BR" sz="2200" b="1" dirty="0" smtClean="0">
                <a:latin typeface="+mn-lt"/>
              </a:rPr>
              <a:t>/mês</a:t>
            </a:r>
            <a:endParaRPr lang="pt-BR" altLang="pt-BR" sz="2200" b="1" dirty="0">
              <a:latin typeface="+mn-lt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155" y="1148843"/>
            <a:ext cx="6400780" cy="395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3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tângulo 7"/>
          <p:cNvSpPr>
            <a:spLocks noChangeArrowheads="1"/>
          </p:cNvSpPr>
          <p:nvPr/>
        </p:nvSpPr>
        <p:spPr bwMode="auto">
          <a:xfrm>
            <a:off x="250825" y="188913"/>
            <a:ext cx="85693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800" b="1" dirty="0">
                <a:solidFill>
                  <a:srgbClr val="003399"/>
                </a:solidFill>
              </a:rPr>
              <a:t>Fatores Determinantes para o Êxito dos Programas  Redução das Perdas – Eficiência Energética 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1557338"/>
            <a:ext cx="850106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9113" indent="-358775" algn="just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Perenização</a:t>
            </a:r>
            <a:r>
              <a:rPr lang="pt-BR" altLang="pt-BR" sz="2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do Programa de Controle de Perdas de Água com a institucionalização  da gerência e coordenadorias, e garantia de recursos financeiros e humanos</a:t>
            </a:r>
            <a:r>
              <a:rPr lang="pt-BR" altLang="pt-BR" sz="22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;</a:t>
            </a:r>
            <a:endParaRPr lang="pt-BR" altLang="pt-BR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2737" y="2938310"/>
            <a:ext cx="85010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9113" indent="-358775" algn="just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Atribuições específicas com foco em eficiência em água e energia elétrica;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3820929"/>
            <a:ext cx="85010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9113" indent="-358775" algn="just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Plano Diretor de Perdas e Plano de Ações;</a:t>
            </a:r>
          </a:p>
          <a:p>
            <a:pPr marL="160338" algn="just" eaLnBrk="1" hangingPunct="1">
              <a:buSzPct val="90000"/>
              <a:tabLst>
                <a:tab pos="1074738" algn="l"/>
              </a:tabLst>
              <a:defRPr/>
            </a:pPr>
            <a:endParaRPr lang="pt-BR" altLang="pt-BR" sz="2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4585936"/>
            <a:ext cx="85010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9113" indent="-358775" algn="just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r>
              <a:rPr lang="pt-BR" altLang="pt-BR" sz="2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Gestão de processos com metas e indicadores, auditados pelo sistema de  gestão da qualidade ISO 9001.</a:t>
            </a:r>
          </a:p>
        </p:txBody>
      </p:sp>
    </p:spTree>
    <p:extLst>
      <p:ext uri="{BB962C8B-B14F-4D97-AF65-F5344CB8AC3E}">
        <p14:creationId xmlns:p14="http://schemas.microsoft.com/office/powerpoint/2010/main" val="410440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1340768"/>
            <a:ext cx="850106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60338" algn="just" eaLnBrk="1" hangingPunct="1">
              <a:buSzPct val="90000"/>
              <a:tabLst>
                <a:tab pos="1074738" algn="l"/>
              </a:tabLst>
              <a:defRPr/>
            </a:pPr>
            <a:r>
              <a:rPr lang="pt-BR" altLang="pt-BR" sz="2200" b="1" dirty="0" smtClean="0">
                <a:solidFill>
                  <a:schemeClr val="accent1">
                    <a:lumMod val="75000"/>
                  </a:schemeClr>
                </a:solidFill>
              </a:rPr>
              <a:t>O RESULTADO É O QUE IMPORTA.</a:t>
            </a:r>
          </a:p>
          <a:p>
            <a:pPr marL="519113" indent="-358775" algn="just" eaLnBrk="1" hangingPunct="1">
              <a:buSzPct val="90000"/>
              <a:buFont typeface="Wingdings" pitchFamily="2" charset="2"/>
              <a:buChar char="ü"/>
              <a:tabLst>
                <a:tab pos="1074738" algn="l"/>
              </a:tabLst>
              <a:defRPr/>
            </a:pPr>
            <a:endParaRPr lang="pt-BR" altLang="pt-BR" sz="2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160338" algn="just" eaLnBrk="1" hangingPunct="1">
              <a:buSzPct val="90000"/>
              <a:tabLst>
                <a:tab pos="1074738" algn="l"/>
              </a:tabLst>
              <a:defRPr/>
            </a:pPr>
            <a:r>
              <a:rPr lang="pt-BR" altLang="pt-BR" sz="2200" b="1" dirty="0" smtClean="0">
                <a:solidFill>
                  <a:schemeClr val="accent1">
                    <a:lumMod val="75000"/>
                  </a:schemeClr>
                </a:solidFill>
              </a:rPr>
              <a:t>A SOMATÓRIA DE TODAS AS AÇÕES, REFLETE A EFICIÊNCIA DA EMPRESA, ISTO É,  QUANTO DE ENERGIA ELÉTRICA (KWh) É NECESSÁRIO PARA FATURAR (ENTREGAR) CADA (m</a:t>
            </a:r>
            <a:r>
              <a:rPr lang="pt-BR" altLang="pt-BR" sz="2200" b="1" baseline="30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pt-BR" altLang="pt-BR" sz="2200" b="1" dirty="0" smtClean="0">
                <a:solidFill>
                  <a:schemeClr val="accent1">
                    <a:lumMod val="75000"/>
                  </a:schemeClr>
                </a:solidFill>
              </a:rPr>
              <a:t>).</a:t>
            </a:r>
            <a:endParaRPr lang="pt-BR" altLang="pt-BR" sz="2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735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-72735" y="764704"/>
            <a:ext cx="87487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95000"/>
              <a:buFont typeface="Corbel" panose="020B0503020204020204" pitchFamily="34" charset="0"/>
              <a:buNone/>
            </a:pPr>
            <a:r>
              <a:rPr lang="pt-BR" altLang="pt-BR" sz="2200" b="1" dirty="0">
                <a:latin typeface="Arial" panose="020B0604020202020204" pitchFamily="34" charset="0"/>
              </a:rPr>
              <a:t>Eng. Claudio L. T. Rubio</a:t>
            </a:r>
          </a:p>
          <a:p>
            <a:pPr algn="ctr" eaLnBrk="1" hangingPunct="1">
              <a:buSzPct val="95000"/>
              <a:buFont typeface="Corbel" panose="020B0503020204020204" pitchFamily="34" charset="0"/>
              <a:buNone/>
            </a:pPr>
            <a:r>
              <a:rPr lang="pt-BR" altLang="pt-BR" sz="1600" b="1" i="1" dirty="0">
                <a:latin typeface="Arial" panose="020B0604020202020204" pitchFamily="34" charset="0"/>
              </a:rPr>
              <a:t>Controle de Perdas e Sistemas</a:t>
            </a:r>
          </a:p>
          <a:p>
            <a:pPr algn="ctr" eaLnBrk="1" hangingPunct="1">
              <a:buSzPct val="95000"/>
              <a:buFont typeface="Corbel" panose="020B0503020204020204" pitchFamily="34" charset="0"/>
              <a:buNone/>
            </a:pPr>
            <a:r>
              <a:rPr lang="pt-BR" altLang="pt-BR" sz="1600" i="1" dirty="0">
                <a:latin typeface="Arial" panose="020B0604020202020204" pitchFamily="34" charset="0"/>
              </a:rPr>
              <a:t>(19)3348-5861 – </a:t>
            </a:r>
            <a:r>
              <a:rPr lang="pt-BR" altLang="pt-BR" sz="1600" i="1" dirty="0" smtClean="0">
                <a:latin typeface="Arial" panose="020B0604020202020204" pitchFamily="34" charset="0"/>
              </a:rPr>
              <a:t>claudio.rubio@sanasa.com.br</a:t>
            </a:r>
            <a:endParaRPr lang="pt-BR" altLang="pt-BR" sz="1600" i="1" dirty="0">
              <a:latin typeface="Arial" panose="020B0604020202020204" pitchFamily="34" charset="0"/>
            </a:endParaRPr>
          </a:p>
          <a:p>
            <a:pPr algn="ctr" eaLnBrk="1" hangingPunct="1">
              <a:buSzPct val="95000"/>
              <a:buFont typeface="Corbel" panose="020B0503020204020204" pitchFamily="34" charset="0"/>
              <a:buNone/>
            </a:pPr>
            <a:endParaRPr lang="pt-BR" altLang="pt-BR" sz="1600" i="1" dirty="0"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-108520" y="2996952"/>
            <a:ext cx="87487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95000"/>
              <a:buFont typeface="Corbel" panose="020B0503020204020204" pitchFamily="34" charset="0"/>
              <a:buNone/>
            </a:pPr>
            <a:r>
              <a:rPr lang="pt-BR" altLang="pt-BR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OBRIGADO !!!!!!</a:t>
            </a:r>
            <a:endParaRPr lang="pt-BR" altLang="pt-BR" sz="2800" i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694</Words>
  <Application>Microsoft Office PowerPoint</Application>
  <PresentationFormat>Apresentação na tela (4:3)</PresentationFormat>
  <Paragraphs>120</Paragraphs>
  <Slides>20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Corbel</vt:lpstr>
      <vt:lpstr>Times New Roman</vt:lpstr>
      <vt:lpstr>Wingdings</vt:lpstr>
      <vt:lpstr>Tema do Office</vt:lpstr>
      <vt:lpstr>Personalizar design</vt:lpstr>
      <vt:lpstr>Eficiência Energética e Controle das Perdas de Água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Claudio Rubio</cp:lastModifiedBy>
  <cp:revision>58</cp:revision>
  <dcterms:created xsi:type="dcterms:W3CDTF">2018-05-02T19:43:05Z</dcterms:created>
  <dcterms:modified xsi:type="dcterms:W3CDTF">2018-05-25T12:34:06Z</dcterms:modified>
</cp:coreProperties>
</file>