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79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2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Casas </c:v>
                </c:pt>
              </c:strCache>
            </c:strRef>
          </c:tx>
          <c:dLbls>
            <c:dLbl>
              <c:idx val="3"/>
              <c:layout>
                <c:manualLayout>
                  <c:x val="-2.4691358024691388E-2"/>
                  <c:y val="-2.8060326608944893E-3"/>
                </c:manualLayout>
              </c:layout>
              <c:showVal val="1"/>
            </c:dLbl>
            <c:showVal val="1"/>
          </c:dLbls>
          <c:cat>
            <c:strRef>
              <c:f>Plan1!$A$2:$A$5</c:f>
              <c:strCache>
                <c:ptCount val="4"/>
                <c:pt idx="0">
                  <c:v>0-5</c:v>
                </c:pt>
                <c:pt idx="1">
                  <c:v>5 - 10</c:v>
                </c:pt>
                <c:pt idx="2">
                  <c:v>10-20</c:v>
                </c:pt>
                <c:pt idx="3">
                  <c:v>20-30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0.26666666666666683</c:v>
                </c:pt>
                <c:pt idx="1">
                  <c:v>0.51449275362318891</c:v>
                </c:pt>
                <c:pt idx="2">
                  <c:v>0.21014492753623198</c:v>
                </c:pt>
                <c:pt idx="3">
                  <c:v>8.6956521739130523E-3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Apartamentos</c:v>
                </c:pt>
              </c:strCache>
            </c:strRef>
          </c:tx>
          <c:dLbls>
            <c:dLbl>
              <c:idx val="0"/>
              <c:layout>
                <c:manualLayout>
                  <c:x val="1.3888888888888904E-2"/>
                  <c:y val="-2.8060326608944893E-3"/>
                </c:manualLayout>
              </c:layout>
              <c:showVal val="1"/>
            </c:dLbl>
            <c:dLbl>
              <c:idx val="1"/>
              <c:layout>
                <c:manualLayout>
                  <c:x val="4.3209876543209846E-2"/>
                  <c:y val="2.8060326608944893E-3"/>
                </c:manualLayout>
              </c:layout>
              <c:showVal val="1"/>
            </c:dLbl>
            <c:dLbl>
              <c:idx val="3"/>
              <c:layout>
                <c:manualLayout>
                  <c:x val="2.4691358024691388E-2"/>
                  <c:y val="-1.0288667567714106E-16"/>
                </c:manualLayout>
              </c:layout>
              <c:showVal val="1"/>
            </c:dLbl>
            <c:showVal val="1"/>
          </c:dLbls>
          <c:cat>
            <c:strRef>
              <c:f>Plan1!$A$2:$A$5</c:f>
              <c:strCache>
                <c:ptCount val="4"/>
                <c:pt idx="0">
                  <c:v>0-5</c:v>
                </c:pt>
                <c:pt idx="1">
                  <c:v>5 - 10</c:v>
                </c:pt>
                <c:pt idx="2">
                  <c:v>10-20</c:v>
                </c:pt>
                <c:pt idx="3">
                  <c:v>20-30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0">
                  <c:v>0.21041214750542328</c:v>
                </c:pt>
                <c:pt idx="1">
                  <c:v>0.48806941431670281</c:v>
                </c:pt>
                <c:pt idx="2">
                  <c:v>0.29718004338394827</c:v>
                </c:pt>
                <c:pt idx="3">
                  <c:v>4.33839479392625E-3</c:v>
                </c:pt>
              </c:numCache>
            </c:numRef>
          </c:val>
        </c:ser>
        <c:axId val="187281408"/>
        <c:axId val="187282944"/>
      </c:barChart>
      <c:catAx>
        <c:axId val="187281408"/>
        <c:scaling>
          <c:orientation val="minMax"/>
        </c:scaling>
        <c:axPos val="b"/>
        <c:tickLblPos val="nextTo"/>
        <c:crossAx val="187282944"/>
        <c:crosses val="autoZero"/>
        <c:auto val="1"/>
        <c:lblAlgn val="ctr"/>
        <c:lblOffset val="100"/>
      </c:catAx>
      <c:valAx>
        <c:axId val="187282944"/>
        <c:scaling>
          <c:orientation val="minMax"/>
        </c:scaling>
        <c:axPos val="l"/>
        <c:majorGridlines/>
        <c:numFmt formatCode="0.00%" sourceLinked="1"/>
        <c:tickLblPos val="nextTo"/>
        <c:crossAx val="1872814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28EDD-4AB8-41CB-AE4A-4CB740750EE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B84D39-45BB-4657-AF67-4FFA46FDF0E1}">
      <dgm:prSet phldrT="[Texto]"/>
      <dgm:spPr/>
      <dgm:t>
        <a:bodyPr/>
        <a:lstStyle/>
        <a:p>
          <a:r>
            <a:rPr lang="pt-BR" dirty="0" smtClean="0"/>
            <a:t>Faixa 1</a:t>
          </a:r>
        </a:p>
        <a:p>
          <a:r>
            <a:rPr lang="pt-BR" dirty="0" smtClean="0"/>
            <a:t>( Até R$ 1.800,00)</a:t>
          </a:r>
          <a:endParaRPr lang="pt-BR" dirty="0"/>
        </a:p>
      </dgm:t>
    </dgm:pt>
    <dgm:pt modelId="{0DF2B39B-B509-4B5B-8FA3-F219B0444A79}" type="parTrans" cxnId="{821547EC-9DC2-4DC9-A97C-46BD3052B720}">
      <dgm:prSet/>
      <dgm:spPr/>
      <dgm:t>
        <a:bodyPr/>
        <a:lstStyle/>
        <a:p>
          <a:endParaRPr lang="pt-BR"/>
        </a:p>
      </dgm:t>
    </dgm:pt>
    <dgm:pt modelId="{481E70EA-41A9-41E3-987F-687BC0A9AC0A}" type="sibTrans" cxnId="{821547EC-9DC2-4DC9-A97C-46BD3052B720}">
      <dgm:prSet/>
      <dgm:spPr/>
      <dgm:t>
        <a:bodyPr/>
        <a:lstStyle/>
        <a:p>
          <a:endParaRPr lang="pt-BR"/>
        </a:p>
      </dgm:t>
    </dgm:pt>
    <dgm:pt modelId="{A02DC889-FCF8-49D4-956E-3E51332284F1}">
      <dgm:prSet phldrT="[Texto]"/>
      <dgm:spPr/>
      <dgm:t>
        <a:bodyPr/>
        <a:lstStyle/>
        <a:p>
          <a:r>
            <a:rPr lang="pt-BR" dirty="0" smtClean="0"/>
            <a:t>Casas (Vila de São Pedro)</a:t>
          </a:r>
          <a:endParaRPr lang="pt-BR" dirty="0"/>
        </a:p>
      </dgm:t>
    </dgm:pt>
    <dgm:pt modelId="{A9F4F66E-2C3B-4B16-A37C-1FB4FCA0F369}" type="parTrans" cxnId="{584CC91F-9B55-46B6-9A72-858B90C44CC0}">
      <dgm:prSet/>
      <dgm:spPr/>
      <dgm:t>
        <a:bodyPr/>
        <a:lstStyle/>
        <a:p>
          <a:endParaRPr lang="pt-BR"/>
        </a:p>
      </dgm:t>
    </dgm:pt>
    <dgm:pt modelId="{1C5E4F03-E14C-4D52-BF13-6A034AE48E30}" type="sibTrans" cxnId="{584CC91F-9B55-46B6-9A72-858B90C44CC0}">
      <dgm:prSet/>
      <dgm:spPr/>
      <dgm:t>
        <a:bodyPr/>
        <a:lstStyle/>
        <a:p>
          <a:endParaRPr lang="pt-BR"/>
        </a:p>
      </dgm:t>
    </dgm:pt>
    <dgm:pt modelId="{697B62EE-5204-4616-9EA0-D7D260BEB130}">
      <dgm:prSet phldrT="[Texto]"/>
      <dgm:spPr/>
      <dgm:t>
        <a:bodyPr/>
        <a:lstStyle/>
        <a:p>
          <a:r>
            <a:rPr lang="pt-BR" dirty="0" smtClean="0"/>
            <a:t>Apartamentos    (</a:t>
          </a:r>
          <a:r>
            <a:rPr lang="pt-BR" dirty="0" err="1" smtClean="0"/>
            <a:t>Nulce</a:t>
          </a:r>
          <a:r>
            <a:rPr lang="pt-BR" dirty="0" smtClean="0"/>
            <a:t> Gonçalves)</a:t>
          </a:r>
          <a:endParaRPr lang="pt-BR" dirty="0"/>
        </a:p>
      </dgm:t>
    </dgm:pt>
    <dgm:pt modelId="{62C48DD0-6B80-4849-A742-5035A5E07F7D}" type="parTrans" cxnId="{11F0F60B-CB6E-4C68-B572-59BE24571C65}">
      <dgm:prSet/>
      <dgm:spPr/>
      <dgm:t>
        <a:bodyPr/>
        <a:lstStyle/>
        <a:p>
          <a:endParaRPr lang="pt-BR"/>
        </a:p>
      </dgm:t>
    </dgm:pt>
    <dgm:pt modelId="{DBDAE731-2E4B-4D32-8BA4-B15C1F6D55D2}" type="sibTrans" cxnId="{11F0F60B-CB6E-4C68-B572-59BE24571C65}">
      <dgm:prSet/>
      <dgm:spPr/>
      <dgm:t>
        <a:bodyPr/>
        <a:lstStyle/>
        <a:p>
          <a:endParaRPr lang="pt-BR"/>
        </a:p>
      </dgm:t>
    </dgm:pt>
    <dgm:pt modelId="{897BAC45-99D2-4E33-8256-2D9537071694}">
      <dgm:prSet phldrT="[Texto]"/>
      <dgm:spPr/>
      <dgm:t>
        <a:bodyPr/>
        <a:lstStyle/>
        <a:p>
          <a:r>
            <a:rPr lang="pt-BR" dirty="0" smtClean="0"/>
            <a:t>Faixa 2</a:t>
          </a:r>
        </a:p>
        <a:p>
          <a:r>
            <a:rPr lang="pt-BR" dirty="0" smtClean="0"/>
            <a:t>(Até R$ 3.600,00)</a:t>
          </a:r>
          <a:endParaRPr lang="pt-BR" dirty="0"/>
        </a:p>
      </dgm:t>
    </dgm:pt>
    <dgm:pt modelId="{76B25551-C7E2-4D3A-842F-52C66521F9E7}" type="parTrans" cxnId="{5D9175DF-2877-410E-B926-91C0A22AB718}">
      <dgm:prSet/>
      <dgm:spPr/>
      <dgm:t>
        <a:bodyPr/>
        <a:lstStyle/>
        <a:p>
          <a:endParaRPr lang="pt-BR"/>
        </a:p>
      </dgm:t>
    </dgm:pt>
    <dgm:pt modelId="{FEFAD7DF-47FA-4321-988B-ECF8F2E6371A}" type="sibTrans" cxnId="{5D9175DF-2877-410E-B926-91C0A22AB718}">
      <dgm:prSet/>
      <dgm:spPr/>
      <dgm:t>
        <a:bodyPr/>
        <a:lstStyle/>
        <a:p>
          <a:endParaRPr lang="pt-BR"/>
        </a:p>
      </dgm:t>
    </dgm:pt>
    <dgm:pt modelId="{1DCA4932-3BC4-41F0-973E-1BD8FAA466F9}">
      <dgm:prSet phldrT="[Texto]"/>
      <dgm:spPr/>
      <dgm:t>
        <a:bodyPr/>
        <a:lstStyle/>
        <a:p>
          <a:r>
            <a:rPr lang="pt-BR" dirty="0" smtClean="0"/>
            <a:t>Casas (Mais Viver)</a:t>
          </a:r>
          <a:endParaRPr lang="pt-BR" dirty="0"/>
        </a:p>
      </dgm:t>
    </dgm:pt>
    <dgm:pt modelId="{4AA3D72F-A865-4D1B-820D-E937AC139FD9}" type="parTrans" cxnId="{52D9086E-1B5D-4000-AC67-3D72734864F1}">
      <dgm:prSet/>
      <dgm:spPr/>
      <dgm:t>
        <a:bodyPr/>
        <a:lstStyle/>
        <a:p>
          <a:endParaRPr lang="pt-BR"/>
        </a:p>
      </dgm:t>
    </dgm:pt>
    <dgm:pt modelId="{C764967C-6D37-4807-AF56-AB7C71AB4743}" type="sibTrans" cxnId="{52D9086E-1B5D-4000-AC67-3D72734864F1}">
      <dgm:prSet/>
      <dgm:spPr/>
      <dgm:t>
        <a:bodyPr/>
        <a:lstStyle/>
        <a:p>
          <a:endParaRPr lang="pt-BR"/>
        </a:p>
      </dgm:t>
    </dgm:pt>
    <dgm:pt modelId="{445E7447-DA6D-413D-B8FE-583D31D50130}" type="pres">
      <dgm:prSet presAssocID="{D3F28EDD-4AB8-41CB-AE4A-4CB740750E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2DC5753-4A10-46D2-9E34-E7B77CDF5BEE}" type="pres">
      <dgm:prSet presAssocID="{36B84D39-45BB-4657-AF67-4FFA46FDF0E1}" presName="root" presStyleCnt="0"/>
      <dgm:spPr/>
    </dgm:pt>
    <dgm:pt modelId="{018137FF-6E8D-4855-B781-A0F20BDE4CB3}" type="pres">
      <dgm:prSet presAssocID="{36B84D39-45BB-4657-AF67-4FFA46FDF0E1}" presName="rootComposite" presStyleCnt="0"/>
      <dgm:spPr/>
    </dgm:pt>
    <dgm:pt modelId="{D22FD1E7-4EE9-4EAA-842E-BBD9DC0D7F62}" type="pres">
      <dgm:prSet presAssocID="{36B84D39-45BB-4657-AF67-4FFA46FDF0E1}" presName="rootText" presStyleLbl="node1" presStyleIdx="0" presStyleCnt="2"/>
      <dgm:spPr/>
      <dgm:t>
        <a:bodyPr/>
        <a:lstStyle/>
        <a:p>
          <a:endParaRPr lang="pt-BR"/>
        </a:p>
      </dgm:t>
    </dgm:pt>
    <dgm:pt modelId="{2F4DEDD9-ECD8-41B0-B1B8-9F4D9E798902}" type="pres">
      <dgm:prSet presAssocID="{36B84D39-45BB-4657-AF67-4FFA46FDF0E1}" presName="rootConnector" presStyleLbl="node1" presStyleIdx="0" presStyleCnt="2"/>
      <dgm:spPr/>
      <dgm:t>
        <a:bodyPr/>
        <a:lstStyle/>
        <a:p>
          <a:endParaRPr lang="pt-BR"/>
        </a:p>
      </dgm:t>
    </dgm:pt>
    <dgm:pt modelId="{E757926B-A603-440D-8E7C-8DFEAC19B91F}" type="pres">
      <dgm:prSet presAssocID="{36B84D39-45BB-4657-AF67-4FFA46FDF0E1}" presName="childShape" presStyleCnt="0"/>
      <dgm:spPr/>
    </dgm:pt>
    <dgm:pt modelId="{54CF15E7-8F58-4DD9-AAFC-F130E0877292}" type="pres">
      <dgm:prSet presAssocID="{A9F4F66E-2C3B-4B16-A37C-1FB4FCA0F369}" presName="Name13" presStyleLbl="parChTrans1D2" presStyleIdx="0" presStyleCnt="3"/>
      <dgm:spPr/>
      <dgm:t>
        <a:bodyPr/>
        <a:lstStyle/>
        <a:p>
          <a:endParaRPr lang="pt-BR"/>
        </a:p>
      </dgm:t>
    </dgm:pt>
    <dgm:pt modelId="{F3EA456B-3EA7-4CBF-B575-BA7ECE8DAC28}" type="pres">
      <dgm:prSet presAssocID="{A02DC889-FCF8-49D4-956E-3E51332284F1}" presName="childText" presStyleLbl="bgAcc1" presStyleIdx="0" presStyleCnt="3" custScaleX="130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2DAB08-1726-46BF-BF9D-F7A03A761029}" type="pres">
      <dgm:prSet presAssocID="{62C48DD0-6B80-4849-A742-5035A5E07F7D}" presName="Name13" presStyleLbl="parChTrans1D2" presStyleIdx="1" presStyleCnt="3"/>
      <dgm:spPr/>
      <dgm:t>
        <a:bodyPr/>
        <a:lstStyle/>
        <a:p>
          <a:endParaRPr lang="pt-BR"/>
        </a:p>
      </dgm:t>
    </dgm:pt>
    <dgm:pt modelId="{8EFBB3A2-F731-4C09-9EA3-E2A5486545E6}" type="pres">
      <dgm:prSet presAssocID="{697B62EE-5204-4616-9EA0-D7D260BEB130}" presName="childText" presStyleLbl="bgAcc1" presStyleIdx="1" presStyleCnt="3" custScaleX="157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8E8708-C105-4817-B3AF-E0E421A8EF57}" type="pres">
      <dgm:prSet presAssocID="{897BAC45-99D2-4E33-8256-2D9537071694}" presName="root" presStyleCnt="0"/>
      <dgm:spPr/>
    </dgm:pt>
    <dgm:pt modelId="{7DA61437-8CAC-4AC6-9770-C25004DE0D84}" type="pres">
      <dgm:prSet presAssocID="{897BAC45-99D2-4E33-8256-2D9537071694}" presName="rootComposite" presStyleCnt="0"/>
      <dgm:spPr/>
    </dgm:pt>
    <dgm:pt modelId="{8179AE35-74AA-400C-816D-745949703480}" type="pres">
      <dgm:prSet presAssocID="{897BAC45-99D2-4E33-8256-2D9537071694}" presName="rootText" presStyleLbl="node1" presStyleIdx="1" presStyleCnt="2"/>
      <dgm:spPr/>
      <dgm:t>
        <a:bodyPr/>
        <a:lstStyle/>
        <a:p>
          <a:endParaRPr lang="pt-BR"/>
        </a:p>
      </dgm:t>
    </dgm:pt>
    <dgm:pt modelId="{1C8EF0F5-8897-465D-B814-8894C905F270}" type="pres">
      <dgm:prSet presAssocID="{897BAC45-99D2-4E33-8256-2D9537071694}" presName="rootConnector" presStyleLbl="node1" presStyleIdx="1" presStyleCnt="2"/>
      <dgm:spPr/>
      <dgm:t>
        <a:bodyPr/>
        <a:lstStyle/>
        <a:p>
          <a:endParaRPr lang="pt-BR"/>
        </a:p>
      </dgm:t>
    </dgm:pt>
    <dgm:pt modelId="{690761E4-CF53-4863-9FE9-C3FD367EBE74}" type="pres">
      <dgm:prSet presAssocID="{897BAC45-99D2-4E33-8256-2D9537071694}" presName="childShape" presStyleCnt="0"/>
      <dgm:spPr/>
    </dgm:pt>
    <dgm:pt modelId="{3CC47D85-FA4D-4404-B876-395DB6BBD4BA}" type="pres">
      <dgm:prSet presAssocID="{4AA3D72F-A865-4D1B-820D-E937AC139FD9}" presName="Name13" presStyleLbl="parChTrans1D2" presStyleIdx="2" presStyleCnt="3"/>
      <dgm:spPr/>
      <dgm:t>
        <a:bodyPr/>
        <a:lstStyle/>
        <a:p>
          <a:endParaRPr lang="pt-BR"/>
        </a:p>
      </dgm:t>
    </dgm:pt>
    <dgm:pt modelId="{B0DE9634-972C-45AF-812D-4DC7C054A5AE}" type="pres">
      <dgm:prSet presAssocID="{1DCA4932-3BC4-41F0-973E-1BD8FAA466F9}" presName="childText" presStyleLbl="bgAcc1" presStyleIdx="2" presStyleCnt="3" custScaleX="130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1547EC-9DC2-4DC9-A97C-46BD3052B720}" srcId="{D3F28EDD-4AB8-41CB-AE4A-4CB740750EE9}" destId="{36B84D39-45BB-4657-AF67-4FFA46FDF0E1}" srcOrd="0" destOrd="0" parTransId="{0DF2B39B-B509-4B5B-8FA3-F219B0444A79}" sibTransId="{481E70EA-41A9-41E3-987F-687BC0A9AC0A}"/>
    <dgm:cxn modelId="{74A25AC1-C101-4790-B93B-00E25A9732F6}" type="presOf" srcId="{1DCA4932-3BC4-41F0-973E-1BD8FAA466F9}" destId="{B0DE9634-972C-45AF-812D-4DC7C054A5AE}" srcOrd="0" destOrd="0" presId="urn:microsoft.com/office/officeart/2005/8/layout/hierarchy3"/>
    <dgm:cxn modelId="{A17EE2EE-801F-4711-8882-70838EB1C317}" type="presOf" srcId="{A9F4F66E-2C3B-4B16-A37C-1FB4FCA0F369}" destId="{54CF15E7-8F58-4DD9-AAFC-F130E0877292}" srcOrd="0" destOrd="0" presId="urn:microsoft.com/office/officeart/2005/8/layout/hierarchy3"/>
    <dgm:cxn modelId="{7E83A863-A889-4A4F-9A67-1E18F41BFE5F}" type="presOf" srcId="{4AA3D72F-A865-4D1B-820D-E937AC139FD9}" destId="{3CC47D85-FA4D-4404-B876-395DB6BBD4BA}" srcOrd="0" destOrd="0" presId="urn:microsoft.com/office/officeart/2005/8/layout/hierarchy3"/>
    <dgm:cxn modelId="{01954A10-E22A-4B33-A260-9ED1B830A282}" type="presOf" srcId="{62C48DD0-6B80-4849-A742-5035A5E07F7D}" destId="{E72DAB08-1726-46BF-BF9D-F7A03A761029}" srcOrd="0" destOrd="0" presId="urn:microsoft.com/office/officeart/2005/8/layout/hierarchy3"/>
    <dgm:cxn modelId="{ED0FE4BB-9BE2-41EB-92B8-8069815D8EA4}" type="presOf" srcId="{A02DC889-FCF8-49D4-956E-3E51332284F1}" destId="{F3EA456B-3EA7-4CBF-B575-BA7ECE8DAC28}" srcOrd="0" destOrd="0" presId="urn:microsoft.com/office/officeart/2005/8/layout/hierarchy3"/>
    <dgm:cxn modelId="{8030D2F7-BD35-46F5-99B2-9B6A4484CFEF}" type="presOf" srcId="{D3F28EDD-4AB8-41CB-AE4A-4CB740750EE9}" destId="{445E7447-DA6D-413D-B8FE-583D31D50130}" srcOrd="0" destOrd="0" presId="urn:microsoft.com/office/officeart/2005/8/layout/hierarchy3"/>
    <dgm:cxn modelId="{11F0F60B-CB6E-4C68-B572-59BE24571C65}" srcId="{36B84D39-45BB-4657-AF67-4FFA46FDF0E1}" destId="{697B62EE-5204-4616-9EA0-D7D260BEB130}" srcOrd="1" destOrd="0" parTransId="{62C48DD0-6B80-4849-A742-5035A5E07F7D}" sibTransId="{DBDAE731-2E4B-4D32-8BA4-B15C1F6D55D2}"/>
    <dgm:cxn modelId="{5435346D-FB08-436A-8E18-8E98E186A174}" type="presOf" srcId="{36B84D39-45BB-4657-AF67-4FFA46FDF0E1}" destId="{D22FD1E7-4EE9-4EAA-842E-BBD9DC0D7F62}" srcOrd="0" destOrd="0" presId="urn:microsoft.com/office/officeart/2005/8/layout/hierarchy3"/>
    <dgm:cxn modelId="{941C4754-8E9D-4BBE-B1C4-34D3E18EA927}" type="presOf" srcId="{697B62EE-5204-4616-9EA0-D7D260BEB130}" destId="{8EFBB3A2-F731-4C09-9EA3-E2A5486545E6}" srcOrd="0" destOrd="0" presId="urn:microsoft.com/office/officeart/2005/8/layout/hierarchy3"/>
    <dgm:cxn modelId="{584CC91F-9B55-46B6-9A72-858B90C44CC0}" srcId="{36B84D39-45BB-4657-AF67-4FFA46FDF0E1}" destId="{A02DC889-FCF8-49D4-956E-3E51332284F1}" srcOrd="0" destOrd="0" parTransId="{A9F4F66E-2C3B-4B16-A37C-1FB4FCA0F369}" sibTransId="{1C5E4F03-E14C-4D52-BF13-6A034AE48E30}"/>
    <dgm:cxn modelId="{39E7E2C7-59BA-48CE-A3F6-A494E182FD44}" type="presOf" srcId="{897BAC45-99D2-4E33-8256-2D9537071694}" destId="{8179AE35-74AA-400C-816D-745949703480}" srcOrd="0" destOrd="0" presId="urn:microsoft.com/office/officeart/2005/8/layout/hierarchy3"/>
    <dgm:cxn modelId="{A1292645-B1F0-4D91-89E6-1CF549E2A69D}" type="presOf" srcId="{897BAC45-99D2-4E33-8256-2D9537071694}" destId="{1C8EF0F5-8897-465D-B814-8894C905F270}" srcOrd="1" destOrd="0" presId="urn:microsoft.com/office/officeart/2005/8/layout/hierarchy3"/>
    <dgm:cxn modelId="{52D9086E-1B5D-4000-AC67-3D72734864F1}" srcId="{897BAC45-99D2-4E33-8256-2D9537071694}" destId="{1DCA4932-3BC4-41F0-973E-1BD8FAA466F9}" srcOrd="0" destOrd="0" parTransId="{4AA3D72F-A865-4D1B-820D-E937AC139FD9}" sibTransId="{C764967C-6D37-4807-AF56-AB7C71AB4743}"/>
    <dgm:cxn modelId="{1675B19B-1AD1-4222-A02A-12C14E9524F6}" type="presOf" srcId="{36B84D39-45BB-4657-AF67-4FFA46FDF0E1}" destId="{2F4DEDD9-ECD8-41B0-B1B8-9F4D9E798902}" srcOrd="1" destOrd="0" presId="urn:microsoft.com/office/officeart/2005/8/layout/hierarchy3"/>
    <dgm:cxn modelId="{5D9175DF-2877-410E-B926-91C0A22AB718}" srcId="{D3F28EDD-4AB8-41CB-AE4A-4CB740750EE9}" destId="{897BAC45-99D2-4E33-8256-2D9537071694}" srcOrd="1" destOrd="0" parTransId="{76B25551-C7E2-4D3A-842F-52C66521F9E7}" sibTransId="{FEFAD7DF-47FA-4321-988B-ECF8F2E6371A}"/>
    <dgm:cxn modelId="{2F169306-B8EA-4251-914E-BD4A86D1E47C}" type="presParOf" srcId="{445E7447-DA6D-413D-B8FE-583D31D50130}" destId="{12DC5753-4A10-46D2-9E34-E7B77CDF5BEE}" srcOrd="0" destOrd="0" presId="urn:microsoft.com/office/officeart/2005/8/layout/hierarchy3"/>
    <dgm:cxn modelId="{06878D17-A27F-46FE-A63E-1C0034C92784}" type="presParOf" srcId="{12DC5753-4A10-46D2-9E34-E7B77CDF5BEE}" destId="{018137FF-6E8D-4855-B781-A0F20BDE4CB3}" srcOrd="0" destOrd="0" presId="urn:microsoft.com/office/officeart/2005/8/layout/hierarchy3"/>
    <dgm:cxn modelId="{C07F307F-1878-466B-87C6-6A1CD230674B}" type="presParOf" srcId="{018137FF-6E8D-4855-B781-A0F20BDE4CB3}" destId="{D22FD1E7-4EE9-4EAA-842E-BBD9DC0D7F62}" srcOrd="0" destOrd="0" presId="urn:microsoft.com/office/officeart/2005/8/layout/hierarchy3"/>
    <dgm:cxn modelId="{B63F3703-0950-46CE-8640-84172C239C24}" type="presParOf" srcId="{018137FF-6E8D-4855-B781-A0F20BDE4CB3}" destId="{2F4DEDD9-ECD8-41B0-B1B8-9F4D9E798902}" srcOrd="1" destOrd="0" presId="urn:microsoft.com/office/officeart/2005/8/layout/hierarchy3"/>
    <dgm:cxn modelId="{E2F95ED8-385B-4623-B56D-8D49DC9241CA}" type="presParOf" srcId="{12DC5753-4A10-46D2-9E34-E7B77CDF5BEE}" destId="{E757926B-A603-440D-8E7C-8DFEAC19B91F}" srcOrd="1" destOrd="0" presId="urn:microsoft.com/office/officeart/2005/8/layout/hierarchy3"/>
    <dgm:cxn modelId="{2E73BDBD-8B48-4BB8-BAEE-09C8D493042E}" type="presParOf" srcId="{E757926B-A603-440D-8E7C-8DFEAC19B91F}" destId="{54CF15E7-8F58-4DD9-AAFC-F130E0877292}" srcOrd="0" destOrd="0" presId="urn:microsoft.com/office/officeart/2005/8/layout/hierarchy3"/>
    <dgm:cxn modelId="{7F89FF5B-C538-4D4E-9BD9-2B884D563CDD}" type="presParOf" srcId="{E757926B-A603-440D-8E7C-8DFEAC19B91F}" destId="{F3EA456B-3EA7-4CBF-B575-BA7ECE8DAC28}" srcOrd="1" destOrd="0" presId="urn:microsoft.com/office/officeart/2005/8/layout/hierarchy3"/>
    <dgm:cxn modelId="{14AD1BFB-4AEB-4084-9CBB-B4E743AC6527}" type="presParOf" srcId="{E757926B-A603-440D-8E7C-8DFEAC19B91F}" destId="{E72DAB08-1726-46BF-BF9D-F7A03A761029}" srcOrd="2" destOrd="0" presId="urn:microsoft.com/office/officeart/2005/8/layout/hierarchy3"/>
    <dgm:cxn modelId="{29197C3F-B4B1-46A2-B692-558F438F9471}" type="presParOf" srcId="{E757926B-A603-440D-8E7C-8DFEAC19B91F}" destId="{8EFBB3A2-F731-4C09-9EA3-E2A5486545E6}" srcOrd="3" destOrd="0" presId="urn:microsoft.com/office/officeart/2005/8/layout/hierarchy3"/>
    <dgm:cxn modelId="{10E8E858-8FBC-4EC4-9A6A-49A120B33670}" type="presParOf" srcId="{445E7447-DA6D-413D-B8FE-583D31D50130}" destId="{E88E8708-C105-4817-B3AF-E0E421A8EF57}" srcOrd="1" destOrd="0" presId="urn:microsoft.com/office/officeart/2005/8/layout/hierarchy3"/>
    <dgm:cxn modelId="{0EA39A9C-6CCC-411B-BFF8-6BB1E357B06F}" type="presParOf" srcId="{E88E8708-C105-4817-B3AF-E0E421A8EF57}" destId="{7DA61437-8CAC-4AC6-9770-C25004DE0D84}" srcOrd="0" destOrd="0" presId="urn:microsoft.com/office/officeart/2005/8/layout/hierarchy3"/>
    <dgm:cxn modelId="{4E8306A0-CA41-4B92-80A8-A57BACAB3D4A}" type="presParOf" srcId="{7DA61437-8CAC-4AC6-9770-C25004DE0D84}" destId="{8179AE35-74AA-400C-816D-745949703480}" srcOrd="0" destOrd="0" presId="urn:microsoft.com/office/officeart/2005/8/layout/hierarchy3"/>
    <dgm:cxn modelId="{177CB35D-0434-4AF3-8F33-8995E6B4A689}" type="presParOf" srcId="{7DA61437-8CAC-4AC6-9770-C25004DE0D84}" destId="{1C8EF0F5-8897-465D-B814-8894C905F270}" srcOrd="1" destOrd="0" presId="urn:microsoft.com/office/officeart/2005/8/layout/hierarchy3"/>
    <dgm:cxn modelId="{EFBD9E54-F1BA-47C7-9C96-8DD019AD8298}" type="presParOf" srcId="{E88E8708-C105-4817-B3AF-E0E421A8EF57}" destId="{690761E4-CF53-4863-9FE9-C3FD367EBE74}" srcOrd="1" destOrd="0" presId="urn:microsoft.com/office/officeart/2005/8/layout/hierarchy3"/>
    <dgm:cxn modelId="{157500D4-6249-451F-B44E-D0181068E863}" type="presParOf" srcId="{690761E4-CF53-4863-9FE9-C3FD367EBE74}" destId="{3CC47D85-FA4D-4404-B876-395DB6BBD4BA}" srcOrd="0" destOrd="0" presId="urn:microsoft.com/office/officeart/2005/8/layout/hierarchy3"/>
    <dgm:cxn modelId="{2798FFD7-DF3D-4D29-B760-0985E98348C6}" type="presParOf" srcId="{690761E4-CF53-4863-9FE9-C3FD367EBE74}" destId="{B0DE9634-972C-45AF-812D-4DC7C054A5A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FD1E7-4EE9-4EAA-842E-BBD9DC0D7F62}">
      <dsp:nvSpPr>
        <dsp:cNvPr id="0" name=""/>
        <dsp:cNvSpPr/>
      </dsp:nvSpPr>
      <dsp:spPr>
        <a:xfrm>
          <a:off x="370598" y="374"/>
          <a:ext cx="1302852" cy="65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Faixa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( Até R$ 1.800,00)</a:t>
          </a:r>
          <a:endParaRPr lang="pt-BR" sz="1300" kern="1200" dirty="0"/>
        </a:p>
      </dsp:txBody>
      <dsp:txXfrm>
        <a:off x="370598" y="374"/>
        <a:ext cx="1302852" cy="651426"/>
      </dsp:txXfrm>
    </dsp:sp>
    <dsp:sp modelId="{54CF15E7-8F58-4DD9-AAFC-F130E0877292}">
      <dsp:nvSpPr>
        <dsp:cNvPr id="0" name=""/>
        <dsp:cNvSpPr/>
      </dsp:nvSpPr>
      <dsp:spPr>
        <a:xfrm>
          <a:off x="500883" y="651801"/>
          <a:ext cx="130285" cy="48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569"/>
              </a:lnTo>
              <a:lnTo>
                <a:pt x="130285" y="488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A456B-3EA7-4CBF-B575-BA7ECE8DAC28}">
      <dsp:nvSpPr>
        <dsp:cNvPr id="0" name=""/>
        <dsp:cNvSpPr/>
      </dsp:nvSpPr>
      <dsp:spPr>
        <a:xfrm>
          <a:off x="631168" y="814657"/>
          <a:ext cx="1357656" cy="65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Casas (Vila de São Pedro)</a:t>
          </a:r>
          <a:endParaRPr lang="pt-BR" sz="1600" kern="1200" dirty="0"/>
        </a:p>
      </dsp:txBody>
      <dsp:txXfrm>
        <a:off x="631168" y="814657"/>
        <a:ext cx="1357656" cy="651426"/>
      </dsp:txXfrm>
    </dsp:sp>
    <dsp:sp modelId="{E72DAB08-1726-46BF-BF9D-F7A03A761029}">
      <dsp:nvSpPr>
        <dsp:cNvPr id="0" name=""/>
        <dsp:cNvSpPr/>
      </dsp:nvSpPr>
      <dsp:spPr>
        <a:xfrm>
          <a:off x="500883" y="651801"/>
          <a:ext cx="130285" cy="1302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852"/>
              </a:lnTo>
              <a:lnTo>
                <a:pt x="130285" y="1302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BB3A2-F731-4C09-9EA3-E2A5486545E6}">
      <dsp:nvSpPr>
        <dsp:cNvPr id="0" name=""/>
        <dsp:cNvSpPr/>
      </dsp:nvSpPr>
      <dsp:spPr>
        <a:xfrm>
          <a:off x="631168" y="1628940"/>
          <a:ext cx="1646118" cy="65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Apartamentos    (</a:t>
          </a:r>
          <a:r>
            <a:rPr lang="pt-BR" sz="1600" kern="1200" dirty="0" err="1" smtClean="0"/>
            <a:t>Nulce</a:t>
          </a:r>
          <a:r>
            <a:rPr lang="pt-BR" sz="1600" kern="1200" dirty="0" smtClean="0"/>
            <a:t> Gonçalves)</a:t>
          </a:r>
          <a:endParaRPr lang="pt-BR" sz="1600" kern="1200" dirty="0"/>
        </a:p>
      </dsp:txBody>
      <dsp:txXfrm>
        <a:off x="631168" y="1628940"/>
        <a:ext cx="1646118" cy="651426"/>
      </dsp:txXfrm>
    </dsp:sp>
    <dsp:sp modelId="{8179AE35-74AA-400C-816D-745949703480}">
      <dsp:nvSpPr>
        <dsp:cNvPr id="0" name=""/>
        <dsp:cNvSpPr/>
      </dsp:nvSpPr>
      <dsp:spPr>
        <a:xfrm>
          <a:off x="2053967" y="374"/>
          <a:ext cx="1302852" cy="65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Faixa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(Até R$ 3.600,00)</a:t>
          </a:r>
          <a:endParaRPr lang="pt-BR" sz="1300" kern="1200" dirty="0"/>
        </a:p>
      </dsp:txBody>
      <dsp:txXfrm>
        <a:off x="2053967" y="374"/>
        <a:ext cx="1302852" cy="651426"/>
      </dsp:txXfrm>
    </dsp:sp>
    <dsp:sp modelId="{3CC47D85-FA4D-4404-B876-395DB6BBD4BA}">
      <dsp:nvSpPr>
        <dsp:cNvPr id="0" name=""/>
        <dsp:cNvSpPr/>
      </dsp:nvSpPr>
      <dsp:spPr>
        <a:xfrm>
          <a:off x="2184252" y="651801"/>
          <a:ext cx="130285" cy="48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569"/>
              </a:lnTo>
              <a:lnTo>
                <a:pt x="130285" y="488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E9634-972C-45AF-812D-4DC7C054A5AE}">
      <dsp:nvSpPr>
        <dsp:cNvPr id="0" name=""/>
        <dsp:cNvSpPr/>
      </dsp:nvSpPr>
      <dsp:spPr>
        <a:xfrm>
          <a:off x="2314537" y="814657"/>
          <a:ext cx="1357656" cy="65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Casas (Mais Viver)</a:t>
          </a:r>
          <a:endParaRPr lang="pt-BR" sz="1600" kern="1200" dirty="0"/>
        </a:p>
      </dsp:txBody>
      <dsp:txXfrm>
        <a:off x="2314537" y="814657"/>
        <a:ext cx="1357656" cy="65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Autores: 	Valeria Figueiredo Lima</a:t>
            </a:r>
          </a:p>
          <a:p>
            <a:pPr lvl="3">
              <a:buNone/>
            </a:pPr>
            <a:r>
              <a:rPr lang="pt-BR" sz="2800" b="1" dirty="0" smtClean="0"/>
              <a:t>		Silvio Roberto Magalhães Orrico</a:t>
            </a:r>
          </a:p>
          <a:p>
            <a:pPr lvl="4">
              <a:buNone/>
            </a:pPr>
            <a:r>
              <a:rPr lang="pt-BR" sz="2800" b="1" dirty="0" smtClean="0"/>
              <a:t>Maurício Santana </a:t>
            </a:r>
            <a:r>
              <a:rPr lang="pt-BR" sz="2800" b="1" dirty="0" err="1" smtClean="0"/>
              <a:t>Lordêlo</a:t>
            </a:r>
            <a:endParaRPr lang="pt-BR" sz="2800" b="1" dirty="0" smtClean="0"/>
          </a:p>
          <a:p>
            <a:pPr lvl="3"/>
            <a:endParaRPr lang="pt-BR" sz="16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CONSUMO DE ÁGUA </a:t>
            </a:r>
            <a:r>
              <a:rPr lang="pt-BR" b="1" i="1" dirty="0" smtClean="0"/>
              <a:t>PER CAPITA </a:t>
            </a:r>
            <a:r>
              <a:rPr lang="pt-BR" b="1" dirty="0" smtClean="0"/>
              <a:t> EM EMPREENDIMENTOS DO PROGRAMA MINHA CASA MINHA VIDA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8860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Tratamento de dados:</a:t>
            </a:r>
          </a:p>
          <a:p>
            <a:pPr algn="just"/>
            <a:r>
              <a:rPr lang="pt-BR" dirty="0" smtClean="0"/>
              <a:t>Eliminados da amostra - domicílios com as ligações inativas e com problemas generalizados de leitura</a:t>
            </a:r>
          </a:p>
          <a:p>
            <a:pPr algn="just"/>
            <a:r>
              <a:rPr lang="pt-BR" dirty="0" smtClean="0"/>
              <a:t>Consumos </a:t>
            </a:r>
            <a:r>
              <a:rPr lang="pt-BR" i="1" dirty="0" smtClean="0"/>
              <a:t>per capitas</a:t>
            </a:r>
            <a:r>
              <a:rPr lang="pt-BR" dirty="0" smtClean="0"/>
              <a:t> mínimos -  20 L/</a:t>
            </a:r>
            <a:r>
              <a:rPr lang="pt-BR" dirty="0" err="1" smtClean="0"/>
              <a:t>hab.</a:t>
            </a:r>
            <a:r>
              <a:rPr lang="pt-BR" dirty="0" smtClean="0"/>
              <a:t>dia (OMS e UNICEF, e WELL),</a:t>
            </a:r>
          </a:p>
          <a:p>
            <a:pPr algn="just"/>
            <a:r>
              <a:rPr lang="pt-BR" dirty="0" smtClean="0"/>
              <a:t>Consumos </a:t>
            </a:r>
            <a:r>
              <a:rPr lang="pt-BR" i="1" dirty="0" smtClean="0"/>
              <a:t>per capitas</a:t>
            </a:r>
            <a:r>
              <a:rPr lang="pt-BR" dirty="0" smtClean="0"/>
              <a:t> máximo 350 L/</a:t>
            </a:r>
            <a:r>
              <a:rPr lang="pt-BR" dirty="0" err="1" smtClean="0"/>
              <a:t>hab.dia.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Redução da amostra de 1.695 para 1.126 domicílios.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Equação que descreve a curva do consumo </a:t>
            </a:r>
            <a:r>
              <a:rPr lang="pt-BR" i="1" dirty="0" smtClean="0"/>
              <a:t>per capita (</a:t>
            </a:r>
            <a:r>
              <a:rPr lang="pt-BR" dirty="0" err="1" smtClean="0"/>
              <a:t>Cohim</a:t>
            </a:r>
            <a:r>
              <a:rPr lang="pt-BR" dirty="0" smtClean="0"/>
              <a:t>, Silva e Meirelles, 2011)</a:t>
            </a:r>
          </a:p>
          <a:p>
            <a:pPr>
              <a:buNone/>
            </a:pPr>
            <a:r>
              <a:rPr lang="pt-BR" sz="5200" dirty="0" smtClean="0"/>
              <a:t>q= </a:t>
            </a:r>
            <a:r>
              <a:rPr lang="pt-BR" sz="5200" dirty="0" err="1" smtClean="0"/>
              <a:t>a.H</a:t>
            </a:r>
            <a:r>
              <a:rPr lang="pt-BR" sz="5200" baseline="30000" dirty="0" err="1" smtClean="0"/>
              <a:t>n</a:t>
            </a:r>
            <a:r>
              <a:rPr lang="pt-BR" sz="5200" baseline="30000" dirty="0" smtClean="0"/>
              <a:t> </a:t>
            </a:r>
            <a:r>
              <a:rPr lang="pt-BR" dirty="0" smtClean="0"/>
              <a:t>			   Equação  (2)</a:t>
            </a:r>
          </a:p>
          <a:p>
            <a:pPr>
              <a:buNone/>
            </a:pPr>
            <a:r>
              <a:rPr lang="pt-BR" dirty="0" smtClean="0"/>
              <a:t>Onde: </a:t>
            </a:r>
          </a:p>
          <a:p>
            <a:r>
              <a:rPr lang="pt-BR" dirty="0" smtClean="0"/>
              <a:t>q = consumo </a:t>
            </a:r>
            <a:r>
              <a:rPr lang="pt-BR" i="1" dirty="0" smtClean="0"/>
              <a:t>per capita</a:t>
            </a:r>
            <a:r>
              <a:rPr lang="pt-BR" dirty="0" smtClean="0"/>
              <a:t>  (L/hab. dia);</a:t>
            </a:r>
          </a:p>
          <a:p>
            <a:r>
              <a:rPr lang="pt-BR" dirty="0" smtClean="0"/>
              <a:t>a = parâmetro da equação;</a:t>
            </a:r>
          </a:p>
          <a:p>
            <a:r>
              <a:rPr lang="pt-BR" dirty="0" smtClean="0"/>
              <a:t>H = número de habitantes por domicílio;</a:t>
            </a:r>
          </a:p>
          <a:p>
            <a:r>
              <a:rPr lang="pt-BR" dirty="0" smtClean="0"/>
              <a:t>n = expoente de ajuste.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7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Parcelas do consumo residencial: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depende diretamente da quantidade de habitantes, (banho, higiene pessoal, etc.);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depende do número de habitantes, mas sem relação direta (preparo de refeições, lavagem de roupa e de pratos, etc.); 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independe do número de habitantes (lavagem de carro, irrigação de jardim, limpeza casa, etc.). </a:t>
            </a:r>
          </a:p>
          <a:p>
            <a:pPr algn="just">
              <a:buNone/>
            </a:pPr>
            <a:r>
              <a:rPr lang="pt-BR" sz="3000" dirty="0" smtClean="0"/>
              <a:t>Quanto maior o expoente da equação maior parcelas que dependem do número de habitantes.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consumo domiciliar médio de água para as casas e apartamentos =  8,0 m³/mês </a:t>
            </a:r>
          </a:p>
          <a:p>
            <a:r>
              <a:rPr lang="pt-BR" dirty="0" smtClean="0"/>
              <a:t>consumo de água </a:t>
            </a:r>
            <a:r>
              <a:rPr lang="pt-BR" i="1" dirty="0" smtClean="0"/>
              <a:t>per capita</a:t>
            </a:r>
            <a:r>
              <a:rPr lang="pt-BR" dirty="0" smtClean="0"/>
              <a:t>  = 92,4L/</a:t>
            </a:r>
            <a:r>
              <a:rPr lang="pt-BR" dirty="0" err="1" smtClean="0"/>
              <a:t>hab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b="1" dirty="0" smtClean="0"/>
              <a:t>Tabela 1 – Consumo domiciliar de água e consumo de água </a:t>
            </a:r>
            <a:r>
              <a:rPr lang="pt-BR" sz="1600" b="1" i="1" dirty="0" smtClean="0"/>
              <a:t>per capita</a:t>
            </a:r>
            <a:r>
              <a:rPr lang="pt-BR" sz="1600" b="1" dirty="0" smtClean="0"/>
              <a:t>  em função da tipologia do domicilio e da renda familiar em empreendimentos do PMCMV – Alagoinhas 2017.</a:t>
            </a:r>
            <a:endParaRPr lang="pt-BR" sz="1600" dirty="0" smtClean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2564904"/>
          <a:ext cx="7776864" cy="2819980"/>
        </p:xfrm>
        <a:graphic>
          <a:graphicData uri="http://schemas.openxmlformats.org/drawingml/2006/table">
            <a:tbl>
              <a:tblPr/>
              <a:tblGrid>
                <a:gridCol w="1311257"/>
                <a:gridCol w="1087233"/>
                <a:gridCol w="1089899"/>
                <a:gridCol w="1089899"/>
                <a:gridCol w="1072119"/>
                <a:gridCol w="1072119"/>
                <a:gridCol w="1054338"/>
              </a:tblGrid>
              <a:tr h="7929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Domicílio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domiciliar (m³/mês)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</a:t>
                      </a:r>
                      <a:r>
                        <a:rPr lang="pt-BR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 capita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(L/</a:t>
                      </a:r>
                      <a:r>
                        <a:rPr lang="pt-BR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hab.dia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67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Faixa 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Faixa 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Faixa 1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Faixa 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90,0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81,6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6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Apartamento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85,4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85,4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79,2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90,0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8085584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539552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Distribuição da frequência de casas e apartamentos segundo faixas de consumo de água em empreendimentos do PMCMV – Alagoinhas 2017.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075240" cy="360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99"/>
                <a:gridCol w="2826295"/>
                <a:gridCol w="3331046"/>
              </a:tblGrid>
              <a:tr h="598983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Ocupação (</a:t>
                      </a:r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hab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Consumo mensal (m³/dom)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Consumo </a:t>
                      </a:r>
                      <a:r>
                        <a:rPr lang="pt-BR" sz="18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 capita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(L/hab. dia)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187,0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7,4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122,8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90,5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ª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71,3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8,8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59,0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ª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45,0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ª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40,7</a:t>
                      </a:r>
                      <a:r>
                        <a:rPr lang="pt-BR" sz="1800" kern="1200" baseline="300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fg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</a:t>
                      </a:r>
                      <a:r>
                        <a:rPr lang="pt-BR" sz="1800" kern="1200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pt-BR" sz="180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35,9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26876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Tabela 2 – Consumo domiciliar de água e consumo de água </a:t>
            </a:r>
            <a:r>
              <a:rPr lang="pt-BR" b="1" i="1" dirty="0" smtClean="0"/>
              <a:t>per capita</a:t>
            </a:r>
            <a:r>
              <a:rPr lang="pt-BR" b="1" dirty="0" smtClean="0"/>
              <a:t>  em função da taxa de ocupação domiciliar empreendimentos do PMCMV – Alagoinhas 2017.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3"/>
          </a:xfrm>
        </p:spPr>
        <p:txBody>
          <a:bodyPr/>
          <a:lstStyle/>
          <a:p>
            <a:r>
              <a:rPr lang="pt-BR" sz="1800" b="1" dirty="0" smtClean="0"/>
              <a:t>Figura 7 – Consumo de água domiciliar segundo a taxa de ocupação para os empreendimentos do PMCMV – Alagoinhas 2017. </a:t>
            </a:r>
            <a:endParaRPr lang="pt-BR" sz="1800" dirty="0" smtClean="0"/>
          </a:p>
          <a:p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 cstate="print"/>
          <a:srcRect b="-110"/>
          <a:stretch>
            <a:fillRect/>
          </a:stretch>
        </p:blipFill>
        <p:spPr bwMode="auto">
          <a:xfrm>
            <a:off x="1547664" y="1772816"/>
            <a:ext cx="51845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marL="0"/>
            <a:r>
              <a:rPr lang="pt-BR" sz="1800" b="1" dirty="0" smtClean="0"/>
              <a:t>Figura 6 – Consumo de água per capita  em função da ocupação domiciliar para os empreendimentos do PMCMV – Alagoinhas 2017</a:t>
            </a:r>
          </a:p>
          <a:p>
            <a:pPr marL="0"/>
            <a:endParaRPr lang="pt-BR" sz="1800" b="1" dirty="0" smtClean="0"/>
          </a:p>
        </p:txBody>
      </p:sp>
      <p:pic>
        <p:nvPicPr>
          <p:cNvPr id="2050" name="Imagem 43"/>
          <p:cNvPicPr>
            <a:picLocks noChangeAspect="1" noChangeArrowheads="1"/>
          </p:cNvPicPr>
          <p:nvPr/>
        </p:nvPicPr>
        <p:blipFill>
          <a:blip r:embed="rId2" cstate="print"/>
          <a:srcRect t="11581" r="4288" b="2867"/>
          <a:stretch>
            <a:fillRect/>
          </a:stretch>
        </p:blipFill>
        <p:spPr bwMode="auto">
          <a:xfrm>
            <a:off x="683568" y="1916832"/>
            <a:ext cx="5192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6228184" y="1988840"/>
            <a:ext cx="262136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F1C </a:t>
            </a:r>
            <a:r>
              <a:rPr lang="pt-BR" dirty="0" smtClean="0">
                <a:sym typeface="Wingdings" pitchFamily="2" charset="2"/>
              </a:rPr>
              <a:t>  </a:t>
            </a:r>
            <a:r>
              <a:rPr lang="pt-BR" dirty="0" smtClean="0"/>
              <a:t>Y=187,45x</a:t>
            </a:r>
            <a:r>
              <a:rPr lang="pt-BR" baseline="30000" dirty="0" smtClean="0"/>
              <a:t>-0,84</a:t>
            </a:r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F1P </a:t>
            </a:r>
            <a:r>
              <a:rPr lang="pt-BR" dirty="0" smtClean="0">
                <a:sym typeface="Wingdings" pitchFamily="2" charset="2"/>
              </a:rPr>
              <a:t>  </a:t>
            </a:r>
            <a:r>
              <a:rPr lang="pt-BR" dirty="0" smtClean="0"/>
              <a:t>Y=192,56x</a:t>
            </a:r>
            <a:r>
              <a:rPr lang="pt-BR" baseline="30000" dirty="0" smtClean="0"/>
              <a:t>-0,70</a:t>
            </a:r>
            <a:endParaRPr lang="pt-BR" b="1" dirty="0" smtClean="0"/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smtClean="0"/>
              <a:t>F2C </a:t>
            </a:r>
            <a:r>
              <a:rPr lang="pt-BR" dirty="0" smtClean="0">
                <a:sym typeface="Wingdings" pitchFamily="2" charset="2"/>
              </a:rPr>
              <a:t>  </a:t>
            </a:r>
            <a:r>
              <a:rPr lang="pt-BR" dirty="0" smtClean="0"/>
              <a:t>Y=192,70x</a:t>
            </a:r>
            <a:r>
              <a:rPr lang="pt-BR" baseline="30000" dirty="0" smtClean="0"/>
              <a:t>-0,65</a:t>
            </a:r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endParaRPr lang="pt-BR" b="1" baseline="30000" dirty="0" smtClean="0"/>
          </a:p>
          <a:p>
            <a:pPr indent="-342900" algn="just">
              <a:spcBef>
                <a:spcPct val="20000"/>
              </a:spcBef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Faixa 1 com consumo mais dependente da taxa de ocupação – maiores expoentes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O consumo médio mensal de água por domicílio de 8,0 m³/dom e o consumo </a:t>
            </a:r>
            <a:r>
              <a:rPr lang="pt-BR" i="1" dirty="0" smtClean="0"/>
              <a:t>per capita</a:t>
            </a:r>
            <a:r>
              <a:rPr lang="pt-BR" dirty="0" smtClean="0"/>
              <a:t>  foi de 92,4 L/</a:t>
            </a:r>
            <a:r>
              <a:rPr lang="pt-BR" dirty="0" err="1" smtClean="0"/>
              <a:t>hab.dia;</a:t>
            </a:r>
            <a:endParaRPr lang="pt-BR" dirty="0" smtClean="0"/>
          </a:p>
          <a:p>
            <a:pPr algn="just"/>
            <a:r>
              <a:rPr lang="pt-BR" dirty="0" smtClean="0"/>
              <a:t>A tipologia do domicilio não apresentou influência significativa no consumo domiciliar e consumo </a:t>
            </a:r>
            <a:r>
              <a:rPr lang="pt-BR" i="1" dirty="0" smtClean="0"/>
              <a:t>per capita;</a:t>
            </a:r>
            <a:endParaRPr lang="pt-BR" dirty="0" smtClean="0"/>
          </a:p>
          <a:p>
            <a:pPr algn="just"/>
            <a:r>
              <a:rPr lang="pt-BR" dirty="0" smtClean="0"/>
              <a:t>A faixa de renda representou impacto significativo nestes consumos, com a faixa 2 apresentando consumo superior ao da faixa 1.  (90,0 L/h e 79,2 L/</a:t>
            </a:r>
            <a:r>
              <a:rPr lang="pt-BR" dirty="0" err="1" smtClean="0"/>
              <a:t>hab.dia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A taxa de ocupação domiciliar influenciou significativamente para o consumo por domicilio até a ocupação com 1, 2, e 3 habitantes entre si.  Já o consumo </a:t>
            </a:r>
            <a:r>
              <a:rPr lang="pt-BR" i="1" dirty="0" smtClean="0"/>
              <a:t>per capita</a:t>
            </a:r>
            <a:r>
              <a:rPr lang="pt-BR" dirty="0" smtClean="0"/>
              <a:t>  de água, continua apresentado diferença significativa com a ocupação acima de 3 habitantes/dom.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0445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dirty="0" smtClean="0">
                <a:cs typeface="Arial" pitchFamily="34" charset="0"/>
              </a:rPr>
              <a:t>O consumo de água varia de acordo com uma série de fatores r</a:t>
            </a:r>
            <a:r>
              <a:rPr lang="pt-BR" dirty="0" smtClean="0"/>
              <a:t>elacionados à gestão,  ao ambiente, à residência e sociodemográficos.</a:t>
            </a:r>
          </a:p>
          <a:p>
            <a:pPr algn="just">
              <a:buNone/>
            </a:pPr>
            <a:endParaRPr lang="pt-BR" dirty="0" smtClean="0"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cs typeface="Arial" pitchFamily="34" charset="0"/>
              </a:rPr>
              <a:t>Consumo per capita de água é informação fundamental para planejamento dos sistemas de abastecimento.</a:t>
            </a:r>
          </a:p>
          <a:p>
            <a:pPr algn="just">
              <a:buNone/>
            </a:pPr>
            <a:endParaRPr lang="pt-BR" dirty="0" smtClean="0"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/>
              <a:t>A literatura nacional recomenda valores para o consumo de água </a:t>
            </a:r>
            <a:r>
              <a:rPr lang="pt-BR" i="1" dirty="0" smtClean="0"/>
              <a:t>per capita</a:t>
            </a:r>
            <a:r>
              <a:rPr lang="pt-BR" dirty="0" smtClean="0"/>
              <a:t>  doméstico, variando no intervalo de 90 a 300 L/</a:t>
            </a:r>
            <a:r>
              <a:rPr lang="pt-BR" dirty="0" err="1" smtClean="0"/>
              <a:t>hab</a:t>
            </a:r>
            <a:r>
              <a:rPr lang="pt-BR" dirty="0" smtClean="0"/>
              <a:t>/dia.</a:t>
            </a:r>
          </a:p>
          <a:p>
            <a:pPr>
              <a:buNone/>
            </a:pPr>
            <a:endParaRPr lang="pt-BR" dirty="0" smtClean="0"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cs typeface="Arial" pitchFamily="34" charset="0"/>
              </a:rPr>
              <a:t>O consumo doméstico – 90% dos consumidores dos prestadores de serviço.</a:t>
            </a:r>
          </a:p>
          <a:p>
            <a:pPr>
              <a:buNone/>
            </a:pPr>
            <a:endParaRPr lang="pt-BR" dirty="0" smtClean="0"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cs typeface="Arial" pitchFamily="34" charset="0"/>
              </a:rPr>
              <a:t>Ocupação espontânea da área urbana - dificuldade de delimitação das área ocupadas pelos grupos sociais.</a:t>
            </a:r>
          </a:p>
          <a:p>
            <a:pPr>
              <a:buNone/>
            </a:pPr>
            <a:r>
              <a:rPr lang="pt-BR" dirty="0" smtClean="0">
                <a:cs typeface="Arial" pitchFamily="34" charset="0"/>
              </a:rPr>
              <a:t>Programas habitacionais – melhor delimitação destas áreas.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628998"/>
          </a:xfrm>
        </p:spPr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OBRIGADA.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Avaliar o consumo </a:t>
            </a:r>
            <a:r>
              <a:rPr lang="pt-BR" i="1" dirty="0" smtClean="0"/>
              <a:t>per capita</a:t>
            </a:r>
            <a:r>
              <a:rPr lang="pt-BR" dirty="0" smtClean="0"/>
              <a:t>  de água em função da renda familiar, do tipo de domicílio e da taxa de ocupação domiciliar.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Pesquisa descritiva quantitativa utilizando como método o estudo de </a:t>
            </a:r>
            <a:r>
              <a:rPr lang="pt-BR" dirty="0" smtClean="0"/>
              <a:t>caso.</a:t>
            </a:r>
            <a:endParaRPr lang="pt-BR" dirty="0" smtClean="0"/>
          </a:p>
          <a:p>
            <a:pPr algn="just"/>
            <a:r>
              <a:rPr lang="pt-BR" dirty="0" smtClean="0"/>
              <a:t>Objeto da pesquisa é o consumo per capita de água efetivo doméstico em domicílios PMCMV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39552" y="3645024"/>
            <a:ext cx="4248472" cy="208405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Espaço Reservado para Conteúdo 6"/>
          <p:cNvGraphicFramePr>
            <a:graphicFrameLocks/>
          </p:cNvGraphicFramePr>
          <p:nvPr/>
        </p:nvGraphicFramePr>
        <p:xfrm>
          <a:off x="4644008" y="3789040"/>
          <a:ext cx="4042792" cy="228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23528" y="4365104"/>
            <a:ext cx="4320479" cy="717989"/>
            <a:chOff x="663832" y="1372177"/>
            <a:chExt cx="7097692" cy="1579994"/>
          </a:xfrm>
        </p:grpSpPr>
        <p:sp>
          <p:nvSpPr>
            <p:cNvPr id="8" name="Retângulo 7"/>
            <p:cNvSpPr/>
            <p:nvPr/>
          </p:nvSpPr>
          <p:spPr>
            <a:xfrm>
              <a:off x="663832" y="1372177"/>
              <a:ext cx="6742807" cy="15799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018717" y="1372177"/>
              <a:ext cx="6742807" cy="1579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45440" rIns="0" bIns="3454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</a:rPr>
                <a:t>População selecionada: Moradores de 3 empreendimentos PMCMV </a:t>
              </a:r>
              <a:endParaRPr lang="pt-BR" sz="20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67944" y="404664"/>
            <a:ext cx="482453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Residencial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Nulce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P.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Gonçalves (F1P) – 540 apartamentos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/>
              <a:t>  Loteamento Res. Vila de São Pedro (F1C) – 780 casas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/>
              <a:t>   Mais Viver Condomínio Clube (F2C) – 375 casas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/>
          </a:p>
        </p:txBody>
      </p:sp>
      <p:pic>
        <p:nvPicPr>
          <p:cNvPr id="5" name="Imagem 4" descr="C:\Users\Valéria\Documents\VALERIA\MESTRADO\PESQUISA\DISSERTAÇÃO\NULCE-1-827x4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C:\Users\Valéria\Pictures\1796420_606380646104346_701349284_n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3573016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5"/>
          </a:xfrm>
        </p:spPr>
        <p:txBody>
          <a:bodyPr/>
          <a:lstStyle/>
          <a:p>
            <a:pPr algn="just"/>
            <a:r>
              <a:rPr lang="pt-BR" dirty="0" smtClean="0"/>
              <a:t>O consumo de água </a:t>
            </a:r>
            <a:r>
              <a:rPr lang="pt-BR" i="1" dirty="0" smtClean="0"/>
              <a:t>per capita</a:t>
            </a:r>
            <a:r>
              <a:rPr lang="pt-BR" dirty="0" smtClean="0"/>
              <a:t>  é composto pelo consumo </a:t>
            </a:r>
            <a:r>
              <a:rPr lang="pt-BR" i="1" dirty="0" smtClean="0"/>
              <a:t>per capita</a:t>
            </a:r>
            <a:r>
              <a:rPr lang="pt-BR" dirty="0" smtClean="0"/>
              <a:t>  efetivo, acrescido da parcela das perdas de água reais e aparentes do sistema.</a:t>
            </a:r>
          </a:p>
          <a:p>
            <a:pPr algn="just"/>
            <a:r>
              <a:rPr lang="pt-BR" dirty="0" smtClean="0"/>
              <a:t>O consumo </a:t>
            </a:r>
            <a:r>
              <a:rPr lang="pt-BR" i="1" dirty="0" smtClean="0"/>
              <a:t>per capita</a:t>
            </a:r>
            <a:r>
              <a:rPr lang="pt-BR" dirty="0" smtClean="0"/>
              <a:t>  efetivo (</a:t>
            </a:r>
            <a:r>
              <a:rPr lang="pt-BR" dirty="0" err="1" smtClean="0"/>
              <a:t>qe</a:t>
            </a:r>
            <a:r>
              <a:rPr lang="pt-BR" dirty="0" smtClean="0"/>
              <a:t>), objeto de estudo desta pesquisa, é o volume de água efetivamente consumido para realização das atividades.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553407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3600" dirty="0" smtClean="0"/>
              <a:t>O consumo </a:t>
            </a:r>
            <a:r>
              <a:rPr lang="pt-BR" sz="3600" i="1" dirty="0" smtClean="0"/>
              <a:t>per capita</a:t>
            </a:r>
            <a:r>
              <a:rPr lang="pt-BR" sz="3600" dirty="0" smtClean="0"/>
              <a:t>  </a:t>
            </a:r>
            <a:r>
              <a:rPr lang="pt-BR" sz="3600" dirty="0" smtClean="0"/>
              <a:t>efetivo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3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							     </a:t>
            </a:r>
            <a:r>
              <a:rPr lang="pt-BR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qe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pt-BR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Vc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/(</a:t>
            </a:r>
            <a:r>
              <a:rPr lang="pt-BR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pt-BR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)                            Equação(1)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endParaRPr lang="pt-BR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Onde: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qe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= consumo </a:t>
            </a:r>
            <a:r>
              <a:rPr lang="pt-BR" sz="28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per capita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efetivo (L/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hab.dia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Vc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= volume consumido medido nos hidrômetros (L);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= número de habitantes por domicílio (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hab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lig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4657725" algn="l"/>
              </a:tabLst>
            </a:pP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Nd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= número de dias da medição (dia).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Coleta de dados:</a:t>
            </a:r>
          </a:p>
          <a:p>
            <a:pPr algn="just"/>
            <a:r>
              <a:rPr lang="pt-BR" dirty="0" smtClean="0"/>
              <a:t>(</a:t>
            </a:r>
            <a:r>
              <a:rPr lang="pt-BR" dirty="0" err="1" smtClean="0"/>
              <a:t>Vc</a:t>
            </a:r>
            <a:r>
              <a:rPr lang="pt-BR" dirty="0" smtClean="0"/>
              <a:t>) Volume consumido de água por domicílio – SAAE</a:t>
            </a:r>
          </a:p>
          <a:p>
            <a:pPr algn="just"/>
            <a:r>
              <a:rPr lang="pt-BR" dirty="0" smtClean="0"/>
              <a:t>(</a:t>
            </a:r>
            <a:r>
              <a:rPr lang="pt-BR" dirty="0" err="1" smtClean="0"/>
              <a:t>Nh</a:t>
            </a:r>
            <a:r>
              <a:rPr lang="pt-BR" dirty="0" smtClean="0"/>
              <a:t>) Número de habitantes por imóvel  - associação de moradores e condomínio </a:t>
            </a:r>
          </a:p>
          <a:p>
            <a:pPr algn="just"/>
            <a:r>
              <a:rPr lang="pt-BR" dirty="0" smtClean="0"/>
              <a:t>para a faixa 1 casa (F1C) o período de leitura dos hidrômetros foi de 17 meses,</a:t>
            </a:r>
          </a:p>
          <a:p>
            <a:pPr algn="just"/>
            <a:r>
              <a:rPr lang="pt-BR" dirty="0" smtClean="0"/>
              <a:t>para faixa 1 prédio (F1P) e faixa 2 Casa (F2C) o período foi de 24 meses.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97183" cy="277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11560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Planilha de cálculos de consumos </a:t>
            </a:r>
            <a:r>
              <a:rPr lang="pt-BR" b="1" i="1" dirty="0" smtClean="0"/>
              <a:t>per capita</a:t>
            </a:r>
            <a:r>
              <a:rPr lang="pt-BR" b="1" dirty="0" smtClean="0"/>
              <a:t>  por empreendimento residencial.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1560" y="48691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dirty="0" smtClean="0"/>
              <a:t>Análise estatística - Software livre “R CORE TEAM. R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764704"/>
            <a:ext cx="383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Tratamento de dados: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807</Words>
  <Application>Microsoft Office PowerPoint</Application>
  <PresentationFormat>Apresentação na tela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CONSUMO DE ÁGUA PER CAPITA  EM EMPREENDIMENTOS DO PROGRAMA MINHA CASA MINHA VIDA</vt:lpstr>
      <vt:lpstr>INTRODUÇÃO</vt:lpstr>
      <vt:lpstr>OBJETIVO</vt:lpstr>
      <vt:lpstr>METODOLOGIA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RESULTADOS</vt:lpstr>
      <vt:lpstr>RESULTADOS</vt:lpstr>
      <vt:lpstr>Slide 15</vt:lpstr>
      <vt:lpstr>RESULTADOS</vt:lpstr>
      <vt:lpstr>RESULTADOS</vt:lpstr>
      <vt:lpstr>RESULTADOS</vt:lpstr>
      <vt:lpstr>CONCLUSÕES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Valéria</cp:lastModifiedBy>
  <cp:revision>112</cp:revision>
  <dcterms:created xsi:type="dcterms:W3CDTF">2018-05-02T19:43:05Z</dcterms:created>
  <dcterms:modified xsi:type="dcterms:W3CDTF">2018-05-26T22:40:13Z</dcterms:modified>
</cp:coreProperties>
</file>