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Layouts/slideLayout8.xml" ContentType="application/vnd.openxmlformats-officedocument.presentationml.slideLayout+xml"/>
  <Override PartName="/ppt/diagrams/colors1.xml" ContentType="application/vnd.openxmlformats-officedocument.drawingml.diagramColors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1.xml" ContentType="application/vnd.openxmlformats-officedocument.drawingml.diagramLayout+xml"/>
  <Default Extension="xlsx" ContentType="application/vnd.openxmlformats-officedocument.spreadsheetml.sheet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charts/chart1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4">
  <p:sldMasterIdLst>
    <p:sldMasterId id="2147483648" r:id="rId1"/>
  </p:sldMasterIdLst>
  <p:handoutMasterIdLst>
    <p:handoutMasterId r:id="rId22"/>
  </p:handoutMasterIdLst>
  <p:sldIdLst>
    <p:sldId id="256" r:id="rId2"/>
    <p:sldId id="258" r:id="rId3"/>
    <p:sldId id="259" r:id="rId4"/>
    <p:sldId id="260" r:id="rId5"/>
    <p:sldId id="261" r:id="rId6"/>
    <p:sldId id="264" r:id="rId7"/>
    <p:sldId id="263" r:id="rId8"/>
    <p:sldId id="262" r:id="rId9"/>
    <p:sldId id="279" r:id="rId10"/>
    <p:sldId id="265" r:id="rId11"/>
    <p:sldId id="266" r:id="rId12"/>
    <p:sldId id="267" r:id="rId13"/>
    <p:sldId id="269" r:id="rId14"/>
    <p:sldId id="270" r:id="rId15"/>
    <p:sldId id="271" r:id="rId16"/>
    <p:sldId id="275" r:id="rId17"/>
    <p:sldId id="273" r:id="rId18"/>
    <p:sldId id="274" r:id="rId19"/>
    <p:sldId id="276" r:id="rId20"/>
    <p:sldId id="277" r:id="rId21"/>
  </p:sldIdLst>
  <p:sldSz cx="9144000" cy="6858000" type="screen4x3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édio 2 - Ênfase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1236" y="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>
      <p:cViewPr varScale="1">
        <p:scale>
          <a:sx n="71" d="100"/>
          <a:sy n="71" d="100"/>
        </p:scale>
        <p:origin x="-2706" y="-96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handoutMaster" Target="handoutMasters/handoutMaster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Microsoft_Excel_Worksheet1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pt-BR"/>
  <c:style val="42"/>
  <c:chart>
    <c:plotArea>
      <c:layout/>
      <c:barChart>
        <c:barDir val="col"/>
        <c:grouping val="clustered"/>
        <c:ser>
          <c:idx val="0"/>
          <c:order val="0"/>
          <c:tx>
            <c:strRef>
              <c:f>Plan1!$B$1</c:f>
              <c:strCache>
                <c:ptCount val="1"/>
                <c:pt idx="0">
                  <c:v>Casas </c:v>
                </c:pt>
              </c:strCache>
            </c:strRef>
          </c:tx>
          <c:dLbls>
            <c:dLbl>
              <c:idx val="3"/>
              <c:layout>
                <c:manualLayout>
                  <c:x val="-2.4691358024691388E-2"/>
                  <c:y val="-2.8060326608944893E-3"/>
                </c:manualLayout>
              </c:layout>
              <c:showVal val="1"/>
            </c:dLbl>
            <c:showVal val="1"/>
          </c:dLbls>
          <c:cat>
            <c:strRef>
              <c:f>Plan1!$A$2:$A$5</c:f>
              <c:strCache>
                <c:ptCount val="4"/>
                <c:pt idx="0">
                  <c:v>0-5</c:v>
                </c:pt>
                <c:pt idx="1">
                  <c:v>5 - 10</c:v>
                </c:pt>
                <c:pt idx="2">
                  <c:v>10-20</c:v>
                </c:pt>
                <c:pt idx="3">
                  <c:v>20-30</c:v>
                </c:pt>
              </c:strCache>
            </c:strRef>
          </c:cat>
          <c:val>
            <c:numRef>
              <c:f>Plan1!$B$2:$B$5</c:f>
              <c:numCache>
                <c:formatCode>0.00%</c:formatCode>
                <c:ptCount val="4"/>
                <c:pt idx="0">
                  <c:v>0.26666666666666683</c:v>
                </c:pt>
                <c:pt idx="1">
                  <c:v>0.51449275362318891</c:v>
                </c:pt>
                <c:pt idx="2">
                  <c:v>0.21014492753623198</c:v>
                </c:pt>
                <c:pt idx="3">
                  <c:v>8.6956521739130523E-3</c:v>
                </c:pt>
              </c:numCache>
            </c:numRef>
          </c:val>
        </c:ser>
        <c:ser>
          <c:idx val="1"/>
          <c:order val="1"/>
          <c:tx>
            <c:strRef>
              <c:f>Plan1!$C$1</c:f>
              <c:strCache>
                <c:ptCount val="1"/>
                <c:pt idx="0">
                  <c:v>Apartamentos</c:v>
                </c:pt>
              </c:strCache>
            </c:strRef>
          </c:tx>
          <c:dLbls>
            <c:dLbl>
              <c:idx val="0"/>
              <c:layout>
                <c:manualLayout>
                  <c:x val="1.3888888888888904E-2"/>
                  <c:y val="-2.8060326608944893E-3"/>
                </c:manualLayout>
              </c:layout>
              <c:showVal val="1"/>
            </c:dLbl>
            <c:dLbl>
              <c:idx val="1"/>
              <c:layout>
                <c:manualLayout>
                  <c:x val="4.3209876543209846E-2"/>
                  <c:y val="2.8060326608944893E-3"/>
                </c:manualLayout>
              </c:layout>
              <c:showVal val="1"/>
            </c:dLbl>
            <c:dLbl>
              <c:idx val="3"/>
              <c:layout>
                <c:manualLayout>
                  <c:x val="2.4691358024691388E-2"/>
                  <c:y val="-1.0288667567714106E-16"/>
                </c:manualLayout>
              </c:layout>
              <c:showVal val="1"/>
            </c:dLbl>
            <c:showVal val="1"/>
          </c:dLbls>
          <c:cat>
            <c:strRef>
              <c:f>Plan1!$A$2:$A$5</c:f>
              <c:strCache>
                <c:ptCount val="4"/>
                <c:pt idx="0">
                  <c:v>0-5</c:v>
                </c:pt>
                <c:pt idx="1">
                  <c:v>5 - 10</c:v>
                </c:pt>
                <c:pt idx="2">
                  <c:v>10-20</c:v>
                </c:pt>
                <c:pt idx="3">
                  <c:v>20-30</c:v>
                </c:pt>
              </c:strCache>
            </c:strRef>
          </c:cat>
          <c:val>
            <c:numRef>
              <c:f>Plan1!$C$2:$C$5</c:f>
              <c:numCache>
                <c:formatCode>0.00%</c:formatCode>
                <c:ptCount val="4"/>
                <c:pt idx="0">
                  <c:v>0.21041214750542328</c:v>
                </c:pt>
                <c:pt idx="1">
                  <c:v>0.48806941431670281</c:v>
                </c:pt>
                <c:pt idx="2">
                  <c:v>0.29718004338394827</c:v>
                </c:pt>
                <c:pt idx="3">
                  <c:v>4.33839479392625E-3</c:v>
                </c:pt>
              </c:numCache>
            </c:numRef>
          </c:val>
        </c:ser>
        <c:axId val="187281408"/>
        <c:axId val="187282944"/>
      </c:barChart>
      <c:catAx>
        <c:axId val="187281408"/>
        <c:scaling>
          <c:orientation val="minMax"/>
        </c:scaling>
        <c:axPos val="b"/>
        <c:tickLblPos val="nextTo"/>
        <c:crossAx val="187282944"/>
        <c:crosses val="autoZero"/>
        <c:auto val="1"/>
        <c:lblAlgn val="ctr"/>
        <c:lblOffset val="100"/>
      </c:catAx>
      <c:valAx>
        <c:axId val="187282944"/>
        <c:scaling>
          <c:orientation val="minMax"/>
        </c:scaling>
        <c:axPos val="l"/>
        <c:majorGridlines/>
        <c:numFmt formatCode="0.00%" sourceLinked="1"/>
        <c:tickLblPos val="nextTo"/>
        <c:crossAx val="187281408"/>
        <c:crosses val="autoZero"/>
        <c:crossBetween val="between"/>
      </c:valAx>
    </c:plotArea>
    <c:legend>
      <c:legendPos val="r"/>
      <c:layout/>
    </c:legend>
    <c:plotVisOnly val="1"/>
  </c:chart>
  <c:txPr>
    <a:bodyPr/>
    <a:lstStyle/>
    <a:p>
      <a:pPr>
        <a:defRPr sz="1800"/>
      </a:pPr>
      <a:endParaRPr lang="pt-BR"/>
    </a:p>
  </c:txPr>
  <c:externalData r:id="rId1"/>
</c:chartSpace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D3F28EDD-4AB8-41CB-AE4A-4CB740750EE9}" type="doc">
      <dgm:prSet loTypeId="urn:microsoft.com/office/officeart/2005/8/layout/hierarchy3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pt-BR"/>
        </a:p>
      </dgm:t>
    </dgm:pt>
    <dgm:pt modelId="{36B84D39-45BB-4657-AF67-4FFA46FDF0E1}">
      <dgm:prSet phldrT="[Texto]"/>
      <dgm:spPr/>
      <dgm:t>
        <a:bodyPr/>
        <a:lstStyle/>
        <a:p>
          <a:r>
            <a:rPr lang="pt-BR" dirty="0" smtClean="0"/>
            <a:t>Faixa 1</a:t>
          </a:r>
        </a:p>
        <a:p>
          <a:r>
            <a:rPr lang="pt-BR" dirty="0" smtClean="0"/>
            <a:t>( Até R$ 1.800,00)</a:t>
          </a:r>
          <a:endParaRPr lang="pt-BR" dirty="0"/>
        </a:p>
      </dgm:t>
    </dgm:pt>
    <dgm:pt modelId="{0DF2B39B-B509-4B5B-8FA3-F219B0444A79}" type="parTrans" cxnId="{821547EC-9DC2-4DC9-A97C-46BD3052B720}">
      <dgm:prSet/>
      <dgm:spPr/>
      <dgm:t>
        <a:bodyPr/>
        <a:lstStyle/>
        <a:p>
          <a:endParaRPr lang="pt-BR"/>
        </a:p>
      </dgm:t>
    </dgm:pt>
    <dgm:pt modelId="{481E70EA-41A9-41E3-987F-687BC0A9AC0A}" type="sibTrans" cxnId="{821547EC-9DC2-4DC9-A97C-46BD3052B720}">
      <dgm:prSet/>
      <dgm:spPr/>
      <dgm:t>
        <a:bodyPr/>
        <a:lstStyle/>
        <a:p>
          <a:endParaRPr lang="pt-BR"/>
        </a:p>
      </dgm:t>
    </dgm:pt>
    <dgm:pt modelId="{A02DC889-FCF8-49D4-956E-3E51332284F1}">
      <dgm:prSet phldrT="[Texto]"/>
      <dgm:spPr/>
      <dgm:t>
        <a:bodyPr/>
        <a:lstStyle/>
        <a:p>
          <a:r>
            <a:rPr lang="pt-BR" dirty="0" smtClean="0"/>
            <a:t>Casas (Vila de São Pedro)</a:t>
          </a:r>
          <a:endParaRPr lang="pt-BR" dirty="0"/>
        </a:p>
      </dgm:t>
    </dgm:pt>
    <dgm:pt modelId="{A9F4F66E-2C3B-4B16-A37C-1FB4FCA0F369}" type="parTrans" cxnId="{584CC91F-9B55-46B6-9A72-858B90C44CC0}">
      <dgm:prSet/>
      <dgm:spPr/>
      <dgm:t>
        <a:bodyPr/>
        <a:lstStyle/>
        <a:p>
          <a:endParaRPr lang="pt-BR"/>
        </a:p>
      </dgm:t>
    </dgm:pt>
    <dgm:pt modelId="{1C5E4F03-E14C-4D52-BF13-6A034AE48E30}" type="sibTrans" cxnId="{584CC91F-9B55-46B6-9A72-858B90C44CC0}">
      <dgm:prSet/>
      <dgm:spPr/>
      <dgm:t>
        <a:bodyPr/>
        <a:lstStyle/>
        <a:p>
          <a:endParaRPr lang="pt-BR"/>
        </a:p>
      </dgm:t>
    </dgm:pt>
    <dgm:pt modelId="{697B62EE-5204-4616-9EA0-D7D260BEB130}">
      <dgm:prSet phldrT="[Texto]"/>
      <dgm:spPr/>
      <dgm:t>
        <a:bodyPr/>
        <a:lstStyle/>
        <a:p>
          <a:r>
            <a:rPr lang="pt-BR" dirty="0" smtClean="0"/>
            <a:t>Apartamentos    (</a:t>
          </a:r>
          <a:r>
            <a:rPr lang="pt-BR" dirty="0" err="1" smtClean="0"/>
            <a:t>Nulce</a:t>
          </a:r>
          <a:r>
            <a:rPr lang="pt-BR" dirty="0" smtClean="0"/>
            <a:t> Gonçalves)</a:t>
          </a:r>
          <a:endParaRPr lang="pt-BR" dirty="0"/>
        </a:p>
      </dgm:t>
    </dgm:pt>
    <dgm:pt modelId="{62C48DD0-6B80-4849-A742-5035A5E07F7D}" type="parTrans" cxnId="{11F0F60B-CB6E-4C68-B572-59BE24571C65}">
      <dgm:prSet/>
      <dgm:spPr/>
      <dgm:t>
        <a:bodyPr/>
        <a:lstStyle/>
        <a:p>
          <a:endParaRPr lang="pt-BR"/>
        </a:p>
      </dgm:t>
    </dgm:pt>
    <dgm:pt modelId="{DBDAE731-2E4B-4D32-8BA4-B15C1F6D55D2}" type="sibTrans" cxnId="{11F0F60B-CB6E-4C68-B572-59BE24571C65}">
      <dgm:prSet/>
      <dgm:spPr/>
      <dgm:t>
        <a:bodyPr/>
        <a:lstStyle/>
        <a:p>
          <a:endParaRPr lang="pt-BR"/>
        </a:p>
      </dgm:t>
    </dgm:pt>
    <dgm:pt modelId="{897BAC45-99D2-4E33-8256-2D9537071694}">
      <dgm:prSet phldrT="[Texto]"/>
      <dgm:spPr/>
      <dgm:t>
        <a:bodyPr/>
        <a:lstStyle/>
        <a:p>
          <a:r>
            <a:rPr lang="pt-BR" dirty="0" smtClean="0"/>
            <a:t>Faixa 2</a:t>
          </a:r>
        </a:p>
        <a:p>
          <a:r>
            <a:rPr lang="pt-BR" dirty="0" smtClean="0"/>
            <a:t>(Até R$ 3.600,00)</a:t>
          </a:r>
          <a:endParaRPr lang="pt-BR" dirty="0"/>
        </a:p>
      </dgm:t>
    </dgm:pt>
    <dgm:pt modelId="{76B25551-C7E2-4D3A-842F-52C66521F9E7}" type="parTrans" cxnId="{5D9175DF-2877-410E-B926-91C0A22AB718}">
      <dgm:prSet/>
      <dgm:spPr/>
      <dgm:t>
        <a:bodyPr/>
        <a:lstStyle/>
        <a:p>
          <a:endParaRPr lang="pt-BR"/>
        </a:p>
      </dgm:t>
    </dgm:pt>
    <dgm:pt modelId="{FEFAD7DF-47FA-4321-988B-ECF8F2E6371A}" type="sibTrans" cxnId="{5D9175DF-2877-410E-B926-91C0A22AB718}">
      <dgm:prSet/>
      <dgm:spPr/>
      <dgm:t>
        <a:bodyPr/>
        <a:lstStyle/>
        <a:p>
          <a:endParaRPr lang="pt-BR"/>
        </a:p>
      </dgm:t>
    </dgm:pt>
    <dgm:pt modelId="{1DCA4932-3BC4-41F0-973E-1BD8FAA466F9}">
      <dgm:prSet phldrT="[Texto]"/>
      <dgm:spPr/>
      <dgm:t>
        <a:bodyPr/>
        <a:lstStyle/>
        <a:p>
          <a:r>
            <a:rPr lang="pt-BR" dirty="0" smtClean="0"/>
            <a:t>Casas (Mais Viver)</a:t>
          </a:r>
          <a:endParaRPr lang="pt-BR" dirty="0"/>
        </a:p>
      </dgm:t>
    </dgm:pt>
    <dgm:pt modelId="{4AA3D72F-A865-4D1B-820D-E937AC139FD9}" type="parTrans" cxnId="{52D9086E-1B5D-4000-AC67-3D72734864F1}">
      <dgm:prSet/>
      <dgm:spPr/>
      <dgm:t>
        <a:bodyPr/>
        <a:lstStyle/>
        <a:p>
          <a:endParaRPr lang="pt-BR"/>
        </a:p>
      </dgm:t>
    </dgm:pt>
    <dgm:pt modelId="{C764967C-6D37-4807-AF56-AB7C71AB4743}" type="sibTrans" cxnId="{52D9086E-1B5D-4000-AC67-3D72734864F1}">
      <dgm:prSet/>
      <dgm:spPr/>
      <dgm:t>
        <a:bodyPr/>
        <a:lstStyle/>
        <a:p>
          <a:endParaRPr lang="pt-BR"/>
        </a:p>
      </dgm:t>
    </dgm:pt>
    <dgm:pt modelId="{445E7447-DA6D-413D-B8FE-583D31D50130}" type="pres">
      <dgm:prSet presAssocID="{D3F28EDD-4AB8-41CB-AE4A-4CB740750EE9}" presName="diagram" presStyleCnt="0">
        <dgm:presLayoutVars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pt-BR"/>
        </a:p>
      </dgm:t>
    </dgm:pt>
    <dgm:pt modelId="{12DC5753-4A10-46D2-9E34-E7B77CDF5BEE}" type="pres">
      <dgm:prSet presAssocID="{36B84D39-45BB-4657-AF67-4FFA46FDF0E1}" presName="root" presStyleCnt="0"/>
      <dgm:spPr/>
    </dgm:pt>
    <dgm:pt modelId="{018137FF-6E8D-4855-B781-A0F20BDE4CB3}" type="pres">
      <dgm:prSet presAssocID="{36B84D39-45BB-4657-AF67-4FFA46FDF0E1}" presName="rootComposite" presStyleCnt="0"/>
      <dgm:spPr/>
    </dgm:pt>
    <dgm:pt modelId="{D22FD1E7-4EE9-4EAA-842E-BBD9DC0D7F62}" type="pres">
      <dgm:prSet presAssocID="{36B84D39-45BB-4657-AF67-4FFA46FDF0E1}" presName="rootText" presStyleLbl="node1" presStyleIdx="0" presStyleCnt="2"/>
      <dgm:spPr/>
      <dgm:t>
        <a:bodyPr/>
        <a:lstStyle/>
        <a:p>
          <a:endParaRPr lang="pt-BR"/>
        </a:p>
      </dgm:t>
    </dgm:pt>
    <dgm:pt modelId="{2F4DEDD9-ECD8-41B0-B1B8-9F4D9E798902}" type="pres">
      <dgm:prSet presAssocID="{36B84D39-45BB-4657-AF67-4FFA46FDF0E1}" presName="rootConnector" presStyleLbl="node1" presStyleIdx="0" presStyleCnt="2"/>
      <dgm:spPr/>
      <dgm:t>
        <a:bodyPr/>
        <a:lstStyle/>
        <a:p>
          <a:endParaRPr lang="pt-BR"/>
        </a:p>
      </dgm:t>
    </dgm:pt>
    <dgm:pt modelId="{E757926B-A603-440D-8E7C-8DFEAC19B91F}" type="pres">
      <dgm:prSet presAssocID="{36B84D39-45BB-4657-AF67-4FFA46FDF0E1}" presName="childShape" presStyleCnt="0"/>
      <dgm:spPr/>
    </dgm:pt>
    <dgm:pt modelId="{54CF15E7-8F58-4DD9-AAFC-F130E0877292}" type="pres">
      <dgm:prSet presAssocID="{A9F4F66E-2C3B-4B16-A37C-1FB4FCA0F369}" presName="Name13" presStyleLbl="parChTrans1D2" presStyleIdx="0" presStyleCnt="3"/>
      <dgm:spPr/>
      <dgm:t>
        <a:bodyPr/>
        <a:lstStyle/>
        <a:p>
          <a:endParaRPr lang="pt-BR"/>
        </a:p>
      </dgm:t>
    </dgm:pt>
    <dgm:pt modelId="{F3EA456B-3EA7-4CBF-B575-BA7ECE8DAC28}" type="pres">
      <dgm:prSet presAssocID="{A02DC889-FCF8-49D4-956E-3E51332284F1}" presName="childText" presStyleLbl="bgAcc1" presStyleIdx="0" presStyleCnt="3" custScaleX="13025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72DAB08-1726-46BF-BF9D-F7A03A761029}" type="pres">
      <dgm:prSet presAssocID="{62C48DD0-6B80-4849-A742-5035A5E07F7D}" presName="Name13" presStyleLbl="parChTrans1D2" presStyleIdx="1" presStyleCnt="3"/>
      <dgm:spPr/>
      <dgm:t>
        <a:bodyPr/>
        <a:lstStyle/>
        <a:p>
          <a:endParaRPr lang="pt-BR"/>
        </a:p>
      </dgm:t>
    </dgm:pt>
    <dgm:pt modelId="{8EFBB3A2-F731-4C09-9EA3-E2A5486545E6}" type="pres">
      <dgm:prSet presAssocID="{697B62EE-5204-4616-9EA0-D7D260BEB130}" presName="childText" presStyleLbl="bgAcc1" presStyleIdx="1" presStyleCnt="3" custScaleX="157934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  <dgm:pt modelId="{E88E8708-C105-4817-B3AF-E0E421A8EF57}" type="pres">
      <dgm:prSet presAssocID="{897BAC45-99D2-4E33-8256-2D9537071694}" presName="root" presStyleCnt="0"/>
      <dgm:spPr/>
    </dgm:pt>
    <dgm:pt modelId="{7DA61437-8CAC-4AC6-9770-C25004DE0D84}" type="pres">
      <dgm:prSet presAssocID="{897BAC45-99D2-4E33-8256-2D9537071694}" presName="rootComposite" presStyleCnt="0"/>
      <dgm:spPr/>
    </dgm:pt>
    <dgm:pt modelId="{8179AE35-74AA-400C-816D-745949703480}" type="pres">
      <dgm:prSet presAssocID="{897BAC45-99D2-4E33-8256-2D9537071694}" presName="rootText" presStyleLbl="node1" presStyleIdx="1" presStyleCnt="2"/>
      <dgm:spPr/>
      <dgm:t>
        <a:bodyPr/>
        <a:lstStyle/>
        <a:p>
          <a:endParaRPr lang="pt-BR"/>
        </a:p>
      </dgm:t>
    </dgm:pt>
    <dgm:pt modelId="{1C8EF0F5-8897-465D-B814-8894C905F270}" type="pres">
      <dgm:prSet presAssocID="{897BAC45-99D2-4E33-8256-2D9537071694}" presName="rootConnector" presStyleLbl="node1" presStyleIdx="1" presStyleCnt="2"/>
      <dgm:spPr/>
      <dgm:t>
        <a:bodyPr/>
        <a:lstStyle/>
        <a:p>
          <a:endParaRPr lang="pt-BR"/>
        </a:p>
      </dgm:t>
    </dgm:pt>
    <dgm:pt modelId="{690761E4-CF53-4863-9FE9-C3FD367EBE74}" type="pres">
      <dgm:prSet presAssocID="{897BAC45-99D2-4E33-8256-2D9537071694}" presName="childShape" presStyleCnt="0"/>
      <dgm:spPr/>
    </dgm:pt>
    <dgm:pt modelId="{3CC47D85-FA4D-4404-B876-395DB6BBD4BA}" type="pres">
      <dgm:prSet presAssocID="{4AA3D72F-A865-4D1B-820D-E937AC139FD9}" presName="Name13" presStyleLbl="parChTrans1D2" presStyleIdx="2" presStyleCnt="3"/>
      <dgm:spPr/>
      <dgm:t>
        <a:bodyPr/>
        <a:lstStyle/>
        <a:p>
          <a:endParaRPr lang="pt-BR"/>
        </a:p>
      </dgm:t>
    </dgm:pt>
    <dgm:pt modelId="{B0DE9634-972C-45AF-812D-4DC7C054A5AE}" type="pres">
      <dgm:prSet presAssocID="{1DCA4932-3BC4-41F0-973E-1BD8FAA466F9}" presName="childText" presStyleLbl="bgAcc1" presStyleIdx="2" presStyleCnt="3" custScaleX="130258">
        <dgm:presLayoutVars>
          <dgm:bulletEnabled val="1"/>
        </dgm:presLayoutVars>
      </dgm:prSet>
      <dgm:spPr/>
      <dgm:t>
        <a:bodyPr/>
        <a:lstStyle/>
        <a:p>
          <a:endParaRPr lang="pt-BR"/>
        </a:p>
      </dgm:t>
    </dgm:pt>
  </dgm:ptLst>
  <dgm:cxnLst>
    <dgm:cxn modelId="{821547EC-9DC2-4DC9-A97C-46BD3052B720}" srcId="{D3F28EDD-4AB8-41CB-AE4A-4CB740750EE9}" destId="{36B84D39-45BB-4657-AF67-4FFA46FDF0E1}" srcOrd="0" destOrd="0" parTransId="{0DF2B39B-B509-4B5B-8FA3-F219B0444A79}" sibTransId="{481E70EA-41A9-41E3-987F-687BC0A9AC0A}"/>
    <dgm:cxn modelId="{74A25AC1-C101-4790-B93B-00E25A9732F6}" type="presOf" srcId="{1DCA4932-3BC4-41F0-973E-1BD8FAA466F9}" destId="{B0DE9634-972C-45AF-812D-4DC7C054A5AE}" srcOrd="0" destOrd="0" presId="urn:microsoft.com/office/officeart/2005/8/layout/hierarchy3"/>
    <dgm:cxn modelId="{A17EE2EE-801F-4711-8882-70838EB1C317}" type="presOf" srcId="{A9F4F66E-2C3B-4B16-A37C-1FB4FCA0F369}" destId="{54CF15E7-8F58-4DD9-AAFC-F130E0877292}" srcOrd="0" destOrd="0" presId="urn:microsoft.com/office/officeart/2005/8/layout/hierarchy3"/>
    <dgm:cxn modelId="{7E83A863-A889-4A4F-9A67-1E18F41BFE5F}" type="presOf" srcId="{4AA3D72F-A865-4D1B-820D-E937AC139FD9}" destId="{3CC47D85-FA4D-4404-B876-395DB6BBD4BA}" srcOrd="0" destOrd="0" presId="urn:microsoft.com/office/officeart/2005/8/layout/hierarchy3"/>
    <dgm:cxn modelId="{01954A10-E22A-4B33-A260-9ED1B830A282}" type="presOf" srcId="{62C48DD0-6B80-4849-A742-5035A5E07F7D}" destId="{E72DAB08-1726-46BF-BF9D-F7A03A761029}" srcOrd="0" destOrd="0" presId="urn:microsoft.com/office/officeart/2005/8/layout/hierarchy3"/>
    <dgm:cxn modelId="{ED0FE4BB-9BE2-41EB-92B8-8069815D8EA4}" type="presOf" srcId="{A02DC889-FCF8-49D4-956E-3E51332284F1}" destId="{F3EA456B-3EA7-4CBF-B575-BA7ECE8DAC28}" srcOrd="0" destOrd="0" presId="urn:microsoft.com/office/officeart/2005/8/layout/hierarchy3"/>
    <dgm:cxn modelId="{8030D2F7-BD35-46F5-99B2-9B6A4484CFEF}" type="presOf" srcId="{D3F28EDD-4AB8-41CB-AE4A-4CB740750EE9}" destId="{445E7447-DA6D-413D-B8FE-583D31D50130}" srcOrd="0" destOrd="0" presId="urn:microsoft.com/office/officeart/2005/8/layout/hierarchy3"/>
    <dgm:cxn modelId="{11F0F60B-CB6E-4C68-B572-59BE24571C65}" srcId="{36B84D39-45BB-4657-AF67-4FFA46FDF0E1}" destId="{697B62EE-5204-4616-9EA0-D7D260BEB130}" srcOrd="1" destOrd="0" parTransId="{62C48DD0-6B80-4849-A742-5035A5E07F7D}" sibTransId="{DBDAE731-2E4B-4D32-8BA4-B15C1F6D55D2}"/>
    <dgm:cxn modelId="{5435346D-FB08-436A-8E18-8E98E186A174}" type="presOf" srcId="{36B84D39-45BB-4657-AF67-4FFA46FDF0E1}" destId="{D22FD1E7-4EE9-4EAA-842E-BBD9DC0D7F62}" srcOrd="0" destOrd="0" presId="urn:microsoft.com/office/officeart/2005/8/layout/hierarchy3"/>
    <dgm:cxn modelId="{941C4754-8E9D-4BBE-B1C4-34D3E18EA927}" type="presOf" srcId="{697B62EE-5204-4616-9EA0-D7D260BEB130}" destId="{8EFBB3A2-F731-4C09-9EA3-E2A5486545E6}" srcOrd="0" destOrd="0" presId="urn:microsoft.com/office/officeart/2005/8/layout/hierarchy3"/>
    <dgm:cxn modelId="{584CC91F-9B55-46B6-9A72-858B90C44CC0}" srcId="{36B84D39-45BB-4657-AF67-4FFA46FDF0E1}" destId="{A02DC889-FCF8-49D4-956E-3E51332284F1}" srcOrd="0" destOrd="0" parTransId="{A9F4F66E-2C3B-4B16-A37C-1FB4FCA0F369}" sibTransId="{1C5E4F03-E14C-4D52-BF13-6A034AE48E30}"/>
    <dgm:cxn modelId="{39E7E2C7-59BA-48CE-A3F6-A494E182FD44}" type="presOf" srcId="{897BAC45-99D2-4E33-8256-2D9537071694}" destId="{8179AE35-74AA-400C-816D-745949703480}" srcOrd="0" destOrd="0" presId="urn:microsoft.com/office/officeart/2005/8/layout/hierarchy3"/>
    <dgm:cxn modelId="{A1292645-B1F0-4D91-89E6-1CF549E2A69D}" type="presOf" srcId="{897BAC45-99D2-4E33-8256-2D9537071694}" destId="{1C8EF0F5-8897-465D-B814-8894C905F270}" srcOrd="1" destOrd="0" presId="urn:microsoft.com/office/officeart/2005/8/layout/hierarchy3"/>
    <dgm:cxn modelId="{52D9086E-1B5D-4000-AC67-3D72734864F1}" srcId="{897BAC45-99D2-4E33-8256-2D9537071694}" destId="{1DCA4932-3BC4-41F0-973E-1BD8FAA466F9}" srcOrd="0" destOrd="0" parTransId="{4AA3D72F-A865-4D1B-820D-E937AC139FD9}" sibTransId="{C764967C-6D37-4807-AF56-AB7C71AB4743}"/>
    <dgm:cxn modelId="{1675B19B-1AD1-4222-A02A-12C14E9524F6}" type="presOf" srcId="{36B84D39-45BB-4657-AF67-4FFA46FDF0E1}" destId="{2F4DEDD9-ECD8-41B0-B1B8-9F4D9E798902}" srcOrd="1" destOrd="0" presId="urn:microsoft.com/office/officeart/2005/8/layout/hierarchy3"/>
    <dgm:cxn modelId="{5D9175DF-2877-410E-B926-91C0A22AB718}" srcId="{D3F28EDD-4AB8-41CB-AE4A-4CB740750EE9}" destId="{897BAC45-99D2-4E33-8256-2D9537071694}" srcOrd="1" destOrd="0" parTransId="{76B25551-C7E2-4D3A-842F-52C66521F9E7}" sibTransId="{FEFAD7DF-47FA-4321-988B-ECF8F2E6371A}"/>
    <dgm:cxn modelId="{2F169306-B8EA-4251-914E-BD4A86D1E47C}" type="presParOf" srcId="{445E7447-DA6D-413D-B8FE-583D31D50130}" destId="{12DC5753-4A10-46D2-9E34-E7B77CDF5BEE}" srcOrd="0" destOrd="0" presId="urn:microsoft.com/office/officeart/2005/8/layout/hierarchy3"/>
    <dgm:cxn modelId="{06878D17-A27F-46FE-A63E-1C0034C92784}" type="presParOf" srcId="{12DC5753-4A10-46D2-9E34-E7B77CDF5BEE}" destId="{018137FF-6E8D-4855-B781-A0F20BDE4CB3}" srcOrd="0" destOrd="0" presId="urn:microsoft.com/office/officeart/2005/8/layout/hierarchy3"/>
    <dgm:cxn modelId="{C07F307F-1878-466B-87C6-6A1CD230674B}" type="presParOf" srcId="{018137FF-6E8D-4855-B781-A0F20BDE4CB3}" destId="{D22FD1E7-4EE9-4EAA-842E-BBD9DC0D7F62}" srcOrd="0" destOrd="0" presId="urn:microsoft.com/office/officeart/2005/8/layout/hierarchy3"/>
    <dgm:cxn modelId="{B63F3703-0950-46CE-8640-84172C239C24}" type="presParOf" srcId="{018137FF-6E8D-4855-B781-A0F20BDE4CB3}" destId="{2F4DEDD9-ECD8-41B0-B1B8-9F4D9E798902}" srcOrd="1" destOrd="0" presId="urn:microsoft.com/office/officeart/2005/8/layout/hierarchy3"/>
    <dgm:cxn modelId="{E2F95ED8-385B-4623-B56D-8D49DC9241CA}" type="presParOf" srcId="{12DC5753-4A10-46D2-9E34-E7B77CDF5BEE}" destId="{E757926B-A603-440D-8E7C-8DFEAC19B91F}" srcOrd="1" destOrd="0" presId="urn:microsoft.com/office/officeart/2005/8/layout/hierarchy3"/>
    <dgm:cxn modelId="{2E73BDBD-8B48-4BB8-BAEE-09C8D493042E}" type="presParOf" srcId="{E757926B-A603-440D-8E7C-8DFEAC19B91F}" destId="{54CF15E7-8F58-4DD9-AAFC-F130E0877292}" srcOrd="0" destOrd="0" presId="urn:microsoft.com/office/officeart/2005/8/layout/hierarchy3"/>
    <dgm:cxn modelId="{7F89FF5B-C538-4D4E-9BD9-2B884D563CDD}" type="presParOf" srcId="{E757926B-A603-440D-8E7C-8DFEAC19B91F}" destId="{F3EA456B-3EA7-4CBF-B575-BA7ECE8DAC28}" srcOrd="1" destOrd="0" presId="urn:microsoft.com/office/officeart/2005/8/layout/hierarchy3"/>
    <dgm:cxn modelId="{14AD1BFB-4AEB-4084-9CBB-B4E743AC6527}" type="presParOf" srcId="{E757926B-A603-440D-8E7C-8DFEAC19B91F}" destId="{E72DAB08-1726-46BF-BF9D-F7A03A761029}" srcOrd="2" destOrd="0" presId="urn:microsoft.com/office/officeart/2005/8/layout/hierarchy3"/>
    <dgm:cxn modelId="{29197C3F-B4B1-46A2-B692-558F438F9471}" type="presParOf" srcId="{E757926B-A603-440D-8E7C-8DFEAC19B91F}" destId="{8EFBB3A2-F731-4C09-9EA3-E2A5486545E6}" srcOrd="3" destOrd="0" presId="urn:microsoft.com/office/officeart/2005/8/layout/hierarchy3"/>
    <dgm:cxn modelId="{10E8E858-8FBC-4EC4-9A6A-49A120B33670}" type="presParOf" srcId="{445E7447-DA6D-413D-B8FE-583D31D50130}" destId="{E88E8708-C105-4817-B3AF-E0E421A8EF57}" srcOrd="1" destOrd="0" presId="urn:microsoft.com/office/officeart/2005/8/layout/hierarchy3"/>
    <dgm:cxn modelId="{0EA39A9C-6CCC-411B-BFF8-6BB1E357B06F}" type="presParOf" srcId="{E88E8708-C105-4817-B3AF-E0E421A8EF57}" destId="{7DA61437-8CAC-4AC6-9770-C25004DE0D84}" srcOrd="0" destOrd="0" presId="urn:microsoft.com/office/officeart/2005/8/layout/hierarchy3"/>
    <dgm:cxn modelId="{4E8306A0-CA41-4B92-80A8-A57BACAB3D4A}" type="presParOf" srcId="{7DA61437-8CAC-4AC6-9770-C25004DE0D84}" destId="{8179AE35-74AA-400C-816D-745949703480}" srcOrd="0" destOrd="0" presId="urn:microsoft.com/office/officeart/2005/8/layout/hierarchy3"/>
    <dgm:cxn modelId="{177CB35D-0434-4AF3-8F33-8995E6B4A689}" type="presParOf" srcId="{7DA61437-8CAC-4AC6-9770-C25004DE0D84}" destId="{1C8EF0F5-8897-465D-B814-8894C905F270}" srcOrd="1" destOrd="0" presId="urn:microsoft.com/office/officeart/2005/8/layout/hierarchy3"/>
    <dgm:cxn modelId="{EFBD9E54-F1BA-47C7-9C96-8DD019AD8298}" type="presParOf" srcId="{E88E8708-C105-4817-B3AF-E0E421A8EF57}" destId="{690761E4-CF53-4863-9FE9-C3FD367EBE74}" srcOrd="1" destOrd="0" presId="urn:microsoft.com/office/officeart/2005/8/layout/hierarchy3"/>
    <dgm:cxn modelId="{157500D4-6249-451F-B44E-D0181068E863}" type="presParOf" srcId="{690761E4-CF53-4863-9FE9-C3FD367EBE74}" destId="{3CC47D85-FA4D-4404-B876-395DB6BBD4BA}" srcOrd="0" destOrd="0" presId="urn:microsoft.com/office/officeart/2005/8/layout/hierarchy3"/>
    <dgm:cxn modelId="{2798FFD7-DF3D-4D29-B760-0985E98348C6}" type="presParOf" srcId="{690761E4-CF53-4863-9FE9-C3FD367EBE74}" destId="{B0DE9634-972C-45AF-812D-4DC7C054A5AE}" srcOrd="1" destOrd="0" presId="urn:microsoft.com/office/officeart/2005/8/layout/hierarchy3"/>
  </dgm:cxnLst>
  <dgm:bg/>
  <dgm:whole/>
  <dgm:extLst>
    <a:ext uri="http://schemas.microsoft.com/office/drawing/2008/diagram">
      <dsp:dataModelExt xmlns:dsp="http://schemas.microsoft.com/office/drawing/2008/diagram" xmlns="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D22FD1E7-4EE9-4EAA-842E-BBD9DC0D7F62}">
      <dsp:nvSpPr>
        <dsp:cNvPr id="0" name=""/>
        <dsp:cNvSpPr/>
      </dsp:nvSpPr>
      <dsp:spPr>
        <a:xfrm>
          <a:off x="370598" y="374"/>
          <a:ext cx="1302852" cy="6514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Faixa 1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( Até R$ 1.800,00)</a:t>
          </a:r>
          <a:endParaRPr lang="pt-BR" sz="1300" kern="1200" dirty="0"/>
        </a:p>
      </dsp:txBody>
      <dsp:txXfrm>
        <a:off x="370598" y="374"/>
        <a:ext cx="1302852" cy="651426"/>
      </dsp:txXfrm>
    </dsp:sp>
    <dsp:sp modelId="{54CF15E7-8F58-4DD9-AAFC-F130E0877292}">
      <dsp:nvSpPr>
        <dsp:cNvPr id="0" name=""/>
        <dsp:cNvSpPr/>
      </dsp:nvSpPr>
      <dsp:spPr>
        <a:xfrm>
          <a:off x="500883" y="651801"/>
          <a:ext cx="130285" cy="488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8569"/>
              </a:lnTo>
              <a:lnTo>
                <a:pt x="130285" y="4885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3EA456B-3EA7-4CBF-B575-BA7ECE8DAC28}">
      <dsp:nvSpPr>
        <dsp:cNvPr id="0" name=""/>
        <dsp:cNvSpPr/>
      </dsp:nvSpPr>
      <dsp:spPr>
        <a:xfrm>
          <a:off x="631168" y="814657"/>
          <a:ext cx="1357656" cy="6514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Casas (Vila de São Pedro)</a:t>
          </a:r>
          <a:endParaRPr lang="pt-BR" sz="1600" kern="1200" dirty="0"/>
        </a:p>
      </dsp:txBody>
      <dsp:txXfrm>
        <a:off x="631168" y="814657"/>
        <a:ext cx="1357656" cy="651426"/>
      </dsp:txXfrm>
    </dsp:sp>
    <dsp:sp modelId="{E72DAB08-1726-46BF-BF9D-F7A03A761029}">
      <dsp:nvSpPr>
        <dsp:cNvPr id="0" name=""/>
        <dsp:cNvSpPr/>
      </dsp:nvSpPr>
      <dsp:spPr>
        <a:xfrm>
          <a:off x="500883" y="651801"/>
          <a:ext cx="130285" cy="130285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302852"/>
              </a:lnTo>
              <a:lnTo>
                <a:pt x="130285" y="130285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EFBB3A2-F731-4C09-9EA3-E2A5486545E6}">
      <dsp:nvSpPr>
        <dsp:cNvPr id="0" name=""/>
        <dsp:cNvSpPr/>
      </dsp:nvSpPr>
      <dsp:spPr>
        <a:xfrm>
          <a:off x="631168" y="1628940"/>
          <a:ext cx="1646118" cy="6514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Apartamentos    (</a:t>
          </a:r>
          <a:r>
            <a:rPr lang="pt-BR" sz="1600" kern="1200" dirty="0" err="1" smtClean="0"/>
            <a:t>Nulce</a:t>
          </a:r>
          <a:r>
            <a:rPr lang="pt-BR" sz="1600" kern="1200" dirty="0" smtClean="0"/>
            <a:t> Gonçalves)</a:t>
          </a:r>
          <a:endParaRPr lang="pt-BR" sz="1600" kern="1200" dirty="0"/>
        </a:p>
      </dsp:txBody>
      <dsp:txXfrm>
        <a:off x="631168" y="1628940"/>
        <a:ext cx="1646118" cy="651426"/>
      </dsp:txXfrm>
    </dsp:sp>
    <dsp:sp modelId="{8179AE35-74AA-400C-816D-745949703480}">
      <dsp:nvSpPr>
        <dsp:cNvPr id="0" name=""/>
        <dsp:cNvSpPr/>
      </dsp:nvSpPr>
      <dsp:spPr>
        <a:xfrm>
          <a:off x="2053967" y="374"/>
          <a:ext cx="1302852" cy="6514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4765" tIns="16510" rIns="24765" bIns="16510" numCol="1" spcCol="1270" anchor="ctr" anchorCtr="0">
          <a:noAutofit/>
        </a:bodyPr>
        <a:lstStyle/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Faixa 2</a:t>
          </a:r>
        </a:p>
        <a:p>
          <a:pPr lvl="0" algn="ctr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300" kern="1200" dirty="0" smtClean="0"/>
            <a:t>(Até R$ 3.600,00)</a:t>
          </a:r>
          <a:endParaRPr lang="pt-BR" sz="1300" kern="1200" dirty="0"/>
        </a:p>
      </dsp:txBody>
      <dsp:txXfrm>
        <a:off x="2053967" y="374"/>
        <a:ext cx="1302852" cy="651426"/>
      </dsp:txXfrm>
    </dsp:sp>
    <dsp:sp modelId="{3CC47D85-FA4D-4404-B876-395DB6BBD4BA}">
      <dsp:nvSpPr>
        <dsp:cNvPr id="0" name=""/>
        <dsp:cNvSpPr/>
      </dsp:nvSpPr>
      <dsp:spPr>
        <a:xfrm>
          <a:off x="2184252" y="651801"/>
          <a:ext cx="130285" cy="4885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488569"/>
              </a:lnTo>
              <a:lnTo>
                <a:pt x="130285" y="48856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B0DE9634-972C-45AF-812D-4DC7C054A5AE}">
      <dsp:nvSpPr>
        <dsp:cNvPr id="0" name=""/>
        <dsp:cNvSpPr/>
      </dsp:nvSpPr>
      <dsp:spPr>
        <a:xfrm>
          <a:off x="2314537" y="814657"/>
          <a:ext cx="1357656" cy="651426"/>
        </a:xfrm>
        <a:prstGeom prst="roundRect">
          <a:avLst>
            <a:gd name="adj" fmla="val 10000"/>
          </a:avLst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0480" tIns="20320" rIns="30480" bIns="20320" numCol="1" spcCol="1270" anchor="ctr" anchorCtr="0">
          <a:noAutofit/>
        </a:bodyPr>
        <a:lstStyle/>
        <a:p>
          <a:pPr lvl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pt-BR" sz="1600" kern="1200" dirty="0" smtClean="0"/>
            <a:t>Casas (Mais Viver)</a:t>
          </a:r>
          <a:endParaRPr lang="pt-BR" sz="1600" kern="1200" dirty="0"/>
        </a:p>
      </dsp:txBody>
      <dsp:txXfrm>
        <a:off x="2314537" y="814657"/>
        <a:ext cx="1357656" cy="65142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hierarchy3">
  <dgm:title val=""/>
  <dgm:desc val=""/>
  <dgm:catLst>
    <dgm:cat type="hierarchy" pri="7000"/>
    <dgm:cat type="list" pri="23000"/>
    <dgm:cat type="relationship" pri="15000"/>
    <dgm:cat type="convert" pri="7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  <dgm:cxn modelId="7" srcId="0" destId="2" srcOrd="1" destOrd="0"/>
        <dgm:cxn modelId="8" srcId="2" destId="21" srcOrd="0" destOrd="0"/>
        <dgm:cxn modelId="9" srcId="2" destId="2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diagram">
    <dgm:varLst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w" for="des" forName="rootComposite" refType="w"/>
      <dgm:constr type="h" for="des" forName="rootComposite" refType="w" fact="0.5"/>
      <dgm:constr type="w" for="des" forName="childText" refType="w" refFor="des" refForName="rootComposite" fact="0.8"/>
      <dgm:constr type="h" for="des" forName="childText" refType="h" refFor="des" refForName="rootComposite"/>
      <dgm:constr type="sibSp" refType="w" refFor="des" refForName="rootComposite" fact="0.25"/>
      <dgm:constr type="sibSp" for="des" forName="childShape" refType="h" refFor="des" refForName="childText" fact="0.25"/>
      <dgm:constr type="sp" for="des" forName="root" refType="h" refFor="des" refForName="childText" fact="0.25"/>
    </dgm:constrLst>
    <dgm:ruleLst/>
    <dgm:forEach name="Name3" axis="ch">
      <dgm:forEach name="Name4" axis="self" ptType="node" cnt="1">
        <dgm:layoutNode name="root">
          <dgm:choose name="Name5">
            <dgm:if name="Name6" func="var" arg="dir" op="equ" val="norm">
              <dgm:alg type="hierRoot">
                <dgm:param type="hierAlign" val="tL"/>
              </dgm:alg>
            </dgm:if>
            <dgm:else name="Name7">
              <dgm:alg type="hierRoot">
                <dgm:param type="hierAlign" val="tR"/>
              </dgm:alg>
            </dgm:else>
          </dgm:choose>
          <dgm:shape xmlns:r="http://schemas.openxmlformats.org/officeDocument/2006/relationships" r:blip="">
            <dgm:adjLst/>
          </dgm:shape>
          <dgm:presOf/>
          <dgm:constrLst>
            <dgm:constr type="alignOff" val="0.2"/>
          </dgm:constrLst>
          <dgm:ruleLst/>
          <dgm:layoutNode name="rootComposite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8">
              <dgm:if name="Name9" func="var" arg="dir" op="equ" val="norm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l" for="ch" forName="rootConnector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if>
              <dgm:else name="Name10">
                <dgm:constrLst>
                  <dgm:constr type="l" for="ch" forName="rootText"/>
                  <dgm:constr type="t" for="ch" forName="rootText"/>
                  <dgm:constr type="w" for="ch" forName="rootText" refType="w"/>
                  <dgm:constr type="h" for="ch" forName="rootText" refType="h"/>
                  <dgm:constr type="r" for="ch" forName="rootConnector" refType="w"/>
                  <dgm:constr type="t" for="ch" forName="rootConnector"/>
                  <dgm:constr type="w" for="ch" forName="rootConnector" refType="w" refFor="ch" refForName="rootText" fact="0.2"/>
                  <dgm:constr type="h" for="ch" forName="rootConnector" refType="h" refFor="ch" refForName="rootText"/>
                </dgm:constrLst>
              </dgm:else>
            </dgm:choose>
            <dgm:ruleLst/>
            <dgm:layoutNode name="rootText" styleLbl="node1"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</dgm:ruleLst>
            </dgm:layoutNode>
            <dgm:layoutNode name="rootConnector" moveWith="rootText">
              <dgm:alg type="sp"/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self" ptType="node" cnt="1"/>
              <dgm:constrLst/>
              <dgm:ruleLst/>
            </dgm:layoutNode>
          </dgm:layoutNode>
          <dgm:layoutNode name="childShape">
            <dgm:alg type="hierChild">
              <dgm:param type="chAlign" val="l"/>
              <dgm:param type="linDir" val="fromT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11" axis="ch">
              <dgm:forEach name="Name12" axis="self" ptType="parTrans" cnt="1">
                <dgm:layoutNode name="Name13">
                  <dgm:choose name="Name14">
                    <dgm:if name="Name15" func="var" arg="dir" op="equ" val="norm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L"/>
                      </dgm:alg>
                    </dgm:if>
                    <dgm:else name="Name16">
                      <dgm:alg type="conn">
                        <dgm:param type="dim" val="1D"/>
                        <dgm:param type="endSty" val="noArr"/>
                        <dgm:param type="connRout" val="bend"/>
                        <dgm:param type="srcNode" val="rootConnector"/>
                        <dgm:param type="begPts" val="bCtr"/>
                        <dgm:param type="endPts" val="midR"/>
                      </dgm:alg>
                    </dgm:else>
                  </dgm:choose>
                  <dgm:shape xmlns:r="http://schemas.openxmlformats.org/officeDocument/2006/relationships" type="conn" r:blip="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forEach name="Name17" axis="self" ptType="node">
                <dgm:layoutNode name="childText" styleLbl="bgAcc1">
                  <dgm:varLst>
                    <dgm:bulletEnabled val="1"/>
                  </dgm:varLst>
                  <dgm:alg type="tx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self desOrSelf" ptType="node node" st="1 1" cnt="1 0"/>
                  <dgm:constrLst>
                    <dgm:constr type="tMarg" refType="primFontSz" fact="0.1"/>
                    <dgm:constr type="bMarg" refType="primFontSz" fact="0.1"/>
                    <dgm:constr type="lMarg" refType="primFontSz" fact="0.15"/>
                    <dgm:constr type="rMarg" refType="primFontSz" fact="0.15"/>
                  </dgm:constrLst>
                  <dgm:ruleLst>
                    <dgm:rule type="primFontSz" val="5" fact="NaN" max="NaN"/>
                  </dgm:ruleLst>
                </dgm:layoutNode>
              </dgm:forEach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F48AA22-89A4-4CA1-A2D4-78FB884F934E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3A9E8-EF9C-4540-ACF4-4051308097D5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16508082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685800" y="2130427"/>
            <a:ext cx="7772400" cy="1470025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8025232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5269338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722313" y="4406902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8353356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457201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648200" y="1600202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74629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22207758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599089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286810728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575051" y="273052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457200" y="1435102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52489100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38817689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49538143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6629400" y="274640"/>
            <a:ext cx="2057400" cy="5851525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40"/>
            <a:ext cx="6019800" cy="5851525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</p:spTree>
    <p:extLst>
      <p:ext uri="{BB962C8B-B14F-4D97-AF65-F5344CB8AC3E}">
        <p14:creationId xmlns="" xmlns:p14="http://schemas.microsoft.com/office/powerpoint/2010/main" val="179114223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2.jpeg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457200" y="1600202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457200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7C5135-C6EC-4FEB-97E1-E7A17BEAE96C}" type="datetimeFigureOut">
              <a:rPr lang="pt-BR" smtClean="0"/>
              <a:pPr/>
              <a:t>26/05/2018</a:t>
            </a:fld>
            <a:endParaRPr lang="pt-BR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3124201" y="6356352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6553201" y="635635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B1E68D5-6873-41D9-9B60-358195EC3482}" type="slidenum">
              <a:rPr lang="pt-BR" smtClean="0"/>
              <a:pPr/>
              <a:t>‹nº›</a:t>
            </a:fld>
            <a:endParaRPr lang="pt-BR"/>
          </a:p>
        </p:txBody>
      </p:sp>
      <p:pic>
        <p:nvPicPr>
          <p:cNvPr id="7" name="Picture 3" descr="Z:\Documentos\2018\48º Congresso da Assemae\Peças Gráficas\Template Power Point\banner 730x124 (2) - Cópia.jpg"/>
          <p:cNvPicPr>
            <a:picLocks noChangeAspect="1" noChangeArrowheads="1"/>
          </p:cNvPicPr>
          <p:nvPr userDrawn="1"/>
        </p:nvPicPr>
        <p:blipFill>
          <a:blip r:embed="rId1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36512" y="5517233"/>
            <a:ext cx="9180512" cy="1400164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4" descr="Z:\Documentos\2018\48º Congresso da Assemae\Peças Gráficas\Template Power Point\fundo power point.jpg"/>
          <p:cNvPicPr>
            <a:picLocks noChangeAspect="1" noChangeArrowheads="1"/>
          </p:cNvPicPr>
          <p:nvPr userDrawn="1"/>
        </p:nvPicPr>
        <p:blipFill rotWithShape="1">
          <a:blip r:embed="rId14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 l="9337" r="8716"/>
          <a:stretch/>
        </p:blipFill>
        <p:spPr bwMode="auto">
          <a:xfrm>
            <a:off x="-36512" y="0"/>
            <a:ext cx="9180512" cy="5517232"/>
          </a:xfrm>
          <a:prstGeom prst="rect">
            <a:avLst/>
          </a:prstGeom>
          <a:noFill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="" xmlns:p14="http://schemas.microsoft.com/office/powerpoint/2010/main" val="13279702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jpe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ubtítulo 2"/>
          <p:cNvSpPr>
            <a:spLocks noGrp="1"/>
          </p:cNvSpPr>
          <p:nvPr>
            <p:ph type="subTitle" idx="4294967295"/>
          </p:nvPr>
        </p:nvSpPr>
        <p:spPr>
          <a:xfrm>
            <a:off x="683568" y="3789040"/>
            <a:ext cx="7776864" cy="1655762"/>
          </a:xfrm>
        </p:spPr>
        <p:txBody>
          <a:bodyPr>
            <a:normAutofit/>
          </a:bodyPr>
          <a:lstStyle/>
          <a:p>
            <a:pPr algn="l"/>
            <a:r>
              <a:rPr lang="pt-BR" sz="2800" b="1" dirty="0" smtClean="0"/>
              <a:t>Autores: 	Valeria Figueiredo Lima</a:t>
            </a:r>
          </a:p>
          <a:p>
            <a:pPr lvl="3">
              <a:buNone/>
            </a:pPr>
            <a:r>
              <a:rPr lang="pt-BR" sz="2800" b="1" dirty="0" smtClean="0"/>
              <a:t>		Silvio Roberto Magalhães Orrico</a:t>
            </a:r>
          </a:p>
          <a:p>
            <a:pPr lvl="4">
              <a:buNone/>
            </a:pPr>
            <a:r>
              <a:rPr lang="pt-BR" sz="2800" b="1" dirty="0" smtClean="0"/>
              <a:t>Maurício Santana </a:t>
            </a:r>
            <a:r>
              <a:rPr lang="pt-BR" sz="2800" b="1" dirty="0" err="1" smtClean="0"/>
              <a:t>Lordêlo</a:t>
            </a:r>
            <a:endParaRPr lang="pt-BR" sz="2800" b="1" dirty="0" smtClean="0"/>
          </a:p>
          <a:p>
            <a:pPr lvl="3"/>
            <a:endParaRPr lang="pt-BR" sz="1600" b="1" dirty="0" smtClean="0"/>
          </a:p>
          <a:p>
            <a:pPr algn="l"/>
            <a:endParaRPr lang="pt-BR" sz="2800" dirty="0"/>
          </a:p>
        </p:txBody>
      </p:sp>
      <p:sp>
        <p:nvSpPr>
          <p:cNvPr id="5" name="Título 1"/>
          <p:cNvSpPr>
            <a:spLocks noGrp="1"/>
          </p:cNvSpPr>
          <p:nvPr>
            <p:ph type="ctrTitle" idx="4294967295"/>
          </p:nvPr>
        </p:nvSpPr>
        <p:spPr>
          <a:xfrm>
            <a:off x="683568" y="1124744"/>
            <a:ext cx="7956376" cy="2387600"/>
          </a:xfrm>
        </p:spPr>
        <p:txBody>
          <a:bodyPr anchor="ctr" anchorCtr="0">
            <a:normAutofit fontScale="90000"/>
          </a:bodyPr>
          <a:lstStyle/>
          <a:p>
            <a:r>
              <a:rPr lang="pt-BR" b="1" dirty="0" smtClean="0"/>
              <a:t>CONSUMO DE ÁGUA </a:t>
            </a:r>
            <a:r>
              <a:rPr lang="pt-BR" b="1" i="1" dirty="0" smtClean="0"/>
              <a:t>PER CAPITA </a:t>
            </a:r>
            <a:r>
              <a:rPr lang="pt-BR" b="1" dirty="0" smtClean="0"/>
              <a:t> EM EMPREENDIMENTOS DO PROGRAMA MINHA CASA MINHA VIDA</a:t>
            </a:r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260215031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INTRODUÇÃO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268760"/>
            <a:ext cx="8229600" cy="4104457"/>
          </a:xfrm>
        </p:spPr>
        <p:txBody>
          <a:bodyPr>
            <a:normAutofit fontScale="62500" lnSpcReduction="20000"/>
          </a:bodyPr>
          <a:lstStyle/>
          <a:p>
            <a:pPr algn="just">
              <a:buNone/>
            </a:pPr>
            <a:r>
              <a:rPr lang="pt-BR" dirty="0" smtClean="0">
                <a:cs typeface="Arial" pitchFamily="34" charset="0"/>
              </a:rPr>
              <a:t>O consumo de água varia de acordo com uma série de fatores r</a:t>
            </a:r>
            <a:r>
              <a:rPr lang="pt-BR" dirty="0" smtClean="0"/>
              <a:t>elacionados à gestão,  ao ambiente, à residência e sociodemográficos.</a:t>
            </a:r>
          </a:p>
          <a:p>
            <a:pPr algn="just">
              <a:buNone/>
            </a:pPr>
            <a:endParaRPr lang="pt-BR" dirty="0" smtClean="0">
              <a:cs typeface="Arial" pitchFamily="34" charset="0"/>
            </a:endParaRPr>
          </a:p>
          <a:p>
            <a:pPr algn="just">
              <a:buNone/>
            </a:pPr>
            <a:r>
              <a:rPr lang="pt-BR" dirty="0" smtClean="0">
                <a:cs typeface="Arial" pitchFamily="34" charset="0"/>
              </a:rPr>
              <a:t>Consumo per capita de água é informação fundamental para planejamento dos sistemas de abastecimento.</a:t>
            </a:r>
          </a:p>
          <a:p>
            <a:pPr algn="just">
              <a:buNone/>
            </a:pPr>
            <a:endParaRPr lang="pt-BR" dirty="0" smtClean="0">
              <a:cs typeface="Arial" pitchFamily="34" charset="0"/>
            </a:endParaRPr>
          </a:p>
          <a:p>
            <a:pPr algn="just">
              <a:buNone/>
            </a:pPr>
            <a:r>
              <a:rPr lang="pt-BR" dirty="0" smtClean="0"/>
              <a:t>A literatura nacional recomenda valores para o consumo de água </a:t>
            </a:r>
            <a:r>
              <a:rPr lang="pt-BR" i="1" dirty="0" smtClean="0"/>
              <a:t>per capita</a:t>
            </a:r>
            <a:r>
              <a:rPr lang="pt-BR" dirty="0" smtClean="0"/>
              <a:t>  doméstico, variando no intervalo de 90 a 300 L/</a:t>
            </a:r>
            <a:r>
              <a:rPr lang="pt-BR" dirty="0" err="1" smtClean="0"/>
              <a:t>hab</a:t>
            </a:r>
            <a:r>
              <a:rPr lang="pt-BR" dirty="0" smtClean="0"/>
              <a:t>/dia.</a:t>
            </a:r>
          </a:p>
          <a:p>
            <a:pPr>
              <a:buNone/>
            </a:pPr>
            <a:endParaRPr lang="pt-BR" dirty="0" smtClean="0">
              <a:cs typeface="Arial" pitchFamily="34" charset="0"/>
            </a:endParaRPr>
          </a:p>
          <a:p>
            <a:pPr>
              <a:buNone/>
            </a:pPr>
            <a:r>
              <a:rPr lang="pt-BR" dirty="0" smtClean="0">
                <a:cs typeface="Arial" pitchFamily="34" charset="0"/>
              </a:rPr>
              <a:t>O consumo doméstico – 90% dos consumidores dos prestadores de serviço.</a:t>
            </a:r>
          </a:p>
          <a:p>
            <a:pPr>
              <a:buNone/>
            </a:pPr>
            <a:endParaRPr lang="pt-BR" dirty="0" smtClean="0">
              <a:cs typeface="Arial" pitchFamily="34" charset="0"/>
            </a:endParaRPr>
          </a:p>
          <a:p>
            <a:pPr>
              <a:buNone/>
            </a:pPr>
            <a:r>
              <a:rPr lang="pt-BR" dirty="0" smtClean="0">
                <a:cs typeface="Arial" pitchFamily="34" charset="0"/>
              </a:rPr>
              <a:t>Ocupação espontânea da área urbana - dificuldade de delimitação das área ocupadas pelos grupos sociais.</a:t>
            </a:r>
          </a:p>
          <a:p>
            <a:pPr>
              <a:buNone/>
            </a:pPr>
            <a:r>
              <a:rPr lang="pt-BR" dirty="0" smtClean="0">
                <a:cs typeface="Arial" pitchFamily="34" charset="0"/>
              </a:rPr>
              <a:t>Programas habitacionais – melhor delimitação destas áreas.</a:t>
            </a:r>
          </a:p>
          <a:p>
            <a:endParaRPr lang="pt-BR" dirty="0"/>
          </a:p>
        </p:txBody>
      </p:sp>
    </p:spTree>
    <p:extLst>
      <p:ext uri="{BB962C8B-B14F-4D97-AF65-F5344CB8AC3E}">
        <p14:creationId xmlns="" xmlns:p14="http://schemas.microsoft.com/office/powerpoint/2010/main" val="413487478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OBJETIVO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pt-BR" dirty="0" smtClean="0"/>
          </a:p>
          <a:p>
            <a:r>
              <a:rPr lang="pt-BR" dirty="0" smtClean="0"/>
              <a:t>Avaliar o consumo </a:t>
            </a:r>
            <a:r>
              <a:rPr lang="pt-BR" i="1" dirty="0" smtClean="0"/>
              <a:t>per capita</a:t>
            </a:r>
            <a:r>
              <a:rPr lang="pt-BR" dirty="0" smtClean="0"/>
              <a:t>  de água em função da renda familiar, do tipo de domicílio e da taxa de ocupação domiciliar.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METODOLOGIA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pt-BR" dirty="0" smtClean="0"/>
              <a:t>Pesquisa descritiva quantitativa utilizando como método o estudo de </a:t>
            </a:r>
            <a:r>
              <a:rPr lang="pt-BR" dirty="0" smtClean="0"/>
              <a:t>caso.</a:t>
            </a:r>
            <a:endParaRPr lang="pt-BR" dirty="0" smtClean="0"/>
          </a:p>
          <a:p>
            <a:pPr algn="just"/>
            <a:r>
              <a:rPr lang="pt-BR" dirty="0" smtClean="0"/>
              <a:t>Objeto da pesquisa é o consumo per capita de água efetivo doméstico em domicílios PMCMV</a:t>
            </a:r>
            <a:endParaRPr lang="pt-BR" dirty="0"/>
          </a:p>
        </p:txBody>
      </p:sp>
      <p:sp>
        <p:nvSpPr>
          <p:cNvPr id="4" name="Seta para a direita 3"/>
          <p:cNvSpPr/>
          <p:nvPr/>
        </p:nvSpPr>
        <p:spPr>
          <a:xfrm>
            <a:off x="539552" y="3645024"/>
            <a:ext cx="4248472" cy="2084050"/>
          </a:xfrm>
          <a:prstGeom prst="rightArrow">
            <a:avLst/>
          </a:prstGeom>
        </p:spPr>
        <p:style>
          <a:lnRef idx="2">
            <a:schemeClr val="lt1">
              <a:hueOff val="0"/>
              <a:satOff val="0"/>
              <a:lumOff val="0"/>
              <a:alphaOff val="0"/>
            </a:schemeClr>
          </a:lnRef>
          <a:fillRef idx="1">
            <a:schemeClr val="accent1">
              <a:hueOff val="0"/>
              <a:satOff val="0"/>
              <a:lumOff val="0"/>
              <a:alphaOff val="0"/>
            </a:schemeClr>
          </a:fillRef>
          <a:effectRef idx="0">
            <a:schemeClr val="accent1">
              <a:hueOff val="0"/>
              <a:satOff val="0"/>
              <a:lumOff val="0"/>
              <a:alphaOff val="0"/>
            </a:schemeClr>
          </a:effectRef>
          <a:fontRef idx="minor">
            <a:schemeClr val="lt1"/>
          </a:fontRef>
        </p:style>
      </p:sp>
      <p:graphicFrame>
        <p:nvGraphicFramePr>
          <p:cNvPr id="5" name="Espaço Reservado para Conteúdo 6"/>
          <p:cNvGraphicFramePr>
            <a:graphicFrameLocks/>
          </p:cNvGraphicFramePr>
          <p:nvPr/>
        </p:nvGraphicFramePr>
        <p:xfrm>
          <a:off x="4644008" y="3789040"/>
          <a:ext cx="4042792" cy="22807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grpSp>
        <p:nvGrpSpPr>
          <p:cNvPr id="7" name="Grupo 6"/>
          <p:cNvGrpSpPr/>
          <p:nvPr/>
        </p:nvGrpSpPr>
        <p:grpSpPr>
          <a:xfrm>
            <a:off x="323528" y="4365104"/>
            <a:ext cx="4320479" cy="717989"/>
            <a:chOff x="663832" y="1372177"/>
            <a:chExt cx="7097692" cy="1579994"/>
          </a:xfrm>
        </p:grpSpPr>
        <p:sp>
          <p:nvSpPr>
            <p:cNvPr id="8" name="Retângulo 7"/>
            <p:cNvSpPr/>
            <p:nvPr/>
          </p:nvSpPr>
          <p:spPr>
            <a:xfrm>
              <a:off x="663832" y="1372177"/>
              <a:ext cx="6742807" cy="1579994"/>
            </a:xfrm>
            <a:prstGeom prst="rect">
              <a:avLst/>
            </a:prstGeom>
          </p:spPr>
          <p:style>
            <a:lnRef idx="0">
              <a:schemeClr val="dk1">
                <a:alpha val="0"/>
                <a:hueOff val="0"/>
                <a:satOff val="0"/>
                <a:lumOff val="0"/>
                <a:alphaOff val="0"/>
              </a:schemeClr>
            </a:lnRef>
            <a:fillRef idx="0">
              <a:schemeClr val="lt1">
                <a:alpha val="0"/>
                <a:hueOff val="0"/>
                <a:satOff val="0"/>
                <a:lumOff val="0"/>
                <a:alphaOff val="0"/>
              </a:schemeClr>
            </a:fillRef>
            <a:effectRef idx="0">
              <a:schemeClr val="lt1">
                <a:alpha val="0"/>
                <a:hueOff val="0"/>
                <a:satOff val="0"/>
                <a:lumOff val="0"/>
                <a:alphaOff val="0"/>
              </a:schemeClr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</p:sp>
        <p:sp>
          <p:nvSpPr>
            <p:cNvPr id="9" name="Retângulo 8"/>
            <p:cNvSpPr/>
            <p:nvPr/>
          </p:nvSpPr>
          <p:spPr>
            <a:xfrm>
              <a:off x="1018717" y="1372177"/>
              <a:ext cx="6742807" cy="1579994"/>
            </a:xfrm>
            <a:prstGeom prst="rect">
              <a:avLst/>
            </a:prstGeom>
          </p:spPr>
          <p:style>
            <a:lnRef idx="0">
              <a:scrgbClr r="0" g="0" b="0"/>
            </a:lnRef>
            <a:fillRef idx="0">
              <a:scrgbClr r="0" g="0" b="0"/>
            </a:fillRef>
            <a:effectRef idx="0">
              <a:scrgbClr r="0" g="0" b="0"/>
            </a:effectRef>
            <a:fontRef idx="minor">
              <a:schemeClr val="tx1">
                <a:hueOff val="0"/>
                <a:satOff val="0"/>
                <a:lumOff val="0"/>
                <a:alphaOff val="0"/>
              </a:schemeClr>
            </a:fontRef>
          </p:style>
          <p:txBody>
            <a:bodyPr spcFirstLastPara="0" vert="horz" wrap="square" lIns="0" tIns="345440" rIns="0" bIns="345440" numCol="1" spcCol="1270" anchor="ctr" anchorCtr="0">
              <a:noAutofit/>
            </a:bodyPr>
            <a:lstStyle/>
            <a:p>
              <a:pPr lvl="0" algn="l" defTabSz="1511300">
                <a:lnSpc>
                  <a:spcPct val="90000"/>
                </a:lnSpc>
                <a:spcBef>
                  <a:spcPct val="0"/>
                </a:spcBef>
                <a:spcAft>
                  <a:spcPct val="35000"/>
                </a:spcAft>
              </a:pPr>
              <a:r>
                <a:rPr lang="pt-BR" sz="2000" kern="1200" dirty="0" smtClean="0">
                  <a:solidFill>
                    <a:schemeClr val="bg1"/>
                  </a:solidFill>
                </a:rPr>
                <a:t>População selecionada: Moradores de 3 empreendimentos PMCMV </a:t>
              </a:r>
              <a:endParaRPr lang="pt-BR" sz="2000" kern="1200" dirty="0">
                <a:solidFill>
                  <a:schemeClr val="bg1"/>
                </a:solidFill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Espaço Reservado para Conteúdo 2"/>
          <p:cNvSpPr txBox="1">
            <a:spLocks/>
          </p:cNvSpPr>
          <p:nvPr/>
        </p:nvSpPr>
        <p:spPr>
          <a:xfrm>
            <a:off x="4067944" y="404664"/>
            <a:ext cx="4824536" cy="54006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endParaRPr kumimoji="0" lang="pt-BR" sz="28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 Residencial </a:t>
            </a:r>
            <a:r>
              <a:rPr kumimoji="0" lang="pt-BR" sz="28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Nulce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P.</a:t>
            </a:r>
            <a:r>
              <a:rPr kumimoji="0" lang="pt-BR" sz="2800" b="0" i="0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</a:t>
            </a:r>
            <a:r>
              <a:rPr kumimoji="0" lang="pt-BR" sz="28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Gonçalves (F1P) – 540 apartamentos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pt-BR" sz="2800" dirty="0" smtClean="0"/>
          </a:p>
          <a:p>
            <a:pPr marL="342900" indent="-342900">
              <a:spcBef>
                <a:spcPct val="20000"/>
              </a:spcBef>
              <a:defRPr/>
            </a:pPr>
            <a:r>
              <a:rPr lang="pt-BR" sz="2800" dirty="0" smtClean="0"/>
              <a:t>  Loteamento Res. Vila de São Pedro (F1C) – 780 casas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pt-BR" sz="2800" dirty="0" smtClean="0"/>
          </a:p>
          <a:p>
            <a:pPr marL="342900" indent="-342900">
              <a:spcBef>
                <a:spcPct val="20000"/>
              </a:spcBef>
              <a:defRPr/>
            </a:pPr>
            <a:r>
              <a:rPr lang="pt-BR" sz="2800" dirty="0" smtClean="0"/>
              <a:t>   Mais Viver Condomínio Clube (F2C) – 375 casas</a:t>
            </a:r>
          </a:p>
          <a:p>
            <a:pPr marL="342900" indent="-342900">
              <a:spcBef>
                <a:spcPct val="20000"/>
              </a:spcBef>
              <a:defRPr/>
            </a:pPr>
            <a:endParaRPr lang="pt-BR" sz="2800" dirty="0"/>
          </a:p>
        </p:txBody>
      </p:sp>
      <p:pic>
        <p:nvPicPr>
          <p:cNvPr id="5" name="Imagem 4" descr="C:\Users\Valéria\Documents\VALERIA\MESTRADO\PESQUISA\DISSERTAÇÃO\NULCE-1-827x465.jp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404664"/>
            <a:ext cx="2880320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9" name="Imagem 8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7584" y="2060848"/>
            <a:ext cx="2880320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1" name="Imagem 10" descr="C:\Users\Valéria\Pictures\1796420_606380646104346_701349284_n.jpg"/>
          <p:cNvPicPr/>
          <p:nvPr/>
        </p:nvPicPr>
        <p:blipFill>
          <a:blip r:embed="rId4" cstate="print"/>
          <a:stretch>
            <a:fillRect/>
          </a:stretch>
        </p:blipFill>
        <p:spPr bwMode="auto">
          <a:xfrm>
            <a:off x="1259632" y="3573016"/>
            <a:ext cx="3096344" cy="18722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77485"/>
          </a:xfrm>
        </p:spPr>
        <p:txBody>
          <a:bodyPr/>
          <a:lstStyle/>
          <a:p>
            <a:pPr algn="just"/>
            <a:r>
              <a:rPr lang="pt-BR" dirty="0" smtClean="0"/>
              <a:t>O consumo de água </a:t>
            </a:r>
            <a:r>
              <a:rPr lang="pt-BR" i="1" dirty="0" smtClean="0"/>
              <a:t>per capita</a:t>
            </a:r>
            <a:r>
              <a:rPr lang="pt-BR" dirty="0" smtClean="0"/>
              <a:t>  é composto pelo consumo </a:t>
            </a:r>
            <a:r>
              <a:rPr lang="pt-BR" i="1" dirty="0" smtClean="0"/>
              <a:t>per capita</a:t>
            </a:r>
            <a:r>
              <a:rPr lang="pt-BR" dirty="0" smtClean="0"/>
              <a:t>  efetivo, acrescido da parcela das perdas de água reais e aparentes do sistema.</a:t>
            </a:r>
          </a:p>
          <a:p>
            <a:pPr algn="just"/>
            <a:r>
              <a:rPr lang="pt-BR" dirty="0" smtClean="0"/>
              <a:t>O consumo </a:t>
            </a:r>
            <a:r>
              <a:rPr lang="pt-BR" i="1" dirty="0" smtClean="0"/>
              <a:t>per capita</a:t>
            </a:r>
            <a:r>
              <a:rPr lang="pt-BR" dirty="0" smtClean="0"/>
              <a:t>  efetivo (</a:t>
            </a:r>
            <a:r>
              <a:rPr lang="pt-BR" dirty="0" err="1" smtClean="0"/>
              <a:t>qe</a:t>
            </a:r>
            <a:r>
              <a:rPr lang="pt-BR" dirty="0" smtClean="0"/>
              <a:t>), objeto de estudo desta pesquisa, é o volume de água efetivamente consumido para realização das atividades.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395536" y="332656"/>
            <a:ext cx="8748464" cy="5534075"/>
          </a:xfrm>
        </p:spPr>
        <p:txBody>
          <a:bodyPr>
            <a:normAutofit/>
          </a:bodyPr>
          <a:lstStyle/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3600" dirty="0" smtClean="0"/>
              <a:t>O consumo </a:t>
            </a:r>
            <a:r>
              <a:rPr lang="pt-BR" sz="3600" i="1" dirty="0" smtClean="0"/>
              <a:t>per capita</a:t>
            </a:r>
            <a:r>
              <a:rPr lang="pt-BR" sz="3600" dirty="0" smtClean="0"/>
              <a:t>  </a:t>
            </a:r>
            <a:r>
              <a:rPr lang="pt-BR" sz="3600" dirty="0" smtClean="0"/>
              <a:t>efetivo</a:t>
            </a:r>
          </a:p>
          <a:p>
            <a:pPr marL="0" lvl="0" indent="0" fontAlgn="base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3600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 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										     </a:t>
            </a:r>
            <a:r>
              <a:rPr lang="pt-BR" dirty="0" err="1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qe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= </a:t>
            </a:r>
            <a:r>
              <a:rPr lang="pt-BR" dirty="0" err="1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Vc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/(</a:t>
            </a:r>
            <a:r>
              <a:rPr lang="pt-BR" dirty="0" err="1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Nh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/</a:t>
            </a:r>
            <a:r>
              <a:rPr lang="pt-BR" dirty="0" err="1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Nd</a:t>
            </a: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)                            Equação(1)</a:t>
            </a: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endParaRPr lang="pt-BR" dirty="0" smtClean="0">
              <a:latin typeface="Arial" pitchFamily="34" charset="0"/>
              <a:ea typeface="Times New Roman" pitchFamily="18" charset="0"/>
              <a:cs typeface="Times New Roman" pitchFamily="18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Onde:</a:t>
            </a:r>
            <a:endParaRPr lang="pt-BR" sz="1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qe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= consumo </a:t>
            </a:r>
            <a:r>
              <a:rPr lang="pt-BR" sz="2800" i="1" dirty="0" smtClean="0">
                <a:latin typeface="Arial" pitchFamily="34" charset="0"/>
                <a:ea typeface="Times New Roman" pitchFamily="18" charset="0"/>
                <a:cs typeface="Times New Roman" pitchFamily="18" charset="0"/>
              </a:rPr>
              <a:t>per capita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 efetivo (L/</a:t>
            </a: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hab.dia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);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Vc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= volume consumido medido nos hidrômetros (L);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Nh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= número de habitantes por domicílio (</a:t>
            </a: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hab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/</a:t>
            </a: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lig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);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pPr marL="0" lvl="0" indent="0" eaLnBrk="0" fontAlgn="base" hangingPunct="0">
              <a:spcBef>
                <a:spcPct val="0"/>
              </a:spcBef>
              <a:spcAft>
                <a:spcPct val="0"/>
              </a:spcAft>
              <a:buNone/>
              <a:tabLst>
                <a:tab pos="449263" algn="l"/>
                <a:tab pos="898525" algn="l"/>
                <a:tab pos="1349375" algn="l"/>
                <a:tab pos="1798638" algn="l"/>
                <a:tab pos="2247900" algn="l"/>
                <a:tab pos="2697163" algn="l"/>
                <a:tab pos="4657725" algn="l"/>
              </a:tabLst>
            </a:pPr>
            <a:r>
              <a:rPr lang="pt-BR" sz="2800" dirty="0" err="1" smtClean="0">
                <a:latin typeface="Arial" pitchFamily="34" charset="0"/>
                <a:ea typeface="Calibri" pitchFamily="34" charset="0"/>
                <a:cs typeface="Arial" pitchFamily="34" charset="0"/>
              </a:rPr>
              <a:t>Nd</a:t>
            </a:r>
            <a:r>
              <a:rPr lang="pt-BR" sz="2800" dirty="0" smtClean="0">
                <a:latin typeface="Arial" pitchFamily="34" charset="0"/>
                <a:ea typeface="Calibri" pitchFamily="34" charset="0"/>
                <a:cs typeface="Arial" pitchFamily="34" charset="0"/>
              </a:rPr>
              <a:t> = número de dias da medição (dia).</a:t>
            </a:r>
            <a:endParaRPr lang="pt-BR" sz="2800" dirty="0" smtClean="0">
              <a:latin typeface="Arial" pitchFamily="34" charset="0"/>
              <a:cs typeface="Arial" pitchFamily="34" charset="0"/>
            </a:endParaRPr>
          </a:p>
          <a:p>
            <a:endParaRPr lang="pt-BR" dirty="0"/>
          </a:p>
        </p:txBody>
      </p:sp>
      <p:sp>
        <p:nvSpPr>
          <p:cNvPr id="3074" name="Rectangle 2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pt-BR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692696"/>
            <a:ext cx="8229600" cy="564949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	Coleta de dados:</a:t>
            </a:r>
          </a:p>
          <a:p>
            <a:pPr algn="just"/>
            <a:r>
              <a:rPr lang="pt-BR" dirty="0" smtClean="0"/>
              <a:t>(</a:t>
            </a:r>
            <a:r>
              <a:rPr lang="pt-BR" dirty="0" err="1" smtClean="0"/>
              <a:t>Vc</a:t>
            </a:r>
            <a:r>
              <a:rPr lang="pt-BR" dirty="0" smtClean="0"/>
              <a:t>) Volume consumido de água por domicílio – SAAE</a:t>
            </a:r>
          </a:p>
          <a:p>
            <a:pPr algn="just"/>
            <a:r>
              <a:rPr lang="pt-BR" dirty="0" smtClean="0"/>
              <a:t>(</a:t>
            </a:r>
            <a:r>
              <a:rPr lang="pt-BR" dirty="0" err="1" smtClean="0"/>
              <a:t>Nh</a:t>
            </a:r>
            <a:r>
              <a:rPr lang="pt-BR" dirty="0" smtClean="0"/>
              <a:t>) Número de habitantes por imóvel  - associação de moradores e condomínio </a:t>
            </a:r>
          </a:p>
          <a:p>
            <a:pPr algn="just"/>
            <a:r>
              <a:rPr lang="pt-BR" dirty="0" smtClean="0"/>
              <a:t>para a faixa 1 casa (F1C) o período de leitura dos hidrômetros foi de 17 meses,</a:t>
            </a:r>
          </a:p>
          <a:p>
            <a:pPr algn="just"/>
            <a:r>
              <a:rPr lang="pt-BR" dirty="0" smtClean="0"/>
              <a:t>para faixa 1 prédio (F1P) e faixa 2 Casa (F2C) o período foi de 24 meses.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1988840"/>
            <a:ext cx="7997183" cy="277693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Retângulo 4"/>
          <p:cNvSpPr/>
          <p:nvPr/>
        </p:nvSpPr>
        <p:spPr>
          <a:xfrm>
            <a:off x="611560" y="1556792"/>
            <a:ext cx="7920880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 Planilha de cálculos de consumos </a:t>
            </a:r>
            <a:r>
              <a:rPr lang="pt-BR" b="1" i="1" dirty="0" smtClean="0"/>
              <a:t>per capita</a:t>
            </a:r>
            <a:r>
              <a:rPr lang="pt-BR" b="1" dirty="0" smtClean="0"/>
              <a:t>  por empreendimento residencial.</a:t>
            </a:r>
            <a:endParaRPr lang="pt-BR" dirty="0"/>
          </a:p>
        </p:txBody>
      </p:sp>
      <p:sp>
        <p:nvSpPr>
          <p:cNvPr id="6" name="Retângulo 5"/>
          <p:cNvSpPr/>
          <p:nvPr/>
        </p:nvSpPr>
        <p:spPr>
          <a:xfrm>
            <a:off x="611560" y="4869160"/>
            <a:ext cx="7992888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buNone/>
            </a:pPr>
            <a:r>
              <a:rPr lang="pt-BR" dirty="0" smtClean="0"/>
              <a:t>Análise estatística - Software livre “R CORE TEAM. R</a:t>
            </a:r>
          </a:p>
        </p:txBody>
      </p:sp>
      <p:sp>
        <p:nvSpPr>
          <p:cNvPr id="7" name="Retângulo 6"/>
          <p:cNvSpPr/>
          <p:nvPr/>
        </p:nvSpPr>
        <p:spPr>
          <a:xfrm>
            <a:off x="539552" y="764704"/>
            <a:ext cx="3835537" cy="584775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pt-BR" sz="3200" dirty="0" smtClean="0"/>
              <a:t>Tratamento de dados:</a:t>
            </a:r>
            <a:endParaRPr lang="pt-BR" sz="32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39552" y="476672"/>
            <a:ext cx="8229600" cy="4886003"/>
          </a:xfrm>
        </p:spPr>
        <p:txBody>
          <a:bodyPr>
            <a:normAutofit/>
          </a:bodyPr>
          <a:lstStyle/>
          <a:p>
            <a:pPr algn="just">
              <a:buNone/>
            </a:pPr>
            <a:r>
              <a:rPr lang="pt-BR" dirty="0" smtClean="0"/>
              <a:t>	Tratamento de dados:</a:t>
            </a:r>
          </a:p>
          <a:p>
            <a:pPr algn="just"/>
            <a:r>
              <a:rPr lang="pt-BR" dirty="0" smtClean="0"/>
              <a:t>Eliminados da amostra - domicílios com as ligações inativas e com problemas generalizados de leitura</a:t>
            </a:r>
          </a:p>
          <a:p>
            <a:pPr algn="just"/>
            <a:r>
              <a:rPr lang="pt-BR" dirty="0" smtClean="0"/>
              <a:t>Consumos </a:t>
            </a:r>
            <a:r>
              <a:rPr lang="pt-BR" i="1" dirty="0" smtClean="0"/>
              <a:t>per capitas</a:t>
            </a:r>
            <a:r>
              <a:rPr lang="pt-BR" dirty="0" smtClean="0"/>
              <a:t> mínimos -  20 L/</a:t>
            </a:r>
            <a:r>
              <a:rPr lang="pt-BR" dirty="0" err="1" smtClean="0"/>
              <a:t>hab.</a:t>
            </a:r>
            <a:r>
              <a:rPr lang="pt-BR" dirty="0" smtClean="0"/>
              <a:t>dia (OMS e UNICEF, e WELL),</a:t>
            </a:r>
          </a:p>
          <a:p>
            <a:pPr algn="just"/>
            <a:r>
              <a:rPr lang="pt-BR" dirty="0" smtClean="0"/>
              <a:t>Consumos </a:t>
            </a:r>
            <a:r>
              <a:rPr lang="pt-BR" i="1" dirty="0" smtClean="0"/>
              <a:t>per capitas</a:t>
            </a:r>
            <a:r>
              <a:rPr lang="pt-BR" dirty="0" smtClean="0"/>
              <a:t> máximo 350 L/</a:t>
            </a:r>
            <a:r>
              <a:rPr lang="pt-BR" dirty="0" err="1" smtClean="0"/>
              <a:t>hab.dia.</a:t>
            </a:r>
            <a:endParaRPr lang="pt-BR" dirty="0" smtClean="0"/>
          </a:p>
          <a:p>
            <a:pPr algn="just">
              <a:buNone/>
            </a:pPr>
            <a:r>
              <a:rPr lang="pt-BR" dirty="0" smtClean="0"/>
              <a:t>Redução da amostra de 1.695 para 1.126 domicílios.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908720"/>
            <a:ext cx="8229600" cy="4525963"/>
          </a:xfrm>
        </p:spPr>
        <p:txBody>
          <a:bodyPr>
            <a:normAutofit fontScale="92500" lnSpcReduction="10000"/>
          </a:bodyPr>
          <a:lstStyle/>
          <a:p>
            <a:pPr algn="just">
              <a:buNone/>
            </a:pPr>
            <a:r>
              <a:rPr lang="pt-BR" dirty="0" smtClean="0"/>
              <a:t>Equação que descreve a curva do consumo </a:t>
            </a:r>
            <a:r>
              <a:rPr lang="pt-BR" i="1" dirty="0" smtClean="0"/>
              <a:t>per capita (</a:t>
            </a:r>
            <a:r>
              <a:rPr lang="pt-BR" dirty="0" err="1" smtClean="0"/>
              <a:t>Cohim</a:t>
            </a:r>
            <a:r>
              <a:rPr lang="pt-BR" dirty="0" smtClean="0"/>
              <a:t>, Silva e Meirelles, 2011)</a:t>
            </a:r>
          </a:p>
          <a:p>
            <a:pPr>
              <a:buNone/>
            </a:pPr>
            <a:r>
              <a:rPr lang="pt-BR" sz="5200" dirty="0" smtClean="0"/>
              <a:t>q= </a:t>
            </a:r>
            <a:r>
              <a:rPr lang="pt-BR" sz="5200" dirty="0" err="1" smtClean="0"/>
              <a:t>a.H</a:t>
            </a:r>
            <a:r>
              <a:rPr lang="pt-BR" sz="5200" baseline="30000" dirty="0" err="1" smtClean="0"/>
              <a:t>n</a:t>
            </a:r>
            <a:r>
              <a:rPr lang="pt-BR" sz="5200" baseline="30000" dirty="0" smtClean="0"/>
              <a:t> </a:t>
            </a:r>
            <a:r>
              <a:rPr lang="pt-BR" dirty="0" smtClean="0"/>
              <a:t>			   Equação  (2)</a:t>
            </a:r>
          </a:p>
          <a:p>
            <a:pPr>
              <a:buNone/>
            </a:pPr>
            <a:r>
              <a:rPr lang="pt-BR" dirty="0" smtClean="0"/>
              <a:t>Onde: </a:t>
            </a:r>
          </a:p>
          <a:p>
            <a:r>
              <a:rPr lang="pt-BR" dirty="0" smtClean="0"/>
              <a:t>q = consumo </a:t>
            </a:r>
            <a:r>
              <a:rPr lang="pt-BR" i="1" dirty="0" smtClean="0"/>
              <a:t>per capita</a:t>
            </a:r>
            <a:r>
              <a:rPr lang="pt-BR" dirty="0" smtClean="0"/>
              <a:t>  (L/hab. dia);</a:t>
            </a:r>
          </a:p>
          <a:p>
            <a:r>
              <a:rPr lang="pt-BR" dirty="0" smtClean="0"/>
              <a:t>a = parâmetro da equação;</a:t>
            </a:r>
          </a:p>
          <a:p>
            <a:r>
              <a:rPr lang="pt-BR" dirty="0" smtClean="0"/>
              <a:t>H = número de habitantes por domicílio;</a:t>
            </a:r>
          </a:p>
          <a:p>
            <a:r>
              <a:rPr lang="pt-BR" dirty="0" smtClean="0"/>
              <a:t>n = expoente de ajuste.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67544" y="404664"/>
            <a:ext cx="8229600" cy="5505477"/>
          </a:xfrm>
        </p:spPr>
        <p:txBody>
          <a:bodyPr>
            <a:normAutofit fontScale="92500"/>
          </a:bodyPr>
          <a:lstStyle/>
          <a:p>
            <a:pPr algn="just"/>
            <a:r>
              <a:rPr lang="pt-BR" dirty="0" smtClean="0"/>
              <a:t>Parcelas do consumo residencial: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dirty="0" smtClean="0"/>
              <a:t>depende diretamente da quantidade de habitantes, (banho, higiene pessoal, etc.);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dirty="0" smtClean="0"/>
              <a:t>depende do número de habitantes, mas sem relação direta (preparo de refeições, lavagem de roupa e de pratos, etc.); e </a:t>
            </a:r>
          </a:p>
          <a:p>
            <a:pPr marL="514350" indent="-514350" algn="just">
              <a:buFont typeface="+mj-lt"/>
              <a:buAutoNum type="arabicPeriod"/>
            </a:pPr>
            <a:r>
              <a:rPr lang="pt-BR" dirty="0" smtClean="0"/>
              <a:t>independe do número de habitantes (lavagem de carro, irrigação de jardim, limpeza casa, etc.). </a:t>
            </a:r>
          </a:p>
          <a:p>
            <a:pPr algn="just">
              <a:buNone/>
            </a:pPr>
            <a:r>
              <a:rPr lang="pt-BR" sz="3000" dirty="0" smtClean="0"/>
              <a:t>Quanto maior o expoente da equação maior parcelas que dependem do número de habitantes.</a:t>
            </a:r>
            <a:endParaRPr lang="pt-BR" sz="30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4785397"/>
          </a:xfrm>
        </p:spPr>
        <p:txBody>
          <a:bodyPr/>
          <a:lstStyle/>
          <a:p>
            <a:endParaRPr lang="pt-BR" dirty="0" smtClean="0"/>
          </a:p>
          <a:p>
            <a:r>
              <a:rPr lang="pt-BR" dirty="0" smtClean="0"/>
              <a:t>consumo domiciliar médio de água para as casas e apartamentos =  8,0 m³/mês </a:t>
            </a:r>
          </a:p>
          <a:p>
            <a:r>
              <a:rPr lang="pt-BR" dirty="0" smtClean="0"/>
              <a:t>consumo de água </a:t>
            </a:r>
            <a:r>
              <a:rPr lang="pt-BR" i="1" dirty="0" smtClean="0"/>
              <a:t>per capita</a:t>
            </a:r>
            <a:r>
              <a:rPr lang="pt-BR" dirty="0" smtClean="0"/>
              <a:t>  = 92,4L/</a:t>
            </a:r>
            <a:r>
              <a:rPr lang="pt-BR" dirty="0" err="1" smtClean="0"/>
              <a:t>hab</a:t>
            </a: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pt-BR" sz="1600" b="1" dirty="0" smtClean="0"/>
              <a:t>Tabela 1 – Consumo domiciliar de água e consumo de água </a:t>
            </a:r>
            <a:r>
              <a:rPr lang="pt-BR" sz="1600" b="1" i="1" dirty="0" smtClean="0"/>
              <a:t>per capita</a:t>
            </a:r>
            <a:r>
              <a:rPr lang="pt-BR" sz="1600" b="1" dirty="0" smtClean="0"/>
              <a:t>  em função da tipologia do domicilio e da renda familiar em empreendimentos do PMCMV – Alagoinhas 2017.</a:t>
            </a:r>
            <a:endParaRPr lang="pt-BR" sz="1600" dirty="0" smtClean="0"/>
          </a:p>
          <a:p>
            <a:endParaRPr lang="pt-BR" dirty="0"/>
          </a:p>
        </p:txBody>
      </p:sp>
      <p:graphicFrame>
        <p:nvGraphicFramePr>
          <p:cNvPr id="7" name="Tabela 6"/>
          <p:cNvGraphicFramePr>
            <a:graphicFrameLocks noGrp="1"/>
          </p:cNvGraphicFramePr>
          <p:nvPr/>
        </p:nvGraphicFramePr>
        <p:xfrm>
          <a:off x="611560" y="2564904"/>
          <a:ext cx="7776864" cy="2819980"/>
        </p:xfrm>
        <a:graphic>
          <a:graphicData uri="http://schemas.openxmlformats.org/drawingml/2006/table">
            <a:tbl>
              <a:tblPr/>
              <a:tblGrid>
                <a:gridCol w="1311257"/>
                <a:gridCol w="1087233"/>
                <a:gridCol w="1089899"/>
                <a:gridCol w="1089899"/>
                <a:gridCol w="1072119"/>
                <a:gridCol w="1072119"/>
                <a:gridCol w="1054338"/>
              </a:tblGrid>
              <a:tr h="792912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Domicílio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Consumo domiciliar (m³/mês)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gridSpan="3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Consumo </a:t>
                      </a:r>
                      <a:r>
                        <a:rPr lang="pt-BR" sz="1800" b="1" i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per capita</a:t>
                      </a: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  (L/</a:t>
                      </a:r>
                      <a:r>
                        <a:rPr lang="pt-BR" sz="1800" b="1" dirty="0" err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hab.dia</a:t>
                      </a: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)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</a:tr>
              <a:tr h="506767">
                <a:tc vMerge="1">
                  <a:txBody>
                    <a:bodyPr/>
                    <a:lstStyle/>
                    <a:p>
                      <a:endParaRPr lang="pt-BR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Faixa 1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Faixa 2</a:t>
                      </a:r>
                      <a:endParaRPr lang="pt-BR" sz="18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Média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Faixa 1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Faixa 2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b="1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Média</a:t>
                      </a:r>
                      <a:endParaRPr lang="pt-BR" sz="18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506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Casa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7,0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9,3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8,1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73,0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90,0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81,6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</a:tcPr>
                </a:tc>
              </a:tr>
              <a:tr h="506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Apartamento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8,7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8,7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85,4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85,4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>
                      <a:noFill/>
                    </a:lnB>
                  </a:tcPr>
                </a:tc>
              </a:tr>
              <a:tr h="506767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6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Média</a:t>
                      </a:r>
                      <a:endParaRPr lang="pt-BR" sz="16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7,8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9,3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79,2</a:t>
                      </a:r>
                      <a:endParaRPr lang="pt-BR" sz="24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90,0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2400" dirty="0">
                          <a:solidFill>
                            <a:srgbClr val="000000"/>
                          </a:solidFill>
                          <a:latin typeface="Arial"/>
                          <a:ea typeface="Times New Roman"/>
                          <a:cs typeface="Times New Roman"/>
                        </a:rPr>
                        <a:t>-</a:t>
                      </a:r>
                      <a:endParaRPr lang="pt-BR" sz="24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>
                    <a:lnL>
                      <a:noFill/>
                    </a:lnL>
                    <a:lnR>
                      <a:noFill/>
                    </a:lnR>
                    <a:lnT>
                      <a:noFill/>
                    </a:lnT>
                    <a:lnB w="190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7" name="Espaço Reservado para Conteúdo 6"/>
          <p:cNvGraphicFramePr>
            <a:graphicFrameLocks noGrp="1"/>
          </p:cNvGraphicFramePr>
          <p:nvPr>
            <p:ph idx="1"/>
          </p:nvPr>
        </p:nvGraphicFramePr>
        <p:xfrm>
          <a:off x="611560" y="1124744"/>
          <a:ext cx="8085584" cy="4309939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8" name="Retângulo 7"/>
          <p:cNvSpPr/>
          <p:nvPr/>
        </p:nvSpPr>
        <p:spPr>
          <a:xfrm>
            <a:off x="539552" y="332656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Distribuição da frequência de casas e apartamentos segundo faixas de consumo de água em empreendimentos do PMCMV – Alagoinhas 2017. 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91264" cy="994122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graphicFrame>
        <p:nvGraphicFramePr>
          <p:cNvPr id="4" name="Espaço Reservado para Conteúdo 3"/>
          <p:cNvGraphicFramePr>
            <a:graphicFrameLocks noGrp="1"/>
          </p:cNvGraphicFramePr>
          <p:nvPr>
            <p:ph idx="1"/>
          </p:nvPr>
        </p:nvGraphicFramePr>
        <p:xfrm>
          <a:off x="611560" y="1844824"/>
          <a:ext cx="8075240" cy="3606472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917899"/>
                <a:gridCol w="2826295"/>
                <a:gridCol w="3331046"/>
              </a:tblGrid>
              <a:tr h="598983"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Ocupação (</a:t>
                      </a:r>
                      <a:r>
                        <a:rPr lang="pt-BR" sz="1800" b="1" kern="1200" dirty="0" err="1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hab</a:t>
                      </a:r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)</a:t>
                      </a:r>
                      <a:endParaRPr lang="pt-B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Consumo mensal (m³/dom)</a:t>
                      </a:r>
                      <a:endParaRPr lang="pt-B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Consumo </a:t>
                      </a:r>
                      <a:r>
                        <a:rPr lang="pt-BR" sz="1800" b="1" i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per capita</a:t>
                      </a:r>
                      <a:r>
                        <a:rPr lang="pt-BR" sz="1800" b="1" kern="1200" dirty="0" smtClean="0">
                          <a:solidFill>
                            <a:schemeClr val="lt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 (L/hab. dia)</a:t>
                      </a:r>
                      <a:endParaRPr lang="pt-BR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1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5,6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187,0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2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7,4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122,8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b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smtClean="0">
                          <a:latin typeface="Arial" pitchFamily="34" charset="0"/>
                          <a:cs typeface="Arial" pitchFamily="34" charset="0"/>
                        </a:rPr>
                        <a:t>3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8,1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90,5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c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smtClean="0">
                          <a:latin typeface="Arial" pitchFamily="34" charset="0"/>
                          <a:cs typeface="Arial" pitchFamily="34" charset="0"/>
                        </a:rPr>
                        <a:t>4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8,6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ª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71,3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d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smtClean="0">
                          <a:latin typeface="Arial" pitchFamily="34" charset="0"/>
                          <a:cs typeface="Arial" pitchFamily="34" charset="0"/>
                        </a:rPr>
                        <a:t>5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8,8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59,0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e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smtClean="0">
                          <a:latin typeface="Arial" pitchFamily="34" charset="0"/>
                          <a:cs typeface="Arial" pitchFamily="34" charset="0"/>
                        </a:rPr>
                        <a:t>6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8,1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ª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45,0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smtClean="0">
                          <a:latin typeface="Arial" pitchFamily="34" charset="0"/>
                          <a:cs typeface="Arial" pitchFamily="34" charset="0"/>
                        </a:rPr>
                        <a:t>7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8,6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ª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40,7</a:t>
                      </a:r>
                      <a:r>
                        <a:rPr lang="pt-BR" sz="1800" kern="1200" baseline="30000" dirty="0" err="1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fg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  <a:tr h="370799">
                <a:tc>
                  <a:txBody>
                    <a:bodyPr/>
                    <a:lstStyle/>
                    <a:p>
                      <a:pPr algn="ctr"/>
                      <a:r>
                        <a:rPr lang="pt-BR" sz="1800" dirty="0" smtClean="0">
                          <a:latin typeface="Arial" pitchFamily="34" charset="0"/>
                          <a:cs typeface="Arial" pitchFamily="34" charset="0"/>
                        </a:rPr>
                        <a:t>8 +</a:t>
                      </a:r>
                      <a:endParaRPr lang="pt-BR" sz="1800" dirty="0">
                        <a:latin typeface="Arial" pitchFamily="34" charset="0"/>
                        <a:cs typeface="Arial" pitchFamily="34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9,4</a:t>
                      </a:r>
                      <a:r>
                        <a:rPr lang="pt-BR" sz="1800" kern="1200" baseline="30000" dirty="0" smtClean="0">
                          <a:solidFill>
                            <a:srgbClr val="C00000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a</a:t>
                      </a:r>
                      <a:endParaRPr lang="pt-BR" sz="1800" kern="1200" dirty="0" smtClean="0">
                        <a:solidFill>
                          <a:srgbClr val="C00000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pt-BR" sz="1800" kern="12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35,9</a:t>
                      </a:r>
                      <a:r>
                        <a:rPr lang="pt-BR" sz="1800" kern="1200" baseline="30000" dirty="0" smtClean="0">
                          <a:solidFill>
                            <a:schemeClr val="dk1"/>
                          </a:solidFill>
                          <a:latin typeface="Arial" pitchFamily="34" charset="0"/>
                          <a:ea typeface="+mn-ea"/>
                          <a:cs typeface="Arial" pitchFamily="34" charset="0"/>
                        </a:rPr>
                        <a:t>g</a:t>
                      </a:r>
                      <a:endParaRPr lang="pt-BR" sz="1800" kern="1200" dirty="0" smtClean="0">
                        <a:solidFill>
                          <a:schemeClr val="dk1"/>
                        </a:solidFill>
                        <a:latin typeface="Arial" pitchFamily="34" charset="0"/>
                        <a:ea typeface="+mn-ea"/>
                        <a:cs typeface="Arial" pitchFamily="34" charset="0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  <p:sp>
        <p:nvSpPr>
          <p:cNvPr id="5" name="Retângulo 4"/>
          <p:cNvSpPr/>
          <p:nvPr/>
        </p:nvSpPr>
        <p:spPr>
          <a:xfrm>
            <a:off x="539552" y="1268760"/>
            <a:ext cx="8208912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pt-BR" b="1" dirty="0" smtClean="0"/>
              <a:t>Tabela 2 – Consumo domiciliar de água e consumo de água </a:t>
            </a:r>
            <a:r>
              <a:rPr lang="pt-BR" b="1" i="1" dirty="0" smtClean="0"/>
              <a:t>per capita</a:t>
            </a:r>
            <a:r>
              <a:rPr lang="pt-BR" b="1" dirty="0" smtClean="0"/>
              <a:t>  em função da taxa de ocupação domiciliar empreendimentos do PMCMV – Alagoinhas 2017.</a:t>
            </a:r>
            <a:endParaRPr lang="pt-BR" dirty="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0"/>
            <a:ext cx="8229600" cy="1143000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196752"/>
            <a:ext cx="8229600" cy="4929413"/>
          </a:xfrm>
        </p:spPr>
        <p:txBody>
          <a:bodyPr/>
          <a:lstStyle/>
          <a:p>
            <a:r>
              <a:rPr lang="pt-BR" sz="1800" b="1" dirty="0" smtClean="0"/>
              <a:t>Figura 7 – Consumo de água domiciliar segundo a taxa de ocupação para os empreendimentos do PMCMV – Alagoinhas 2017. </a:t>
            </a:r>
            <a:endParaRPr lang="pt-BR" sz="1800" dirty="0" smtClean="0"/>
          </a:p>
          <a:p>
            <a:endParaRPr lang="pt-BR" dirty="0"/>
          </a:p>
        </p:txBody>
      </p:sp>
      <p:pic>
        <p:nvPicPr>
          <p:cNvPr id="1026" name="Gráfico 1"/>
          <p:cNvPicPr>
            <a:picLocks noChangeArrowheads="1"/>
          </p:cNvPicPr>
          <p:nvPr/>
        </p:nvPicPr>
        <p:blipFill>
          <a:blip r:embed="rId2" cstate="print"/>
          <a:srcRect b="-110"/>
          <a:stretch>
            <a:fillRect/>
          </a:stretch>
        </p:blipFill>
        <p:spPr bwMode="auto">
          <a:xfrm>
            <a:off x="1547664" y="1772816"/>
            <a:ext cx="5184576" cy="37444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467544" y="188640"/>
            <a:ext cx="8229600" cy="1143000"/>
          </a:xfrm>
        </p:spPr>
        <p:txBody>
          <a:bodyPr/>
          <a:lstStyle/>
          <a:p>
            <a:r>
              <a:rPr lang="pt-BR" dirty="0" smtClean="0"/>
              <a:t>RESULTADOS</a:t>
            </a:r>
            <a:endParaRPr lang="pt-BR" dirty="0"/>
          </a:p>
        </p:txBody>
      </p:sp>
      <p:sp>
        <p:nvSpPr>
          <p:cNvPr id="5" name="Espaço Reservado para Conteúdo 4"/>
          <p:cNvSpPr>
            <a:spLocks noGrp="1"/>
          </p:cNvSpPr>
          <p:nvPr>
            <p:ph idx="1"/>
          </p:nvPr>
        </p:nvSpPr>
        <p:spPr>
          <a:xfrm>
            <a:off x="467544" y="1196752"/>
            <a:ext cx="8229600" cy="792088"/>
          </a:xfrm>
        </p:spPr>
        <p:txBody>
          <a:bodyPr>
            <a:normAutofit/>
          </a:bodyPr>
          <a:lstStyle/>
          <a:p>
            <a:pPr marL="0"/>
            <a:r>
              <a:rPr lang="pt-BR" sz="1800" b="1" dirty="0" smtClean="0"/>
              <a:t>Figura 6 – Consumo de água per capita  em função da ocupação domiciliar para os empreendimentos do PMCMV – Alagoinhas 2017</a:t>
            </a:r>
          </a:p>
          <a:p>
            <a:pPr marL="0"/>
            <a:endParaRPr lang="pt-BR" sz="1800" b="1" dirty="0" smtClean="0"/>
          </a:p>
        </p:txBody>
      </p:sp>
      <p:pic>
        <p:nvPicPr>
          <p:cNvPr id="2050" name="Imagem 43"/>
          <p:cNvPicPr>
            <a:picLocks noChangeAspect="1" noChangeArrowheads="1"/>
          </p:cNvPicPr>
          <p:nvPr/>
        </p:nvPicPr>
        <p:blipFill>
          <a:blip r:embed="rId2" cstate="print"/>
          <a:srcRect t="11581" r="4288" b="2867"/>
          <a:stretch>
            <a:fillRect/>
          </a:stretch>
        </p:blipFill>
        <p:spPr bwMode="auto">
          <a:xfrm>
            <a:off x="683568" y="1916832"/>
            <a:ext cx="5192312" cy="3600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Espaço Reservado para Conteúdo 4"/>
          <p:cNvSpPr txBox="1">
            <a:spLocks/>
          </p:cNvSpPr>
          <p:nvPr/>
        </p:nvSpPr>
        <p:spPr>
          <a:xfrm>
            <a:off x="6228184" y="1988840"/>
            <a:ext cx="2621360" cy="396044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dirty="0" smtClean="0"/>
              <a:t>F1C </a:t>
            </a:r>
            <a:r>
              <a:rPr lang="pt-BR" dirty="0" smtClean="0">
                <a:sym typeface="Wingdings" pitchFamily="2" charset="2"/>
              </a:rPr>
              <a:t>  </a:t>
            </a:r>
            <a:r>
              <a:rPr lang="pt-BR" dirty="0" smtClean="0"/>
              <a:t>Y=187,45x</a:t>
            </a:r>
            <a:r>
              <a:rPr lang="pt-BR" baseline="30000" dirty="0" smtClean="0"/>
              <a:t>-0,84</a:t>
            </a:r>
          </a:p>
          <a:p>
            <a:pPr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dirty="0" smtClean="0"/>
              <a:t>F1P </a:t>
            </a:r>
            <a:r>
              <a:rPr lang="pt-BR" dirty="0" smtClean="0">
                <a:sym typeface="Wingdings" pitchFamily="2" charset="2"/>
              </a:rPr>
              <a:t>  </a:t>
            </a:r>
            <a:r>
              <a:rPr lang="pt-BR" dirty="0" smtClean="0"/>
              <a:t>Y=192,56x</a:t>
            </a:r>
            <a:r>
              <a:rPr lang="pt-BR" baseline="30000" dirty="0" smtClean="0"/>
              <a:t>-0,70</a:t>
            </a:r>
            <a:endParaRPr lang="pt-BR" b="1" dirty="0" smtClean="0"/>
          </a:p>
          <a:p>
            <a:pPr indent="-342900">
              <a:spcBef>
                <a:spcPct val="20000"/>
              </a:spcBef>
              <a:buFont typeface="Arial" pitchFamily="34" charset="0"/>
              <a:buChar char="•"/>
            </a:pPr>
            <a:r>
              <a:rPr lang="pt-BR" dirty="0" smtClean="0"/>
              <a:t>F2C </a:t>
            </a:r>
            <a:r>
              <a:rPr lang="pt-BR" dirty="0" smtClean="0">
                <a:sym typeface="Wingdings" pitchFamily="2" charset="2"/>
              </a:rPr>
              <a:t>  </a:t>
            </a:r>
            <a:r>
              <a:rPr lang="pt-BR" dirty="0" smtClean="0"/>
              <a:t>Y=192,70x</a:t>
            </a:r>
            <a:r>
              <a:rPr lang="pt-BR" baseline="30000" dirty="0" smtClean="0"/>
              <a:t>-0,65</a:t>
            </a:r>
          </a:p>
          <a:p>
            <a:pPr indent="-342900">
              <a:spcBef>
                <a:spcPct val="20000"/>
              </a:spcBef>
              <a:buFont typeface="Arial" pitchFamily="34" charset="0"/>
              <a:buChar char="•"/>
            </a:pPr>
            <a:endParaRPr lang="pt-BR" b="1" baseline="30000" dirty="0" smtClean="0"/>
          </a:p>
          <a:p>
            <a:pPr indent="-342900" algn="just">
              <a:spcBef>
                <a:spcPct val="20000"/>
              </a:spcBef>
            </a:pPr>
            <a:r>
              <a:rPr lang="pt-BR" b="1" dirty="0" smtClean="0">
                <a:latin typeface="Arial" pitchFamily="34" charset="0"/>
                <a:cs typeface="Arial" pitchFamily="34" charset="0"/>
              </a:rPr>
              <a:t>Faixa 1 com consumo mais dependente da taxa de ocupação – maiores expoentes</a:t>
            </a:r>
          </a:p>
          <a:p>
            <a:pPr lvl="0" indent="-342900">
              <a:spcBef>
                <a:spcPct val="20000"/>
              </a:spcBef>
              <a:buFont typeface="Arial" pitchFamily="34" charset="0"/>
              <a:buChar char="•"/>
            </a:pPr>
            <a:endParaRPr kumimoji="0" lang="pt-BR" sz="1800" b="1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dirty="0" smtClean="0"/>
              <a:t>CONCLUSÕES</a:t>
            </a:r>
            <a:endParaRPr lang="pt-BR" dirty="0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pPr algn="just"/>
            <a:r>
              <a:rPr lang="pt-BR" dirty="0" smtClean="0"/>
              <a:t>O consumo médio mensal de água por domicílio de 8,0 m³/dom e o consumo </a:t>
            </a:r>
            <a:r>
              <a:rPr lang="pt-BR" i="1" dirty="0" smtClean="0"/>
              <a:t>per capita</a:t>
            </a:r>
            <a:r>
              <a:rPr lang="pt-BR" dirty="0" smtClean="0"/>
              <a:t>  foi de 92,4 L/</a:t>
            </a:r>
            <a:r>
              <a:rPr lang="pt-BR" dirty="0" err="1" smtClean="0"/>
              <a:t>hab.dia;</a:t>
            </a:r>
            <a:endParaRPr lang="pt-BR" dirty="0" smtClean="0"/>
          </a:p>
          <a:p>
            <a:pPr algn="just"/>
            <a:r>
              <a:rPr lang="pt-BR" dirty="0" smtClean="0"/>
              <a:t>A tipologia do domicilio não apresentou influência significativa no consumo domiciliar e consumo </a:t>
            </a:r>
            <a:r>
              <a:rPr lang="pt-BR" i="1" dirty="0" smtClean="0"/>
              <a:t>per capita;</a:t>
            </a:r>
            <a:endParaRPr lang="pt-BR" dirty="0" smtClean="0"/>
          </a:p>
          <a:p>
            <a:pPr algn="just"/>
            <a:r>
              <a:rPr lang="pt-BR" dirty="0" smtClean="0"/>
              <a:t>A faixa de renda representou impacto significativo nestes consumos, com a faixa 2 apresentando consumo superior ao da faixa 1.  (90,0 L/h e 79,2 L/</a:t>
            </a:r>
            <a:r>
              <a:rPr lang="pt-BR" dirty="0" err="1" smtClean="0"/>
              <a:t>hab.dia</a:t>
            </a:r>
            <a:r>
              <a:rPr lang="pt-BR" dirty="0" smtClean="0"/>
              <a:t>)</a:t>
            </a:r>
          </a:p>
          <a:p>
            <a:pPr algn="just"/>
            <a:r>
              <a:rPr lang="pt-BR" dirty="0" smtClean="0"/>
              <a:t>A taxa de ocupação domiciliar influenciou significativamente para o consumo por domicilio até a ocupação com 1, 2, e 3 habitantes entre si.  Já o consumo </a:t>
            </a:r>
            <a:r>
              <a:rPr lang="pt-BR" i="1" dirty="0" smtClean="0"/>
              <a:t>per capita</a:t>
            </a:r>
            <a:r>
              <a:rPr lang="pt-BR" dirty="0" smtClean="0"/>
              <a:t>  de água, continua apresentado diferença significativa com a ocupação acima de 3 habitantes/dom. </a:t>
            </a:r>
          </a:p>
          <a:p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457200" y="1600203"/>
            <a:ext cx="8229600" cy="3628998"/>
          </a:xfrm>
        </p:spPr>
        <p:txBody>
          <a:bodyPr/>
          <a:lstStyle/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endParaRPr lang="pt-BR" dirty="0" smtClean="0"/>
          </a:p>
          <a:p>
            <a:pPr algn="ctr">
              <a:buNone/>
            </a:pPr>
            <a:r>
              <a:rPr lang="pt-BR" dirty="0" smtClean="0"/>
              <a:t>OBRIGADA.</a:t>
            </a:r>
          </a:p>
          <a:p>
            <a:pPr>
              <a:buNone/>
            </a:pPr>
            <a:endParaRPr lang="pt-BR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Escritório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926</TotalTime>
  <Words>807</Words>
  <Application>Microsoft Office PowerPoint</Application>
  <PresentationFormat>Apresentação na tela (4:3)</PresentationFormat>
  <Paragraphs>157</Paragraphs>
  <Slides>20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slides</vt:lpstr>
      </vt:variant>
      <vt:variant>
        <vt:i4>20</vt:i4>
      </vt:variant>
    </vt:vector>
  </HeadingPairs>
  <TitlesOfParts>
    <vt:vector size="21" baseType="lpstr">
      <vt:lpstr>Tema do Office</vt:lpstr>
      <vt:lpstr>CONSUMO DE ÁGUA PER CAPITA  EM EMPREENDIMENTOS DO PROGRAMA MINHA CASA MINHA VIDA</vt:lpstr>
      <vt:lpstr>INTRODUÇÃO</vt:lpstr>
      <vt:lpstr>OBJETIVO</vt:lpstr>
      <vt:lpstr>METODOLOGIA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RESULTADOS</vt:lpstr>
      <vt:lpstr>RESULTADOS</vt:lpstr>
      <vt:lpstr>Slide 15</vt:lpstr>
      <vt:lpstr>RESULTADOS</vt:lpstr>
      <vt:lpstr>RESULTADOS</vt:lpstr>
      <vt:lpstr>RESULTADOS</vt:lpstr>
      <vt:lpstr>CONCLUSÕES</vt:lpstr>
      <vt:lpstr>Slide 20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Gabriel Silva</dc:creator>
  <cp:lastModifiedBy>Valéria</cp:lastModifiedBy>
  <cp:revision>112</cp:revision>
  <dcterms:created xsi:type="dcterms:W3CDTF">2018-05-02T19:43:05Z</dcterms:created>
  <dcterms:modified xsi:type="dcterms:W3CDTF">2018-05-26T22:40:13Z</dcterms:modified>
</cp:coreProperties>
</file>