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3"/>
  </p:handoutMasterIdLst>
  <p:sldIdLst>
    <p:sldId id="256" r:id="rId2"/>
    <p:sldId id="258" r:id="rId3"/>
    <p:sldId id="259" r:id="rId4"/>
    <p:sldId id="287" r:id="rId5"/>
    <p:sldId id="274" r:id="rId6"/>
    <p:sldId id="290" r:id="rId7"/>
    <p:sldId id="291" r:id="rId8"/>
    <p:sldId id="261" r:id="rId9"/>
    <p:sldId id="276" r:id="rId10"/>
    <p:sldId id="262" r:id="rId11"/>
    <p:sldId id="279" r:id="rId12"/>
    <p:sldId id="280" r:id="rId13"/>
    <p:sldId id="281" r:id="rId14"/>
    <p:sldId id="282" r:id="rId15"/>
    <p:sldId id="283" r:id="rId16"/>
    <p:sldId id="284" r:id="rId17"/>
    <p:sldId id="269" r:id="rId18"/>
    <p:sldId id="285" r:id="rId19"/>
    <p:sldId id="286" r:id="rId20"/>
    <p:sldId id="272" r:id="rId21"/>
    <p:sldId id="288" r:id="rId2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4096519" y="3974304"/>
            <a:ext cx="4824536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500" b="1" dirty="0"/>
              <a:t>Jonatas Fernandes Araújo </a:t>
            </a:r>
            <a:r>
              <a:rPr lang="pt-BR" sz="2500" b="1" dirty="0" smtClean="0"/>
              <a:t>Sodré</a:t>
            </a:r>
            <a:endParaRPr lang="pt-BR" sz="2500" b="1" baseline="30000" dirty="0"/>
          </a:p>
          <a:p>
            <a:pPr marL="0" indent="0">
              <a:buNone/>
            </a:pPr>
            <a:r>
              <a:rPr lang="pt-BR" sz="2500" b="1" dirty="0" smtClean="0"/>
              <a:t>Lais </a:t>
            </a:r>
            <a:r>
              <a:rPr lang="pt-BR" sz="2500" b="1" dirty="0"/>
              <a:t>Ventim Monteiro </a:t>
            </a:r>
            <a:r>
              <a:rPr lang="pt-BR" sz="2500" b="1" dirty="0" smtClean="0"/>
              <a:t>Sampaio</a:t>
            </a:r>
          </a:p>
          <a:p>
            <a:pPr marL="0" indent="0">
              <a:buNone/>
            </a:pPr>
            <a:r>
              <a:rPr lang="pt-BR" sz="2500" b="1" dirty="0"/>
              <a:t>Patrícia Campos Borja</a:t>
            </a:r>
            <a:endParaRPr lang="pt-BR" sz="2500" dirty="0"/>
          </a:p>
          <a:p>
            <a:pPr algn="r"/>
            <a:endParaRPr lang="pt-BR" sz="25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280095" y="1481658"/>
            <a:ext cx="8640960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>
                <a:latin typeface="+mn-lt"/>
              </a:rPr>
              <a:t>AUTOGESTÃO NO SANEAMENTO BÁSICO EM COMUNIDADES </a:t>
            </a:r>
            <a:r>
              <a:rPr lang="pt-BR" b="1" dirty="0" smtClean="0">
                <a:latin typeface="+mn-lt"/>
              </a:rPr>
              <a:t>RURAIS </a:t>
            </a:r>
            <a:br>
              <a:rPr lang="pt-BR" b="1" dirty="0" smtClean="0">
                <a:latin typeface="+mn-lt"/>
              </a:rPr>
            </a:br>
            <a:r>
              <a:rPr lang="pt-BR" sz="3300" b="1" dirty="0" smtClean="0">
                <a:latin typeface="+mn-lt"/>
              </a:rPr>
              <a:t>UM </a:t>
            </a:r>
            <a:r>
              <a:rPr lang="pt-BR" sz="3300" b="1" dirty="0">
                <a:latin typeface="+mn-lt"/>
              </a:rPr>
              <a:t>ESTUDO DE CASO SOBRE A COMUNIDADE DE MATA DO BOM JESUS – BA</a:t>
            </a:r>
            <a:endParaRPr lang="pt-BR" sz="3300" dirty="0">
              <a:latin typeface="+mn-lt"/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683568" y="177564"/>
            <a:ext cx="5400040" cy="1249045"/>
            <a:chOff x="0" y="0"/>
            <a:chExt cx="5400040" cy="1249045"/>
          </a:xfrm>
        </p:grpSpPr>
        <p:pic>
          <p:nvPicPr>
            <p:cNvPr id="7" name="Picture 3" descr="maasalogo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8300" y="95250"/>
              <a:ext cx="2124075" cy="830580"/>
            </a:xfrm>
            <a:prstGeom prst="rect">
              <a:avLst/>
            </a:prstGeom>
            <a:noFill/>
            <a:extLst/>
          </p:spPr>
        </p:pic>
        <p:pic>
          <p:nvPicPr>
            <p:cNvPr id="8" name="Picture 2" descr="Resultado de imagem para ufba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95250"/>
              <a:ext cx="704850" cy="976630"/>
            </a:xfrm>
            <a:prstGeom prst="rect">
              <a:avLst/>
            </a:prstGeom>
            <a:noFill/>
            <a:extLst/>
          </p:spPr>
        </p:pic>
        <p:pic>
          <p:nvPicPr>
            <p:cNvPr id="9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1975" y="0"/>
              <a:ext cx="1028065" cy="124904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0" name="Image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99183"/>
            <a:ext cx="1508202" cy="1005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>
                <a:latin typeface="+mn-lt"/>
              </a:rPr>
              <a:t>INTRODUÇÃO</a:t>
            </a:r>
            <a:endParaRPr lang="pt-BR" dirty="0">
              <a:latin typeface="+mn-lt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31502" y="1388517"/>
            <a:ext cx="8229600" cy="3773014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pt-BR" dirty="0" smtClean="0"/>
              <a:t>Lei n. 11.445/2007 e definição das diretrizes para a prestação dos serviços de saneamento básico, com superação das indefinições legais.</a:t>
            </a:r>
          </a:p>
          <a:p>
            <a:pPr marL="0" indent="0" algn="just">
              <a:buNone/>
            </a:pPr>
            <a:endParaRPr lang="pt-BR" sz="500" dirty="0" smtClean="0"/>
          </a:p>
          <a:p>
            <a:pPr algn="just"/>
            <a:r>
              <a:rPr lang="pt-BR" dirty="0" smtClean="0"/>
              <a:t>Estabelecimento das ações de saneamento para todo o território, inclusive zonas rurais.</a:t>
            </a:r>
          </a:p>
          <a:p>
            <a:pPr marL="0" indent="0" algn="just">
              <a:buNone/>
            </a:pPr>
            <a:endParaRPr lang="pt-BR" sz="500" dirty="0" smtClean="0"/>
          </a:p>
          <a:p>
            <a:pPr algn="just"/>
            <a:r>
              <a:rPr lang="pt-BR" dirty="0" smtClean="0"/>
              <a:t>Modelos de </a:t>
            </a:r>
            <a:r>
              <a:rPr lang="pt-BR" dirty="0" smtClean="0"/>
              <a:t>prestação de </a:t>
            </a:r>
            <a:r>
              <a:rPr lang="pt-BR" dirty="0" smtClean="0"/>
              <a:t>serviços que </a:t>
            </a:r>
            <a:r>
              <a:rPr lang="pt-BR" dirty="0" smtClean="0"/>
              <a:t>contemplem áreas </a:t>
            </a:r>
            <a:r>
              <a:rPr lang="pt-BR" dirty="0" smtClean="0"/>
              <a:t>urbanas e rurais </a:t>
            </a:r>
            <a:r>
              <a:rPr lang="pt-BR" sz="2600" dirty="0" smtClean="0"/>
              <a:t>(Prestação direta centralizada, direta descentralizada, gestão associada, concessão, dentre outros.).</a:t>
            </a:r>
          </a:p>
          <a:p>
            <a:pPr algn="just"/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/>
          <a:lstStyle/>
          <a:p>
            <a:r>
              <a:rPr lang="pt-BR" b="1" dirty="0" smtClean="0">
                <a:latin typeface="+mn-lt"/>
              </a:rPr>
              <a:t>INTRODUÇÃO</a:t>
            </a:r>
            <a:endParaRPr lang="pt-BR" b="1" dirty="0">
              <a:latin typeface="+mn-lt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7504" y="1196752"/>
            <a:ext cx="8928992" cy="4525963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pt-BR" dirty="0" smtClean="0"/>
              <a:t>A prestação de serviços nas áreas rurais, apesar da LNSB, segue ainda sem uma direção clara.</a:t>
            </a:r>
          </a:p>
          <a:p>
            <a:pPr algn="just"/>
            <a:r>
              <a:rPr lang="pt-BR" dirty="0" smtClean="0"/>
              <a:t>A gestão comunitária tem sido uma opção em várias comunidades rurais.</a:t>
            </a:r>
          </a:p>
          <a:p>
            <a:pPr algn="just"/>
            <a:r>
              <a:rPr lang="pt-BR" dirty="0" smtClean="0"/>
              <a:t>Essa gestão tem apresetado experiências positivas.</a:t>
            </a:r>
          </a:p>
          <a:p>
            <a:pPr marL="0" indent="0" algn="just">
              <a:buNone/>
            </a:pPr>
            <a:endParaRPr lang="pt-BR" sz="600" dirty="0" smtClean="0"/>
          </a:p>
          <a:p>
            <a:pPr algn="just"/>
            <a:r>
              <a:rPr lang="pt-BR" dirty="0" smtClean="0"/>
              <a:t>Conflitos internos e a experiência de autogestão (LARREA-KILLINGER, 2015).</a:t>
            </a:r>
            <a:endParaRPr lang="pt-BR" dirty="0"/>
          </a:p>
          <a:p>
            <a:pPr marL="0" indent="0" algn="just">
              <a:buNone/>
            </a:pPr>
            <a:endParaRPr lang="pt-BR" sz="500" dirty="0" smtClean="0"/>
          </a:p>
          <a:p>
            <a:pPr algn="just"/>
            <a:r>
              <a:rPr lang="pt-BR" dirty="0"/>
              <a:t>Importância do engajamento da população (NASCIMENTO, 2003</a:t>
            </a:r>
            <a:r>
              <a:rPr lang="pt-BR" dirty="0" smtClean="0"/>
              <a:t>).</a:t>
            </a:r>
            <a:endParaRPr lang="pt-BR" dirty="0"/>
          </a:p>
          <a:p>
            <a:pPr algn="just"/>
            <a:endParaRPr lang="pt-BR" dirty="0" smtClean="0"/>
          </a:p>
          <a:p>
            <a:pPr algn="just"/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86798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OBJETIVO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Apresentar </a:t>
            </a:r>
            <a:r>
              <a:rPr lang="pt-BR" dirty="0"/>
              <a:t>a experiência da comunidade rural de Mata do Bom Jesus, do município de Brotas de Macaúbas-Bahia, onde se verificou a existência da prestação dos serviços de abastecimento de água por meio da gestão comunitária.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07258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1115616" y="95645"/>
            <a:ext cx="6995120" cy="1143000"/>
          </a:xfrm>
        </p:spPr>
        <p:txBody>
          <a:bodyPr>
            <a:noAutofit/>
          </a:bodyPr>
          <a:lstStyle/>
          <a:p>
            <a:r>
              <a:rPr lang="pt-BR" sz="3500" b="1" dirty="0">
                <a:latin typeface="+mn-lt"/>
              </a:rPr>
              <a:t>POLÍTICAS PÚBLICAS DE SANEAMENTO NO MEIO RURAL</a:t>
            </a:r>
            <a:endParaRPr lang="pt-BR" sz="3500" dirty="0">
              <a:latin typeface="+mn-lt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51520" y="1459440"/>
            <a:ext cx="85381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800" dirty="0" smtClean="0"/>
              <a:t>A </a:t>
            </a:r>
            <a:r>
              <a:rPr lang="pt-BR" sz="2800" dirty="0"/>
              <a:t>história política do saneamento no Brasil é repleta de avanços e </a:t>
            </a:r>
            <a:r>
              <a:rPr lang="pt-BR" sz="2800" dirty="0" smtClean="0"/>
              <a:t>recuos:</a:t>
            </a:r>
            <a:endParaRPr lang="pt-BR" sz="2800" dirty="0"/>
          </a:p>
        </p:txBody>
      </p:sp>
      <p:sp>
        <p:nvSpPr>
          <p:cNvPr id="7" name="Retângulo 6"/>
          <p:cNvSpPr/>
          <p:nvPr/>
        </p:nvSpPr>
        <p:spPr>
          <a:xfrm>
            <a:off x="2699792" y="2457967"/>
            <a:ext cx="6552727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pt-BR" sz="2600" dirty="0"/>
              <a:t>Inicio do séc. XX  - </a:t>
            </a:r>
            <a:r>
              <a:rPr lang="pt-BR" sz="2600" u="sng" dirty="0"/>
              <a:t>Combate às </a:t>
            </a:r>
            <a:r>
              <a:rPr lang="pt-BR" sz="2600" u="sng" dirty="0" smtClean="0"/>
              <a:t>epidemias </a:t>
            </a:r>
            <a:r>
              <a:rPr lang="pt-BR" sz="2600" u="sng" dirty="0" smtClean="0"/>
              <a:t>(</a:t>
            </a:r>
            <a:r>
              <a:rPr lang="pt-BR" sz="2600" dirty="0" smtClean="0"/>
              <a:t>REZENDE</a:t>
            </a:r>
            <a:r>
              <a:rPr lang="pt-BR" sz="2600" dirty="0"/>
              <a:t>, 2002)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pt-BR" sz="2600" dirty="0" smtClean="0"/>
              <a:t>Planasa criação das CESB e alijamento da popuação rural.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pt-BR" sz="2600" dirty="0" smtClean="0"/>
              <a:t>PLANSAB/PNSR </a:t>
            </a:r>
            <a:r>
              <a:rPr lang="pt-BR" sz="2600" dirty="0"/>
              <a:t>– </a:t>
            </a:r>
            <a:r>
              <a:rPr lang="pt-BR" sz="2600" dirty="0" smtClean="0"/>
              <a:t>o início de uma mudança?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pt-BR" sz="2600" dirty="0" smtClean="0"/>
              <a:t>O saneamento rural nos dias atuais.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pt-BR" sz="2400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634342"/>
            <a:ext cx="3168351" cy="2553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782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62963" y="2019261"/>
            <a:ext cx="6095762" cy="3084708"/>
          </a:xfrm>
          <a:prstGeom prst="rect">
            <a:avLst/>
          </a:prstGeom>
        </p:spPr>
      </p:pic>
      <p:sp>
        <p:nvSpPr>
          <p:cNvPr id="7" name="Seta para a direita 6"/>
          <p:cNvSpPr/>
          <p:nvPr/>
        </p:nvSpPr>
        <p:spPr>
          <a:xfrm rot="12618415">
            <a:off x="2833107" y="3487722"/>
            <a:ext cx="1618059" cy="9001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35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457200" y="491323"/>
            <a:ext cx="8507288" cy="1143000"/>
          </a:xfrm>
          <a:prstGeom prst="rect">
            <a:avLst/>
          </a:prstGeom>
        </p:spPr>
        <p:txBody>
          <a:bodyPr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latin typeface="+mn-lt"/>
              </a:rPr>
              <a:t>MODELOS DE PRESTAÇÃO DOS SERVIÇOS DE SANEAMENTO NAS ZONAS RURAIS</a:t>
            </a:r>
            <a:endParaRPr lang="pt-BR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55610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Modelos de gestão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algn="just">
              <a:buFont typeface="Wingdings" panose="05000000000000000000" pitchFamily="2" charset="2"/>
              <a:buChar char="Ø"/>
            </a:pPr>
            <a:r>
              <a:rPr lang="pt-BR" sz="2100" dirty="0"/>
              <a:t>Prestação Direta;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pt-BR" sz="2100" dirty="0"/>
              <a:t>SISAR (Modelo Ceará e Piauí);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pt-BR" sz="2100" dirty="0"/>
              <a:t>Central das Associações Comunitárias de Prestação dos Serviços de Abastecimento de Água (Bahia – Seabra e Jacobina);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pt-BR" sz="2100" dirty="0"/>
              <a:t>Prestação por Associações Comunitárias e Autogestão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pt-BR" sz="2100" dirty="0"/>
              <a:t>Dentre outros</a:t>
            </a:r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4" name="Seta para a direita 3"/>
          <p:cNvSpPr/>
          <p:nvPr/>
        </p:nvSpPr>
        <p:spPr>
          <a:xfrm rot="10800000">
            <a:off x="7400792" y="3098382"/>
            <a:ext cx="1404938" cy="3857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350"/>
          </a:p>
        </p:txBody>
      </p:sp>
      <p:sp>
        <p:nvSpPr>
          <p:cNvPr id="5" name="Retângulo 4"/>
          <p:cNvSpPr/>
          <p:nvPr/>
        </p:nvSpPr>
        <p:spPr>
          <a:xfrm>
            <a:off x="1043608" y="3087666"/>
            <a:ext cx="6225774" cy="396479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350"/>
          </a:p>
        </p:txBody>
      </p:sp>
      <p:pic>
        <p:nvPicPr>
          <p:cNvPr id="6" name="Imagem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02" t="39211" r="58554" b="44476"/>
          <a:stretch>
            <a:fillRect/>
          </a:stretch>
        </p:blipFill>
        <p:spPr bwMode="auto">
          <a:xfrm>
            <a:off x="80628" y="890719"/>
            <a:ext cx="1242138" cy="380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Conector reto 6"/>
          <p:cNvCxnSpPr/>
          <p:nvPr/>
        </p:nvCxnSpPr>
        <p:spPr>
          <a:xfrm>
            <a:off x="1526147" y="1108390"/>
            <a:ext cx="6577114" cy="28976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3153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15516" y="1844824"/>
            <a:ext cx="8712968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/>
              <a:t>Artigo 10, inciso I da Lei n. 11.445/2007, </a:t>
            </a:r>
            <a:r>
              <a:rPr lang="pt-BR" sz="3600" dirty="0" smtClean="0">
                <a:solidFill>
                  <a:srgbClr val="FF0000"/>
                </a:solidFill>
              </a:rPr>
              <a:t>a prefeitura municipal pode autorizar a prestação </a:t>
            </a:r>
            <a:r>
              <a:rPr lang="pt-BR" sz="3600" dirty="0" smtClean="0"/>
              <a:t>dos serviços para entidades da sociedade civil organizada </a:t>
            </a:r>
          </a:p>
          <a:p>
            <a:pPr algn="ctr"/>
            <a:endParaRPr lang="pt-BR" sz="2000" dirty="0"/>
          </a:p>
          <a:p>
            <a:pPr algn="r"/>
            <a:r>
              <a:rPr lang="pt-BR" sz="2500" dirty="0" smtClean="0"/>
              <a:t>(BRASIL, 2007, </a:t>
            </a:r>
            <a:r>
              <a:rPr lang="pt-BR" sz="2500" i="1" dirty="0" smtClean="0"/>
              <a:t>grifos nossos)</a:t>
            </a:r>
            <a:endParaRPr lang="pt-BR" sz="2500" dirty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179512" y="404664"/>
            <a:ext cx="8507288" cy="1143000"/>
          </a:xfrm>
          <a:prstGeom prst="rect">
            <a:avLst/>
          </a:prstGeom>
        </p:spPr>
        <p:txBody>
          <a:bodyPr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latin typeface="+mn-lt"/>
              </a:rPr>
              <a:t>ALTERNATIVA PARA A PRESTAÇÃO DOS SERVIÇOS DE SANEAMENTO NAS ZONAS RURAIS</a:t>
            </a:r>
            <a:endParaRPr lang="pt-BR" b="1" dirty="0">
              <a:latin typeface="+mn-lt"/>
            </a:endParaRP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4230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179512" y="404664"/>
            <a:ext cx="8507288" cy="1143000"/>
          </a:xfrm>
          <a:prstGeom prst="rect">
            <a:avLst/>
          </a:prstGeom>
        </p:spPr>
        <p:txBody>
          <a:bodyPr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latin typeface="Consolas" panose="020B0609020204030204" pitchFamily="49" charset="0"/>
              </a:rPr>
              <a:t>MODELOS DE PRESTAÇÃO DOS SERVIÇOS DE SANEAMENTO NAS ZONAS RURAIS</a:t>
            </a:r>
            <a:endParaRPr lang="pt-BR" b="1" dirty="0">
              <a:latin typeface="Consolas" panose="020B0609020204030204" pitchFamily="49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45" y="1988840"/>
            <a:ext cx="2946575" cy="3109842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942530" y="1804174"/>
            <a:ext cx="1819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b="1" dirty="0"/>
              <a:t>Na </a:t>
            </a:r>
            <a:r>
              <a:rPr lang="pt-BR" sz="3200" b="1" dirty="0" smtClean="0"/>
              <a:t>Bahia:</a:t>
            </a:r>
            <a:endParaRPr lang="pt-BR" sz="3200" b="1" dirty="0"/>
          </a:p>
        </p:txBody>
      </p:sp>
      <p:sp>
        <p:nvSpPr>
          <p:cNvPr id="7" name="Retângulo 6"/>
          <p:cNvSpPr/>
          <p:nvPr/>
        </p:nvSpPr>
        <p:spPr>
          <a:xfrm>
            <a:off x="2942530" y="2497320"/>
            <a:ext cx="6408712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600" dirty="0"/>
              <a:t>Modelo Central, atuando em duas sedes (Seabra e Jacobina</a:t>
            </a:r>
            <a:r>
              <a:rPr lang="pt-BR" sz="2600" dirty="0" smtClean="0"/>
              <a:t>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600" dirty="0"/>
              <a:t>Atendimento: </a:t>
            </a:r>
            <a:r>
              <a:rPr lang="pt-BR" sz="2600" dirty="0" smtClean="0"/>
              <a:t>12 </a:t>
            </a:r>
            <a:r>
              <a:rPr lang="pt-BR" sz="2600" dirty="0"/>
              <a:t>mil usuários;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600" dirty="0"/>
              <a:t>Não conta com apoio direto da </a:t>
            </a:r>
            <a:r>
              <a:rPr lang="pt-BR" sz="2600" dirty="0" smtClean="0"/>
              <a:t>Embasa;</a:t>
            </a:r>
            <a:endParaRPr lang="pt-BR" sz="2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600" dirty="0"/>
              <a:t>Apoio indireto de outros órgãos ligados à </a:t>
            </a:r>
            <a:r>
              <a:rPr lang="pt-BR" sz="2600" dirty="0" smtClean="0"/>
              <a:t>SIHS.</a:t>
            </a:r>
            <a:endParaRPr lang="pt-BR" sz="2600" dirty="0"/>
          </a:p>
        </p:txBody>
      </p:sp>
    </p:spTree>
    <p:extLst>
      <p:ext uri="{BB962C8B-B14F-4D97-AF65-F5344CB8AC3E}">
        <p14:creationId xmlns:p14="http://schemas.microsoft.com/office/powerpoint/2010/main" val="1099354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060848"/>
            <a:ext cx="2748709" cy="3312368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627784" y="2068310"/>
            <a:ext cx="18491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b="1" dirty="0" smtClean="0"/>
              <a:t>No Ceará:</a:t>
            </a:r>
            <a:endParaRPr lang="pt-BR" sz="3200" b="1" dirty="0"/>
          </a:p>
        </p:txBody>
      </p:sp>
      <p:sp>
        <p:nvSpPr>
          <p:cNvPr id="6" name="Retângulo 5"/>
          <p:cNvSpPr/>
          <p:nvPr/>
        </p:nvSpPr>
        <p:spPr>
          <a:xfrm>
            <a:off x="2928220" y="2780928"/>
            <a:ext cx="610827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800" dirty="0"/>
              <a:t>Modelo Sistema Integrado de Saneamento Rural </a:t>
            </a:r>
            <a:r>
              <a:rPr lang="pt-BR" sz="2800" dirty="0" smtClean="0"/>
              <a:t>(SISAR).</a:t>
            </a:r>
            <a:endParaRPr lang="pt-BR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800" dirty="0"/>
              <a:t>Atuando em diversos </a:t>
            </a:r>
            <a:r>
              <a:rPr lang="pt-BR" sz="2800" dirty="0" smtClean="0"/>
              <a:t>municípios.</a:t>
            </a:r>
            <a:endParaRPr lang="pt-BR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800" dirty="0"/>
              <a:t>Atendimento cerca de </a:t>
            </a:r>
            <a:r>
              <a:rPr lang="pt-BR" sz="2800" dirty="0" smtClean="0"/>
              <a:t>610 mil </a:t>
            </a:r>
            <a:r>
              <a:rPr lang="pt-BR" sz="2800" dirty="0" smtClean="0"/>
              <a:t>usuários.</a:t>
            </a:r>
            <a:endParaRPr lang="pt-BR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800" dirty="0"/>
              <a:t>Apoio integral da </a:t>
            </a:r>
            <a:r>
              <a:rPr lang="pt-BR" sz="2800" dirty="0" smtClean="0"/>
              <a:t>Cagece.</a:t>
            </a:r>
            <a:endParaRPr lang="pt-BR" sz="2800" dirty="0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179512" y="404664"/>
            <a:ext cx="8507288" cy="1143000"/>
          </a:xfrm>
          <a:prstGeom prst="rect">
            <a:avLst/>
          </a:prstGeom>
        </p:spPr>
        <p:txBody>
          <a:bodyPr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latin typeface="Consolas" panose="020B0609020204030204" pitchFamily="49" charset="0"/>
              </a:rPr>
              <a:t>MODELOS DE PRESTAÇÃO DOS SERVIÇOS DE SANEAMENTO NAS ZONAS RURAIS</a:t>
            </a:r>
            <a:endParaRPr lang="pt-BR" b="1" dirty="0"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951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METODOLOGIA</a:t>
            </a:r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395536" y="1556792"/>
            <a:ext cx="8291264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pt-BR" sz="3200" dirty="0" smtClean="0"/>
              <a:t>Critérios de escolha da comunidade:</a:t>
            </a:r>
          </a:p>
          <a:p>
            <a:endParaRPr lang="pt-BR" sz="1000" dirty="0" smtClean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sz="2800" dirty="0" smtClean="0"/>
              <a:t>Estar </a:t>
            </a:r>
            <a:r>
              <a:rPr lang="pt-BR" sz="2800" dirty="0"/>
              <a:t>inserida no semiárido </a:t>
            </a:r>
            <a:r>
              <a:rPr lang="pt-BR" sz="2800" dirty="0" smtClean="0"/>
              <a:t>baiano.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sz="2800" dirty="0" smtClean="0"/>
              <a:t>Ter </a:t>
            </a:r>
            <a:r>
              <a:rPr lang="pt-BR" sz="2800" dirty="0"/>
              <a:t>a prestação do </a:t>
            </a:r>
            <a:r>
              <a:rPr lang="pt-BR" sz="2800" dirty="0" smtClean="0"/>
              <a:t>serviço de abastecimento </a:t>
            </a:r>
            <a:r>
              <a:rPr lang="pt-BR" sz="2800" dirty="0"/>
              <a:t>de água por meio de gestão </a:t>
            </a:r>
            <a:r>
              <a:rPr lang="pt-BR" sz="2800" dirty="0" smtClean="0"/>
              <a:t>comunitária.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sz="2800" dirty="0" smtClean="0"/>
              <a:t>Facilidade </a:t>
            </a:r>
            <a:r>
              <a:rPr lang="pt-BR" sz="2800" dirty="0"/>
              <a:t>de </a:t>
            </a:r>
            <a:r>
              <a:rPr lang="pt-BR" sz="2800" dirty="0" smtClean="0"/>
              <a:t>acesso à região.</a:t>
            </a:r>
            <a:endParaRPr lang="pt-BR" sz="2800" dirty="0"/>
          </a:p>
          <a:p>
            <a:pPr algn="just"/>
            <a:endParaRPr lang="pt-BR" sz="2000" dirty="0" smtClean="0"/>
          </a:p>
          <a:p>
            <a:pPr algn="just"/>
            <a:r>
              <a:rPr lang="pt-BR" sz="3000" dirty="0" smtClean="0"/>
              <a:t>Comunidade </a:t>
            </a:r>
            <a:r>
              <a:rPr lang="pt-BR" sz="3000" dirty="0"/>
              <a:t>escolhida: </a:t>
            </a:r>
            <a:r>
              <a:rPr lang="pt-BR" sz="3000" dirty="0">
                <a:solidFill>
                  <a:srgbClr val="FF0000"/>
                </a:solidFill>
              </a:rPr>
              <a:t>Mata do Bom Jesus – Brotas de Macaúbas - Bahia</a:t>
            </a:r>
          </a:p>
          <a:p>
            <a:r>
              <a:rPr lang="pt-BR" dirty="0" smtClean="0"/>
              <a:t>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22506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METODOLOGIA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3203848" y="2132856"/>
            <a:ext cx="534786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3000" dirty="0" smtClean="0"/>
              <a:t>Foram realizados levantamentos </a:t>
            </a:r>
            <a:r>
              <a:rPr lang="pt-BR" sz="3000" dirty="0"/>
              <a:t>bibliográficos e de dados secundários sobre o município e a comunidade </a:t>
            </a:r>
            <a:r>
              <a:rPr lang="pt-BR" sz="3000" dirty="0" smtClean="0"/>
              <a:t>rural nas bases de dados oficiais (IBGE, Snis e documentos da Prefeitura Municipal).</a:t>
            </a:r>
            <a:endParaRPr lang="pt-BR" sz="3000" dirty="0"/>
          </a:p>
        </p:txBody>
      </p:sp>
      <p:sp>
        <p:nvSpPr>
          <p:cNvPr id="4" name="Retângulo 3"/>
          <p:cNvSpPr/>
          <p:nvPr/>
        </p:nvSpPr>
        <p:spPr>
          <a:xfrm>
            <a:off x="234702" y="1400482"/>
            <a:ext cx="5938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 smtClean="0"/>
              <a:t>2. Busca ativa sobre a comunidade</a:t>
            </a:r>
            <a:endParaRPr lang="pt-BR" sz="32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02" y="2136870"/>
            <a:ext cx="2857500" cy="296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66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METODOLOGIA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193212" y="1033210"/>
            <a:ext cx="48231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 smtClean="0"/>
              <a:t>3. Realização do grupo focal</a:t>
            </a:r>
            <a:endParaRPr lang="pt-BR" sz="3200" dirty="0"/>
          </a:p>
        </p:txBody>
      </p:sp>
      <p:sp>
        <p:nvSpPr>
          <p:cNvPr id="5" name="Retângulo 4"/>
          <p:cNvSpPr/>
          <p:nvPr/>
        </p:nvSpPr>
        <p:spPr>
          <a:xfrm>
            <a:off x="4278610" y="2238531"/>
            <a:ext cx="4633657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3200" dirty="0" smtClean="0"/>
              <a:t>Temas abordados:</a:t>
            </a:r>
          </a:p>
          <a:p>
            <a:pPr algn="just"/>
            <a:endParaRPr lang="pt-BR" sz="1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3200" dirty="0" smtClean="0"/>
              <a:t> </a:t>
            </a:r>
            <a:r>
              <a:rPr lang="pt-BR" sz="2800" dirty="0" smtClean="0"/>
              <a:t>Aspectos </a:t>
            </a:r>
            <a:r>
              <a:rPr lang="pt-BR" sz="2800" dirty="0"/>
              <a:t>sobre </a:t>
            </a:r>
            <a:r>
              <a:rPr lang="pt-BR" sz="2800" dirty="0" smtClean="0"/>
              <a:t>a organização comunitária</a:t>
            </a:r>
          </a:p>
          <a:p>
            <a:pPr algn="just"/>
            <a:endParaRPr lang="pt-BR" sz="1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3200" dirty="0" smtClean="0"/>
              <a:t> </a:t>
            </a:r>
            <a:r>
              <a:rPr lang="pt-BR" sz="2800" dirty="0" smtClean="0"/>
              <a:t>Participação </a:t>
            </a:r>
            <a:r>
              <a:rPr lang="pt-BR" sz="2800" dirty="0"/>
              <a:t>popular e o processo de implantação do sistema de </a:t>
            </a:r>
            <a:r>
              <a:rPr lang="pt-BR" sz="2800" dirty="0" smtClean="0"/>
              <a:t>água</a:t>
            </a:r>
          </a:p>
          <a:p>
            <a:pPr algn="just"/>
            <a:endParaRPr lang="pt-BR" sz="3200" dirty="0" smtClean="0"/>
          </a:p>
        </p:txBody>
      </p:sp>
      <p:sp>
        <p:nvSpPr>
          <p:cNvPr id="6" name="Retângulo 5"/>
          <p:cNvSpPr/>
          <p:nvPr/>
        </p:nvSpPr>
        <p:spPr>
          <a:xfrm>
            <a:off x="207865" y="1761477"/>
            <a:ext cx="8699268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500" dirty="0"/>
              <a:t>Composição: </a:t>
            </a:r>
            <a:r>
              <a:rPr lang="pt-BR" sz="2500" dirty="0" smtClean="0"/>
              <a:t>Representantes </a:t>
            </a:r>
            <a:r>
              <a:rPr lang="pt-BR" sz="2500" dirty="0"/>
              <a:t>da associação de moradores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41" y="2924944"/>
            <a:ext cx="4080178" cy="229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409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495652" y="11377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RESULTADOS/DISCUSSÃO</a:t>
            </a: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281132" y="1024515"/>
            <a:ext cx="88811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800" dirty="0" smtClean="0"/>
              <a:t>Atualmente a Prefeitura opera e/ou apoia a operação de </a:t>
            </a:r>
            <a:r>
              <a:rPr lang="pt-BR" sz="2800" dirty="0" smtClean="0">
                <a:solidFill>
                  <a:srgbClr val="FF0000"/>
                </a:solidFill>
              </a:rPr>
              <a:t>80 </a:t>
            </a:r>
            <a:r>
              <a:rPr lang="pt-BR" sz="2800" dirty="0">
                <a:solidFill>
                  <a:srgbClr val="FF0000"/>
                </a:solidFill>
              </a:rPr>
              <a:t>sistemas simplificados </a:t>
            </a:r>
            <a:r>
              <a:rPr lang="pt-BR" sz="2800" dirty="0"/>
              <a:t>de abastecimento de </a:t>
            </a:r>
            <a:r>
              <a:rPr lang="pt-BR" sz="2800" dirty="0" smtClean="0"/>
              <a:t>água.</a:t>
            </a:r>
            <a:endParaRPr lang="pt-BR" sz="2800" dirty="0"/>
          </a:p>
        </p:txBody>
      </p:sp>
      <p:grpSp>
        <p:nvGrpSpPr>
          <p:cNvPr id="6" name="Grupo 21"/>
          <p:cNvGrpSpPr>
            <a:grpSpLocks/>
          </p:cNvGrpSpPr>
          <p:nvPr/>
        </p:nvGrpSpPr>
        <p:grpSpPr bwMode="auto">
          <a:xfrm>
            <a:off x="966432" y="2586940"/>
            <a:ext cx="7421992" cy="2569699"/>
            <a:chOff x="0" y="0"/>
            <a:chExt cx="5711190" cy="2125980"/>
          </a:xfrm>
        </p:grpSpPr>
        <p:pic>
          <p:nvPicPr>
            <p:cNvPr id="7" name="Imagem 20" descr="C:\Users\jonat\Documents\UFBA 2017\Sodré\Jon Mestrado\Dissertação\Visita de Campo\IMG-0081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20670" cy="211582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Imagem 19" descr="C:\Users\jonat\Documents\UFBA 2017\Sodré\Jon Mestrado\Dissertação\Visita de Campo\IMG-0090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76550" y="0"/>
              <a:ext cx="2834640" cy="212598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Retângulo 8"/>
          <p:cNvSpPr/>
          <p:nvPr/>
        </p:nvSpPr>
        <p:spPr>
          <a:xfrm>
            <a:off x="966432" y="5143522"/>
            <a:ext cx="74219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Sistema Simplificado de Abastecimento de Água de Mata do Bom Jesus</a:t>
            </a:r>
          </a:p>
        </p:txBody>
      </p:sp>
    </p:spTree>
    <p:extLst>
      <p:ext uri="{BB962C8B-B14F-4D97-AF65-F5344CB8AC3E}">
        <p14:creationId xmlns:p14="http://schemas.microsoft.com/office/powerpoint/2010/main" val="85218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RESULTADOS/DISCUSSÃO</a:t>
            </a: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441857" y="1439133"/>
            <a:ext cx="7369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/>
              <a:t>A história da comunidade de Mata do Bom Jesus</a:t>
            </a:r>
          </a:p>
        </p:txBody>
      </p:sp>
      <p:sp>
        <p:nvSpPr>
          <p:cNvPr id="6" name="Retângulo 5"/>
          <p:cNvSpPr/>
          <p:nvPr/>
        </p:nvSpPr>
        <p:spPr>
          <a:xfrm>
            <a:off x="3851920" y="2348880"/>
            <a:ext cx="554461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800" dirty="0"/>
              <a:t>Comunidade </a:t>
            </a:r>
            <a:r>
              <a:rPr lang="pt-BR" sz="2800" dirty="0" smtClean="0"/>
              <a:t>situada a </a:t>
            </a:r>
            <a:r>
              <a:rPr lang="pt-BR" sz="2800" dirty="0"/>
              <a:t>25Km da </a:t>
            </a:r>
            <a:r>
              <a:rPr lang="pt-BR" sz="2800" dirty="0" smtClean="0"/>
              <a:t>sede municipal.</a:t>
            </a:r>
            <a:endParaRPr lang="pt-BR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800" dirty="0"/>
              <a:t>Existência de </a:t>
            </a:r>
            <a:r>
              <a:rPr lang="pt-BR" sz="2800" dirty="0" smtClean="0"/>
              <a:t>associação comunitária</a:t>
            </a:r>
            <a:r>
              <a:rPr lang="pt-BR" sz="28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800" dirty="0" smtClean="0"/>
              <a:t>Atende a cerca </a:t>
            </a:r>
            <a:r>
              <a:rPr lang="pt-BR" sz="2800" dirty="0"/>
              <a:t>de 140 </a:t>
            </a:r>
            <a:r>
              <a:rPr lang="pt-BR" sz="2800" dirty="0" smtClean="0"/>
              <a:t>famílias</a:t>
            </a:r>
          </a:p>
          <a:p>
            <a:r>
              <a:rPr lang="pt-BR" sz="2800" dirty="0" smtClean="0"/>
              <a:t>(~</a:t>
            </a:r>
            <a:r>
              <a:rPr lang="pt-BR" sz="2800" dirty="0"/>
              <a:t>700 pessoas</a:t>
            </a:r>
            <a:r>
              <a:rPr lang="pt-BR" sz="2800" dirty="0" smtClean="0"/>
              <a:t>).</a:t>
            </a:r>
            <a:endParaRPr lang="pt-BR" sz="2800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29" y="2383338"/>
            <a:ext cx="3749737" cy="2485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298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RESULTADOS/DISCUSSÃO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323528" y="1218276"/>
            <a:ext cx="35287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/>
              <a:t>Histórico das ações </a:t>
            </a:r>
          </a:p>
        </p:txBody>
      </p:sp>
      <p:sp>
        <p:nvSpPr>
          <p:cNvPr id="4" name="Retângulo 3"/>
          <p:cNvSpPr/>
          <p:nvPr/>
        </p:nvSpPr>
        <p:spPr>
          <a:xfrm>
            <a:off x="457200" y="1803051"/>
            <a:ext cx="84352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600" dirty="0"/>
              <a:t>Em </a:t>
            </a:r>
            <a:r>
              <a:rPr lang="pt-BR" sz="2600" dirty="0" smtClean="0"/>
              <a:t>2010: crise hídrica na comunidade.</a:t>
            </a:r>
            <a:endParaRPr lang="pt-BR" sz="2600" dirty="0"/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600" dirty="0" smtClean="0"/>
              <a:t>Abastecimento por carro-pipa.</a:t>
            </a:r>
            <a:endParaRPr lang="pt-BR" sz="2600" dirty="0"/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600" dirty="0"/>
              <a:t>Necessidade da perfuração de um novo poço e articulação da associação da </a:t>
            </a:r>
            <a:r>
              <a:rPr lang="pt-BR" sz="2600" dirty="0" smtClean="0"/>
              <a:t>comunidade.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600" dirty="0"/>
              <a:t>A associação utilizou recursos do seu caixa para </a:t>
            </a:r>
            <a:r>
              <a:rPr lang="pt-BR" sz="2600" dirty="0" smtClean="0"/>
              <a:t>a perfuração </a:t>
            </a:r>
            <a:r>
              <a:rPr lang="pt-BR" sz="2600" dirty="0"/>
              <a:t>de um </a:t>
            </a:r>
            <a:r>
              <a:rPr lang="pt-BR" sz="2600" dirty="0" smtClean="0"/>
              <a:t>poço com vazão de 20m³/h</a:t>
            </a:r>
            <a:r>
              <a:rPr lang="pt-BR" sz="2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75238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RESULTADOS/DISCUSSÃO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822277"/>
            <a:ext cx="8784975" cy="3417949"/>
          </a:xfrm>
        </p:spPr>
        <p:txBody>
          <a:bodyPr>
            <a:noAutofit/>
          </a:bodyPr>
          <a:lstStyle/>
          <a:p>
            <a:pPr algn="just"/>
            <a:r>
              <a:rPr lang="pt-BR" sz="2500" dirty="0" smtClean="0"/>
              <a:t>Em face de problemas operacionais e de atendimeto a comunidade passa a assumir a operação do sistema de abastecimento implantado por meio da associação de moradores</a:t>
            </a:r>
            <a:r>
              <a:rPr lang="pt-BR" sz="2500" dirty="0" smtClean="0"/>
              <a:t>.</a:t>
            </a:r>
          </a:p>
          <a:p>
            <a:pPr algn="just"/>
            <a:endParaRPr lang="pt-BR" sz="1500" dirty="0" smtClean="0"/>
          </a:p>
          <a:p>
            <a:pPr algn="just"/>
            <a:r>
              <a:rPr lang="pt-BR" sz="2500" dirty="0" smtClean="0"/>
              <a:t>Valor da tarifa R$ 12,00. Definida em assembleia de forma empirica.</a:t>
            </a:r>
          </a:p>
          <a:p>
            <a:pPr algn="just"/>
            <a:endParaRPr lang="pt-BR" sz="1500" dirty="0" smtClean="0"/>
          </a:p>
          <a:p>
            <a:pPr algn="just"/>
            <a:r>
              <a:rPr lang="pt-BR" sz="2500" dirty="0" smtClean="0"/>
              <a:t>Necessidade de ampliação da rede de abastecimento de água.</a:t>
            </a:r>
          </a:p>
        </p:txBody>
      </p:sp>
      <p:sp>
        <p:nvSpPr>
          <p:cNvPr id="4" name="Retângulo 3"/>
          <p:cNvSpPr/>
          <p:nvPr/>
        </p:nvSpPr>
        <p:spPr>
          <a:xfrm>
            <a:off x="488677" y="1226476"/>
            <a:ext cx="34649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/>
              <a:t>Histórico das ações </a:t>
            </a:r>
          </a:p>
        </p:txBody>
      </p:sp>
    </p:spTree>
    <p:extLst>
      <p:ext uri="{BB962C8B-B14F-4D97-AF65-F5344CB8AC3E}">
        <p14:creationId xmlns:p14="http://schemas.microsoft.com/office/powerpoint/2010/main" val="4030358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RESULTADOS/DISCUSSÃO</a:t>
            </a:r>
            <a:endParaRPr lang="pt-BR" dirty="0"/>
          </a:p>
        </p:txBody>
      </p:sp>
      <p:sp>
        <p:nvSpPr>
          <p:cNvPr id="8" name="Retângulo Arredondado 7"/>
          <p:cNvSpPr/>
          <p:nvPr/>
        </p:nvSpPr>
        <p:spPr>
          <a:xfrm>
            <a:off x="3563888" y="1625918"/>
            <a:ext cx="201622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Elaboração do projeto</a:t>
            </a:r>
            <a:endParaRPr lang="pt-BR" dirty="0"/>
          </a:p>
        </p:txBody>
      </p:sp>
      <p:sp>
        <p:nvSpPr>
          <p:cNvPr id="10" name="Retângulo Arredondado 9"/>
          <p:cNvSpPr/>
          <p:nvPr/>
        </p:nvSpPr>
        <p:spPr>
          <a:xfrm>
            <a:off x="3563888" y="2667863"/>
            <a:ext cx="2152569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Aprovação e execução pela Cerb</a:t>
            </a:r>
            <a:endParaRPr lang="pt-BR" dirty="0"/>
          </a:p>
        </p:txBody>
      </p:sp>
      <p:sp>
        <p:nvSpPr>
          <p:cNvPr id="12" name="Retângulo Arredondado 11"/>
          <p:cNvSpPr/>
          <p:nvPr/>
        </p:nvSpPr>
        <p:spPr>
          <a:xfrm>
            <a:off x="3398903" y="3725386"/>
            <a:ext cx="248253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Discussão na Comunidade</a:t>
            </a:r>
            <a:endParaRPr lang="pt-BR" dirty="0"/>
          </a:p>
        </p:txBody>
      </p:sp>
      <p:sp>
        <p:nvSpPr>
          <p:cNvPr id="13" name="Seta para a Direita 12"/>
          <p:cNvSpPr/>
          <p:nvPr/>
        </p:nvSpPr>
        <p:spPr>
          <a:xfrm>
            <a:off x="5996284" y="3960504"/>
            <a:ext cx="360039" cy="2498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14" name="Retângulo Arredondado 13"/>
          <p:cNvSpPr/>
          <p:nvPr/>
        </p:nvSpPr>
        <p:spPr>
          <a:xfrm>
            <a:off x="6444208" y="3559719"/>
            <a:ext cx="2242592" cy="944459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tx1"/>
                </a:solidFill>
              </a:rPr>
              <a:t>Modelo Central ou autogestão?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15" name="Retângulo Arredondado 14"/>
          <p:cNvSpPr/>
          <p:nvPr/>
        </p:nvSpPr>
        <p:spPr>
          <a:xfrm>
            <a:off x="2771800" y="4798010"/>
            <a:ext cx="3672408" cy="72008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>
                <a:solidFill>
                  <a:schemeClr val="tx1"/>
                </a:solidFill>
              </a:rPr>
              <a:t>Autogestão do serviço pela Associação da Mata de Bom Jesus </a:t>
            </a:r>
          </a:p>
        </p:txBody>
      </p:sp>
      <p:sp>
        <p:nvSpPr>
          <p:cNvPr id="16" name="Seta para Baixo 15"/>
          <p:cNvSpPr/>
          <p:nvPr/>
        </p:nvSpPr>
        <p:spPr>
          <a:xfrm>
            <a:off x="4499992" y="2386914"/>
            <a:ext cx="216024" cy="253469"/>
          </a:xfrm>
          <a:prstGeom prst="down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Seta para Baixo 16"/>
          <p:cNvSpPr/>
          <p:nvPr/>
        </p:nvSpPr>
        <p:spPr>
          <a:xfrm>
            <a:off x="4499992" y="3426139"/>
            <a:ext cx="216024" cy="253469"/>
          </a:xfrm>
          <a:prstGeom prst="down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Seta para Baixo 18"/>
          <p:cNvSpPr/>
          <p:nvPr/>
        </p:nvSpPr>
        <p:spPr>
          <a:xfrm>
            <a:off x="4499992" y="4500425"/>
            <a:ext cx="216024" cy="253469"/>
          </a:xfrm>
          <a:prstGeom prst="down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Retângulo Arredondado 19"/>
          <p:cNvSpPr/>
          <p:nvPr/>
        </p:nvSpPr>
        <p:spPr>
          <a:xfrm>
            <a:off x="251520" y="3559719"/>
            <a:ext cx="2242592" cy="944459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rgbClr val="FF0000"/>
                </a:solidFill>
              </a:rPr>
              <a:t>“Contratação”  </a:t>
            </a:r>
            <a:r>
              <a:rPr lang="pt-BR" b="1" dirty="0" smtClean="0"/>
              <a:t>de </a:t>
            </a:r>
            <a:r>
              <a:rPr lang="pt-BR" b="1" dirty="0" smtClean="0"/>
              <a:t>operador local</a:t>
            </a:r>
            <a:endParaRPr lang="pt-BR" b="1" dirty="0"/>
          </a:p>
        </p:txBody>
      </p:sp>
      <p:sp>
        <p:nvSpPr>
          <p:cNvPr id="21" name="Seta Dobrada 20"/>
          <p:cNvSpPr/>
          <p:nvPr/>
        </p:nvSpPr>
        <p:spPr>
          <a:xfrm rot="16200000">
            <a:off x="1662877" y="4238316"/>
            <a:ext cx="576064" cy="1353750"/>
          </a:xfrm>
          <a:prstGeom prst="bentArrow">
            <a:avLst>
              <a:gd name="adj1" fmla="val 17785"/>
              <a:gd name="adj2" fmla="val 25000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00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 txBox="1">
            <a:spLocks/>
          </p:cNvSpPr>
          <p:nvPr/>
        </p:nvSpPr>
        <p:spPr>
          <a:xfrm>
            <a:off x="467544" y="116632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RESULTADOS/DISCUSSÃO</a:t>
            </a: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0" y="1381852"/>
            <a:ext cx="4608512" cy="415498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A organização da </a:t>
            </a:r>
            <a:r>
              <a:rPr lang="pt-BR" sz="2400" dirty="0" smtClean="0"/>
              <a:t>comunidade e alta participação </a:t>
            </a:r>
            <a:r>
              <a:rPr lang="pt-BR" sz="2400" dirty="0"/>
              <a:t>popular na tomada de </a:t>
            </a:r>
            <a:r>
              <a:rPr lang="pt-BR" sz="2400" dirty="0" smtClean="0"/>
              <a:t>decisão (autonomia). </a:t>
            </a:r>
            <a:endParaRPr lang="pt-B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 smtClean="0"/>
              <a:t>Definição </a:t>
            </a:r>
            <a:r>
              <a:rPr lang="pt-BR" sz="2400" dirty="0"/>
              <a:t>de projetos que dialogam com a realidade local, inclusive com a capacidade de </a:t>
            </a:r>
            <a:r>
              <a:rPr lang="pt-BR" sz="2400" dirty="0" smtClean="0"/>
              <a:t>pagamento.</a:t>
            </a:r>
            <a:endParaRPr lang="pt-B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Agilidade na resolução de problemas de operação e manutenção do </a:t>
            </a:r>
            <a:r>
              <a:rPr lang="pt-BR" sz="2400" dirty="0" smtClean="0"/>
              <a:t>sistema.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400" dirty="0"/>
          </a:p>
        </p:txBody>
      </p:sp>
      <p:sp>
        <p:nvSpPr>
          <p:cNvPr id="5" name="Retângulo 4"/>
          <p:cNvSpPr/>
          <p:nvPr/>
        </p:nvSpPr>
        <p:spPr>
          <a:xfrm>
            <a:off x="4428604" y="1381852"/>
            <a:ext cx="4680520" cy="378565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Falta de apoio do Estado (governos estadual e municipal) </a:t>
            </a:r>
            <a:r>
              <a:rPr lang="pt-BR" sz="2400" dirty="0" smtClean="0"/>
              <a:t>para investimentos em </a:t>
            </a:r>
            <a:r>
              <a:rPr lang="pt-BR" sz="2400" dirty="0"/>
              <a:t>ampliação ou </a:t>
            </a:r>
            <a:r>
              <a:rPr lang="pt-BR" sz="2400" dirty="0" smtClean="0"/>
              <a:t>reprosição do sistema.</a:t>
            </a:r>
            <a:endParaRPr lang="pt-B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Insegurança jurídica </a:t>
            </a:r>
            <a:r>
              <a:rPr lang="pt-BR" sz="2400" dirty="0" smtClean="0"/>
              <a:t>da prestação junto ao titular do serviço.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 smtClean="0"/>
              <a:t>Precariazção do trabalho (operador não tem contrado de trabalho).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 smtClean="0"/>
              <a:t>Controle da qualidade </a:t>
            </a:r>
            <a:r>
              <a:rPr lang="pt-BR" sz="2400" dirty="0"/>
              <a:t>da </a:t>
            </a:r>
            <a:r>
              <a:rPr lang="pt-BR" sz="2400" dirty="0" smtClean="0"/>
              <a:t>água.</a:t>
            </a:r>
            <a:endParaRPr lang="pt-BR" sz="2400" dirty="0"/>
          </a:p>
        </p:txBody>
      </p:sp>
      <p:sp>
        <p:nvSpPr>
          <p:cNvPr id="6" name="Retângulo 5"/>
          <p:cNvSpPr/>
          <p:nvPr/>
        </p:nvSpPr>
        <p:spPr>
          <a:xfrm>
            <a:off x="5076056" y="1047143"/>
            <a:ext cx="187904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200" b="1" dirty="0" smtClean="0"/>
              <a:t>FRAGILIDADES</a:t>
            </a:r>
            <a:endParaRPr lang="pt-BR" sz="2200" b="1" dirty="0"/>
          </a:p>
        </p:txBody>
      </p:sp>
      <p:sp>
        <p:nvSpPr>
          <p:cNvPr id="7" name="Retângulo 6"/>
          <p:cNvSpPr/>
          <p:nvPr/>
        </p:nvSpPr>
        <p:spPr>
          <a:xfrm>
            <a:off x="331260" y="937944"/>
            <a:ext cx="24405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200" b="1" dirty="0" smtClean="0"/>
              <a:t>POTENCIALIDADES</a:t>
            </a:r>
            <a:endParaRPr lang="pt-BR" sz="2200" b="1" dirty="0"/>
          </a:p>
        </p:txBody>
      </p:sp>
    </p:spTree>
    <p:extLst>
      <p:ext uri="{BB962C8B-B14F-4D97-AF65-F5344CB8AC3E}">
        <p14:creationId xmlns:p14="http://schemas.microsoft.com/office/powerpoint/2010/main" val="990210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560" y="53752"/>
            <a:ext cx="8229600" cy="782960"/>
          </a:xfrm>
        </p:spPr>
        <p:txBody>
          <a:bodyPr/>
          <a:lstStyle/>
          <a:p>
            <a:r>
              <a:rPr lang="pt-BR" b="1" dirty="0" smtClean="0"/>
              <a:t>CONCLUSÃO</a:t>
            </a:r>
            <a:endParaRPr lang="pt-BR" b="1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1124744"/>
            <a:ext cx="8848601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100" dirty="0" smtClean="0"/>
              <a:t>A comunidade da Mata do Bom Jesus apresenta a principal característica apresentada pela literatura que a levou à autogestão comunitária do abastecimento de água: existência de associação de moradores atuante e precariedade do acesso à água.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1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100" dirty="0" smtClean="0"/>
              <a:t>Outro aspecto relevante apresentado pela comunidade é dispor de apoio político por parte gestão atual da prefeitura, o que possibilitou a facilidade da execução dos serviços por parte do governo estadual via Cerb.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1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100" dirty="0" smtClean="0"/>
              <a:t>Até o ano de 2016, a prestação dos serviços era realizada pela Prefeitura que cujo grupo político considerava a comunidade como oposição e, segundo os relatos, as ações executadas pela Cerb, que estavam previstas para o ano de 2015/2016, foram parcialmente boicotadas</a:t>
            </a:r>
            <a:r>
              <a:rPr lang="pt-BR" sz="2100" dirty="0" smtClean="0"/>
              <a:t>.</a:t>
            </a:r>
            <a:endParaRPr lang="pt-BR" sz="2100" dirty="0"/>
          </a:p>
        </p:txBody>
      </p:sp>
    </p:spTree>
    <p:extLst>
      <p:ext uri="{BB962C8B-B14F-4D97-AF65-F5344CB8AC3E}">
        <p14:creationId xmlns:p14="http://schemas.microsoft.com/office/powerpoint/2010/main" val="2257516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>
            <a:normAutofit/>
          </a:bodyPr>
          <a:lstStyle/>
          <a:p>
            <a:r>
              <a:rPr lang="pt-BR" b="1" dirty="0" smtClean="0"/>
              <a:t>OBRIGADO!!</a:t>
            </a:r>
            <a:endParaRPr lang="pt-BR" b="1" dirty="0"/>
          </a:p>
        </p:txBody>
      </p:sp>
      <p:grpSp>
        <p:nvGrpSpPr>
          <p:cNvPr id="4" name="Grupo 3"/>
          <p:cNvGrpSpPr/>
          <p:nvPr/>
        </p:nvGrpSpPr>
        <p:grpSpPr>
          <a:xfrm>
            <a:off x="899592" y="4149080"/>
            <a:ext cx="5400040" cy="1249045"/>
            <a:chOff x="0" y="0"/>
            <a:chExt cx="5400040" cy="1249045"/>
          </a:xfrm>
        </p:grpSpPr>
        <p:pic>
          <p:nvPicPr>
            <p:cNvPr id="5" name="Picture 3" descr="maasalogo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8300" y="95250"/>
              <a:ext cx="2124075" cy="830580"/>
            </a:xfrm>
            <a:prstGeom prst="rect">
              <a:avLst/>
            </a:prstGeom>
            <a:noFill/>
            <a:extLst/>
          </p:spPr>
        </p:pic>
        <p:pic>
          <p:nvPicPr>
            <p:cNvPr id="6" name="Picture 2" descr="Resultado de imagem para ufba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95250"/>
              <a:ext cx="704850" cy="976630"/>
            </a:xfrm>
            <a:prstGeom prst="rect">
              <a:avLst/>
            </a:prstGeom>
            <a:noFill/>
            <a:extLst/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1975" y="0"/>
              <a:ext cx="1028065" cy="124904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2661" y="4232851"/>
            <a:ext cx="1508202" cy="1005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ixaDeTexto 10"/>
          <p:cNvSpPr txBox="1"/>
          <p:nvPr/>
        </p:nvSpPr>
        <p:spPr>
          <a:xfrm>
            <a:off x="1882044" y="1772816"/>
            <a:ext cx="5400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/>
              <a:t>Contato: JFASODRE@GMAIL.COM</a:t>
            </a:r>
            <a:endParaRPr lang="pt-BR" sz="3200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2674132" y="3243523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/>
              <a:t>APOIO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314185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493</TotalTime>
  <Words>966</Words>
  <Application>Microsoft Office PowerPoint</Application>
  <PresentationFormat>Apresentação na tela (4:3)</PresentationFormat>
  <Paragraphs>117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Consolas</vt:lpstr>
      <vt:lpstr>Wingdings</vt:lpstr>
      <vt:lpstr>Tema do Office</vt:lpstr>
      <vt:lpstr>AUTOGESTÃO NO SANEAMENTO BÁSICO EM COMUNIDADES RURAIS  UM ESTUDO DE CASO SOBRE A COMUNIDADE DE MATA DO BOM JESUS – BA</vt:lpstr>
      <vt:lpstr>INTRODUÇÃO</vt:lpstr>
      <vt:lpstr>INTRODUÇÃO</vt:lpstr>
      <vt:lpstr>OBJETIVO</vt:lpstr>
      <vt:lpstr>POLÍTICAS PÚBLICAS DE SANEAMENTO NO MEIO RURAL</vt:lpstr>
      <vt:lpstr>Apresentação do PowerPoint</vt:lpstr>
      <vt:lpstr>Modelos de gestão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RESULTADOS/DISCUSSÃO</vt:lpstr>
      <vt:lpstr>Apresentação do PowerPoint</vt:lpstr>
      <vt:lpstr>Apresentação do PowerPoint</vt:lpstr>
      <vt:lpstr>CONCLUSÃO</vt:lpstr>
      <vt:lpstr>OBRIGADO!!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Jonatas Sodré</cp:lastModifiedBy>
  <cp:revision>82</cp:revision>
  <dcterms:created xsi:type="dcterms:W3CDTF">2018-05-02T19:43:05Z</dcterms:created>
  <dcterms:modified xsi:type="dcterms:W3CDTF">2018-05-29T03:43:54Z</dcterms:modified>
</cp:coreProperties>
</file>