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24" Type="http://schemas.openxmlformats.org/officeDocument/2006/relationships/slide" Target="slides/slide19.xml"/><Relationship Id="rId12" Type="http://schemas.openxmlformats.org/officeDocument/2006/relationships/slide" Target="slides/slide7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Shape 84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Shape 90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Shape 15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Shape 15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Shape 18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Shape 18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Shape 19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lide de título" type="title">
  <p:cSld name="TITL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/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" name="Shape 15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marR="0" rt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b="0" i="0" sz="3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Shape 16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ítulo e conteúdo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1" name="Shape 21"/>
          <p:cNvSpPr txBox="1"/>
          <p:nvPr>
            <p:ph idx="1" type="body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beçalho da Seção" type="secHead">
  <p:cSld name="SECTION_HEADER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/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i="0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7" name="Shape 2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8" name="Shape 28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Duas Partes de Conteúdo" type="twoObj">
  <p:cSld name="TWO_OBJECT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3" name="Shape 33"/>
          <p:cNvSpPr txBox="1"/>
          <p:nvPr>
            <p:ph idx="1" type="body"/>
          </p:nvPr>
        </p:nvSpPr>
        <p:spPr>
          <a:xfrm>
            <a:off x="457201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Shape 34"/>
          <p:cNvSpPr txBox="1"/>
          <p:nvPr>
            <p:ph idx="2" type="body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ação" type="twoTxTwoObj">
  <p:cSld name="TWO_OBJECTS_WITH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0" name="Shape 40"/>
          <p:cNvSpPr txBox="1"/>
          <p:nvPr>
            <p:ph idx="1" type="body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2" type="body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3" type="body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4" type="body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5" name="Shape 45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omente título" type="titleOnly">
  <p:cSld name="TITLE_ONLY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9" name="Shape 49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0" name="Shape 50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Em branco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Shape 55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údo com Legenda" type="objTx">
  <p:cSld name="OBJECT_WITH_CAPTION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8" name="Shape 58"/>
          <p:cNvSpPr txBox="1"/>
          <p:nvPr>
            <p:ph idx="1" type="body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9" name="Shape 59"/>
          <p:cNvSpPr txBox="1"/>
          <p:nvPr>
            <p:ph idx="2" type="body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Imagem com Legenda" type="picTx">
  <p:cSld name="PICTURE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65" name="Shape 6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Shape 68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ítulo e texto vertical" type="vertTx">
  <p:cSld name="VERTICAL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2" name="Shape 72"/>
          <p:cNvSpPr txBox="1"/>
          <p:nvPr>
            <p:ph idx="1" type="body"/>
          </p:nvPr>
        </p:nvSpPr>
        <p:spPr>
          <a:xfrm rot="5400000">
            <a:off x="2309018" y="-251617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3" name="Shape 73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5" name="Shape 75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ítulo e texto verticais" type="vertTitleAndTx">
  <p:cSld name="VERTICAL_TITLE_AND_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/>
          <p:nvPr>
            <p:ph type="title"/>
          </p:nvPr>
        </p:nvSpPr>
        <p:spPr>
          <a:xfrm rot="5400000">
            <a:off x="4732337" y="2171703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8" name="Shape 78"/>
          <p:cNvSpPr txBox="1"/>
          <p:nvPr>
            <p:ph idx="1" type="body"/>
          </p:nvPr>
        </p:nvSpPr>
        <p:spPr>
          <a:xfrm rot="5400000">
            <a:off x="541338" y="190503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Shape 80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1" name="Shape 81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9.xml"/><Relationship Id="rId10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0.xml"/><Relationship Id="rId1" Type="http://schemas.openxmlformats.org/officeDocument/2006/relationships/image" Target="../media/image1.jpg"/><Relationship Id="rId2" Type="http://schemas.openxmlformats.org/officeDocument/2006/relationships/image" Target="../media/image2.jp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0" type="dt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Shape 9"/>
          <p:cNvSpPr txBox="1"/>
          <p:nvPr>
            <p:ph idx="11" type="ftr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Shape 10"/>
          <p:cNvSpPr txBox="1"/>
          <p:nvPr>
            <p:ph idx="12" type="sldNum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  <p:pic>
        <p:nvPicPr>
          <p:cNvPr descr="Z:\Documentos\2018\48º Congresso da Assemae\Peças Gráficas\Template Power Point\banner 730x124 (2) - Cópia.jpg" id="11" name="Shape 1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-36512" y="5517233"/>
            <a:ext cx="9180512" cy="14001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Z:\Documentos\2018\48º Congresso da Assemae\Peças Gráficas\Template Power Point\fundo power point.jpg" id="12" name="Shape 12"/>
          <p:cNvPicPr preferRelativeResize="0"/>
          <p:nvPr/>
        </p:nvPicPr>
        <p:blipFill rotWithShape="1">
          <a:blip r:embed="rId2">
            <a:alphaModFix/>
          </a:blip>
          <a:srcRect b="0" l="9337" r="8715" t="0"/>
          <a:stretch/>
        </p:blipFill>
        <p:spPr>
          <a:xfrm>
            <a:off x="-36512" y="0"/>
            <a:ext cx="9180512" cy="5517232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7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idx="4294967295" type="subTitle"/>
          </p:nvPr>
        </p:nvSpPr>
        <p:spPr>
          <a:xfrm>
            <a:off x="683568" y="3789040"/>
            <a:ext cx="7776864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BR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Autores</a:t>
            </a:r>
            <a:r>
              <a:rPr b="1" lang="pt-BR" sz="2800"/>
              <a:t>: </a:t>
            </a:r>
            <a:r>
              <a:rPr lang="pt-BR" sz="2800"/>
              <a:t>Iuri Domarco Botão</a:t>
            </a:r>
            <a:endParaRPr sz="2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800"/>
              <a:t>Carlos Roberto de Oliveira</a:t>
            </a:r>
            <a:endParaRPr sz="28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800"/>
              <a:t>Dalto Favero Brochi</a:t>
            </a:r>
            <a:endParaRPr sz="2800"/>
          </a:p>
          <a:p>
            <a:pPr indent="-165100" lvl="0" marL="3429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/>
          </a:p>
        </p:txBody>
      </p:sp>
      <p:sp>
        <p:nvSpPr>
          <p:cNvPr id="87" name="Shape 87"/>
          <p:cNvSpPr txBox="1"/>
          <p:nvPr>
            <p:ph idx="4294967295" type="ctrTitle"/>
          </p:nvPr>
        </p:nvSpPr>
        <p:spPr>
          <a:xfrm>
            <a:off x="683568" y="1124744"/>
            <a:ext cx="7956376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pt-BR"/>
              <a:t>SATISFAÇÃO DOS USUÁRIOS DOS SERVIÇOS DE SANEAMENTO COMO FERRAMENTA DE GESTÃO</a:t>
            </a:r>
            <a:endParaRPr b="1" i="0" sz="4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pt-BR"/>
              <a:t>Como a entidade reguladora avalia a qualidade dos serviços?</a:t>
            </a:r>
            <a:endParaRPr b="0" i="0" sz="4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457200" y="1600203"/>
            <a:ext cx="8229600" cy="37730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marR="0" rtl="0" algn="l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I</a:t>
            </a:r>
            <a:r>
              <a:rPr lang="pt-BR"/>
              <a:t>ndicadores das fiscalizações técnica e comercial</a:t>
            </a:r>
            <a:endParaRPr/>
          </a:p>
          <a:p>
            <a:pPr indent="-431800" lvl="0" marL="457200" marR="0" rtl="0" algn="l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monitoramento da qualidade da água e regularidade do abastecimento</a:t>
            </a:r>
            <a:endParaRPr/>
          </a:p>
          <a:p>
            <a:pPr indent="-431800" lvl="0" marL="457200" marR="0" rtl="0" algn="l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recebimento de manifestações dos usuários, por meio da ouvidoria</a:t>
            </a:r>
            <a:endParaRPr/>
          </a:p>
          <a:p>
            <a:pPr indent="-431800" lvl="0" marL="457200" marR="0" rtl="0" algn="l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informações do SNIS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 a percepção do usuário?</a:t>
            </a:r>
            <a:endParaRPr/>
          </a:p>
        </p:txBody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457200" y="141765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Por meio de uma pesquisa de satisfação é possível avaliar </a:t>
            </a:r>
            <a:r>
              <a:rPr lang="pt-BR"/>
              <a:t>se o cliente está satisfeito com os serviços e identificar problemas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As pesquisas ganharam força na década de 1970, nos Estados Unidos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Ouve-se o usuário para avaliar o desempenho do prestador ou serviço, e indicar os caminhos para decisões futuras (Lima, 2017)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Nossa pesquisa</a:t>
            </a:r>
            <a:endParaRPr/>
          </a:p>
        </p:txBody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Realizada pela entidade reguladora em 53 cidades (6,2 milhões de habitantes)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19 mil entrevistas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Resultados sobre mais de 10 aspectos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Divididos por região, gênero, idade e renda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No presente artigo: como foi feita e análise de alguns resultados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Realização</a:t>
            </a:r>
            <a:endParaRPr/>
          </a:p>
        </p:txBody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Seis meses de trabalho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Instituto de pesquisa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Abordagem presencial</a:t>
            </a:r>
            <a:endParaRPr/>
          </a:p>
          <a:p>
            <a:pPr indent="-431800" lvl="0" marL="45720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Resultados individuais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Itens pesquisados</a:t>
            </a:r>
            <a:endParaRPr/>
          </a:p>
        </p:txBody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640"/>
              </a:spcBef>
              <a:spcAft>
                <a:spcPts val="0"/>
              </a:spcAft>
              <a:buNone/>
            </a:pPr>
            <a:r>
              <a:rPr lang="pt-BR"/>
              <a:t>atendimento presencial; </a:t>
            </a:r>
            <a:r>
              <a:rPr b="1" lang="pt-BR"/>
              <a:t>atendimento telefônico</a:t>
            </a:r>
            <a:r>
              <a:rPr lang="pt-BR"/>
              <a:t>; coleta de esgoto; </a:t>
            </a:r>
            <a:r>
              <a:rPr b="1" lang="pt-BR"/>
              <a:t>tratamento de esgoto</a:t>
            </a:r>
            <a:r>
              <a:rPr lang="pt-BR"/>
              <a:t>; entendimento da conta de água; </a:t>
            </a:r>
            <a:r>
              <a:rPr b="1" lang="pt-BR"/>
              <a:t>leitura e entrega correta da conta</a:t>
            </a:r>
            <a:r>
              <a:rPr lang="pt-BR"/>
              <a:t>; preço da água; </a:t>
            </a:r>
            <a:r>
              <a:rPr b="1" lang="pt-BR"/>
              <a:t>pressão da água</a:t>
            </a:r>
            <a:r>
              <a:rPr lang="pt-BR"/>
              <a:t>; qualidade da água; </a:t>
            </a:r>
            <a:r>
              <a:rPr b="1" lang="pt-BR"/>
              <a:t>regularidade de fornecimento</a:t>
            </a:r>
            <a:r>
              <a:rPr lang="pt-BR"/>
              <a:t>; resolução imediata de problemas; </a:t>
            </a:r>
            <a:r>
              <a:rPr b="1" lang="pt-BR"/>
              <a:t>gosto, cheiro e cor</a:t>
            </a:r>
            <a:endParaRPr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Itens pesquisados</a:t>
            </a:r>
            <a:endParaRPr/>
          </a:p>
        </p:txBody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pt-BR"/>
              <a:t>No segundo bloco, o usuário foi questionado quanto à frequência dos serviços de </a:t>
            </a:r>
            <a:r>
              <a:rPr b="1" lang="pt-BR"/>
              <a:t>coleta de lixo e varrição</a:t>
            </a:r>
            <a:r>
              <a:rPr lang="pt-BR"/>
              <a:t> em sua rua e sobre sua </a:t>
            </a:r>
            <a:r>
              <a:rPr b="1" lang="pt-BR"/>
              <a:t>satisfação</a:t>
            </a:r>
            <a:r>
              <a:rPr lang="pt-BR"/>
              <a:t> com os serviços. No terceiro bloco, foram feitas questões para aferir o conhecimento da população quanto à </a:t>
            </a:r>
            <a:r>
              <a:rPr b="1" lang="pt-BR"/>
              <a:t>regulação </a:t>
            </a:r>
            <a:r>
              <a:rPr lang="pt-BR"/>
              <a:t>dos serviços de saneamento e sobre a </a:t>
            </a:r>
            <a:r>
              <a:rPr b="1" lang="pt-BR"/>
              <a:t>entidade reguladora</a:t>
            </a:r>
            <a:endParaRPr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Observações</a:t>
            </a:r>
            <a:endParaRPr/>
          </a:p>
        </p:txBody>
      </p:sp>
      <p:sp>
        <p:nvSpPr>
          <p:cNvPr id="129" name="Shape 129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Quantidade de itens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Opinião x dados técnicos</a:t>
            </a:r>
            <a:endParaRPr/>
          </a:p>
          <a:p>
            <a:pPr indent="-431800" lvl="0" marL="45720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Serviço esperado x serviço oferecido (não pesquisado)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Comparativos</a:t>
            </a:r>
            <a:endParaRPr/>
          </a:p>
        </p:txBody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Valor das tarifas: mais sensível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R</a:t>
            </a:r>
            <a:r>
              <a:rPr lang="pt-BR"/>
              <a:t>elação direta entre satisfação com o preço e satisfação geral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Relação direta entre preço baixo e satisfação geral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Só preço não resolve: menor preço teve uma das piores avaliações gerais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600">
                <a:latin typeface="Arial"/>
                <a:ea typeface="Arial"/>
                <a:cs typeface="Arial"/>
                <a:sym typeface="Arial"/>
              </a:rPr>
              <a:t>Figura 1 – Comparativo entre a nota média de satisfação geral com os serviços de água e esgoto (por cidade), a nota média de satisfação com o preço da água e do esgoto (por cidade) e o valor do metro cúbico (água e esgoto) no município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1" name="Shape 1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250" y="1881000"/>
            <a:ext cx="8879901" cy="348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Comparativos</a:t>
            </a:r>
            <a:endParaRPr/>
          </a:p>
        </p:txBody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Q</a:t>
            </a:r>
            <a:r>
              <a:rPr lang="pt-BR"/>
              <a:t>ualidade da água: alta correspondência entre indicador técnico e satisfação</a:t>
            </a:r>
            <a:endParaRPr/>
          </a:p>
          <a:p>
            <a:pPr indent="0" lvl="0" marL="0">
              <a:spcBef>
                <a:spcPts val="64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431800" lvl="0" marL="457200" rtl="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Dados obtidos corroboram com os dados técnicos, ainda que no grupo de municípios estudado sejam poucos os problemas com qualidade da água.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latin typeface="Arial"/>
                <a:ea typeface="Arial"/>
                <a:cs typeface="Arial"/>
                <a:sym typeface="Arial"/>
              </a:rPr>
              <a:t>Figura 2 – Comparativo entre a nota de satisfação com a qualidade da água (por cidade) e o índice de conformidade da água.</a:t>
            </a:r>
            <a:br>
              <a:rPr b="1" lang="pt-BR" sz="1600">
                <a:latin typeface="Arial"/>
                <a:ea typeface="Arial"/>
                <a:cs typeface="Arial"/>
                <a:sym typeface="Arial"/>
              </a:rPr>
            </a:b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3" name="Shape 1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532450"/>
            <a:ext cx="9144000" cy="3583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Comparativos</a:t>
            </a:r>
            <a:endParaRPr/>
          </a:p>
        </p:txBody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457200" y="141765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P</a:t>
            </a:r>
            <a:r>
              <a:rPr lang="pt-BR"/>
              <a:t>ressão adequada, por outro lado, não é tão bem compreendida pela população.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Quesito técnico = norma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Satisfação = capacidade de que a água chegue ao seu reservatório. Avaliação egativa apenas se há falta de água.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Divulgar mais sobre importância do controle de pressão 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latin typeface="Arial"/>
                <a:ea typeface="Arial"/>
                <a:cs typeface="Arial"/>
                <a:sym typeface="Arial"/>
              </a:rPr>
              <a:t>Figura 4 – Comparativo entre a nota de satisfação com a pressão da água (por cidade) e o índice de conformidade de pressão.</a:t>
            </a:r>
            <a:br>
              <a:rPr b="1" lang="pt-BR" sz="1600">
                <a:latin typeface="Arial"/>
                <a:ea typeface="Arial"/>
                <a:cs typeface="Arial"/>
                <a:sym typeface="Arial"/>
              </a:rPr>
            </a:b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5" name="Shape 1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70055"/>
            <a:ext cx="8534401" cy="33447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Comparativos</a:t>
            </a:r>
            <a:endParaRPr/>
          </a:p>
        </p:txBody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 rtl="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Tratamento de esgoto: dificuldade de comparar os dados</a:t>
            </a:r>
            <a:endParaRPr/>
          </a:p>
          <a:p>
            <a:pPr indent="-431800" lvl="0" marL="457200" rtl="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Pouco conhecimento da população: municípios que não tratam com boa avaliação, e 100% de tratamento, nem tanto</a:t>
            </a:r>
            <a:endParaRPr/>
          </a:p>
          <a:p>
            <a:pPr indent="-431800" lvl="0" marL="45720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Algumas exceções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latin typeface="Arial"/>
                <a:ea typeface="Arial"/>
                <a:cs typeface="Arial"/>
                <a:sym typeface="Arial"/>
              </a:rPr>
              <a:t>Figura 6 – Comparativo entre a nota de satisfação com o tratamento de esgoto (por cidade), com a média global de satisfação com o tratamento de esgoto e com a existência do serviço no município.</a:t>
            </a:r>
            <a:br>
              <a:rPr b="1" lang="pt-BR" sz="1600">
                <a:latin typeface="Arial"/>
                <a:ea typeface="Arial"/>
                <a:cs typeface="Arial"/>
                <a:sym typeface="Arial"/>
              </a:rPr>
            </a:b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7" name="Shape 1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70055"/>
            <a:ext cx="8666550" cy="3396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Comparativos</a:t>
            </a:r>
            <a:endParaRPr/>
          </a:p>
        </p:txBody>
      </p:sp>
      <p:sp>
        <p:nvSpPr>
          <p:cNvPr id="183" name="Shape 183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1800" lvl="0" marL="457200">
              <a:spcBef>
                <a:spcPts val="64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Regulação: baixo conhecimento (6%)</a:t>
            </a:r>
            <a:endParaRPr/>
          </a:p>
          <a:p>
            <a:pPr indent="-431800" lvl="0" marL="45720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Comparação superficial sobre ouvidoria:</a:t>
            </a:r>
            <a:endParaRPr/>
          </a:p>
          <a:p>
            <a:pPr indent="-431800" lvl="0" marL="45720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3 de 5</a:t>
            </a:r>
            <a:r>
              <a:rPr lang="pt-BR"/>
              <a:t> com mais reclamações têm percentual de conhecimento da agência abaixo da média (podia ter mais reclamações)</a:t>
            </a:r>
            <a:endParaRPr/>
          </a:p>
          <a:p>
            <a:pPr indent="-431800" lvl="0" marL="457200"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pt-BR"/>
              <a:t>Os outros 2 têm reclamações compatíveis com o % de conhecimento (situação ideal)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600">
                <a:latin typeface="Arial"/>
                <a:ea typeface="Arial"/>
                <a:cs typeface="Arial"/>
                <a:sym typeface="Arial"/>
              </a:rPr>
              <a:t>Figura 7 – Comparativo entre a nota de satisfação geral (por cidade), com o número de reclamações recebidas na Ouvidoria da entidade reguladora (a cada 10.000 habitantes).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9" name="Shape 1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70056"/>
            <a:ext cx="8991599" cy="3523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Obrigado</a:t>
            </a:r>
            <a:endParaRPr/>
          </a:p>
        </p:txBody>
      </p:sp>
      <p:sp>
        <p:nvSpPr>
          <p:cNvPr id="195" name="Shape 195"/>
          <p:cNvSpPr txBox="1"/>
          <p:nvPr>
            <p:ph idx="1" type="body"/>
          </p:nvPr>
        </p:nvSpPr>
        <p:spPr>
          <a:xfrm>
            <a:off x="457200" y="1600202"/>
            <a:ext cx="8229600" cy="45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algn="ctr">
              <a:spcBef>
                <a:spcPts val="640"/>
              </a:spcBef>
              <a:spcAft>
                <a:spcPts val="0"/>
              </a:spcAft>
              <a:buNone/>
            </a:pPr>
            <a:r>
              <a:rPr lang="pt-BR"/>
              <a:t>Iuri Domarco Botão</a:t>
            </a:r>
            <a:endParaRPr/>
          </a:p>
          <a:p>
            <a:pPr indent="0" lvl="0" marL="0" algn="ctr">
              <a:spcBef>
                <a:spcPts val="640"/>
              </a:spcBef>
              <a:spcAft>
                <a:spcPts val="0"/>
              </a:spcAft>
              <a:buNone/>
            </a:pPr>
            <a:r>
              <a:rPr lang="pt-BR"/>
              <a:t>Ouvidor da ARES-PCJ</a:t>
            </a:r>
            <a:endParaRPr/>
          </a:p>
          <a:p>
            <a:pPr indent="0" lvl="0" marL="0" algn="ctr">
              <a:spcBef>
                <a:spcPts val="640"/>
              </a:spcBef>
              <a:spcAft>
                <a:spcPts val="0"/>
              </a:spcAft>
              <a:buNone/>
            </a:pPr>
            <a:r>
              <a:rPr lang="pt-BR"/>
              <a:t>ouvidoria@arespcj.com.br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