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26" r:id="rId2"/>
    <p:sldId id="328" r:id="rId3"/>
    <p:sldId id="329" r:id="rId4"/>
    <p:sldId id="330" r:id="rId5"/>
    <p:sldId id="331" r:id="rId6"/>
    <p:sldId id="333" r:id="rId7"/>
    <p:sldId id="334" r:id="rId8"/>
    <p:sldId id="335" r:id="rId9"/>
    <p:sldId id="336" r:id="rId10"/>
    <p:sldId id="337" r:id="rId11"/>
    <p:sldId id="338" r:id="rId12"/>
    <p:sldId id="339" r:id="rId13"/>
    <p:sldId id="340" r:id="rId14"/>
    <p:sldId id="344" r:id="rId15"/>
    <p:sldId id="343" r:id="rId16"/>
    <p:sldId id="345" r:id="rId17"/>
    <p:sldId id="342" r:id="rId18"/>
    <p:sldId id="341" r:id="rId19"/>
    <p:sldId id="324" r:id="rId20"/>
    <p:sldId id="325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D1B2E8"/>
    <a:srgbClr val="97C777"/>
    <a:srgbClr val="A365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em Estilo, Sem Grelh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em Estilo, Tabela com Grelh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Estilo com Tema 2 - Destaque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lanilha_do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TRABALHOS%20T&#201;CNICOS\ASSEMAE%2048\Cadernos%20de%20Pesquisa\CADERNOS%20DE%20ENGENHARIA%20DE%20SA&#218;DE%20P&#218;BLIC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TRABALHOS%20T&#201;CNICOS\ASSEMAE%2048\Cadernos%20de%20Pesquisa\CADERNOS%20DE%20ENGENHARIA%20DE%20SA&#218;DE%20P&#218;BLICA.xlsx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 b="1" i="0" u="none" strike="noStrike" baseline="0">
                <a:effectLst/>
              </a:rPr>
              <a:t>Áreas temáticas dos resumos executivos publicados no CPESP</a:t>
            </a:r>
            <a:endParaRPr lang="pt-BR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pieChart>
        <c:varyColors val="1"/>
        <c:ser>
          <c:idx val="4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1880-4DF1-9730-C61A8E3FD112}"/>
              </c:ext>
            </c:extLst>
          </c:dPt>
          <c:dLbls>
            <c:dLbl>
              <c:idx val="4"/>
              <c:layout>
                <c:manualLayout>
                  <c:x val="3.2694381296892623E-2"/>
                  <c:y val="0.15856362877736413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1880-4DF1-9730-C61A8E3FD1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8.1748443182476736E-3"/>
                  <c:y val="6.837250679914731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1880-4DF1-9730-C61A8E3FD11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1880-4DF1-9730-C61A8E3FD112}"/>
            </c:ext>
          </c:extLst>
        </c:ser>
        <c:ser>
          <c:idx val="5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0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6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8-1880-4DF1-9730-C61A8E3FD112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9-1880-4DF1-9730-C61A8E3FD112}"/>
            </c:ext>
          </c:extLst>
        </c:ser>
        <c:ser>
          <c:idx val="6"/>
          <c:order val="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1880-4DF1-9730-C61A8E3FD112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26-1880-4DF1-9730-C61A8E3FD112}"/>
            </c:ext>
          </c:extLst>
        </c:ser>
        <c:ser>
          <c:idx val="7"/>
          <c:order val="3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8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A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C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E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0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2-1880-4DF1-9730-C61A8E3FD112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3-1880-4DF1-9730-C61A8E3FD112}"/>
            </c:ext>
          </c:extLst>
        </c:ser>
        <c:ser>
          <c:idx val="2"/>
          <c:order val="4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5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7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9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B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D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3F-1880-4DF1-9730-C61A8E3FD112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40-1880-4DF1-9730-C61A8E3FD112}"/>
            </c:ext>
          </c:extLst>
        </c:ser>
        <c:ser>
          <c:idx val="3"/>
          <c:order val="5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2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4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6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8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A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C-1880-4DF1-9730-C61A8E3FD112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4D-1880-4DF1-9730-C61A8E3FD112}"/>
            </c:ext>
          </c:extLst>
        </c:ser>
        <c:ser>
          <c:idx val="1"/>
          <c:order val="6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4F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1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3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5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7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9-1880-4DF1-9730-C61A8E3FD112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5A-1880-4DF1-9730-C61A8E3FD112}"/>
            </c:ext>
          </c:extLst>
        </c:ser>
        <c:ser>
          <c:idx val="0"/>
          <c:order val="7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C-1880-4DF1-9730-C61A8E3FD11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5E-1880-4DF1-9730-C61A8E3FD11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60-1880-4DF1-9730-C61A8E3FD11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62-1880-4DF1-9730-C61A8E3FD112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64-1880-4DF1-9730-C61A8E3FD112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66-1880-4DF1-9730-C61A8E3FD112}"/>
              </c:ext>
            </c:extLst>
          </c:dPt>
          <c:dLbls>
            <c:dLbl>
              <c:idx val="0"/>
              <c:layout>
                <c:manualLayout>
                  <c:x val="-0.14625779771407146"/>
                  <c:y val="3.6010348972453185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5C-1880-4DF1-9730-C61A8E3FD11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2787023589773689E-2"/>
                  <c:y val="0.14095799878069346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62-1880-4DF1-9730-C61A8E3FD11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3.6800774117626653E-2"/>
                  <c:y val="0.15410175588791028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64-1880-4DF1-9730-C61A8E3FD112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1.0787546606163989E-2"/>
                  <c:y val="8.933582383182213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66-1880-4DF1-9730-C61A8E3FD11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Planilha1!$A$8:$A$13</c:f>
              <c:strCache>
                <c:ptCount val="6"/>
                <c:pt idx="0">
                  <c:v>Abastecimento de Água (22)</c:v>
                </c:pt>
                <c:pt idx="1">
                  <c:v>Esgotamento Sanitário (11)</c:v>
                </c:pt>
                <c:pt idx="2">
                  <c:v>Gestão de Engenharia de Saúde Pública (7)</c:v>
                </c:pt>
                <c:pt idx="3">
                  <c:v>Resíduos Sólidos Urbanos (5)</c:v>
                </c:pt>
                <c:pt idx="4">
                  <c:v>Saneamento e Saúde em Área Indígena (2)</c:v>
                </c:pt>
                <c:pt idx="5">
                  <c:v>Melhorias Sanitárias Domiciliares (MSD) (1)</c:v>
                </c:pt>
              </c:strCache>
            </c:strRef>
          </c:cat>
          <c:val>
            <c:numRef>
              <c:f>Planilha1!$C$8:$C$13</c:f>
              <c:numCache>
                <c:formatCode>0%</c:formatCode>
                <c:ptCount val="6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  <c:pt idx="4">
                  <c:v>0.04</c:v>
                </c:pt>
                <c:pt idx="5">
                  <c:v>0.02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67-1880-4DF1-9730-C61A8E3FD112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7515917893559443"/>
          <c:y val="0.28930164547611359"/>
          <c:w val="0.40792558793360434"/>
          <c:h val="0.552758359620290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pt-BR" baseline="0"/>
              <a:t>Instituições de pesquisas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Planilha1!$A$96:$A$100</c:f>
              <c:strCache>
                <c:ptCount val="5"/>
                <c:pt idx="0">
                  <c:v>Nordeste</c:v>
                </c:pt>
                <c:pt idx="1">
                  <c:v>Sul</c:v>
                </c:pt>
                <c:pt idx="2">
                  <c:v>Sudeste</c:v>
                </c:pt>
                <c:pt idx="3">
                  <c:v>Centro-Oeste</c:v>
                </c:pt>
                <c:pt idx="4">
                  <c:v>Norte</c:v>
                </c:pt>
              </c:strCache>
            </c:strRef>
          </c:cat>
          <c:val>
            <c:numRef>
              <c:f>Planilha1!$B$96:$B$100</c:f>
              <c:numCache>
                <c:formatCode>0.00%</c:formatCode>
                <c:ptCount val="5"/>
                <c:pt idx="0">
                  <c:v>0.33300000000000002</c:v>
                </c:pt>
                <c:pt idx="1">
                  <c:v>0.313</c:v>
                </c:pt>
                <c:pt idx="2">
                  <c:v>0.27100000000000002</c:v>
                </c:pt>
                <c:pt idx="3">
                  <c:v>8.3000000000000004E-2</c:v>
                </c:pt>
                <c:pt idx="4" formatCode="General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801-45FC-A7E3-49DD00282FC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12880504"/>
        <c:axId val="212873056"/>
      </c:barChart>
      <c:catAx>
        <c:axId val="212880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12873056"/>
        <c:crosses val="autoZero"/>
        <c:auto val="1"/>
        <c:lblAlgn val="ctr"/>
        <c:lblOffset val="100"/>
        <c:noMultiLvlLbl val="0"/>
      </c:catAx>
      <c:valAx>
        <c:axId val="212873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12880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 b="1" i="0" u="none" strike="noStrike" baseline="0">
                <a:effectLst/>
              </a:rPr>
              <a:t>COORDENADORES E COLABORADORES</a:t>
            </a:r>
            <a:endParaRPr lang="pt-BR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pieChart>
        <c:varyColors val="1"/>
        <c:ser>
          <c:idx val="2"/>
          <c:order val="0"/>
          <c:tx>
            <c:strRef>
              <c:f>Planilha1!$A$58:$A$61</c:f>
              <c:strCache>
                <c:ptCount val="4"/>
                <c:pt idx="0">
                  <c:v>Graduação em engenharia civil</c:v>
                </c:pt>
                <c:pt idx="1">
                  <c:v>Engenharias e Bacharelado (Sanitária, Ambiental, Quimica)</c:v>
                </c:pt>
                <c:pt idx="2">
                  <c:v>Agronomia e  ciências biologicas</c:v>
                </c:pt>
                <c:pt idx="3">
                  <c:v>Outros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DC2-48B2-BA45-8113EDCF12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DC2-48B2-BA45-8113EDCF124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DC2-48B2-BA45-8113EDCF124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DC2-48B2-BA45-8113EDCF1249}"/>
              </c:ext>
            </c:extLst>
          </c:dPt>
          <c:dLbls>
            <c:dLbl>
              <c:idx val="1"/>
              <c:layout>
                <c:manualLayout>
                  <c:x val="-4.6773898394407473E-2"/>
                  <c:y val="-0.1520452570272268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DC2-48B2-BA45-8113EDCF124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0863427428022939E-2"/>
                  <c:y val="-0.1793483195620873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CDC2-48B2-BA45-8113EDCF1249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Planilha1!$A$58:$A$61</c:f>
              <c:strCache>
                <c:ptCount val="4"/>
                <c:pt idx="0">
                  <c:v>Graduação em engenharia civil</c:v>
                </c:pt>
                <c:pt idx="1">
                  <c:v>Engenharias e Bacharelado (Sanitária, Ambiental, Quimica)</c:v>
                </c:pt>
                <c:pt idx="2">
                  <c:v>Agronomia e  ciências biologicas</c:v>
                </c:pt>
                <c:pt idx="3">
                  <c:v>Outros</c:v>
                </c:pt>
              </c:strCache>
              <c:extLst xmlns:c16r2="http://schemas.microsoft.com/office/drawing/2015/06/chart"/>
            </c:strRef>
          </c:cat>
          <c:val>
            <c:numRef>
              <c:f>Planilha1!$B$58:$B$61</c:f>
              <c:numCache>
                <c:formatCode>0%</c:formatCode>
                <c:ptCount val="4"/>
                <c:pt idx="0">
                  <c:v>0.4</c:v>
                </c:pt>
                <c:pt idx="1">
                  <c:v>0.2</c:v>
                </c:pt>
                <c:pt idx="2">
                  <c:v>0.18</c:v>
                </c:pt>
                <c:pt idx="3">
                  <c:v>0.22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CDC2-48B2-BA45-8113EDCF1249}"/>
            </c:ext>
          </c:extLst>
        </c:ser>
        <c:ser>
          <c:idx val="3"/>
          <c:order val="1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E-CDC2-48B2-BA45-8113EDCF12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0-CDC2-48B2-BA45-8113EDCF124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2-CDC2-48B2-BA45-8113EDCF124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4-CDC2-48B2-BA45-8113EDCF1249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Planilha1!$A$58:$A$61</c:f>
              <c:strCache>
                <c:ptCount val="4"/>
                <c:pt idx="0">
                  <c:v>Graduação em engenharia civil</c:v>
                </c:pt>
                <c:pt idx="1">
                  <c:v>Engenharias e Bacharelado (Sanitária, Ambiental, Quimica)</c:v>
                </c:pt>
                <c:pt idx="2">
                  <c:v>Agronomia e  ciências biologicas</c:v>
                </c:pt>
                <c:pt idx="3">
                  <c:v>Outros</c:v>
                </c:pt>
              </c:strCache>
              <c:extLst xmlns:c16r2="http://schemas.microsoft.com/office/drawing/2015/06/chart"/>
            </c:strRef>
          </c:cat>
          <c:val>
            <c:numRef>
              <c:f>Planilha1!$C$8:$C$11</c:f>
              <c:numCache>
                <c:formatCode>0%</c:formatCode>
                <c:ptCount val="4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9-CDC2-48B2-BA45-8113EDCF1249}"/>
            </c:ext>
          </c:extLst>
        </c:ser>
        <c:ser>
          <c:idx val="1"/>
          <c:order val="2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CDC2-48B2-BA45-8113EDCF12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CDC2-48B2-BA45-8113EDCF124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CDC2-48B2-BA45-8113EDCF124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CDC2-48B2-BA45-8113EDCF1249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Planilha1!$A$58:$A$61</c:f>
              <c:strCache>
                <c:ptCount val="4"/>
                <c:pt idx="0">
                  <c:v>Graduação em engenharia civil</c:v>
                </c:pt>
                <c:pt idx="1">
                  <c:v>Engenharias e Bacharelado (Sanitária, Ambiental, Quimica)</c:v>
                </c:pt>
                <c:pt idx="2">
                  <c:v>Agronomia e  ciências biologicas</c:v>
                </c:pt>
                <c:pt idx="3">
                  <c:v>Outros</c:v>
                </c:pt>
              </c:strCache>
              <c:extLst xmlns:c16r2="http://schemas.microsoft.com/office/drawing/2015/06/chart"/>
            </c:strRef>
          </c:cat>
          <c:val>
            <c:numRef>
              <c:f>Planilha1!$C$8:$C$11</c:f>
              <c:numCache>
                <c:formatCode>0%</c:formatCode>
                <c:ptCount val="4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26-CDC2-48B2-BA45-8113EDCF1249}"/>
            </c:ext>
          </c:extLst>
        </c:ser>
        <c:ser>
          <c:idx val="0"/>
          <c:order val="3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8-CDC2-48B2-BA45-8113EDCF124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A-CDC2-48B2-BA45-8113EDCF124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C-CDC2-48B2-BA45-8113EDCF124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E-CDC2-48B2-BA45-8113EDCF1249}"/>
              </c:ext>
            </c:extLst>
          </c:dPt>
          <c:dLbls>
            <c:dLbl>
              <c:idx val="0"/>
              <c:layout>
                <c:manualLayout>
                  <c:x val="-0.14625779771407146"/>
                  <c:y val="3.6010348972453185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8-CDC2-48B2-BA45-8113EDCF1249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8.2787023589773689E-2"/>
                  <c:y val="0.14095799878069346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2E-CDC2-48B2-BA45-8113EDCF1249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Planilha1!$A$58:$A$61</c:f>
              <c:strCache>
                <c:ptCount val="4"/>
                <c:pt idx="0">
                  <c:v>Graduação em engenharia civil</c:v>
                </c:pt>
                <c:pt idx="1">
                  <c:v>Engenharias e Bacharelado (Sanitária, Ambiental, Quimica)</c:v>
                </c:pt>
                <c:pt idx="2">
                  <c:v>Agronomia e  ciências biologicas</c:v>
                </c:pt>
                <c:pt idx="3">
                  <c:v>Outros</c:v>
                </c:pt>
              </c:strCache>
              <c:extLst xmlns:c16r2="http://schemas.microsoft.com/office/drawing/2015/06/chart"/>
            </c:strRef>
          </c:cat>
          <c:val>
            <c:numRef>
              <c:f>Planilha1!$C$8:$C$11</c:f>
              <c:numCache>
                <c:formatCode>0%</c:formatCode>
                <c:ptCount val="4"/>
                <c:pt idx="0">
                  <c:v>0.46</c:v>
                </c:pt>
                <c:pt idx="1">
                  <c:v>0.23</c:v>
                </c:pt>
                <c:pt idx="2">
                  <c:v>0.15</c:v>
                </c:pt>
                <c:pt idx="3">
                  <c:v>0.1</c:v>
                </c:pt>
              </c:numCache>
              <c:extLst xmlns:c16r2="http://schemas.microsoft.com/office/drawing/2015/06/chart"/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3-CDC2-48B2-BA45-8113EDCF1249}"/>
            </c:ext>
          </c:extLst>
        </c:ser>
        <c:ser>
          <c:idx val="4"/>
          <c:order val="4"/>
          <c:tx>
            <c:strRef>
              <c:f>Planilha1!$B$58:$B$61</c:f>
              <c:strCache>
                <c:ptCount val="4"/>
                <c:pt idx="0">
                  <c:v>40%</c:v>
                </c:pt>
                <c:pt idx="1">
                  <c:v>20%</c:v>
                </c:pt>
                <c:pt idx="2">
                  <c:v>18%</c:v>
                </c:pt>
                <c:pt idx="3">
                  <c:v>22%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0EA8-4D38-9EBA-CCFE7ECA7BDF}"/>
              </c:ext>
            </c:extLst>
          </c:dPt>
          <c:dLbls>
            <c:spPr>
              <a:pattFill prst="pct75">
                <a:fgClr>
                  <a:sysClr val="windowText" lastClr="000000">
                    <a:lumMod val="75000"/>
                    <a:lumOff val="25000"/>
                  </a:sysClr>
                </a:fgClr>
                <a:bgClr>
                  <a:sysClr val="windowText" lastClr="000000">
                    <a:lumMod val="65000"/>
                    <a:lumOff val="35000"/>
                  </a:sys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Planilha1!$A$58:$A$61</c:f>
              <c:strCache>
                <c:ptCount val="4"/>
                <c:pt idx="0">
                  <c:v>Graduação em engenharia civil</c:v>
                </c:pt>
                <c:pt idx="1">
                  <c:v>Engenharias e Bacharelado (Sanitária, Ambiental, Quimica)</c:v>
                </c:pt>
                <c:pt idx="2">
                  <c:v>Agronomia e  ciências biologicas</c:v>
                </c:pt>
                <c:pt idx="3">
                  <c:v>Outros</c:v>
                </c:pt>
              </c:strCache>
              <c:extLst xmlns:c16r2="http://schemas.microsoft.com/office/drawing/2015/06/chart"/>
            </c:strRef>
          </c:cat>
          <c:val>
            <c:numLit>
              <c:formatCode>General</c:formatCode>
              <c:ptCount val="1"/>
              <c:pt idx="0">
                <c:v>1</c:v>
              </c:pt>
            </c:numLit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36-CDC2-48B2-BA45-8113EDCF1249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56609505087188339"/>
          <c:y val="0.241253529287138"/>
          <c:w val="0.40792558793360434"/>
          <c:h val="0.5527583596202903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00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0.61346</cdr:x>
      <cdr:y>0.87368</cdr:y>
    </cdr:from>
    <cdr:to>
      <cdr:x>0.96042</cdr:x>
      <cdr:y>0.94737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4429125" y="3162300"/>
          <a:ext cx="2505075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pt-BR" sz="11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35D80-24A5-4A2D-95C8-D98B2F3BC576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27B1CB-E367-4808-9F65-6A7486F0DF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292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268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defRPr/>
            </a:lvl1pPr>
            <a:lvl2pPr algn="just">
              <a:defRPr/>
            </a:lvl2pPr>
            <a:lvl3pPr algn="just">
              <a:defRPr/>
            </a:lvl3pPr>
            <a:lvl4pPr algn="just">
              <a:defRPr/>
            </a:lvl4pPr>
            <a:lvl5pPr algn="just">
              <a:defRPr/>
            </a:lvl5pPr>
          </a:lstStyle>
          <a:p>
            <a:pPr lvl="0"/>
            <a:r>
              <a:rPr lang="pt-BR" dirty="0"/>
              <a:t>Clique para editar 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182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976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266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0321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54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5746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6168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6101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90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653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2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5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6" descr="C:\Users\gabriel.silva\Desktop\Faixa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26"/>
          <a:stretch>
            <a:fillRect/>
          </a:stretch>
        </p:blipFill>
        <p:spPr bwMode="auto">
          <a:xfrm>
            <a:off x="2443048" y="-6739"/>
            <a:ext cx="6501979" cy="14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3853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C73F4-4D70-4FDD-99B8-6E5A17C50CF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0F68D-1ACF-4831-B3AB-396D56BEA03F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Imagem 6" descr="ondas.wmf">
            <a:extLst>
              <a:ext uri="{FF2B5EF4-FFF2-40B4-BE49-F238E27FC236}">
                <a16:creationId xmlns:a16="http://schemas.microsoft.com/office/drawing/2014/main" xmlns="" id="{35D52F9C-3567-4A9C-8BEB-03A1B7B234B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15467"/>
            <a:ext cx="12192000" cy="1642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4" descr="ASS_FUNASA_HOR_COL_CURVA.wmf">
            <a:extLst>
              <a:ext uri="{FF2B5EF4-FFF2-40B4-BE49-F238E27FC236}">
                <a16:creationId xmlns:a16="http://schemas.microsoft.com/office/drawing/2014/main" xmlns="" id="{477E0495-660D-4DDC-9559-ACC36C2F3E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print"/>
          <a:srcRect r="39027" b="9417"/>
          <a:stretch/>
        </p:blipFill>
        <p:spPr bwMode="auto">
          <a:xfrm>
            <a:off x="2628147" y="6289450"/>
            <a:ext cx="3282841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809E2C9F-8BEA-4DA7-B79B-48EBF2FCA5E3}"/>
              </a:ext>
            </a:extLst>
          </p:cNvPr>
          <p:cNvSpPr txBox="1"/>
          <p:nvPr userDrawn="1"/>
        </p:nvSpPr>
        <p:spPr>
          <a:xfrm>
            <a:off x="9616616" y="6156101"/>
            <a:ext cx="2102768" cy="461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accent1"/>
                </a:solidFill>
                <a:latin typeface="Futura Md BT" pitchFamily="34" charset="0"/>
                <a:cs typeface="+mn-cs"/>
              </a:rPr>
              <a:t>www.funasa.gov.br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accent1"/>
                </a:solidFill>
                <a:latin typeface="Futura Md BT" pitchFamily="34" charset="0"/>
                <a:cs typeface="+mn-cs"/>
              </a:rPr>
              <a:t>www.facebook.com/funasa.oficial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chemeClr val="tx2">
                    <a:lumMod val="60000"/>
                    <a:lumOff val="40000"/>
                  </a:schemeClr>
                </a:solidFill>
                <a:latin typeface="Futura Md BT" pitchFamily="34" charset="0"/>
                <a:cs typeface="+mn-cs"/>
              </a:rPr>
              <a:t>twitter.com/funasa</a:t>
            </a:r>
          </a:p>
        </p:txBody>
      </p:sp>
    </p:spTree>
    <p:extLst>
      <p:ext uri="{BB962C8B-B14F-4D97-AF65-F5344CB8AC3E}">
        <p14:creationId xmlns:p14="http://schemas.microsoft.com/office/powerpoint/2010/main" val="1679487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12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rainier.pedraca@funasa.gov.br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/>
          <p:cNvSpPr txBox="1">
            <a:spLocks/>
          </p:cNvSpPr>
          <p:nvPr/>
        </p:nvSpPr>
        <p:spPr>
          <a:xfrm>
            <a:off x="2616878" y="1643050"/>
            <a:ext cx="6858000" cy="23876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UMA ABORDAGEM SOBRE A PRODUÇÃO DOS RESUMOS EXECUTIVOS PUBLICADOS NOS CADERNOS DE PESQUISA EM ENGENHARIA DE SAÚDE PÚBLICA DA FUNASA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9" name="Subtítulo 2"/>
          <p:cNvSpPr txBox="1">
            <a:spLocks/>
          </p:cNvSpPr>
          <p:nvPr/>
        </p:nvSpPr>
        <p:spPr>
          <a:xfrm>
            <a:off x="2291442" y="4357694"/>
            <a:ext cx="6858000" cy="16430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Autores:   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Rainier Pedraça de Azevedo</a:t>
            </a: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      </a:t>
            </a:r>
            <a:r>
              <a:rPr kumimoji="0" lang="x-none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Cristine Diniz Santiago</a:t>
            </a: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		     </a:t>
            </a:r>
            <a:r>
              <a:rPr kumimoji="0" lang="x-none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Cibele Medeiros Brito Leite</a:t>
            </a: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</a:t>
            </a:r>
            <a:r>
              <a:rPr kumimoji="0" lang="x-none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ilomena Kotaka</a:t>
            </a: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5875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65412" y="2319592"/>
            <a:ext cx="9753600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Cadernos de Pesquisa em Engenharia de Saúde Pública (</a:t>
            </a:r>
            <a:r>
              <a:rPr lang="pt-BR" sz="2000" b="1" dirty="0"/>
              <a:t>CPESP</a:t>
            </a:r>
            <a:r>
              <a:rPr lang="pt-BR" sz="2000" dirty="0"/>
              <a:t>).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Publicações da </a:t>
            </a:r>
            <a:r>
              <a:rPr lang="pt-BR" sz="2000" b="1" dirty="0"/>
              <a:t>Funasa</a:t>
            </a:r>
            <a:r>
              <a:rPr lang="pt-BR" sz="2000" dirty="0"/>
              <a:t> destinados a divulgar os </a:t>
            </a:r>
            <a:r>
              <a:rPr lang="pt-BR" sz="2000" b="1" dirty="0"/>
              <a:t>resumos executivos </a:t>
            </a:r>
            <a:r>
              <a:rPr lang="pt-BR" sz="2000" dirty="0"/>
              <a:t>das pesquisas financiadas, no Programa de Desenvolvimento Científico e Tecnológico.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Programa de </a:t>
            </a:r>
            <a:r>
              <a:rPr lang="pt-BR" sz="2000" b="1" dirty="0"/>
              <a:t>Pesquisa em Saúde e Saneamento</a:t>
            </a:r>
            <a:r>
              <a:rPr lang="pt-BR" sz="2000" dirty="0"/>
              <a:t>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Áreas temáticas: abastecimento de água, esgotamento sanitário, resíduos sólidos urbanos, gestão em engenharia de saúde pública, melhorias sanitárias domiciliares e engenharia de saúde pública para as áreas especiais.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2800" b="1" dirty="0" err="1">
                <a:solidFill>
                  <a:srgbClr val="0070C0"/>
                </a:solidFill>
                <a:latin typeface="+mj-lt"/>
                <a:ea typeface="+mj-ea"/>
                <a:cs typeface="+mj-cs"/>
              </a:rPr>
              <a:t>Introdução</a:t>
            </a:r>
            <a:endParaRPr lang="pt-BR" sz="2800" b="1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6168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47481" y="2622004"/>
            <a:ext cx="9834283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O </a:t>
            </a:r>
            <a:r>
              <a:rPr lang="pt-BR" sz="2000" b="1" dirty="0">
                <a:solidFill>
                  <a:srgbClr val="0000CC"/>
                </a:solidFill>
              </a:rPr>
              <a:t>resumo executivo</a:t>
            </a:r>
            <a:r>
              <a:rPr lang="pt-BR" sz="2000" dirty="0"/>
              <a:t>: relatório técnico-científico, contendo a síntese do relatório final da pesquisa no qual apresenta seus aspectos mais relevantes, de acordo com os objetivos geral e específicos propostos.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O CPESP não é uma publicação periódica e decorre da conclusão e aprovação final das pesquisas financiadas e seleção dos resumos executivos.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2800" b="1" dirty="0" err="1">
                <a:solidFill>
                  <a:srgbClr val="0070C0"/>
                </a:solidFill>
                <a:latin typeface="+mj-lt"/>
                <a:ea typeface="+mj-ea"/>
                <a:cs typeface="+mj-cs"/>
              </a:rPr>
              <a:t>Introdução</a:t>
            </a:r>
            <a:endParaRPr lang="pt-BR" sz="2800" b="1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148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65412" y="2808929"/>
            <a:ext cx="9726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pt-BR" sz="2000" dirty="0" smtClean="0"/>
              <a:t>Tecer </a:t>
            </a:r>
            <a:r>
              <a:rPr lang="pt-BR" sz="2000" dirty="0"/>
              <a:t>uma abordagem contextualizada sobre a produção </a:t>
            </a:r>
            <a:r>
              <a:rPr lang="pt-BR" sz="2000" dirty="0" err="1"/>
              <a:t>quali</a:t>
            </a:r>
            <a:r>
              <a:rPr lang="pt-BR" sz="2000" dirty="0"/>
              <a:t>-quantitativa dos resumos executivos publicados nos CPESP.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pt-BR" sz="28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Objetivo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7947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219200" y="2869354"/>
            <a:ext cx="96998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Consultados os 8 (oito) CPESP e os 48 resumos executivos publicados.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Editais de convocação dos anos de 2000, 2001, 2003, 2007 e 2011.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Levantamentos de indicadores por áreas temáticas, instituições executoras participantes e equipe de pesquisa.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Material e métodos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2989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2728" y="3728638"/>
            <a:ext cx="1208938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4120" y="3728638"/>
            <a:ext cx="1208938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30004" y="3728638"/>
            <a:ext cx="1208938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15890" y="3728638"/>
            <a:ext cx="1208937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01774" y="3728638"/>
            <a:ext cx="1208937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87658" y="3728638"/>
            <a:ext cx="1208937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38612" y="1918327"/>
            <a:ext cx="1208462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CaixaDeTexto 13"/>
          <p:cNvSpPr txBox="1"/>
          <p:nvPr/>
        </p:nvSpPr>
        <p:spPr>
          <a:xfrm>
            <a:off x="1952596" y="132246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2004</a:t>
            </a:r>
          </a:p>
        </p:txBody>
      </p:sp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66844" y="1918327"/>
            <a:ext cx="1208462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CaixaDeTexto 15"/>
          <p:cNvSpPr txBox="1"/>
          <p:nvPr/>
        </p:nvSpPr>
        <p:spPr>
          <a:xfrm>
            <a:off x="5810248" y="315890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2013</a:t>
            </a:r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66845" y="3728638"/>
            <a:ext cx="1208937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10380" y="5326401"/>
            <a:ext cx="1203658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52728" y="1918327"/>
            <a:ext cx="1208462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Chave esquerda 18"/>
          <p:cNvSpPr/>
          <p:nvPr/>
        </p:nvSpPr>
        <p:spPr>
          <a:xfrm rot="5400000">
            <a:off x="2131192" y="1168229"/>
            <a:ext cx="285751" cy="121444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have esquerda 19"/>
          <p:cNvSpPr/>
          <p:nvPr/>
        </p:nvSpPr>
        <p:spPr>
          <a:xfrm rot="5400000">
            <a:off x="4060019" y="525286"/>
            <a:ext cx="285751" cy="250033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CaixaDeTexto 20"/>
          <p:cNvSpPr txBox="1"/>
          <p:nvPr/>
        </p:nvSpPr>
        <p:spPr>
          <a:xfrm>
            <a:off x="3881422" y="132246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2006</a:t>
            </a:r>
          </a:p>
        </p:txBody>
      </p:sp>
      <p:sp>
        <p:nvSpPr>
          <p:cNvPr id="22" name="Chave esquerda 21"/>
          <p:cNvSpPr/>
          <p:nvPr/>
        </p:nvSpPr>
        <p:spPr>
          <a:xfrm rot="5400000">
            <a:off x="5988844" y="-879114"/>
            <a:ext cx="285751" cy="892975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Chave esquerda 22"/>
          <p:cNvSpPr/>
          <p:nvPr/>
        </p:nvSpPr>
        <p:spPr>
          <a:xfrm>
            <a:off x="6453191" y="5326401"/>
            <a:ext cx="285751" cy="142876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CaixaDeTexto 23"/>
          <p:cNvSpPr txBox="1"/>
          <p:nvPr/>
        </p:nvSpPr>
        <p:spPr>
          <a:xfrm>
            <a:off x="5810248" y="5826467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2017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106430" y="1918327"/>
            <a:ext cx="1195572" cy="1440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10380" y="1907087"/>
            <a:ext cx="1196448" cy="1440000"/>
          </a:xfrm>
          <a:prstGeom prst="rect">
            <a:avLst/>
          </a:prstGeom>
        </p:spPr>
      </p:pic>
      <p:sp>
        <p:nvSpPr>
          <p:cNvPr id="26" name="Chave esquerda 19"/>
          <p:cNvSpPr/>
          <p:nvPr/>
        </p:nvSpPr>
        <p:spPr>
          <a:xfrm rot="5400000">
            <a:off x="7899370" y="505162"/>
            <a:ext cx="285751" cy="250033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CaixaDeTexto 26"/>
          <p:cNvSpPr txBox="1"/>
          <p:nvPr/>
        </p:nvSpPr>
        <p:spPr>
          <a:xfrm>
            <a:off x="7714356" y="1319105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2010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113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11625" y="2248153"/>
            <a:ext cx="974463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endParaRPr lang="pt-BR" sz="2000" dirty="0"/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Os caminhos para publicação dos resumos executivos</a:t>
            </a:r>
            <a:r>
              <a:rPr lang="pt-BR" sz="2000" dirty="0" smtClean="0"/>
              <a:t>;</a:t>
            </a:r>
            <a:endParaRPr lang="pt-BR" sz="2000" dirty="0"/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As áreas temáticas</a:t>
            </a:r>
          </a:p>
          <a:p>
            <a:pPr marL="357188" indent="-357188" algn="just"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000" dirty="0"/>
              <a:t>A estrutura e caracterização dos resumos executivos.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3222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210235" y="2248154"/>
            <a:ext cx="98342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</a:pPr>
            <a:r>
              <a:rPr lang="pt-BR" sz="2000" dirty="0"/>
              <a:t>Os caminhos para publicação: divididos em quatro fases: </a:t>
            </a:r>
          </a:p>
          <a:p>
            <a:pPr marL="457200" indent="-457200" algn="just">
              <a:spcAft>
                <a:spcPts val="1200"/>
              </a:spcAft>
              <a:buAutoNum type="arabicParenR"/>
            </a:pPr>
            <a:r>
              <a:rPr lang="pt-BR" sz="2000" b="1" dirty="0"/>
              <a:t>Projeto </a:t>
            </a:r>
            <a:r>
              <a:rPr lang="pt-BR" sz="2000" dirty="0"/>
              <a:t>- </a:t>
            </a:r>
            <a:r>
              <a:rPr lang="pt-BR" sz="2000" b="1" dirty="0">
                <a:solidFill>
                  <a:srgbClr val="0000CC"/>
                </a:solidFill>
              </a:rPr>
              <a:t>relevância social e científica</a:t>
            </a:r>
            <a:r>
              <a:rPr lang="pt-BR" sz="2000" dirty="0"/>
              <a:t>; </a:t>
            </a:r>
            <a:r>
              <a:rPr lang="pt-BR" sz="2000" b="1" dirty="0">
                <a:solidFill>
                  <a:srgbClr val="0000CC"/>
                </a:solidFill>
              </a:rPr>
              <a:t>potenciais impactos científicos, epidemiológicos, sociais e ambientais</a:t>
            </a:r>
            <a:r>
              <a:rPr lang="pt-BR" sz="2000" dirty="0"/>
              <a:t>; </a:t>
            </a:r>
            <a:r>
              <a:rPr lang="pt-BR" sz="2000" b="1" dirty="0">
                <a:solidFill>
                  <a:srgbClr val="0000CC"/>
                </a:solidFill>
              </a:rPr>
              <a:t>possibilidade de transferência</a:t>
            </a:r>
            <a:r>
              <a:rPr lang="pt-BR" sz="2000" dirty="0"/>
              <a:t>; </a:t>
            </a:r>
            <a:r>
              <a:rPr lang="pt-BR" sz="2000" b="1" dirty="0">
                <a:solidFill>
                  <a:srgbClr val="0000CC"/>
                </a:solidFill>
              </a:rPr>
              <a:t>qualificação da equipe executora</a:t>
            </a:r>
            <a:r>
              <a:rPr lang="pt-BR" sz="2000" dirty="0"/>
              <a:t>; avaliação da escala dos experimentos, facilidade operacional e custos de implantação.</a:t>
            </a:r>
          </a:p>
          <a:p>
            <a:pPr marL="457200" indent="-457200" algn="just">
              <a:spcAft>
                <a:spcPts val="1200"/>
              </a:spcAft>
              <a:buAutoNum type="arabicParenR"/>
            </a:pPr>
            <a:r>
              <a:rPr lang="pt-BR" sz="2000" b="1" dirty="0"/>
              <a:t>Análise e seleção -</a:t>
            </a:r>
            <a:r>
              <a:rPr lang="pt-BR" sz="2000" dirty="0"/>
              <a:t> a) Triagem inicial (</a:t>
            </a:r>
            <a:r>
              <a:rPr lang="pt-BR" sz="2000" i="1" dirty="0" err="1"/>
              <a:t>check</a:t>
            </a:r>
            <a:r>
              <a:rPr lang="pt-BR" sz="2000" i="1" dirty="0"/>
              <a:t> </a:t>
            </a:r>
            <a:r>
              <a:rPr lang="pt-BR" sz="2000" i="1" dirty="0" err="1"/>
              <a:t>list</a:t>
            </a:r>
            <a:r>
              <a:rPr lang="pt-BR" sz="2000" dirty="0"/>
              <a:t>); b) </a:t>
            </a:r>
            <a:r>
              <a:rPr lang="pt-BR" sz="2000" b="1" dirty="0">
                <a:solidFill>
                  <a:srgbClr val="0000CC"/>
                </a:solidFill>
              </a:rPr>
              <a:t>Análise das propostas</a:t>
            </a:r>
            <a:r>
              <a:rPr lang="pt-BR" sz="2000" dirty="0"/>
              <a:t> (áreas técnicas da </a:t>
            </a:r>
            <a:r>
              <a:rPr lang="pt-BR" sz="2000" b="1" dirty="0">
                <a:solidFill>
                  <a:srgbClr val="0000CC"/>
                </a:solidFill>
              </a:rPr>
              <a:t>Funasa</a:t>
            </a:r>
            <a:r>
              <a:rPr lang="pt-BR" sz="2000" dirty="0"/>
              <a:t> e </a:t>
            </a:r>
            <a:r>
              <a:rPr lang="pt-BR" sz="2000" b="1" dirty="0">
                <a:solidFill>
                  <a:srgbClr val="0000CC"/>
                </a:solidFill>
              </a:rPr>
              <a:t>consultores </a:t>
            </a:r>
            <a:r>
              <a:rPr lang="pt-BR" sz="2000" b="1" i="1" dirty="0">
                <a:solidFill>
                  <a:srgbClr val="0000CC"/>
                </a:solidFill>
              </a:rPr>
              <a:t>ad hoc</a:t>
            </a:r>
            <a:r>
              <a:rPr lang="pt-BR" sz="2000" dirty="0"/>
              <a:t>) c) Avaliações específicas; d) Sistematização com pareceres técnicos; e) Classificação e pré-seleção dos projetos.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1379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65412" y="2248154"/>
            <a:ext cx="973567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</a:pPr>
            <a:r>
              <a:rPr lang="pt-BR" sz="2000" dirty="0"/>
              <a:t>Os caminhos para publicação: divididos em quatro fases: </a:t>
            </a:r>
          </a:p>
          <a:p>
            <a:pPr marL="457200" indent="-457200" algn="just">
              <a:spcAft>
                <a:spcPts val="1200"/>
              </a:spcAft>
              <a:buFont typeface="+mj-lt"/>
              <a:buAutoNum type="arabicParenR" startAt="3"/>
            </a:pPr>
            <a:r>
              <a:rPr lang="pt-BR" sz="2000" b="1" dirty="0"/>
              <a:t>Desenvolvimento - </a:t>
            </a:r>
            <a:r>
              <a:rPr lang="pt-BR" sz="2000" dirty="0"/>
              <a:t>Execução do projeto e </a:t>
            </a:r>
            <a:r>
              <a:rPr lang="pt-BR" sz="2000" b="1" dirty="0">
                <a:solidFill>
                  <a:srgbClr val="0000CC"/>
                </a:solidFill>
              </a:rPr>
              <a:t>acompanhamento da Funasa</a:t>
            </a:r>
            <a:r>
              <a:rPr lang="pt-BR" sz="2000" dirty="0"/>
              <a:t> (Visitas, reuniões e relatórios).</a:t>
            </a:r>
          </a:p>
          <a:p>
            <a:pPr marL="457200" indent="-457200" algn="just">
              <a:spcAft>
                <a:spcPts val="1200"/>
              </a:spcAft>
              <a:buAutoNum type="arabicParenR" startAt="3"/>
            </a:pPr>
            <a:r>
              <a:rPr lang="pt-BR" sz="2000" b="1" dirty="0"/>
              <a:t>Publicação - </a:t>
            </a:r>
            <a:r>
              <a:rPr lang="pt-BR" sz="2000" dirty="0">
                <a:solidFill>
                  <a:srgbClr val="0000CC"/>
                </a:solidFill>
              </a:rPr>
              <a:t>Aprovação do relatório final e resumo executivo </a:t>
            </a:r>
            <a:r>
              <a:rPr lang="pt-BR" sz="2000" dirty="0"/>
              <a:t>com as considerações </a:t>
            </a:r>
            <a:r>
              <a:rPr lang="pt-BR" sz="2000" b="1" dirty="0">
                <a:solidFill>
                  <a:srgbClr val="0000CC"/>
                </a:solidFill>
              </a:rPr>
              <a:t>do Comitê Técnico e Científico </a:t>
            </a:r>
            <a:r>
              <a:rPr lang="pt-BR" sz="2000" dirty="0"/>
              <a:t>considerando a qualidade e relevância da temática tratada no resumo.</a:t>
            </a: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6099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238348" y="2248153"/>
            <a:ext cx="7858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Áreas temáticas</a:t>
            </a:r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1824000"/>
              </p:ext>
            </p:extLst>
          </p:nvPr>
        </p:nvGraphicFramePr>
        <p:xfrm>
          <a:off x="2353490" y="2643183"/>
          <a:ext cx="7964885" cy="3596254"/>
        </p:xfrm>
        <a:graphic>
          <a:graphicData uri="http://schemas.openxmlformats.org/drawingml/2006/table">
            <a:tbl>
              <a:tblPr/>
              <a:tblGrid>
                <a:gridCol w="9387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124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451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51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4432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4517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4517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44323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844323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355632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Nº do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Caderno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Ano da 1ª publicação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50" b="1" dirty="0">
                          <a:latin typeface="Arial"/>
                          <a:ea typeface="Calibri"/>
                          <a:cs typeface="Times New Roman"/>
                        </a:rPr>
                        <a:t>Áreas temáticas dos resumos executivos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530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1º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2º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3º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4º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5º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6º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50" b="1">
                          <a:latin typeface="Arial"/>
                          <a:ea typeface="Calibri"/>
                          <a:cs typeface="Times New Roman"/>
                        </a:rPr>
                        <a:t>7º Resumo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1º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2004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2006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Resíduos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Resíduos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3º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2010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Indígena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MSD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4º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2010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Resíduos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Resíduos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Resíduos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5º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2013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6º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2013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Indígena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7º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2013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369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8º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2017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Gestão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Esgoto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Água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latin typeface="Arial"/>
                          <a:ea typeface="Calibri"/>
                          <a:cs typeface="Times New Roman"/>
                        </a:rPr>
                        <a:t>-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80784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3487493"/>
              </p:ext>
            </p:extLst>
          </p:nvPr>
        </p:nvGraphicFramePr>
        <p:xfrm>
          <a:off x="2128090" y="2194435"/>
          <a:ext cx="7823808" cy="4113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5249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02659" y="2248154"/>
            <a:ext cx="987014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 algn="just">
              <a:spcAft>
                <a:spcPts val="1200"/>
              </a:spcAft>
            </a:pPr>
            <a:r>
              <a:rPr lang="pt-BR" sz="2000" b="1" dirty="0"/>
              <a:t>Estrutura e caracterização dos resumos executivos 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Resumo e palavras-chave; </a:t>
            </a:r>
            <a:r>
              <a:rPr lang="pt-BR" sz="2000" i="1" dirty="0"/>
              <a:t>abstract </a:t>
            </a:r>
            <a:r>
              <a:rPr lang="pt-BR" sz="2000" dirty="0"/>
              <a:t>e</a:t>
            </a:r>
            <a:r>
              <a:rPr lang="pt-BR" sz="2000" i="1" dirty="0"/>
              <a:t> </a:t>
            </a:r>
            <a:r>
              <a:rPr lang="pt-BR" sz="2000" i="1" dirty="0" err="1"/>
              <a:t>keywords</a:t>
            </a:r>
            <a:r>
              <a:rPr lang="pt-BR" sz="2000" dirty="0"/>
              <a:t>;  introdução; objetivos; metodologia; resultados alcançados frente aos objetivos propostos e discussão; conclusão; </a:t>
            </a:r>
            <a:r>
              <a:rPr lang="pt-BR" sz="2000" b="1" dirty="0">
                <a:solidFill>
                  <a:srgbClr val="0000CC"/>
                </a:solidFill>
              </a:rPr>
              <a:t>recomendações para utilização dos resultados pela Funasa</a:t>
            </a:r>
            <a:r>
              <a:rPr lang="pt-BR" sz="2000" dirty="0"/>
              <a:t> e </a:t>
            </a:r>
            <a:r>
              <a:rPr lang="pt-BR" sz="2000" b="1" dirty="0">
                <a:solidFill>
                  <a:srgbClr val="0000CC"/>
                </a:solidFill>
              </a:rPr>
              <a:t>indicativos de custos</a:t>
            </a:r>
            <a:r>
              <a:rPr lang="pt-BR" sz="2000" dirty="0"/>
              <a:t>; e referências bibliográficas.</a:t>
            </a:r>
          </a:p>
          <a:p>
            <a:pPr algn="just"/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Os resumos podem trazer nos títulos siglas que ajudam a identificar ou fixar o nome da pesquisa. Exemplo: “Barramento com pneus usados para contenção de solo e água (</a:t>
            </a:r>
            <a:r>
              <a:rPr lang="pt-BR" sz="2000" b="1" dirty="0" err="1"/>
              <a:t>Bapucosa</a:t>
            </a:r>
            <a:r>
              <a:rPr lang="pt-BR" sz="2000" dirty="0"/>
              <a:t>)</a:t>
            </a:r>
          </a:p>
          <a:p>
            <a:pPr algn="just">
              <a:buFont typeface="Wingdings" pitchFamily="2" charset="2"/>
              <a:buChar char="Ø"/>
            </a:pPr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3339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84729" y="2106485"/>
            <a:ext cx="98791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000" b="1" dirty="0"/>
              <a:t>Instituições de </a:t>
            </a:r>
            <a:r>
              <a:rPr lang="pt-BR" sz="2000" b="1" dirty="0" smtClean="0"/>
              <a:t>pesquisa</a:t>
            </a:r>
            <a:endParaRPr lang="pt-BR" sz="2000" b="1" dirty="0"/>
          </a:p>
          <a:p>
            <a:pPr lvl="0"/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Dos 48 resumos publicados: </a:t>
            </a:r>
            <a:r>
              <a:rPr lang="pt-BR" sz="2000" b="1" dirty="0">
                <a:solidFill>
                  <a:srgbClr val="0000CC"/>
                </a:solidFill>
              </a:rPr>
              <a:t>38 Universidades  federais</a:t>
            </a:r>
            <a:r>
              <a:rPr lang="pt-BR" sz="2000" dirty="0"/>
              <a:t>, 6 estaduais e 1 (uma) comunitária, 1 (um) instituto federal, 1(uma) fundação de pesquisa federal e 1 (uma) prefeitura municipal.</a:t>
            </a:r>
          </a:p>
          <a:p>
            <a:pPr algn="just">
              <a:buFont typeface="Wingdings" pitchFamily="2" charset="2"/>
              <a:buChar char="Ø"/>
            </a:pPr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As instituições de pesquisas do Nordeste publicaram 33,3% dos resumos, seguidas por instituições do Sul com 31,3%, do Sudeste com 27,1%, do Centro-Oeste com 8,3% e a região Norte sem nenhuma publicação.</a:t>
            </a:r>
          </a:p>
          <a:p>
            <a:pPr algn="just"/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8159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84729" y="2106485"/>
            <a:ext cx="9879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000" b="1" dirty="0"/>
              <a:t>Instituições de </a:t>
            </a:r>
            <a:r>
              <a:rPr lang="pt-BR" sz="2000" b="1" dirty="0" smtClean="0"/>
              <a:t>pesquisa</a:t>
            </a:r>
            <a:endParaRPr lang="pt-BR" sz="2000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5989331"/>
              </p:ext>
            </p:extLst>
          </p:nvPr>
        </p:nvGraphicFramePr>
        <p:xfrm>
          <a:off x="3169337" y="2706224"/>
          <a:ext cx="5807237" cy="3552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4664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84729" y="2106485"/>
            <a:ext cx="987910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000" b="1" dirty="0" smtClean="0"/>
              <a:t>Coordenadores e pesquisadores das pesquisas</a:t>
            </a:r>
            <a:endParaRPr lang="pt-BR" sz="2000" b="1" dirty="0"/>
          </a:p>
          <a:p>
            <a:pPr algn="just"/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Um </a:t>
            </a:r>
            <a:r>
              <a:rPr lang="pt-BR" sz="2000" b="1" dirty="0">
                <a:solidFill>
                  <a:srgbClr val="0000CC"/>
                </a:solidFill>
              </a:rPr>
              <a:t>total de 320 pesquisadores entre coordenadores </a:t>
            </a:r>
            <a:r>
              <a:rPr lang="pt-BR" sz="2000" dirty="0"/>
              <a:t>e demais colaboradores participaram das </a:t>
            </a:r>
            <a:r>
              <a:rPr lang="pt-BR" sz="2000" dirty="0" smtClean="0"/>
              <a:t>publicações.</a:t>
            </a:r>
          </a:p>
          <a:p>
            <a:pPr algn="just">
              <a:buFont typeface="Wingdings" pitchFamily="2" charset="2"/>
              <a:buChar char="Ø"/>
            </a:pPr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 Graduação do coordenadores: </a:t>
            </a:r>
            <a:r>
              <a:rPr lang="pt-BR" sz="2000" b="1" dirty="0" smtClean="0">
                <a:solidFill>
                  <a:srgbClr val="0000CC"/>
                </a:solidFill>
              </a:rPr>
              <a:t>Engenharia </a:t>
            </a:r>
            <a:r>
              <a:rPr lang="pt-BR" sz="2000" b="1" dirty="0">
                <a:solidFill>
                  <a:srgbClr val="0000CC"/>
                </a:solidFill>
              </a:rPr>
              <a:t>civil </a:t>
            </a:r>
            <a:r>
              <a:rPr lang="pt-BR" sz="2000" b="1" dirty="0" smtClean="0">
                <a:solidFill>
                  <a:srgbClr val="0000CC"/>
                </a:solidFill>
              </a:rPr>
              <a:t>40%; engenharia </a:t>
            </a:r>
            <a:r>
              <a:rPr lang="pt-BR" sz="2000" b="1" dirty="0">
                <a:solidFill>
                  <a:srgbClr val="0000CC"/>
                </a:solidFill>
              </a:rPr>
              <a:t>sanitária e </a:t>
            </a:r>
            <a:r>
              <a:rPr lang="pt-BR" sz="2000" b="1" dirty="0" smtClean="0">
                <a:solidFill>
                  <a:srgbClr val="0000CC"/>
                </a:solidFill>
              </a:rPr>
              <a:t>ambiental 10%</a:t>
            </a:r>
            <a:r>
              <a:rPr lang="pt-BR" sz="2000" dirty="0" smtClean="0"/>
              <a:t>; </a:t>
            </a:r>
            <a:r>
              <a:rPr lang="pt-BR" sz="2000" dirty="0"/>
              <a:t>química (engenharia e bacharelado) </a:t>
            </a:r>
            <a:r>
              <a:rPr lang="pt-BR" sz="2000" dirty="0" smtClean="0"/>
              <a:t>10%; ciências </a:t>
            </a:r>
            <a:r>
              <a:rPr lang="pt-BR" sz="2000" dirty="0"/>
              <a:t>biológicas </a:t>
            </a:r>
            <a:r>
              <a:rPr lang="pt-BR" sz="2000" dirty="0" smtClean="0"/>
              <a:t>10%; agronomia </a:t>
            </a:r>
            <a:r>
              <a:rPr lang="pt-BR" sz="2000" dirty="0"/>
              <a:t>(ciências agrárias) com 8% </a:t>
            </a:r>
            <a:r>
              <a:rPr lang="pt-BR" sz="2000" dirty="0" smtClean="0"/>
              <a:t>e outras graduações 22%.</a:t>
            </a:r>
            <a:endParaRPr lang="pt-BR" sz="2000" dirty="0" smtClean="0"/>
          </a:p>
          <a:p>
            <a:pPr algn="just">
              <a:buFont typeface="Wingdings" pitchFamily="2" charset="2"/>
              <a:buChar char="Ø"/>
            </a:pPr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 smtClean="0"/>
              <a:t> Titulação dos coordenadores: </a:t>
            </a:r>
            <a:r>
              <a:rPr lang="pt-BR" sz="2000" b="1" dirty="0" smtClean="0">
                <a:solidFill>
                  <a:srgbClr val="0000CC"/>
                </a:solidFill>
              </a:rPr>
              <a:t>46 com doutorado (96%)</a:t>
            </a:r>
            <a:r>
              <a:rPr lang="pt-BR" sz="2000" dirty="0" smtClean="0"/>
              <a:t> , </a:t>
            </a:r>
            <a:r>
              <a:rPr lang="pt-BR" sz="2000" dirty="0"/>
              <a:t>1 com especialização e 1 sem pós-graduação </a:t>
            </a:r>
            <a:r>
              <a:rPr lang="pt-BR" sz="2000" dirty="0" smtClean="0"/>
              <a:t>identificada.</a:t>
            </a:r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3941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84729" y="2106485"/>
            <a:ext cx="9879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000" b="1" dirty="0"/>
              <a:t>Coordenadores e pesquisadores das </a:t>
            </a:r>
            <a:r>
              <a:rPr lang="pt-BR" sz="2000" b="1" dirty="0" smtClean="0"/>
              <a:t>pesquisas</a:t>
            </a:r>
            <a:endParaRPr lang="pt-BR" sz="2000" b="1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2350357"/>
              </p:ext>
            </p:extLst>
          </p:nvPr>
        </p:nvGraphicFramePr>
        <p:xfrm>
          <a:off x="2279963" y="2506595"/>
          <a:ext cx="7219950" cy="3619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9977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84729" y="2248154"/>
            <a:ext cx="987910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000" b="1" dirty="0"/>
              <a:t>Análise </a:t>
            </a:r>
            <a:r>
              <a:rPr lang="pt-BR" sz="2000" b="1" dirty="0" smtClean="0"/>
              <a:t>dos </a:t>
            </a:r>
            <a:r>
              <a:rPr lang="pt-BR" sz="2000" b="1" dirty="0"/>
              <a:t>resumos </a:t>
            </a:r>
            <a:r>
              <a:rPr lang="pt-BR" sz="2000" b="1" dirty="0" smtClean="0"/>
              <a:t>(</a:t>
            </a:r>
            <a:r>
              <a:rPr lang="pt-BR" sz="2000" b="1" dirty="0" err="1" smtClean="0"/>
              <a:t>Gerhardt</a:t>
            </a:r>
            <a:r>
              <a:rPr lang="pt-BR" sz="2000" b="1" dirty="0" smtClean="0"/>
              <a:t> e </a:t>
            </a:r>
            <a:r>
              <a:rPr lang="pt-BR" sz="2000" b="1" dirty="0"/>
              <a:t>S</a:t>
            </a:r>
            <a:r>
              <a:rPr lang="pt-BR" sz="2000" b="1" dirty="0" smtClean="0"/>
              <a:t>ilveira, </a:t>
            </a:r>
            <a:r>
              <a:rPr lang="pt-BR" sz="2000" b="1" dirty="0"/>
              <a:t>2009).</a:t>
            </a:r>
            <a:endParaRPr lang="pt-BR" sz="2000" b="1" dirty="0"/>
          </a:p>
          <a:p>
            <a:pPr lvl="0"/>
            <a:endParaRPr lang="pt-BR" sz="2000" b="1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pt-BR" sz="2000" b="1" dirty="0" smtClean="0"/>
              <a:t>Quanto a abordagem: </a:t>
            </a:r>
            <a:r>
              <a:rPr lang="pt-BR" sz="2000" dirty="0" err="1" smtClean="0"/>
              <a:t>Quantitava</a:t>
            </a:r>
            <a:r>
              <a:rPr lang="pt-BR" sz="2000" dirty="0" smtClean="0"/>
              <a:t> e qualitativa (mais dissertativa);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endParaRPr lang="pt-BR" sz="20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pt-BR" sz="2000" b="1" dirty="0" smtClean="0"/>
              <a:t>Quanto </a:t>
            </a:r>
            <a:r>
              <a:rPr lang="pt-BR" sz="2000" b="1" dirty="0"/>
              <a:t>a </a:t>
            </a:r>
            <a:r>
              <a:rPr lang="pt-BR" sz="2000" b="1" dirty="0" smtClean="0"/>
              <a:t>natureza: </a:t>
            </a:r>
            <a:r>
              <a:rPr lang="pt-BR" sz="2000" b="1" dirty="0" smtClean="0">
                <a:solidFill>
                  <a:srgbClr val="0000CC"/>
                </a:solidFill>
              </a:rPr>
              <a:t>Aplicada </a:t>
            </a:r>
            <a:r>
              <a:rPr lang="pt-BR" sz="2000" dirty="0" smtClean="0"/>
              <a:t>e não-aplicada;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endParaRPr lang="pt-BR" sz="20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pt-BR" sz="2000" b="1" dirty="0" smtClean="0"/>
              <a:t>Quanto aos objetivos: </a:t>
            </a:r>
            <a:r>
              <a:rPr lang="pt-BR" sz="2000" dirty="0" smtClean="0"/>
              <a:t>Exploratória (hipóteses), descritiva e explicativa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endParaRPr lang="pt-BR" sz="2000" dirty="0" smtClean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pt-BR" sz="2000" b="1" dirty="0" smtClean="0"/>
              <a:t>Quanto aos </a:t>
            </a:r>
            <a:r>
              <a:rPr lang="pt-BR" sz="2000" b="1" dirty="0"/>
              <a:t>procedimentos da </a:t>
            </a:r>
            <a:r>
              <a:rPr lang="pt-BR" sz="2000" b="1" dirty="0" smtClean="0"/>
              <a:t>pesquisa: </a:t>
            </a:r>
            <a:r>
              <a:rPr lang="pt-BR" sz="2000" dirty="0" smtClean="0"/>
              <a:t>1) </a:t>
            </a:r>
            <a:r>
              <a:rPr lang="pt-BR" sz="2000" dirty="0"/>
              <a:t>Pesquisa </a:t>
            </a:r>
            <a:r>
              <a:rPr lang="pt-BR" sz="2000" dirty="0" smtClean="0"/>
              <a:t>experimental (laboratório ou campo) </a:t>
            </a:r>
            <a:r>
              <a:rPr lang="pt-BR" sz="2000" dirty="0"/>
              <a:t>2) Pesquisa de </a:t>
            </a:r>
            <a:r>
              <a:rPr lang="pt-BR" sz="2000" dirty="0" smtClean="0"/>
              <a:t>campo (coleta de dados); </a:t>
            </a:r>
            <a:r>
              <a:rPr lang="pt-BR" sz="2000" dirty="0"/>
              <a:t>3) Pesquisa de </a:t>
            </a:r>
            <a:r>
              <a:rPr lang="pt-BR" sz="2000" dirty="0" smtClean="0"/>
              <a:t>levantamento; </a:t>
            </a:r>
            <a:r>
              <a:rPr lang="pt-BR" sz="2000" dirty="0"/>
              <a:t>4) Estudo de </a:t>
            </a:r>
            <a:r>
              <a:rPr lang="pt-BR" sz="2000" dirty="0" smtClean="0"/>
              <a:t>caso; </a:t>
            </a:r>
            <a:r>
              <a:rPr lang="pt-BR" sz="2000" dirty="0"/>
              <a:t>5) Pesquisa participante </a:t>
            </a:r>
            <a:r>
              <a:rPr lang="pt-BR" sz="2000" dirty="0" smtClean="0"/>
              <a:t>(</a:t>
            </a:r>
            <a:r>
              <a:rPr lang="pt-BR" sz="2000" dirty="0"/>
              <a:t>envolvimento e identificação do </a:t>
            </a:r>
            <a:r>
              <a:rPr lang="pt-BR" sz="2000" dirty="0" smtClean="0"/>
              <a:t>investigador/investigado) e </a:t>
            </a:r>
            <a:r>
              <a:rPr lang="pt-BR" sz="2000" dirty="0"/>
              <a:t>6) </a:t>
            </a:r>
            <a:r>
              <a:rPr lang="pt-BR" sz="2000" dirty="0" smtClean="0"/>
              <a:t>Pesquisa-ação (cooperativo).</a:t>
            </a:r>
            <a:endParaRPr lang="pt-BR" sz="2000" dirty="0"/>
          </a:p>
          <a:p>
            <a:pPr lvl="0"/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8729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238348" y="2100196"/>
            <a:ext cx="78581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000" b="1" dirty="0"/>
              <a:t>Análise </a:t>
            </a:r>
            <a:r>
              <a:rPr lang="pt-BR" sz="2000" b="1" dirty="0" err="1"/>
              <a:t>quali-quantitativa</a:t>
            </a:r>
            <a:r>
              <a:rPr lang="pt-BR" sz="2000" b="1" dirty="0"/>
              <a:t> dos resumos</a:t>
            </a:r>
            <a:endParaRPr lang="pt-BR" sz="20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Resultados e discussão</a:t>
            </a:r>
            <a:endParaRPr lang="pt-BR" sz="2800" dirty="0">
              <a:solidFill>
                <a:srgbClr val="0070C0"/>
              </a:solidFill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2952728" y="2571744"/>
          <a:ext cx="6643732" cy="3714780"/>
        </p:xfrm>
        <a:graphic>
          <a:graphicData uri="http://schemas.openxmlformats.org/drawingml/2006/table">
            <a:tbl>
              <a:tblPr/>
              <a:tblGrid>
                <a:gridCol w="11076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076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66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8667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667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866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8667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48667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8735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51053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51053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47652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latin typeface="Arial"/>
                          <a:ea typeface="Times New Roman"/>
                          <a:cs typeface="Times New Roman"/>
                        </a:rPr>
                        <a:t>Classificação das pesquisas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latin typeface="Arial"/>
                          <a:ea typeface="Times New Roman"/>
                          <a:cs typeface="Times New Roman"/>
                        </a:rPr>
                        <a:t>Quanto a/aos: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Nº do Caderno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7652">
                <a:tc gridSpan="2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1º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2º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3º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4º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5º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6º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7º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8º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Total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7652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Abordagem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Quantitativa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Calibri"/>
                          <a:cs typeface="Times New Roman"/>
                        </a:rPr>
                        <a:t>45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Qualitativa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16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47652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Natureza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Aplicada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Calibri"/>
                          <a:cs typeface="Times New Roman"/>
                        </a:rPr>
                        <a:t>48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Não aplicada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47652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latin typeface="Arial"/>
                          <a:ea typeface="Times New Roman"/>
                          <a:cs typeface="Times New Roman"/>
                        </a:rPr>
                        <a:t>Objetivos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Exploratória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Calibri"/>
                          <a:cs typeface="Times New Roman"/>
                        </a:rPr>
                        <a:t>43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Descritiva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4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Times New Roman"/>
                          <a:cs typeface="Times New Roman"/>
                        </a:rPr>
                        <a:t>Explicativa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47652">
                <a:tc row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900" b="1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900" b="1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 smtClean="0">
                          <a:latin typeface="Arial"/>
                          <a:ea typeface="Times New Roman"/>
                          <a:cs typeface="Times New Roman"/>
                        </a:rPr>
                        <a:t>Procedimentos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Experimental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pt-BR" sz="1100" b="1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CC"/>
                          </a:solidFill>
                          <a:latin typeface="Arial"/>
                          <a:ea typeface="Calibri"/>
                          <a:cs typeface="Times New Roman"/>
                        </a:rPr>
                        <a:t>28</a:t>
                      </a:r>
                      <a:endParaRPr lang="pt-BR" sz="1100" b="1" dirty="0">
                        <a:solidFill>
                          <a:srgbClr val="0000CC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De campo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De levantamento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6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Estudo de caso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8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Participante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Calibri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4765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Pesquisa-ação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pt-B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latin typeface="Arial"/>
                          <a:ea typeface="Calibri"/>
                          <a:cs typeface="Times New Roman"/>
                        </a:rPr>
                        <a:t>5</a:t>
                      </a:r>
                      <a:endParaRPr lang="pt-B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546" marR="675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4847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aixaDeTexto 2"/>
          <p:cNvSpPr txBox="1"/>
          <p:nvPr/>
        </p:nvSpPr>
        <p:spPr>
          <a:xfrm>
            <a:off x="1174376" y="2248154"/>
            <a:ext cx="98432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pt-BR" sz="2000" dirty="0"/>
              <a:t> Os CPESP constituem o </a:t>
            </a:r>
            <a:r>
              <a:rPr lang="pt-BR" sz="2000" b="1" dirty="0">
                <a:solidFill>
                  <a:srgbClr val="0000CC"/>
                </a:solidFill>
              </a:rPr>
              <a:t>principal instrumento de divulgação das pesquisas desenvolvidas no Programa de Pesquisa de Saúde e Saneamento </a:t>
            </a:r>
            <a:r>
              <a:rPr lang="pt-BR" sz="2000" dirty="0"/>
              <a:t>com financiamento da Funasa.</a:t>
            </a:r>
          </a:p>
          <a:p>
            <a:pPr algn="just"/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A área temática mais recorrente nas publicações 'abastecimento de água'.</a:t>
            </a:r>
          </a:p>
          <a:p>
            <a:pPr algn="just"/>
            <a:endParaRPr lang="pt-BR" sz="2000" dirty="0"/>
          </a:p>
          <a:p>
            <a:pPr algn="just">
              <a:buFont typeface="Wingdings" pitchFamily="2" charset="2"/>
              <a:buChar char="Ø"/>
            </a:pPr>
            <a:r>
              <a:rPr lang="pt-BR" sz="2000" dirty="0"/>
              <a:t> O número expressivo de pesquisadores envolvidos nas pesquisas destaca a relevância da Funasa como órgão de fomento à pesquisa e formador de recursos humanos na área de engenharia de saúde pública.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Conclusão</a:t>
            </a:r>
            <a:endParaRPr lang="pt-BR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69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313"/>
            <a:ext cx="12191999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83724" y="1470028"/>
            <a:ext cx="4112540" cy="60165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 anchorCtr="0">
            <a:normAutofit/>
          </a:bodyPr>
          <a:lstStyle/>
          <a:p>
            <a:pPr algn="ctr">
              <a:spcBef>
                <a:spcPct val="0"/>
              </a:spcBef>
            </a:pPr>
            <a:r>
              <a:rPr lang="pt-BR" sz="2800" b="1" dirty="0">
                <a:solidFill>
                  <a:srgbClr val="0070C0"/>
                </a:solidFill>
              </a:rPr>
              <a:t>Contatos</a:t>
            </a:r>
            <a:endParaRPr lang="pt-BR" sz="2800" dirty="0">
              <a:solidFill>
                <a:srgbClr val="0070C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24100" y="2775893"/>
            <a:ext cx="72866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OBRIGADO!</a:t>
            </a:r>
            <a:endParaRPr lang="pt-BR" sz="2000" dirty="0">
              <a:solidFill>
                <a:srgbClr val="0000CC"/>
              </a:solidFill>
            </a:endParaRPr>
          </a:p>
          <a:p>
            <a:pPr algn="just"/>
            <a:endParaRPr lang="pt-BR" sz="2000" dirty="0"/>
          </a:p>
          <a:p>
            <a:pPr algn="ctr"/>
            <a:endParaRPr lang="pt-BR" sz="2000" b="1" dirty="0"/>
          </a:p>
          <a:p>
            <a:pPr algn="ctr"/>
            <a:r>
              <a:rPr lang="pt-BR" sz="2000" b="1" dirty="0"/>
              <a:t>Rainier Pedraça de Azevedo</a:t>
            </a:r>
          </a:p>
          <a:p>
            <a:pPr algn="ctr"/>
            <a:r>
              <a:rPr lang="pt-BR" sz="2000" dirty="0"/>
              <a:t>Fundação Nacional de Saúde – Funasa</a:t>
            </a:r>
          </a:p>
          <a:p>
            <a:pPr algn="ctr"/>
            <a:r>
              <a:rPr lang="pt-BR" sz="2000" dirty="0"/>
              <a:t>Superintendência Estadual do Amazonas – </a:t>
            </a:r>
            <a:r>
              <a:rPr lang="pt-BR" sz="2000" dirty="0" err="1"/>
              <a:t>Suest</a:t>
            </a:r>
            <a:r>
              <a:rPr lang="pt-BR" sz="2000" dirty="0"/>
              <a:t>/AM</a:t>
            </a:r>
          </a:p>
          <a:p>
            <a:pPr algn="ctr"/>
            <a:r>
              <a:rPr lang="pt-BR" sz="2000" dirty="0"/>
              <a:t>e-mail: </a:t>
            </a:r>
            <a:r>
              <a:rPr lang="pt-BR" sz="2000" u="sng" dirty="0">
                <a:hlinkClick r:id="rId3"/>
              </a:rPr>
              <a:t>rainier.pedraca@funasa.gov.br</a:t>
            </a:r>
            <a:endParaRPr lang="pt-BR" sz="2000" u="sng" dirty="0"/>
          </a:p>
          <a:p>
            <a:pPr algn="ctr"/>
            <a:r>
              <a:rPr lang="pt-BR" sz="2000" dirty="0"/>
              <a:t>(92) 3301-4153</a:t>
            </a:r>
          </a:p>
        </p:txBody>
      </p:sp>
    </p:spTree>
    <p:extLst>
      <p:ext uri="{BB962C8B-B14F-4D97-AF65-F5344CB8AC3E}">
        <p14:creationId xmlns:p14="http://schemas.microsoft.com/office/powerpoint/2010/main" val="325585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Status Report CGOFI -30-01-2015</Template>
  <TotalTime>15277</TotalTime>
  <Words>1157</Words>
  <Application>Microsoft Office PowerPoint</Application>
  <PresentationFormat>Widescreen</PresentationFormat>
  <Paragraphs>330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Futura Md BT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Christiane</dc:creator>
  <cp:lastModifiedBy>3681</cp:lastModifiedBy>
  <cp:revision>318</cp:revision>
  <dcterms:created xsi:type="dcterms:W3CDTF">2017-03-31T13:41:12Z</dcterms:created>
  <dcterms:modified xsi:type="dcterms:W3CDTF">2018-05-29T13:38:40Z</dcterms:modified>
</cp:coreProperties>
</file>