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22"/>
  </p:handout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9" r:id="rId12"/>
    <p:sldId id="270" r:id="rId13"/>
    <p:sldId id="268" r:id="rId14"/>
    <p:sldId id="271" r:id="rId15"/>
    <p:sldId id="267" r:id="rId16"/>
    <p:sldId id="272" r:id="rId17"/>
    <p:sldId id="273" r:id="rId18"/>
    <p:sldId id="274" r:id="rId19"/>
    <p:sldId id="275" r:id="rId20"/>
    <p:sldId id="276" r:id="rId2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656" y="-2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Pasta1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t-BR"/>
  <c:chart>
    <c:title>
      <c:layout/>
    </c:title>
    <c:plotArea>
      <c:layout/>
      <c:barChart>
        <c:barDir val="col"/>
        <c:grouping val="clustered"/>
        <c:ser>
          <c:idx val="0"/>
          <c:order val="0"/>
          <c:tx>
            <c:strRef>
              <c:f>Plan1!$B$1</c:f>
              <c:strCache>
                <c:ptCount val="1"/>
                <c:pt idx="0">
                  <c:v>Economias</c:v>
                </c:pt>
              </c:strCache>
            </c:strRef>
          </c:tx>
          <c:cat>
            <c:numRef>
              <c:f>Plan1!$A$2:$A$17</c:f>
              <c:numCache>
                <c:formatCode>General</c:formatCode>
                <c:ptCount val="16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  <c:pt idx="13">
                  <c:v>13</c:v>
                </c:pt>
                <c:pt idx="14">
                  <c:v>14</c:v>
                </c:pt>
                <c:pt idx="15">
                  <c:v>15</c:v>
                </c:pt>
              </c:numCache>
            </c:numRef>
          </c:cat>
          <c:val>
            <c:numRef>
              <c:f>Plan1!$B$2:$B$17</c:f>
              <c:numCache>
                <c:formatCode>General</c:formatCode>
                <c:ptCount val="16"/>
                <c:pt idx="0">
                  <c:v>1274</c:v>
                </c:pt>
                <c:pt idx="1">
                  <c:v>855</c:v>
                </c:pt>
                <c:pt idx="2">
                  <c:v>907</c:v>
                </c:pt>
                <c:pt idx="3">
                  <c:v>1125</c:v>
                </c:pt>
                <c:pt idx="4">
                  <c:v>1415</c:v>
                </c:pt>
                <c:pt idx="5">
                  <c:v>1768</c:v>
                </c:pt>
                <c:pt idx="6">
                  <c:v>2035</c:v>
                </c:pt>
                <c:pt idx="7">
                  <c:v>2146</c:v>
                </c:pt>
                <c:pt idx="8">
                  <c:v>2097</c:v>
                </c:pt>
                <c:pt idx="9">
                  <c:v>2216</c:v>
                </c:pt>
                <c:pt idx="10">
                  <c:v>2081</c:v>
                </c:pt>
                <c:pt idx="11">
                  <c:v>1706</c:v>
                </c:pt>
                <c:pt idx="12">
                  <c:v>1623</c:v>
                </c:pt>
                <c:pt idx="13">
                  <c:v>1513</c:v>
                </c:pt>
                <c:pt idx="14">
                  <c:v>1184</c:v>
                </c:pt>
                <c:pt idx="15">
                  <c:v>917</c:v>
                </c:pt>
              </c:numCache>
            </c:numRef>
          </c:val>
        </c:ser>
        <c:axId val="90075136"/>
        <c:axId val="90076672"/>
      </c:barChart>
      <c:catAx>
        <c:axId val="90075136"/>
        <c:scaling>
          <c:orientation val="minMax"/>
        </c:scaling>
        <c:axPos val="b"/>
        <c:numFmt formatCode="General" sourceLinked="1"/>
        <c:tickLblPos val="nextTo"/>
        <c:crossAx val="90076672"/>
        <c:crosses val="autoZero"/>
        <c:auto val="1"/>
        <c:lblAlgn val="ctr"/>
        <c:lblOffset val="100"/>
      </c:catAx>
      <c:valAx>
        <c:axId val="90076672"/>
        <c:scaling>
          <c:orientation val="minMax"/>
        </c:scaling>
        <c:axPos val="l"/>
        <c:majorGridlines/>
        <c:numFmt formatCode="General" sourceLinked="1"/>
        <c:tickLblPos val="nextTo"/>
        <c:crossAx val="90075136"/>
        <c:crosses val="autoZero"/>
        <c:crossBetween val="between"/>
      </c:valAx>
    </c:plotArea>
    <c:legend>
      <c:legendPos val="r"/>
      <c:layout/>
    </c:legend>
    <c:plotVisOnly val="1"/>
  </c:chart>
  <c:externalData r:id="rId1"/>
</c:chartSpac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pPr/>
              <a:t>27/05/2018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27/05/2018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27/05/2018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27/05/2018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27/05/2018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27/05/2018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27/05/2018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27/05/2018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27/05/2018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27/05/2018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27/05/2018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27/05/2018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pPr/>
              <a:t>27/05/2018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3"/>
            <a:ext cx="9180512" cy="140016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36512" y="0"/>
            <a:ext cx="9180512" cy="551723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755576" y="4293096"/>
            <a:ext cx="7776864" cy="864096"/>
          </a:xfrm>
        </p:spPr>
        <p:txBody>
          <a:bodyPr>
            <a:normAutofit/>
          </a:bodyPr>
          <a:lstStyle/>
          <a:p>
            <a:pPr algn="l"/>
            <a:r>
              <a:rPr lang="pt-BR" sz="2800" b="1" dirty="0" smtClean="0"/>
              <a:t>Autor:</a:t>
            </a:r>
            <a:r>
              <a:rPr lang="pt-BR" sz="2800" dirty="0"/>
              <a:t> </a:t>
            </a:r>
            <a:r>
              <a:rPr lang="pt-BR" sz="2800" dirty="0" smtClean="0"/>
              <a:t>MARCO RODRIGO REDLICH</a:t>
            </a:r>
            <a:endParaRPr lang="pt-BR" sz="2800" b="1" dirty="0" smtClean="0"/>
          </a:p>
        </p:txBody>
      </p:sp>
      <p:sp>
        <p:nvSpPr>
          <p:cNvPr id="5" name="Título 1"/>
          <p:cNvSpPr>
            <a:spLocks noGrp="1"/>
          </p:cNvSpPr>
          <p:nvPr>
            <p:ph type="ctrTitle" idx="4294967295"/>
          </p:nvPr>
        </p:nvSpPr>
        <p:spPr>
          <a:xfrm>
            <a:off x="683568" y="1124744"/>
            <a:ext cx="7956376" cy="2387600"/>
          </a:xfrm>
        </p:spPr>
        <p:txBody>
          <a:bodyPr anchor="ctr" anchorCtr="0">
            <a:normAutofit fontScale="90000"/>
          </a:bodyPr>
          <a:lstStyle/>
          <a:p>
            <a:r>
              <a:rPr lang="pt-BR" b="1" dirty="0" smtClean="0"/>
              <a:t>IMPLANTAÇÃO DA TARIFA BÁSICA OPERACIONAL EM SUBSTITUIÇÃO A TAXA MÍNIMA DE 10M³ NO SAMAE DE SÃO BENTO DO SUL – SC</a:t>
            </a: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260215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SÃO BENTO DO SUL</a:t>
            </a:r>
            <a:endParaRPr lang="pt-BR" dirty="0"/>
          </a:p>
        </p:txBody>
      </p:sp>
      <p:pic>
        <p:nvPicPr>
          <p:cNvPr id="10" name="Espaço Reservado para Conteúdo 9" descr="são-bento-do-sul-arquitetur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635896" y="1484784"/>
            <a:ext cx="5177549" cy="3883162"/>
          </a:xfrm>
        </p:spPr>
      </p:pic>
      <p:sp>
        <p:nvSpPr>
          <p:cNvPr id="11" name="CaixaDeTexto 10"/>
          <p:cNvSpPr txBox="1"/>
          <p:nvPr/>
        </p:nvSpPr>
        <p:spPr>
          <a:xfrm>
            <a:off x="251520" y="1484784"/>
            <a:ext cx="3312368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pt-BR" sz="2000" dirty="0" smtClean="0"/>
              <a:t> 82.000 habitantes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pt-BR" sz="2000" dirty="0" smtClean="0"/>
              <a:t>Área: 496 km²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pt-BR" sz="2000" dirty="0" smtClean="0"/>
              <a:t> Altitude: 838 m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pt-BR" sz="2000" dirty="0" smtClean="0"/>
              <a:t> Ponto Culminante: 1.118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pt-BR" sz="2000" dirty="0" smtClean="0"/>
              <a:t> Temperatura Média: 16,4 ºC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pt-BR" sz="2000" dirty="0" smtClean="0"/>
              <a:t> Mínima: -6 ºC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pt-BR" sz="2000" dirty="0" smtClean="0"/>
              <a:t>Máxima: 36 ºC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pt-BR" sz="2000" dirty="0" smtClean="0"/>
              <a:t> Expectativa de vida: 75,9</a:t>
            </a:r>
          </a:p>
          <a:p>
            <a:pPr>
              <a:buFont typeface="Arial" pitchFamily="34" charset="0"/>
              <a:buChar char="•"/>
            </a:pPr>
            <a:endParaRPr lang="pt-BR" dirty="0" smtClean="0"/>
          </a:p>
          <a:p>
            <a:endParaRPr lang="pt-BR" dirty="0" smtClean="0"/>
          </a:p>
          <a:p>
            <a:pPr>
              <a:buFont typeface="Arial" pitchFamily="34" charset="0"/>
              <a:buChar char="•"/>
            </a:pP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SÃO BENTO DO SUL</a:t>
            </a:r>
            <a:endParaRPr lang="pt-BR" dirty="0"/>
          </a:p>
        </p:txBody>
      </p:sp>
      <p:pic>
        <p:nvPicPr>
          <p:cNvPr id="4" name="Espaço Reservado para Conteúdo 3" descr="300px-SantaCatarina_Municip_SaoBentodoSul.svg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491880" y="1556792"/>
            <a:ext cx="5400600" cy="3960439"/>
          </a:xfrm>
        </p:spPr>
      </p:pic>
      <p:sp>
        <p:nvSpPr>
          <p:cNvPr id="5" name="CaixaDeTexto 4"/>
          <p:cNvSpPr txBox="1"/>
          <p:nvPr/>
        </p:nvSpPr>
        <p:spPr>
          <a:xfrm>
            <a:off x="251520" y="1412776"/>
            <a:ext cx="2952328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200" dirty="0" smtClean="0"/>
              <a:t>Região: Sul</a:t>
            </a:r>
          </a:p>
          <a:p>
            <a:endParaRPr lang="pt-BR" sz="2200" dirty="0" smtClean="0"/>
          </a:p>
          <a:p>
            <a:r>
              <a:rPr lang="pt-BR" sz="2200" dirty="0" smtClean="0"/>
              <a:t>Estado: Santa Catarina</a:t>
            </a:r>
          </a:p>
          <a:p>
            <a:endParaRPr lang="pt-BR" sz="2200" dirty="0" smtClean="0"/>
          </a:p>
          <a:p>
            <a:r>
              <a:rPr lang="pt-BR" sz="2200" dirty="0" smtClean="0"/>
              <a:t>Principais Distâncias:</a:t>
            </a:r>
          </a:p>
          <a:p>
            <a:endParaRPr lang="pt-BR" sz="2200" dirty="0" smtClean="0"/>
          </a:p>
          <a:p>
            <a:pPr>
              <a:buFont typeface="Arial" pitchFamily="34" charset="0"/>
              <a:buChar char="•"/>
            </a:pPr>
            <a:r>
              <a:rPr lang="pt-BR" sz="2200" dirty="0" smtClean="0"/>
              <a:t> Curitiba: 99 Km</a:t>
            </a:r>
          </a:p>
          <a:p>
            <a:pPr>
              <a:buFont typeface="Arial" pitchFamily="34" charset="0"/>
              <a:buChar char="•"/>
            </a:pPr>
            <a:r>
              <a:rPr lang="pt-BR" sz="2200" dirty="0" smtClean="0"/>
              <a:t>Florianópolis: 259 Km</a:t>
            </a:r>
          </a:p>
          <a:p>
            <a:pPr>
              <a:buFont typeface="Arial" pitchFamily="34" charset="0"/>
              <a:buChar char="•"/>
            </a:pPr>
            <a:r>
              <a:rPr lang="pt-BR" sz="2200" dirty="0" smtClean="0"/>
              <a:t> Joinville: 78 Km</a:t>
            </a:r>
          </a:p>
          <a:p>
            <a:pPr>
              <a:buFont typeface="Arial" pitchFamily="34" charset="0"/>
              <a:buChar char="•"/>
            </a:pPr>
            <a:r>
              <a:rPr lang="pt-BR" sz="2200" dirty="0" smtClean="0"/>
              <a:t>São Paulo:  510 Km</a:t>
            </a:r>
          </a:p>
          <a:p>
            <a:pPr>
              <a:buFont typeface="Arial" pitchFamily="34" charset="0"/>
              <a:buChar char="•"/>
            </a:pPr>
            <a:r>
              <a:rPr lang="pt-BR" sz="2200" dirty="0" smtClean="0"/>
              <a:t>Fortaleza:  3.580 Km</a:t>
            </a:r>
            <a:endParaRPr lang="pt-BR" sz="2200" dirty="0"/>
          </a:p>
        </p:txBody>
      </p:sp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892480" cy="1143000"/>
          </a:xfrm>
        </p:spPr>
        <p:txBody>
          <a:bodyPr>
            <a:normAutofit fontScale="90000"/>
          </a:bodyPr>
          <a:lstStyle/>
          <a:p>
            <a:r>
              <a:rPr lang="pt-BR" sz="4000" dirty="0" smtClean="0"/>
              <a:t>Serviço Autônomo Municipal de Água e Esgoto</a:t>
            </a:r>
            <a:r>
              <a:rPr lang="pt-BR" dirty="0" smtClean="0"/>
              <a:t/>
            </a:r>
            <a:br>
              <a:rPr lang="pt-BR" dirty="0" smtClean="0"/>
            </a:br>
            <a:endParaRPr lang="pt-BR" dirty="0"/>
          </a:p>
        </p:txBody>
      </p:sp>
      <p:pic>
        <p:nvPicPr>
          <p:cNvPr id="4" name="Espaço Reservado para Conteúdo 3" descr="SAMA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131840" y="1124744"/>
            <a:ext cx="5828027" cy="4371021"/>
          </a:xfrm>
        </p:spPr>
      </p:pic>
      <p:sp>
        <p:nvSpPr>
          <p:cNvPr id="5" name="CaixaDeTexto 4"/>
          <p:cNvSpPr txBox="1"/>
          <p:nvPr/>
        </p:nvSpPr>
        <p:spPr>
          <a:xfrm>
            <a:off x="0" y="1268760"/>
            <a:ext cx="3059832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pt-BR" dirty="0" smtClean="0"/>
              <a:t> </a:t>
            </a:r>
            <a:r>
              <a:rPr lang="pt-BR" sz="2200" dirty="0" smtClean="0"/>
              <a:t>Autarquia Municipal</a:t>
            </a:r>
          </a:p>
          <a:p>
            <a:pPr>
              <a:buFont typeface="Arial" pitchFamily="34" charset="0"/>
              <a:buChar char="•"/>
            </a:pPr>
            <a:endParaRPr lang="pt-BR" sz="2200" dirty="0" smtClean="0"/>
          </a:p>
          <a:p>
            <a:pPr>
              <a:buFont typeface="Arial" pitchFamily="34" charset="0"/>
              <a:buChar char="•"/>
            </a:pPr>
            <a:endParaRPr lang="pt-BR" sz="2200" dirty="0" smtClean="0"/>
          </a:p>
          <a:p>
            <a:pPr>
              <a:buFont typeface="Arial" pitchFamily="34" charset="0"/>
              <a:buChar char="•"/>
            </a:pPr>
            <a:r>
              <a:rPr lang="pt-BR" sz="2200" dirty="0" smtClean="0"/>
              <a:t>Criado por lei em 1966</a:t>
            </a:r>
          </a:p>
          <a:p>
            <a:pPr>
              <a:buFont typeface="Arial" pitchFamily="34" charset="0"/>
              <a:buChar char="•"/>
            </a:pPr>
            <a:endParaRPr lang="pt-BR" sz="2200" dirty="0" smtClean="0"/>
          </a:p>
          <a:p>
            <a:pPr>
              <a:buFont typeface="Arial" pitchFamily="34" charset="0"/>
              <a:buChar char="•"/>
            </a:pPr>
            <a:endParaRPr lang="pt-BR" sz="2200" dirty="0" smtClean="0"/>
          </a:p>
          <a:p>
            <a:pPr>
              <a:buFont typeface="Arial" pitchFamily="34" charset="0"/>
              <a:buChar char="•"/>
            </a:pPr>
            <a:r>
              <a:rPr lang="pt-BR" sz="2200" dirty="0" smtClean="0"/>
              <a:t>Áreas de Atuação:</a:t>
            </a:r>
          </a:p>
          <a:p>
            <a:pPr>
              <a:buFont typeface="Arial" pitchFamily="34" charset="0"/>
              <a:buChar char="•"/>
            </a:pPr>
            <a:endParaRPr lang="pt-BR" sz="2200" dirty="0" smtClean="0"/>
          </a:p>
          <a:p>
            <a:pPr>
              <a:buFont typeface="Arial" pitchFamily="34" charset="0"/>
              <a:buChar char="•"/>
            </a:pPr>
            <a:r>
              <a:rPr lang="pt-BR" sz="2200" dirty="0" smtClean="0"/>
              <a:t>Abastecimento de Água</a:t>
            </a:r>
          </a:p>
          <a:p>
            <a:pPr>
              <a:buFont typeface="Arial" pitchFamily="34" charset="0"/>
              <a:buChar char="•"/>
            </a:pPr>
            <a:r>
              <a:rPr lang="pt-BR" sz="2200" dirty="0" smtClean="0"/>
              <a:t>Esgotamento Sanitário</a:t>
            </a:r>
          </a:p>
          <a:p>
            <a:pPr>
              <a:buFont typeface="Arial" pitchFamily="34" charset="0"/>
              <a:buChar char="•"/>
            </a:pPr>
            <a:r>
              <a:rPr lang="pt-BR" sz="2200" dirty="0" smtClean="0"/>
              <a:t>Resíduos Sólidos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SAMAE EM NÚMEROS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3"/>
            <a:ext cx="8229600" cy="3773014"/>
          </a:xfrm>
        </p:spPr>
        <p:txBody>
          <a:bodyPr>
            <a:normAutofit fontScale="92500" lnSpcReduction="20000"/>
          </a:bodyPr>
          <a:lstStyle/>
          <a:p>
            <a:r>
              <a:rPr lang="pt-BR" dirty="0" smtClean="0"/>
              <a:t>Número de funcionários: 91</a:t>
            </a:r>
          </a:p>
          <a:p>
            <a:r>
              <a:rPr lang="pt-BR" dirty="0" smtClean="0"/>
              <a:t>Número de economias ativas: 29.266</a:t>
            </a:r>
          </a:p>
          <a:p>
            <a:r>
              <a:rPr lang="pt-BR" dirty="0" smtClean="0"/>
              <a:t>Número de ligações totais: 30.480</a:t>
            </a:r>
          </a:p>
          <a:p>
            <a:r>
              <a:rPr lang="pt-BR" dirty="0" err="1" smtClean="0"/>
              <a:t>Reservação</a:t>
            </a:r>
            <a:r>
              <a:rPr lang="pt-BR" dirty="0" smtClean="0"/>
              <a:t> (m³): 9.410</a:t>
            </a:r>
          </a:p>
          <a:p>
            <a:r>
              <a:rPr lang="pt-BR" dirty="0" err="1" smtClean="0"/>
              <a:t>Hidrometração</a:t>
            </a:r>
            <a:r>
              <a:rPr lang="pt-BR" dirty="0" smtClean="0"/>
              <a:t>: 100%</a:t>
            </a:r>
          </a:p>
          <a:p>
            <a:r>
              <a:rPr lang="pt-BR" dirty="0" smtClean="0"/>
              <a:t>Vazão média de tratamento: 196 l/s</a:t>
            </a:r>
          </a:p>
          <a:p>
            <a:r>
              <a:rPr lang="pt-BR" dirty="0" smtClean="0"/>
              <a:t>Extensão de rede água: 589.629 m</a:t>
            </a:r>
          </a:p>
          <a:p>
            <a:r>
              <a:rPr lang="pt-BR" dirty="0" smtClean="0"/>
              <a:t>Extensão de rede de esgoto: 138.804 m</a:t>
            </a: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Identificação dos objetivos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3"/>
            <a:ext cx="8229600" cy="3773014"/>
          </a:xfrm>
        </p:spPr>
        <p:txBody>
          <a:bodyPr>
            <a:normAutofit fontScale="85000" lnSpcReduction="10000"/>
          </a:bodyPr>
          <a:lstStyle/>
          <a:p>
            <a:r>
              <a:rPr lang="pt-BR" dirty="0" smtClean="0"/>
              <a:t>O artigo 30 da Lei 11.445/07 prevê, em relação a cobrança de tarifas, que devemos considerar, dentre outros fatores:</a:t>
            </a:r>
          </a:p>
          <a:p>
            <a:endParaRPr lang="pt-BR" dirty="0" smtClean="0"/>
          </a:p>
          <a:p>
            <a:r>
              <a:rPr lang="pt-BR" dirty="0" smtClean="0"/>
              <a:t>I - categorias de usuários, distribuídas por faixas ou quantidades crescentes de utilização ou de consumo;</a:t>
            </a:r>
          </a:p>
          <a:p>
            <a:r>
              <a:rPr lang="pt-BR" dirty="0" smtClean="0"/>
              <a:t>IV - custo mínimo necessário para disponibilidade do serviço em quantidade e qualidade adequadas;</a:t>
            </a:r>
          </a:p>
          <a:p>
            <a:r>
              <a:rPr lang="pt-BR" dirty="0" smtClean="0"/>
              <a:t>VI - capacidade de pagamento dos consumidores.</a:t>
            </a: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O fim da tarifa mínima de 10m³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3"/>
            <a:ext cx="8229600" cy="3773014"/>
          </a:xfrm>
        </p:spPr>
        <p:txBody>
          <a:bodyPr/>
          <a:lstStyle/>
          <a:p>
            <a:r>
              <a:rPr lang="pt-BR" dirty="0" smtClean="0"/>
              <a:t>Dadas as fraquezas do modelo de consumo mínimo, que impede diminuições na fatura, caso os usuários nesta faixa reduzam o volume demandado, prejudicando o uso racional da água, elaborou-se a estrutura tarifária por disponibilidade, a qual considera uma tarifa fixa e outra variável.</a:t>
            </a: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O fim da tarifa mínima de 10m³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176464"/>
          </a:xfrm>
        </p:spPr>
        <p:txBody>
          <a:bodyPr>
            <a:normAutofit fontScale="47500" lnSpcReduction="20000"/>
          </a:bodyPr>
          <a:lstStyle/>
          <a:p>
            <a:pPr algn="just">
              <a:lnSpc>
                <a:spcPct val="170000"/>
              </a:lnSpc>
            </a:pPr>
            <a:r>
              <a:rPr lang="pt-BR" sz="4400" dirty="0" smtClean="0"/>
              <a:t>O novo modelo tarifário foi objeto de revisão realizada pela autarquia, com supervisão e aprovação da Agência Reguladora Intermunicipal de Saneamento – ARIS. A ideia principal foi o estabelecimento de uma Tarifa Básica Operacional – TBO, que abrangesse os custos fixos de prestação do serviço, valor esse que deve ser cobrado independentemente do consumo do usuário. A partir desse custo, deveria acontecer a cobrança do consumo conforme leitura realizada, acabando com a obrigatoriedade de pagamento de 10m³. 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Metodologia de implantação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3"/>
            <a:ext cx="8229600" cy="3773014"/>
          </a:xfrm>
        </p:spPr>
        <p:txBody>
          <a:bodyPr>
            <a:normAutofit fontScale="77500" lnSpcReduction="20000"/>
          </a:bodyPr>
          <a:lstStyle/>
          <a:p>
            <a:r>
              <a:rPr lang="pt-BR" dirty="0" smtClean="0"/>
              <a:t>Iniciativa do SAMAE em solicitar a revisão tarifária para a Agencia Reguladora;</a:t>
            </a:r>
          </a:p>
          <a:p>
            <a:r>
              <a:rPr lang="pt-BR" dirty="0" smtClean="0"/>
              <a:t>Análise de dados, como custos dos serviços, investimentos programados, plano municipal de saneamento;</a:t>
            </a:r>
          </a:p>
          <a:p>
            <a:r>
              <a:rPr lang="pt-BR" dirty="0" smtClean="0"/>
              <a:t>Levantamento da estrutura tarifária vigente e quantidades de usuários por faixa de consumo;</a:t>
            </a:r>
          </a:p>
          <a:p>
            <a:r>
              <a:rPr lang="pt-BR" dirty="0" smtClean="0"/>
              <a:t>Simulações de faturamento e adequação dos sistemas;</a:t>
            </a:r>
          </a:p>
          <a:p>
            <a:r>
              <a:rPr lang="pt-BR" dirty="0" smtClean="0"/>
              <a:t>Apresentação ao executivo e ministério público;</a:t>
            </a:r>
          </a:p>
          <a:p>
            <a:r>
              <a:rPr lang="pt-BR" dirty="0" smtClean="0"/>
              <a:t>Realização de Audiência Pública;</a:t>
            </a:r>
          </a:p>
          <a:p>
            <a:r>
              <a:rPr lang="pt-BR" dirty="0" smtClean="0"/>
              <a:t>Alteração efetiva.</a:t>
            </a: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/>
              <a:t>Tabela Tarifária Residencial 2017 – antes da alteração.</a:t>
            </a:r>
            <a:endParaRPr lang="pt-BR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467544" y="1916832"/>
          <a:ext cx="8229600" cy="3337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 dirty="0">
                          <a:latin typeface="Arial"/>
                          <a:ea typeface="Times New Roman"/>
                          <a:cs typeface="Times New Roman"/>
                        </a:rPr>
                        <a:t>Faixa de Consumo</a:t>
                      </a:r>
                      <a:endParaRPr lang="pt-B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 dirty="0">
                          <a:latin typeface="Arial"/>
                          <a:ea typeface="Times New Roman"/>
                          <a:cs typeface="Times New Roman"/>
                        </a:rPr>
                        <a:t>Tarifa </a:t>
                      </a:r>
                      <a:endParaRPr lang="pt-B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>
                          <a:latin typeface="Arial"/>
                          <a:ea typeface="Times New Roman"/>
                          <a:cs typeface="Times New Roman"/>
                        </a:rPr>
                        <a:t>Tarifa por m³ Excedente</a:t>
                      </a:r>
                      <a:endParaRPr lang="pt-BR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pt-B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pt-B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latin typeface="Arial"/>
                          <a:ea typeface="Times New Roman"/>
                          <a:cs typeface="Times New Roman"/>
                        </a:rPr>
                        <a:t>excedente por m³</a:t>
                      </a:r>
                      <a:endParaRPr lang="pt-B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latin typeface="Arial"/>
                          <a:ea typeface="Times New Roman"/>
                          <a:cs typeface="Times New Roman"/>
                        </a:rPr>
                        <a:t>Até 10 m³</a:t>
                      </a:r>
                      <a:endParaRPr lang="pt-BR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latin typeface="Arial"/>
                          <a:ea typeface="Times New Roman"/>
                          <a:cs typeface="Times New Roman"/>
                        </a:rPr>
                        <a:t>R$ 31,95</a:t>
                      </a:r>
                      <a:endParaRPr lang="pt-B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pt-BR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latin typeface="Arial"/>
                          <a:ea typeface="Times New Roman"/>
                          <a:cs typeface="Times New Roman"/>
                        </a:rPr>
                        <a:t>de 11 a 15 m³</a:t>
                      </a:r>
                      <a:endParaRPr lang="pt-BR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latin typeface="Arial"/>
                          <a:ea typeface="Times New Roman"/>
                          <a:cs typeface="Times New Roman"/>
                        </a:rPr>
                        <a:t>R$ 31,95</a:t>
                      </a:r>
                      <a:endParaRPr lang="pt-B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latin typeface="Arial"/>
                          <a:ea typeface="Times New Roman"/>
                          <a:cs typeface="Times New Roman"/>
                        </a:rPr>
                        <a:t>R$ 4,55</a:t>
                      </a:r>
                      <a:endParaRPr lang="pt-B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latin typeface="Arial"/>
                          <a:ea typeface="Times New Roman"/>
                          <a:cs typeface="Times New Roman"/>
                        </a:rPr>
                        <a:t>de 16 a 20 m³</a:t>
                      </a:r>
                      <a:endParaRPr lang="pt-BR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latin typeface="Arial"/>
                          <a:ea typeface="Times New Roman"/>
                          <a:cs typeface="Times New Roman"/>
                        </a:rPr>
                        <a:t>R$ 54,68</a:t>
                      </a:r>
                      <a:endParaRPr lang="pt-BR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latin typeface="Arial"/>
                          <a:ea typeface="Times New Roman"/>
                          <a:cs typeface="Times New Roman"/>
                        </a:rPr>
                        <a:t>R$ 5,00</a:t>
                      </a:r>
                      <a:endParaRPr lang="pt-B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latin typeface="Arial"/>
                          <a:ea typeface="Times New Roman"/>
                          <a:cs typeface="Times New Roman"/>
                        </a:rPr>
                        <a:t>de 21 a 25 m³</a:t>
                      </a:r>
                      <a:endParaRPr lang="pt-BR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latin typeface="Arial"/>
                          <a:ea typeface="Times New Roman"/>
                          <a:cs typeface="Times New Roman"/>
                        </a:rPr>
                        <a:t>R$ 79,67</a:t>
                      </a:r>
                      <a:endParaRPr lang="pt-BR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latin typeface="Arial"/>
                          <a:ea typeface="Times New Roman"/>
                          <a:cs typeface="Times New Roman"/>
                        </a:rPr>
                        <a:t>R$ 5,17</a:t>
                      </a:r>
                      <a:endParaRPr lang="pt-B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latin typeface="Arial"/>
                          <a:ea typeface="Times New Roman"/>
                          <a:cs typeface="Times New Roman"/>
                        </a:rPr>
                        <a:t>de 26 a 50 m³</a:t>
                      </a:r>
                      <a:endParaRPr lang="pt-BR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latin typeface="Arial"/>
                          <a:ea typeface="Times New Roman"/>
                          <a:cs typeface="Times New Roman"/>
                        </a:rPr>
                        <a:t>R$ 105,57</a:t>
                      </a:r>
                      <a:endParaRPr lang="pt-BR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latin typeface="Arial"/>
                          <a:ea typeface="Times New Roman"/>
                          <a:cs typeface="Times New Roman"/>
                        </a:rPr>
                        <a:t>R$ 5,54</a:t>
                      </a:r>
                      <a:endParaRPr lang="pt-B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latin typeface="Arial"/>
                          <a:ea typeface="Times New Roman"/>
                          <a:cs typeface="Times New Roman"/>
                        </a:rPr>
                        <a:t>acima de 50 m³</a:t>
                      </a:r>
                      <a:endParaRPr lang="pt-BR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latin typeface="Arial"/>
                          <a:ea typeface="Times New Roman"/>
                          <a:cs typeface="Times New Roman"/>
                        </a:rPr>
                        <a:t>R$ 243,96</a:t>
                      </a:r>
                      <a:endParaRPr lang="pt-BR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latin typeface="Arial"/>
                          <a:ea typeface="Times New Roman"/>
                          <a:cs typeface="Times New Roman"/>
                        </a:rPr>
                        <a:t>R$ 5,76</a:t>
                      </a:r>
                      <a:endParaRPr lang="pt-B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pt-BR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pt-B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dirty="0">
                          <a:latin typeface="Arial"/>
                          <a:ea typeface="Times New Roman"/>
                          <a:cs typeface="Times New Roman"/>
                        </a:rPr>
                        <a:t>excedente por m³</a:t>
                      </a:r>
                      <a:endParaRPr lang="pt-B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/>
              <a:t>Tabela Tarifária Comercial e Industrial  2017 – antes da alteração.</a:t>
            </a:r>
            <a:endParaRPr lang="pt-BR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467544" y="1916832"/>
          <a:ext cx="8229600" cy="30963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4312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 dirty="0">
                          <a:latin typeface="Arial"/>
                          <a:ea typeface="Times New Roman"/>
                          <a:cs typeface="Times New Roman"/>
                        </a:rPr>
                        <a:t>Faixa de Consumo</a:t>
                      </a:r>
                      <a:endParaRPr lang="pt-B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 dirty="0">
                          <a:latin typeface="Arial"/>
                          <a:ea typeface="Times New Roman"/>
                          <a:cs typeface="Times New Roman"/>
                        </a:rPr>
                        <a:t>Tarifa </a:t>
                      </a:r>
                      <a:endParaRPr lang="pt-B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>
                          <a:latin typeface="Arial"/>
                          <a:ea typeface="Times New Roman"/>
                          <a:cs typeface="Times New Roman"/>
                        </a:rPr>
                        <a:t>Tarifa por m³ Excedente</a:t>
                      </a:r>
                      <a:endParaRPr lang="pt-BR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4441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200" dirty="0"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pt-BR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200" dirty="0"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pt-BR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44418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200" dirty="0">
                          <a:latin typeface="Arial"/>
                          <a:ea typeface="Times New Roman"/>
                          <a:cs typeface="Times New Roman"/>
                        </a:rPr>
                        <a:t>Até 10 m³</a:t>
                      </a:r>
                      <a:endParaRPr lang="pt-BR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200" dirty="0">
                          <a:latin typeface="Arial"/>
                          <a:ea typeface="Times New Roman"/>
                          <a:cs typeface="Times New Roman"/>
                        </a:rPr>
                        <a:t>R$ 58,04</a:t>
                      </a:r>
                      <a:endParaRPr lang="pt-BR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200"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pt-BR" sz="2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44418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200" dirty="0">
                          <a:latin typeface="Arial"/>
                          <a:ea typeface="Times New Roman"/>
                          <a:cs typeface="Times New Roman"/>
                        </a:rPr>
                        <a:t>de 11 a 30 m³</a:t>
                      </a:r>
                      <a:endParaRPr lang="pt-BR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200" dirty="0">
                          <a:latin typeface="Arial"/>
                          <a:ea typeface="Times New Roman"/>
                          <a:cs typeface="Times New Roman"/>
                        </a:rPr>
                        <a:t>R$ 58,04</a:t>
                      </a:r>
                      <a:endParaRPr lang="pt-BR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200">
                          <a:latin typeface="Arial"/>
                          <a:ea typeface="Times New Roman"/>
                          <a:cs typeface="Times New Roman"/>
                        </a:rPr>
                        <a:t>R$ 7,37</a:t>
                      </a:r>
                      <a:endParaRPr lang="pt-BR" sz="2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44418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200">
                          <a:latin typeface="Arial"/>
                          <a:ea typeface="Times New Roman"/>
                          <a:cs typeface="Times New Roman"/>
                        </a:rPr>
                        <a:t>de 31 a 100 m³</a:t>
                      </a:r>
                      <a:endParaRPr lang="pt-BR" sz="2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200" dirty="0">
                          <a:latin typeface="Arial"/>
                          <a:ea typeface="Times New Roman"/>
                          <a:cs typeface="Times New Roman"/>
                        </a:rPr>
                        <a:t>R$ 205,42</a:t>
                      </a:r>
                      <a:endParaRPr lang="pt-BR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200">
                          <a:latin typeface="Arial"/>
                          <a:ea typeface="Times New Roman"/>
                          <a:cs typeface="Times New Roman"/>
                        </a:rPr>
                        <a:t>R$ 8,94</a:t>
                      </a:r>
                      <a:endParaRPr lang="pt-BR" sz="2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44418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200">
                          <a:latin typeface="Arial"/>
                          <a:ea typeface="Times New Roman"/>
                          <a:cs typeface="Times New Roman"/>
                        </a:rPr>
                        <a:t>Acima de 100 m³</a:t>
                      </a:r>
                      <a:endParaRPr lang="pt-BR" sz="2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200" dirty="0">
                          <a:latin typeface="Arial"/>
                          <a:ea typeface="Times New Roman"/>
                          <a:cs typeface="Times New Roman"/>
                        </a:rPr>
                        <a:t>R$ 830,96</a:t>
                      </a:r>
                      <a:endParaRPr lang="pt-BR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200">
                          <a:latin typeface="Arial"/>
                          <a:ea typeface="Times New Roman"/>
                          <a:cs typeface="Times New Roman"/>
                        </a:rPr>
                        <a:t>R$ 10,14</a:t>
                      </a:r>
                      <a:endParaRPr lang="pt-BR" sz="2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44418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200"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pt-BR" sz="22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200" dirty="0"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pt-BR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200" dirty="0">
                          <a:latin typeface="Arial"/>
                          <a:ea typeface="Times New Roman"/>
                          <a:cs typeface="Times New Roman"/>
                        </a:rPr>
                        <a:t>excedente por m³</a:t>
                      </a:r>
                      <a:endParaRPr lang="pt-BR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t-BR" dirty="0" smtClean="0"/>
              <a:t>Tabela Tarifária Social 2017 – antes da alteração.</a:t>
            </a:r>
            <a:endParaRPr lang="pt-BR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467544" y="1916832"/>
          <a:ext cx="8229600" cy="31683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45262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 dirty="0">
                          <a:latin typeface="Arial"/>
                          <a:ea typeface="Times New Roman"/>
                          <a:cs typeface="Times New Roman"/>
                        </a:rPr>
                        <a:t>Faixa de Consumo</a:t>
                      </a:r>
                      <a:endParaRPr lang="pt-B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 dirty="0">
                          <a:latin typeface="Arial"/>
                          <a:ea typeface="Times New Roman"/>
                          <a:cs typeface="Times New Roman"/>
                        </a:rPr>
                        <a:t>Tarifa </a:t>
                      </a:r>
                      <a:endParaRPr lang="pt-B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>
                          <a:latin typeface="Arial"/>
                          <a:ea typeface="Times New Roman"/>
                          <a:cs typeface="Times New Roman"/>
                        </a:rPr>
                        <a:t>Tarifa por m³ Excedente</a:t>
                      </a:r>
                      <a:endParaRPr lang="pt-BR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45262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pt-BR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pt-BR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pt-BR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45262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latin typeface="Arial"/>
                          <a:ea typeface="Times New Roman"/>
                          <a:cs typeface="Times New Roman"/>
                        </a:rPr>
                        <a:t>Até 10 m³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latin typeface="Arial"/>
                          <a:ea typeface="Times New Roman"/>
                          <a:cs typeface="Times New Roman"/>
                        </a:rPr>
                        <a:t>R$ 10,65</a:t>
                      </a:r>
                      <a:endParaRPr lang="pt-BR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latin typeface="Arial"/>
                          <a:ea typeface="Times New Roman"/>
                          <a:cs typeface="Times New Roman"/>
                        </a:rPr>
                        <a:t> </a:t>
                      </a:r>
                      <a:endParaRPr lang="pt-BR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45262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latin typeface="Arial"/>
                          <a:ea typeface="Times New Roman"/>
                          <a:cs typeface="Times New Roman"/>
                        </a:rPr>
                        <a:t>de 11 a 20 m³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latin typeface="Arial"/>
                          <a:ea typeface="Times New Roman"/>
                          <a:cs typeface="Times New Roman"/>
                        </a:rPr>
                        <a:t>R$ 10,65</a:t>
                      </a:r>
                      <a:endParaRPr lang="pt-BR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latin typeface="Arial"/>
                          <a:ea typeface="Times New Roman"/>
                          <a:cs typeface="Times New Roman"/>
                        </a:rPr>
                        <a:t>R$ 2,92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45262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latin typeface="Arial"/>
                          <a:ea typeface="Times New Roman"/>
                          <a:cs typeface="Times New Roman"/>
                        </a:rPr>
                        <a:t>de 21 a 25 m³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latin typeface="Arial"/>
                          <a:ea typeface="Times New Roman"/>
                          <a:cs typeface="Times New Roman"/>
                        </a:rPr>
                        <a:t>R$ 39,84</a:t>
                      </a:r>
                      <a:endParaRPr lang="pt-BR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latin typeface="Arial"/>
                          <a:ea typeface="Times New Roman"/>
                          <a:cs typeface="Times New Roman"/>
                        </a:rPr>
                        <a:t>R$ 5,18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45262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latin typeface="Arial"/>
                          <a:ea typeface="Times New Roman"/>
                          <a:cs typeface="Times New Roman"/>
                        </a:rPr>
                        <a:t>de 26 a 50 m³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latin typeface="Arial"/>
                          <a:ea typeface="Times New Roman"/>
                          <a:cs typeface="Times New Roman"/>
                        </a:rPr>
                        <a:t>R$ 65,73</a:t>
                      </a:r>
                      <a:endParaRPr lang="pt-BR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latin typeface="Arial"/>
                          <a:ea typeface="Times New Roman"/>
                          <a:cs typeface="Times New Roman"/>
                        </a:rPr>
                        <a:t>R$ 5,54</a:t>
                      </a:r>
                      <a:endParaRPr lang="pt-BR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45262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latin typeface="Arial"/>
                          <a:ea typeface="Times New Roman"/>
                          <a:cs typeface="Times New Roman"/>
                        </a:rPr>
                        <a:t>acima de 50 m³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latin typeface="Arial"/>
                          <a:ea typeface="Times New Roman"/>
                          <a:cs typeface="Times New Roman"/>
                        </a:rPr>
                        <a:t>R$ 204,10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latin typeface="Arial"/>
                          <a:ea typeface="Times New Roman"/>
                          <a:cs typeface="Times New Roman"/>
                        </a:rPr>
                        <a:t>R$ 5,77</a:t>
                      </a:r>
                      <a:endParaRPr lang="pt-BR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pt-BR" sz="2400" b="1" dirty="0" smtClean="0"/>
              <a:t>Residencial                               Social                      Comercial/In</a:t>
            </a:r>
            <a:r>
              <a:rPr lang="pt-BR" sz="2200" b="1" dirty="0" smtClean="0"/>
              <a:t>dustrial</a:t>
            </a:r>
            <a:endParaRPr lang="pt-BR" sz="2200" b="1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539552" y="476672"/>
          <a:ext cx="8229600" cy="486822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71600"/>
                <a:gridCol w="1371600"/>
                <a:gridCol w="1371600"/>
                <a:gridCol w="1371600"/>
                <a:gridCol w="1371600"/>
                <a:gridCol w="1371600"/>
              </a:tblGrid>
              <a:tr h="35124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latin typeface="Arial"/>
                          <a:ea typeface="Times New Roman"/>
                          <a:cs typeface="Times New Roman"/>
                        </a:rPr>
                        <a:t>TBO  /mês</a:t>
                      </a:r>
                      <a:endParaRPr lang="pt-BR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latin typeface="Arial"/>
                          <a:ea typeface="Times New Roman"/>
                          <a:cs typeface="Times New Roman"/>
                        </a:rPr>
                        <a:t>19,42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latin typeface="Arial"/>
                          <a:ea typeface="Times New Roman"/>
                          <a:cs typeface="Times New Roman"/>
                        </a:rPr>
                        <a:t>TBO /mês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latin typeface="Arial"/>
                          <a:ea typeface="Times New Roman"/>
                          <a:cs typeface="Times New Roman"/>
                        </a:rPr>
                        <a:t>6,47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latin typeface="Arial"/>
                          <a:ea typeface="Times New Roman"/>
                          <a:cs typeface="Times New Roman"/>
                        </a:rPr>
                        <a:t>TBO /mês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latin typeface="Arial"/>
                          <a:ea typeface="Times New Roman"/>
                          <a:cs typeface="Times New Roman"/>
                        </a:rPr>
                        <a:t>40,29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4413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latin typeface="Arial"/>
                          <a:ea typeface="Times New Roman"/>
                          <a:cs typeface="Times New Roman"/>
                        </a:rPr>
                        <a:t>Faixa</a:t>
                      </a:r>
                      <a:endParaRPr lang="pt-BR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latin typeface="Arial"/>
                          <a:ea typeface="Times New Roman"/>
                          <a:cs typeface="Times New Roman"/>
                        </a:rPr>
                        <a:t>Valor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latin typeface="Arial"/>
                          <a:ea typeface="Times New Roman"/>
                          <a:cs typeface="Times New Roman"/>
                        </a:rPr>
                        <a:t>Faixa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latin typeface="Arial"/>
                          <a:ea typeface="Times New Roman"/>
                          <a:cs typeface="Times New Roman"/>
                        </a:rPr>
                        <a:t>Valor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latin typeface="Arial"/>
                          <a:ea typeface="Times New Roman"/>
                          <a:cs typeface="Times New Roman"/>
                        </a:rPr>
                        <a:t>Faixa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latin typeface="Arial"/>
                          <a:ea typeface="Times New Roman"/>
                          <a:cs typeface="Times New Roman"/>
                        </a:rPr>
                        <a:t>Valor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4413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latin typeface="Arial"/>
                          <a:ea typeface="Times New Roman"/>
                          <a:cs typeface="Times New Roman"/>
                        </a:rPr>
                        <a:t> 0 a 5 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latin typeface="Arial"/>
                          <a:ea typeface="Times New Roman"/>
                          <a:cs typeface="Times New Roman"/>
                        </a:rPr>
                        <a:t>1,46</a:t>
                      </a:r>
                      <a:endParaRPr lang="pt-BR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latin typeface="Arial"/>
                          <a:ea typeface="Times New Roman"/>
                          <a:cs typeface="Times New Roman"/>
                        </a:rPr>
                        <a:t> 0 a 5 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latin typeface="Arial"/>
                          <a:ea typeface="Times New Roman"/>
                          <a:cs typeface="Times New Roman"/>
                        </a:rPr>
                        <a:t>0,49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latin typeface="Arial"/>
                          <a:ea typeface="Times New Roman"/>
                          <a:cs typeface="Times New Roman"/>
                        </a:rPr>
                        <a:t>0 a 5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latin typeface="Arial"/>
                          <a:ea typeface="Times New Roman"/>
                          <a:cs typeface="Times New Roman"/>
                        </a:rPr>
                        <a:t>2,58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4413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latin typeface="Arial"/>
                          <a:ea typeface="Times New Roman"/>
                          <a:cs typeface="Times New Roman"/>
                        </a:rPr>
                        <a:t> 5,01 a 10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latin typeface="Arial"/>
                          <a:ea typeface="Times New Roman"/>
                          <a:cs typeface="Times New Roman"/>
                        </a:rPr>
                        <a:t>1,57</a:t>
                      </a:r>
                      <a:endParaRPr lang="pt-BR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latin typeface="Arial"/>
                          <a:ea typeface="Times New Roman"/>
                          <a:cs typeface="Times New Roman"/>
                        </a:rPr>
                        <a:t> 5,01 a 10</a:t>
                      </a:r>
                      <a:endParaRPr lang="pt-BR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latin typeface="Arial"/>
                          <a:ea typeface="Times New Roman"/>
                          <a:cs typeface="Times New Roman"/>
                        </a:rPr>
                        <a:t>0,52</a:t>
                      </a:r>
                      <a:endParaRPr lang="pt-BR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latin typeface="Arial"/>
                          <a:ea typeface="Times New Roman"/>
                          <a:cs typeface="Times New Roman"/>
                        </a:rPr>
                        <a:t> 5,01 a 10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latin typeface="Arial"/>
                          <a:ea typeface="Times New Roman"/>
                          <a:cs typeface="Times New Roman"/>
                        </a:rPr>
                        <a:t>2,84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4413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latin typeface="Arial"/>
                          <a:ea typeface="Times New Roman"/>
                          <a:cs typeface="Times New Roman"/>
                        </a:rPr>
                        <a:t>10,01 a 15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latin typeface="Arial"/>
                          <a:ea typeface="Times New Roman"/>
                          <a:cs typeface="Times New Roman"/>
                        </a:rPr>
                        <a:t>5,47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latin typeface="Arial"/>
                          <a:ea typeface="Times New Roman"/>
                          <a:cs typeface="Times New Roman"/>
                        </a:rPr>
                        <a:t>10,01 a 15</a:t>
                      </a:r>
                      <a:endParaRPr lang="pt-BR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latin typeface="Arial"/>
                          <a:ea typeface="Times New Roman"/>
                          <a:cs typeface="Times New Roman"/>
                        </a:rPr>
                        <a:t>1,82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latin typeface="Arial"/>
                          <a:ea typeface="Times New Roman"/>
                          <a:cs typeface="Times New Roman"/>
                        </a:rPr>
                        <a:t>10,01 a 30</a:t>
                      </a:r>
                      <a:endParaRPr lang="pt-BR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latin typeface="Arial"/>
                          <a:ea typeface="Times New Roman"/>
                          <a:cs typeface="Times New Roman"/>
                        </a:rPr>
                        <a:t>8,26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4413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latin typeface="Arial"/>
                          <a:ea typeface="Times New Roman"/>
                          <a:cs typeface="Times New Roman"/>
                        </a:rPr>
                        <a:t> 15,01 a 20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latin typeface="Arial"/>
                          <a:ea typeface="Times New Roman"/>
                          <a:cs typeface="Times New Roman"/>
                        </a:rPr>
                        <a:t>5,81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latin typeface="Arial"/>
                          <a:ea typeface="Times New Roman"/>
                          <a:cs typeface="Times New Roman"/>
                        </a:rPr>
                        <a:t> 15,01 a 20</a:t>
                      </a:r>
                      <a:endParaRPr lang="pt-BR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latin typeface="Arial"/>
                          <a:ea typeface="Times New Roman"/>
                          <a:cs typeface="Times New Roman"/>
                        </a:rPr>
                        <a:t>5,81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latin typeface="Arial"/>
                          <a:ea typeface="Times New Roman"/>
                          <a:cs typeface="Times New Roman"/>
                        </a:rPr>
                        <a:t> 30,01 a 50 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latin typeface="Arial"/>
                          <a:ea typeface="Times New Roman"/>
                          <a:cs typeface="Times New Roman"/>
                        </a:rPr>
                        <a:t>10,07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4413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latin typeface="Arial"/>
                          <a:ea typeface="Times New Roman"/>
                          <a:cs typeface="Times New Roman"/>
                        </a:rPr>
                        <a:t> 20,01 a 25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latin typeface="Arial"/>
                          <a:ea typeface="Times New Roman"/>
                          <a:cs typeface="Times New Roman"/>
                        </a:rPr>
                        <a:t>6,20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latin typeface="Arial"/>
                          <a:ea typeface="Times New Roman"/>
                          <a:cs typeface="Times New Roman"/>
                        </a:rPr>
                        <a:t> 20,01 a 25</a:t>
                      </a:r>
                      <a:endParaRPr lang="pt-BR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latin typeface="Arial"/>
                          <a:ea typeface="Times New Roman"/>
                          <a:cs typeface="Times New Roman"/>
                        </a:rPr>
                        <a:t>6,20</a:t>
                      </a:r>
                      <a:endParaRPr lang="pt-BR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latin typeface="Arial"/>
                          <a:ea typeface="Times New Roman"/>
                          <a:cs typeface="Times New Roman"/>
                        </a:rPr>
                        <a:t>50,01 a 100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latin typeface="Arial"/>
                          <a:ea typeface="Times New Roman"/>
                          <a:cs typeface="Times New Roman"/>
                        </a:rPr>
                        <a:t>10,85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72667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latin typeface="Arial"/>
                          <a:ea typeface="Times New Roman"/>
                          <a:cs typeface="Times New Roman"/>
                        </a:rPr>
                        <a:t> 25,01 a 50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latin typeface="Arial"/>
                          <a:ea typeface="Times New Roman"/>
                          <a:cs typeface="Times New Roman"/>
                        </a:rPr>
                        <a:t>6,40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latin typeface="Arial"/>
                          <a:ea typeface="Times New Roman"/>
                          <a:cs typeface="Times New Roman"/>
                        </a:rPr>
                        <a:t> 25,01 a 50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latin typeface="Arial"/>
                          <a:ea typeface="Times New Roman"/>
                          <a:cs typeface="Times New Roman"/>
                        </a:rPr>
                        <a:t>6,40</a:t>
                      </a:r>
                      <a:endParaRPr lang="pt-BR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latin typeface="Arial"/>
                          <a:ea typeface="Times New Roman"/>
                          <a:cs typeface="Times New Roman"/>
                        </a:rPr>
                        <a:t>&gt; que 100,01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latin typeface="Arial"/>
                          <a:ea typeface="Times New Roman"/>
                          <a:cs typeface="Times New Roman"/>
                        </a:rPr>
                        <a:t>13,20</a:t>
                      </a:r>
                      <a:endParaRPr lang="pt-BR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</a:tr>
              <a:tr h="4413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latin typeface="Arial"/>
                          <a:ea typeface="Times New Roman"/>
                          <a:cs typeface="Times New Roman"/>
                        </a:rPr>
                        <a:t>&gt;que 50,01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latin typeface="Arial"/>
                          <a:ea typeface="Times New Roman"/>
                          <a:cs typeface="Times New Roman"/>
                        </a:rPr>
                        <a:t>6,51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latin typeface="Arial"/>
                          <a:ea typeface="Times New Roman"/>
                          <a:cs typeface="Times New Roman"/>
                        </a:rPr>
                        <a:t>&gt;que 50,01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latin typeface="Arial"/>
                          <a:ea typeface="Times New Roman"/>
                          <a:cs typeface="Times New Roman"/>
                        </a:rPr>
                        <a:t>6,00</a:t>
                      </a:r>
                      <a:endParaRPr lang="pt-BR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endParaRPr lang="pt-BR" sz="2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sz="2000" dirty="0"/>
                    </a:p>
                  </a:txBody>
                  <a:tcPr/>
                </a:tc>
              </a:tr>
              <a:tr h="44132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latin typeface="Arial"/>
                          <a:ea typeface="Times New Roman"/>
                          <a:cs typeface="Times New Roman"/>
                        </a:rPr>
                        <a:t>Esgoto</a:t>
                      </a:r>
                      <a:endParaRPr lang="pt-BR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latin typeface="Arial"/>
                          <a:ea typeface="Times New Roman"/>
                          <a:cs typeface="Times New Roman"/>
                        </a:rPr>
                        <a:t>80%</a:t>
                      </a:r>
                      <a:endParaRPr lang="pt-BR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>
                          <a:latin typeface="Arial"/>
                          <a:ea typeface="Times New Roman"/>
                          <a:cs typeface="Times New Roman"/>
                        </a:rPr>
                        <a:t>TBO /mês</a:t>
                      </a:r>
                      <a:endParaRPr lang="pt-BR" sz="2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000" dirty="0">
                          <a:latin typeface="Arial"/>
                          <a:ea typeface="Times New Roman"/>
                          <a:cs typeface="Times New Roman"/>
                        </a:rPr>
                        <a:t>6,47</a:t>
                      </a:r>
                      <a:endParaRPr lang="pt-BR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450" marR="44450" marT="0" marB="0" anchor="ctr"/>
                </a:tc>
                <a:tc>
                  <a:txBody>
                    <a:bodyPr/>
                    <a:lstStyle/>
                    <a:p>
                      <a:endParaRPr lang="pt-BR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pt-BR" sz="20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pt-BR" dirty="0" smtClean="0"/>
              <a:t>Perfil de consumo Residencial</a:t>
            </a:r>
            <a:endParaRPr lang="pt-BR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467544" y="908720"/>
          <a:ext cx="8229600" cy="45259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539552" y="260648"/>
          <a:ext cx="8229600" cy="51092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27851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Faixa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Economias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Participação</a:t>
                      </a:r>
                      <a:endParaRPr lang="pt-BR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Acumulado</a:t>
                      </a:r>
                      <a:endParaRPr lang="pt-BR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851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1274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4,30%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pt-BR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  <a:tr h="27851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855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2,89%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7,19%</a:t>
                      </a:r>
                    </a:p>
                  </a:txBody>
                  <a:tcPr marL="9525" marR="9525" marT="9525" marB="0" anchor="b"/>
                </a:tc>
              </a:tr>
              <a:tr h="27851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907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3,06%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10,25%</a:t>
                      </a:r>
                    </a:p>
                  </a:txBody>
                  <a:tcPr marL="9525" marR="9525" marT="9525" marB="0" anchor="b"/>
                </a:tc>
              </a:tr>
              <a:tr h="27851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1125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3,80%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14,04%</a:t>
                      </a:r>
                    </a:p>
                  </a:txBody>
                  <a:tcPr marL="9525" marR="9525" marT="9525" marB="0" anchor="b"/>
                </a:tc>
              </a:tr>
              <a:tr h="27851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1415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4,78%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18,82%</a:t>
                      </a:r>
                    </a:p>
                  </a:txBody>
                  <a:tcPr marL="9525" marR="9525" marT="9525" marB="0" anchor="b"/>
                </a:tc>
              </a:tr>
              <a:tr h="27851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1768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5,97%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24,79%</a:t>
                      </a:r>
                    </a:p>
                  </a:txBody>
                  <a:tcPr marL="9525" marR="9525" marT="9525" marB="0" anchor="b"/>
                </a:tc>
              </a:tr>
              <a:tr h="27851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2035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6,87%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31,66%</a:t>
                      </a:r>
                    </a:p>
                  </a:txBody>
                  <a:tcPr marL="9525" marR="9525" marT="9525" marB="0" anchor="b"/>
                </a:tc>
              </a:tr>
              <a:tr h="27851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2146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7,24%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38,90%</a:t>
                      </a:r>
                    </a:p>
                  </a:txBody>
                  <a:tcPr marL="9525" marR="9525" marT="9525" marB="0" anchor="b"/>
                </a:tc>
              </a:tr>
              <a:tr h="27851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2097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7,08%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45,98%</a:t>
                      </a:r>
                    </a:p>
                  </a:txBody>
                  <a:tcPr marL="9525" marR="9525" marT="9525" marB="0" anchor="b"/>
                </a:tc>
              </a:tr>
              <a:tr h="27851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2216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7,48%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53,46%</a:t>
                      </a:r>
                    </a:p>
                  </a:txBody>
                  <a:tcPr marL="9525" marR="9525" marT="9525" marB="0" anchor="b"/>
                </a:tc>
              </a:tr>
              <a:tr h="27851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2081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7,02%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60,48%</a:t>
                      </a:r>
                    </a:p>
                  </a:txBody>
                  <a:tcPr marL="9525" marR="9525" marT="9525" marB="0" anchor="b"/>
                </a:tc>
              </a:tr>
              <a:tr h="27851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1706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5,76%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66,24%</a:t>
                      </a:r>
                    </a:p>
                  </a:txBody>
                  <a:tcPr marL="9525" marR="9525" marT="9525" marB="0" anchor="b"/>
                </a:tc>
              </a:tr>
              <a:tr h="27851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1623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5,48%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71,72%</a:t>
                      </a:r>
                    </a:p>
                  </a:txBody>
                  <a:tcPr marL="9525" marR="9525" marT="9525" marB="0" anchor="b"/>
                </a:tc>
              </a:tr>
              <a:tr h="27851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1513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5,11%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76,82%</a:t>
                      </a:r>
                    </a:p>
                  </a:txBody>
                  <a:tcPr marL="9525" marR="9525" marT="9525" marB="0" anchor="b"/>
                </a:tc>
              </a:tr>
              <a:tr h="27851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1184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4,00%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80,82%</a:t>
                      </a:r>
                    </a:p>
                  </a:txBody>
                  <a:tcPr marL="9525" marR="9525" marT="9525" marB="0" anchor="b"/>
                </a:tc>
              </a:tr>
              <a:tr h="27851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 +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5683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19,18%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100,00%</a:t>
                      </a:r>
                    </a:p>
                  </a:txBody>
                  <a:tcPr marL="9525" marR="9525" marT="9525" marB="0" anchor="b"/>
                </a:tc>
              </a:tr>
              <a:tr h="278510"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Total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29628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pt-BR" sz="18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pt-BR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r>
              <a:rPr lang="pt-BR" dirty="0" smtClean="0"/>
              <a:t>Mudança no valor das faturas</a:t>
            </a:r>
            <a:endParaRPr lang="pt-BR" dirty="0"/>
          </a:p>
        </p:txBody>
      </p:sp>
      <p:graphicFrame>
        <p:nvGraphicFramePr>
          <p:cNvPr id="6" name="Espaço Reservado para Conteúdo 5"/>
          <p:cNvGraphicFramePr>
            <a:graphicFrameLocks noGrp="1"/>
          </p:cNvGraphicFramePr>
          <p:nvPr>
            <p:ph idx="1"/>
          </p:nvPr>
        </p:nvGraphicFramePr>
        <p:xfrm>
          <a:off x="467544" y="836712"/>
          <a:ext cx="8229600" cy="445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Faixa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Antes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Depois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Diferença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R$         34,57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R$     19,42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 dirty="0">
                          <a:solidFill>
                            <a:srgbClr val="0070C0"/>
                          </a:solidFill>
                          <a:latin typeface="Calibri"/>
                        </a:rPr>
                        <a:t>-43,82%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R$         34,57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R$     20,88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70C0"/>
                          </a:solidFill>
                          <a:latin typeface="Calibri"/>
                        </a:rPr>
                        <a:t>-39,60%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R$         34,57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R$     22,34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70C0"/>
                          </a:solidFill>
                          <a:latin typeface="Calibri"/>
                        </a:rPr>
                        <a:t>-35,38%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R$         34,57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R$     23,80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70C0"/>
                          </a:solidFill>
                          <a:latin typeface="Calibri"/>
                        </a:rPr>
                        <a:t>-31,15%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R$         34,57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R$     25,26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 dirty="0">
                          <a:solidFill>
                            <a:srgbClr val="0070C0"/>
                          </a:solidFill>
                          <a:latin typeface="Calibri"/>
                        </a:rPr>
                        <a:t>-26,93%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R$         34,57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R$     26,72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70C0"/>
                          </a:solidFill>
                          <a:latin typeface="Calibri"/>
                        </a:rPr>
                        <a:t>-22,71%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R$         34,57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R$     28,29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70C0"/>
                          </a:solidFill>
                          <a:latin typeface="Calibri"/>
                        </a:rPr>
                        <a:t>-18,17%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R$         34,57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R$     29,86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70C0"/>
                          </a:solidFill>
                          <a:latin typeface="Calibri"/>
                        </a:rPr>
                        <a:t>-13,62%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R$         34,57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R$     31,43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 dirty="0">
                          <a:solidFill>
                            <a:srgbClr val="0070C0"/>
                          </a:solidFill>
                          <a:latin typeface="Calibri"/>
                        </a:rPr>
                        <a:t>-9,08%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R$         34,57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R$     33,00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 dirty="0">
                          <a:solidFill>
                            <a:srgbClr val="0070C0"/>
                          </a:solidFill>
                          <a:latin typeface="Calibri"/>
                        </a:rPr>
                        <a:t>-4,54%</a:t>
                      </a:r>
                    </a:p>
                  </a:txBody>
                  <a:tcPr marL="0" marR="0" marT="0" marB="0" anchor="b"/>
                </a:tc>
              </a:tr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R$         34,57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R$     34,57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 dirty="0">
                          <a:solidFill>
                            <a:srgbClr val="00B050"/>
                          </a:solidFill>
                          <a:latin typeface="Calibri"/>
                        </a:rPr>
                        <a:t>0,00%</a:t>
                      </a: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rmAutofit fontScale="90000"/>
          </a:bodyPr>
          <a:lstStyle/>
          <a:p>
            <a:r>
              <a:rPr lang="pt-BR" dirty="0" smtClean="0"/>
              <a:t>Mudança no valor das faturas</a:t>
            </a:r>
            <a:endParaRPr lang="pt-BR" dirty="0"/>
          </a:p>
        </p:txBody>
      </p:sp>
      <p:graphicFrame>
        <p:nvGraphicFramePr>
          <p:cNvPr id="6" name="Espaço Reservado para Conteúdo 5"/>
          <p:cNvGraphicFramePr>
            <a:graphicFrameLocks noGrp="1"/>
          </p:cNvGraphicFramePr>
          <p:nvPr>
            <p:ph idx="1"/>
          </p:nvPr>
        </p:nvGraphicFramePr>
        <p:xfrm>
          <a:off x="539552" y="1124744"/>
          <a:ext cx="8229600" cy="41044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7400"/>
                <a:gridCol w="2057400"/>
                <a:gridCol w="2057400"/>
                <a:gridCol w="2057400"/>
              </a:tblGrid>
              <a:tr h="456051"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Faixa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Antes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Depois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Diferença</a:t>
                      </a:r>
                    </a:p>
                  </a:txBody>
                  <a:tcPr marL="0" marR="0" marT="0" marB="0" anchor="b"/>
                </a:tc>
              </a:tr>
              <a:tr h="456051"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R$         39,49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R$     40,04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FF0000"/>
                          </a:solidFill>
                          <a:latin typeface="Calibri"/>
                        </a:rPr>
                        <a:t>1,39%</a:t>
                      </a:r>
                    </a:p>
                  </a:txBody>
                  <a:tcPr marL="0" marR="0" marT="0" marB="0" anchor="b"/>
                </a:tc>
              </a:tr>
              <a:tr h="456051"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R$         44,41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R$     45,51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FF0000"/>
                          </a:solidFill>
                          <a:latin typeface="Calibri"/>
                        </a:rPr>
                        <a:t>2,48%</a:t>
                      </a:r>
                    </a:p>
                  </a:txBody>
                  <a:tcPr marL="0" marR="0" marT="0" marB="0" anchor="b"/>
                </a:tc>
              </a:tr>
              <a:tr h="456051"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R$         49,33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R$     50,98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FF0000"/>
                          </a:solidFill>
                          <a:latin typeface="Calibri"/>
                        </a:rPr>
                        <a:t>3,34%</a:t>
                      </a:r>
                    </a:p>
                  </a:txBody>
                  <a:tcPr marL="0" marR="0" marT="0" marB="0" anchor="b"/>
                </a:tc>
              </a:tr>
              <a:tr h="456051"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R$         54,25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R$     56,45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FF0000"/>
                          </a:solidFill>
                          <a:latin typeface="Calibri"/>
                        </a:rPr>
                        <a:t>4,06%</a:t>
                      </a:r>
                    </a:p>
                  </a:txBody>
                  <a:tcPr marL="0" marR="0" marT="0" marB="0" anchor="b"/>
                </a:tc>
              </a:tr>
              <a:tr h="456051"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R$         59,17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R$     61,92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FF0000"/>
                          </a:solidFill>
                          <a:latin typeface="Calibri"/>
                        </a:rPr>
                        <a:t>4,65%</a:t>
                      </a:r>
                    </a:p>
                  </a:txBody>
                  <a:tcPr marL="0" marR="0" marT="0" marB="0" anchor="b"/>
                </a:tc>
              </a:tr>
              <a:tr h="456051"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R$         86,27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R$     90,97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FF0000"/>
                          </a:solidFill>
                          <a:latin typeface="Calibri"/>
                        </a:rPr>
                        <a:t>5,45%</a:t>
                      </a:r>
                    </a:p>
                  </a:txBody>
                  <a:tcPr marL="0" marR="0" marT="0" marB="0" anchor="b"/>
                </a:tc>
              </a:tr>
              <a:tr h="456051"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R$      114,23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R$   121,97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FF0000"/>
                          </a:solidFill>
                          <a:latin typeface="Calibri"/>
                        </a:rPr>
                        <a:t>6,78%</a:t>
                      </a:r>
                    </a:p>
                  </a:txBody>
                  <a:tcPr marL="0" marR="0" marT="0" marB="0" anchor="b"/>
                </a:tc>
              </a:tr>
              <a:tr h="456051"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R$      263,96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 R$   284,72 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BR" sz="2000" b="0" i="0" u="none" strike="noStrike" dirty="0">
                          <a:solidFill>
                            <a:srgbClr val="FF0000"/>
                          </a:solidFill>
                          <a:latin typeface="Calibri"/>
                        </a:rPr>
                        <a:t>7,86%</a:t>
                      </a:r>
                    </a:p>
                  </a:txBody>
                  <a:tcPr marL="0" marR="0" marT="0" marB="0" anchor="b"/>
                </a:tc>
              </a:tr>
            </a:tbl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Faturamento água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525963"/>
          </a:xfrm>
        </p:spPr>
        <p:txBody>
          <a:bodyPr/>
          <a:lstStyle/>
          <a:p>
            <a:r>
              <a:rPr lang="pt-BR" dirty="0" smtClean="0"/>
              <a:t>Fevereiro 2018: </a:t>
            </a:r>
            <a:r>
              <a:rPr lang="pt-BR" b="1" dirty="0" smtClean="0"/>
              <a:t>R$ 1.550.291,00</a:t>
            </a:r>
          </a:p>
          <a:p>
            <a:endParaRPr lang="pt-BR" dirty="0" smtClean="0"/>
          </a:p>
          <a:p>
            <a:pPr>
              <a:buNone/>
            </a:pPr>
            <a:r>
              <a:rPr lang="pt-BR" dirty="0" smtClean="0"/>
              <a:t>Mudança a partir do faturamento março.</a:t>
            </a:r>
          </a:p>
          <a:p>
            <a:pPr>
              <a:buNone/>
            </a:pPr>
            <a:endParaRPr lang="pt-BR" dirty="0" smtClean="0"/>
          </a:p>
          <a:p>
            <a:r>
              <a:rPr lang="pt-BR" dirty="0" smtClean="0"/>
              <a:t>Março 2018: </a:t>
            </a:r>
            <a:r>
              <a:rPr lang="pt-BR" b="1" dirty="0" smtClean="0"/>
              <a:t>R$ 1.501.994,00</a:t>
            </a:r>
          </a:p>
          <a:p>
            <a:endParaRPr lang="pt-BR" dirty="0" smtClean="0"/>
          </a:p>
          <a:p>
            <a:r>
              <a:rPr lang="pt-BR" dirty="0" smtClean="0"/>
              <a:t>Abril 2018: </a:t>
            </a:r>
            <a:r>
              <a:rPr lang="pt-BR" b="1" dirty="0" smtClean="0"/>
              <a:t>R$ 1.580.294,00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Resultados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536" y="1196752"/>
            <a:ext cx="8229600" cy="4525963"/>
          </a:xfrm>
        </p:spPr>
        <p:txBody>
          <a:bodyPr/>
          <a:lstStyle/>
          <a:p>
            <a:r>
              <a:rPr lang="pt-BR" dirty="0" smtClean="0"/>
              <a:t>Fim da obrigatoriedade de pagamento da tarifa mínima;</a:t>
            </a:r>
          </a:p>
          <a:p>
            <a:r>
              <a:rPr lang="pt-BR" dirty="0" smtClean="0"/>
              <a:t>Redução das faturas abaixo de 10m³ de consumo;</a:t>
            </a:r>
          </a:p>
          <a:p>
            <a:r>
              <a:rPr lang="pt-BR" dirty="0" smtClean="0"/>
              <a:t>Cobrança justa pelo exato consumo;</a:t>
            </a:r>
          </a:p>
          <a:p>
            <a:r>
              <a:rPr lang="pt-BR" dirty="0" smtClean="0"/>
              <a:t>Manutenção do faturamento;</a:t>
            </a:r>
          </a:p>
          <a:p>
            <a:r>
              <a:rPr lang="pt-BR" dirty="0" smtClean="0"/>
              <a:t>Redução de risco por questionamentos jurídicos.</a:t>
            </a:r>
          </a:p>
          <a:p>
            <a:endParaRPr lang="pt-BR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Obrigado!!!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>
              <a:buNone/>
            </a:pPr>
            <a:r>
              <a:rPr lang="pt-BR" sz="4000" b="1" dirty="0" smtClean="0"/>
              <a:t>Marco Rodrigo </a:t>
            </a:r>
            <a:r>
              <a:rPr lang="pt-BR" sz="4000" b="1" dirty="0" err="1" smtClean="0"/>
              <a:t>Redlich</a:t>
            </a:r>
            <a:endParaRPr lang="pt-BR" sz="4000" b="1" dirty="0" smtClean="0"/>
          </a:p>
          <a:p>
            <a:pPr algn="ctr">
              <a:buNone/>
            </a:pPr>
            <a:endParaRPr lang="pt-BR" dirty="0" smtClean="0"/>
          </a:p>
          <a:p>
            <a:pPr algn="ctr">
              <a:buNone/>
            </a:pPr>
            <a:r>
              <a:rPr lang="pt-BR" dirty="0" smtClean="0"/>
              <a:t>Analista de Saneamento II e Vereador</a:t>
            </a:r>
          </a:p>
          <a:p>
            <a:pPr algn="ctr">
              <a:buNone/>
            </a:pPr>
            <a:r>
              <a:rPr lang="pt-BR" dirty="0" smtClean="0"/>
              <a:t>SAMAE São Bento do Sul</a:t>
            </a:r>
          </a:p>
          <a:p>
            <a:pPr algn="ctr">
              <a:buNone/>
            </a:pPr>
            <a:r>
              <a:rPr lang="pt-BR" dirty="0" smtClean="0"/>
              <a:t>47 9997 1811</a:t>
            </a:r>
          </a:p>
          <a:p>
            <a:pPr algn="ctr">
              <a:buNone/>
            </a:pPr>
            <a:r>
              <a:rPr lang="pt-BR" dirty="0" smtClean="0"/>
              <a:t>marcoredlich@gmail.com</a:t>
            </a:r>
            <a:endParaRPr lang="pt-BR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374</TotalTime>
  <Words>1187</Words>
  <Application>Microsoft Office PowerPoint</Application>
  <PresentationFormat>Apresentação na tela (4:3)</PresentationFormat>
  <Paragraphs>368</Paragraphs>
  <Slides>20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20</vt:i4>
      </vt:variant>
    </vt:vector>
  </HeadingPairs>
  <TitlesOfParts>
    <vt:vector size="21" baseType="lpstr">
      <vt:lpstr>Tema do Office</vt:lpstr>
      <vt:lpstr>IMPLANTAÇÃO DA TARIFA BÁSICA OPERACIONAL EM SUBSTITUIÇÃO A TAXA MÍNIMA DE 10M³ NO SAMAE DE SÃO BENTO DO SUL – SC</vt:lpstr>
      <vt:lpstr>SÃO BENTO DO SUL</vt:lpstr>
      <vt:lpstr>SÃO BENTO DO SUL</vt:lpstr>
      <vt:lpstr>Serviço Autônomo Municipal de Água e Esgoto </vt:lpstr>
      <vt:lpstr>SAMAE EM NÚMEROS</vt:lpstr>
      <vt:lpstr>Identificação dos objetivos</vt:lpstr>
      <vt:lpstr>O fim da tarifa mínima de 10m³</vt:lpstr>
      <vt:lpstr>O fim da tarifa mínima de 10m³</vt:lpstr>
      <vt:lpstr>Metodologia de implantação</vt:lpstr>
      <vt:lpstr>Tabela Tarifária Residencial 2017 – antes da alteração.</vt:lpstr>
      <vt:lpstr>Tabela Tarifária Comercial e Industrial  2017 – antes da alteração.</vt:lpstr>
      <vt:lpstr>Tabela Tarifária Social 2017 – antes da alteração.</vt:lpstr>
      <vt:lpstr>Residencial                               Social                      Comercial/Industrial</vt:lpstr>
      <vt:lpstr>Perfil de consumo Residencial</vt:lpstr>
      <vt:lpstr>Slide 15</vt:lpstr>
      <vt:lpstr>Mudança no valor das faturas</vt:lpstr>
      <vt:lpstr>Mudança no valor das faturas</vt:lpstr>
      <vt:lpstr>Faturamento água</vt:lpstr>
      <vt:lpstr>Resultados</vt:lpstr>
      <vt:lpstr>Obrigado!!!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Usuario</cp:lastModifiedBy>
  <cp:revision>48</cp:revision>
  <dcterms:created xsi:type="dcterms:W3CDTF">2018-05-02T19:43:05Z</dcterms:created>
  <dcterms:modified xsi:type="dcterms:W3CDTF">2018-05-27T21:51:08Z</dcterms:modified>
</cp:coreProperties>
</file>