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1" r:id="rId6"/>
    <p:sldId id="260" r:id="rId7"/>
    <p:sldId id="262" r:id="rId8"/>
    <p:sldId id="263" r:id="rId9"/>
    <p:sldId id="264" r:id="rId10"/>
    <p:sldId id="265" r:id="rId11"/>
    <p:sldId id="266" r:id="rId12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1" autoAdjust="0"/>
    <p:restoredTop sz="94676" autoAdjust="0"/>
  </p:normalViewPr>
  <p:slideViewPr>
    <p:cSldViewPr>
      <p:cViewPr>
        <p:scale>
          <a:sx n="60" d="100"/>
          <a:sy n="60" d="100"/>
        </p:scale>
        <p:origin x="-2160" y="-58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025232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269338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353356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1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27462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1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1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220775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599089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681072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1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248910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817689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953814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911422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2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7C5135-C6EC-4FEB-97E1-E7A17BEAE96C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1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1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27970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Z:\Documentos\2018\48º Congresso da Assemae\Peças Gráficas\Template Power Point\fundo power point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1" y="2"/>
            <a:ext cx="9203293" cy="6926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Z:\Documentos\2018\48º Congresso da Assemae\Peças Gráficas\Template Power Point\banner 730x124 (2) - Cópi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5517232"/>
            <a:ext cx="9239804" cy="1409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tângulo 3"/>
          <p:cNvSpPr/>
          <p:nvPr/>
        </p:nvSpPr>
        <p:spPr>
          <a:xfrm>
            <a:off x="179512" y="620688"/>
            <a:ext cx="8784976" cy="1477328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pt-BR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pt-BR" sz="3000" b="1" dirty="0" smtClean="0">
                <a:solidFill>
                  <a:srgbClr val="0033CC"/>
                </a:solidFill>
                <a:latin typeface="Arial" pitchFamily="34" charset="0"/>
                <a:cs typeface="Arial" pitchFamily="34" charset="0"/>
              </a:rPr>
              <a:t>Mesa-Redonda 5</a:t>
            </a:r>
          </a:p>
          <a:p>
            <a:pPr algn="ctr"/>
            <a:r>
              <a:rPr lang="pt-BR" sz="3000" b="1" dirty="0" smtClean="0">
                <a:solidFill>
                  <a:srgbClr val="0033CC"/>
                </a:solidFill>
                <a:latin typeface="Arial" pitchFamily="34" charset="0"/>
                <a:cs typeface="Arial" pitchFamily="34" charset="0"/>
              </a:rPr>
              <a:t>O Papel da Regulação na Melhoria da Gestão dos Serviços de Saneamento</a:t>
            </a:r>
            <a:endParaRPr lang="pt-BR" sz="3000" b="1" dirty="0">
              <a:solidFill>
                <a:srgbClr val="0033CC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Retângulo 4"/>
          <p:cNvSpPr/>
          <p:nvPr/>
        </p:nvSpPr>
        <p:spPr>
          <a:xfrm>
            <a:off x="1871192" y="3068960"/>
            <a:ext cx="7272808" cy="1200329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pt-BR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pt-BR" dirty="0" smtClean="0">
                <a:latin typeface="Arial" pitchFamily="34" charset="0"/>
                <a:cs typeface="Arial" pitchFamily="34" charset="0"/>
              </a:rPr>
              <a:t>Ernani </a:t>
            </a:r>
            <a:r>
              <a:rPr lang="pt-BR" dirty="0" err="1" smtClean="0">
                <a:latin typeface="Arial" pitchFamily="34" charset="0"/>
                <a:cs typeface="Arial" pitchFamily="34" charset="0"/>
              </a:rPr>
              <a:t>Ciríaco</a:t>
            </a:r>
            <a:r>
              <a:rPr lang="pt-BR" dirty="0" smtClean="0">
                <a:latin typeface="Arial" pitchFamily="34" charset="0"/>
                <a:cs typeface="Arial" pitchFamily="34" charset="0"/>
              </a:rPr>
              <a:t> de Miranda</a:t>
            </a:r>
          </a:p>
          <a:p>
            <a:pPr algn="r"/>
            <a:r>
              <a:rPr lang="pt-BR" dirty="0" smtClean="0">
                <a:latin typeface="Arial" pitchFamily="34" charset="0"/>
                <a:cs typeface="Arial" pitchFamily="34" charset="0"/>
              </a:rPr>
              <a:t>Diretor do Departamento de Planejamento e Regulação</a:t>
            </a:r>
          </a:p>
          <a:p>
            <a:pPr algn="r"/>
            <a:r>
              <a:rPr lang="pt-BR" dirty="0" smtClean="0">
                <a:latin typeface="Arial" pitchFamily="34" charset="0"/>
                <a:cs typeface="Arial" pitchFamily="34" charset="0"/>
              </a:rPr>
              <a:t>Secretaria Nacional de Saneamento Ambiental</a:t>
            </a:r>
          </a:p>
          <a:p>
            <a:pPr algn="r"/>
            <a:r>
              <a:rPr lang="pt-BR" dirty="0" smtClean="0">
                <a:latin typeface="Arial" pitchFamily="34" charset="0"/>
                <a:cs typeface="Arial" pitchFamily="34" charset="0"/>
              </a:rPr>
              <a:t>Ministério das Cidades</a:t>
            </a:r>
            <a:endParaRPr lang="pt-BR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179512" y="4931876"/>
            <a:ext cx="8784976" cy="400110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pt-BR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pt-BR" sz="2000" b="1" dirty="0" smtClean="0">
                <a:solidFill>
                  <a:srgbClr val="0033CC"/>
                </a:solidFill>
                <a:latin typeface="Arial" pitchFamily="34" charset="0"/>
                <a:cs typeface="Arial" pitchFamily="34" charset="0"/>
              </a:rPr>
              <a:t>Fortaleza, 29 de maio de 2018</a:t>
            </a:r>
            <a:endParaRPr lang="pt-BR" sz="2000" b="1" dirty="0">
              <a:solidFill>
                <a:srgbClr val="0033CC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02150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Z:\Documentos\2018\48º Congresso da Assemae\Peças Gráficas\Template Power Point\fundo power point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1" y="2"/>
            <a:ext cx="9203293" cy="6926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Z:\Documentos\2018\48º Congresso da Assemae\Peças Gráficas\Template Power Point\banner 730x124 (2) - Cópi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5517232"/>
            <a:ext cx="9239804" cy="1409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tângulo 3"/>
          <p:cNvSpPr/>
          <p:nvPr/>
        </p:nvSpPr>
        <p:spPr>
          <a:xfrm>
            <a:off x="179512" y="1724615"/>
            <a:ext cx="8784976" cy="2153475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pt-BR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14000"/>
              </a:lnSpc>
            </a:pPr>
            <a:r>
              <a:rPr lang="pt-BR" sz="3000" b="1" dirty="0" smtClean="0">
                <a:solidFill>
                  <a:srgbClr val="0033CC"/>
                </a:solidFill>
                <a:latin typeface="Arial" pitchFamily="34" charset="0"/>
                <a:cs typeface="Arial" pitchFamily="34" charset="0"/>
              </a:rPr>
              <a:t>Gestão dos serviços de saneamento básico:</a:t>
            </a:r>
            <a:r>
              <a:rPr lang="pt-BR" sz="3000" dirty="0" smtClean="0">
                <a:latin typeface="Arial" pitchFamily="34" charset="0"/>
                <a:cs typeface="Arial" pitchFamily="34" charset="0"/>
              </a:rPr>
              <a:t> atividades de organização, planejamento, regulação e fiscalização, prestação dos serviços e controle social</a:t>
            </a:r>
            <a:endParaRPr lang="pt-BR" sz="30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752670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Z:\Documentos\2018\48º Congresso da Assemae\Peças Gráficas\Template Power Point\fundo power point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1" y="2"/>
            <a:ext cx="9203293" cy="6926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Z:\Documentos\2018\48º Congresso da Assemae\Peças Gráficas\Template Power Point\banner 730x124 (2) - Cópi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5517232"/>
            <a:ext cx="9239804" cy="1409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tângulo 4"/>
          <p:cNvSpPr/>
          <p:nvPr/>
        </p:nvSpPr>
        <p:spPr>
          <a:xfrm>
            <a:off x="179512" y="1556792"/>
            <a:ext cx="8784976" cy="3732368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pt-BR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14350" indent="-514350" algn="just">
              <a:lnSpc>
                <a:spcPct val="114000"/>
              </a:lnSpc>
              <a:buAutoNum type="arabicPeriod"/>
            </a:pPr>
            <a:r>
              <a:rPr lang="pt-BR" sz="3000" b="1" dirty="0" smtClean="0">
                <a:solidFill>
                  <a:srgbClr val="0033CC"/>
                </a:solidFill>
                <a:latin typeface="Arial" pitchFamily="34" charset="0"/>
                <a:cs typeface="Arial" pitchFamily="34" charset="0"/>
              </a:rPr>
              <a:t>Participar de todas as atividades</a:t>
            </a:r>
          </a:p>
          <a:p>
            <a:pPr marL="514350" indent="-514350" algn="just">
              <a:lnSpc>
                <a:spcPct val="114000"/>
              </a:lnSpc>
              <a:buAutoNum type="arabicPeriod"/>
            </a:pPr>
            <a:endParaRPr lang="pt-BR" sz="3000" b="1" dirty="0">
              <a:solidFill>
                <a:srgbClr val="0033CC"/>
              </a:solidFill>
              <a:latin typeface="Arial" pitchFamily="34" charset="0"/>
              <a:cs typeface="Arial" pitchFamily="34" charset="0"/>
            </a:endParaRPr>
          </a:p>
          <a:p>
            <a:pPr marL="514350" indent="-514350" algn="just">
              <a:lnSpc>
                <a:spcPct val="114000"/>
              </a:lnSpc>
              <a:buAutoNum type="arabicPeriod"/>
            </a:pPr>
            <a:r>
              <a:rPr lang="pt-BR" sz="3000" b="1" dirty="0" smtClean="0">
                <a:solidFill>
                  <a:srgbClr val="0033CC"/>
                </a:solidFill>
                <a:latin typeface="Arial" pitchFamily="34" charset="0"/>
                <a:cs typeface="Arial" pitchFamily="34" charset="0"/>
              </a:rPr>
              <a:t>Apoiar o prestador de serviços, quando necessário</a:t>
            </a:r>
          </a:p>
          <a:p>
            <a:pPr marL="514350" indent="-514350" algn="just">
              <a:lnSpc>
                <a:spcPct val="114000"/>
              </a:lnSpc>
              <a:buAutoNum type="arabicPeriod"/>
            </a:pPr>
            <a:endParaRPr lang="pt-BR" sz="3000" b="1" dirty="0">
              <a:solidFill>
                <a:srgbClr val="0033CC"/>
              </a:solidFill>
              <a:latin typeface="Arial" pitchFamily="34" charset="0"/>
              <a:cs typeface="Arial" pitchFamily="34" charset="0"/>
            </a:endParaRPr>
          </a:p>
          <a:p>
            <a:pPr marL="514350" indent="-514350" algn="just">
              <a:lnSpc>
                <a:spcPct val="114000"/>
              </a:lnSpc>
              <a:buAutoNum type="arabicPeriod"/>
            </a:pPr>
            <a:r>
              <a:rPr lang="pt-BR" sz="3000" b="1" dirty="0" smtClean="0">
                <a:solidFill>
                  <a:srgbClr val="0033CC"/>
                </a:solidFill>
                <a:latin typeface="Arial" pitchFamily="34" charset="0"/>
                <a:cs typeface="Arial" pitchFamily="34" charset="0"/>
              </a:rPr>
              <a:t>Admitir e incentivar a participação de órgão colegiado de controle social</a:t>
            </a:r>
            <a:endParaRPr lang="pt-BR" sz="3000" b="1" dirty="0">
              <a:solidFill>
                <a:srgbClr val="0033CC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0" y="22036"/>
            <a:ext cx="9203292" cy="911019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pt-BR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14000"/>
              </a:lnSpc>
            </a:pPr>
            <a:r>
              <a:rPr lang="pt-BR" sz="16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O Papel da Regulação na</a:t>
            </a:r>
          </a:p>
          <a:p>
            <a:pPr algn="ctr">
              <a:lnSpc>
                <a:spcPct val="114000"/>
              </a:lnSpc>
            </a:pPr>
            <a:r>
              <a:rPr lang="pt-BR" sz="1600" b="1" dirty="0" smtClean="0">
                <a:solidFill>
                  <a:srgbClr val="0033CC"/>
                </a:solidFill>
                <a:latin typeface="Arial" pitchFamily="34" charset="0"/>
                <a:cs typeface="Arial" pitchFamily="34" charset="0"/>
              </a:rPr>
              <a:t>Gestão dos serviços de saneamento básico</a:t>
            </a:r>
            <a:r>
              <a:rPr lang="pt-BR" sz="1600" dirty="0" smtClean="0">
                <a:latin typeface="Arial" pitchFamily="34" charset="0"/>
                <a:cs typeface="Arial" pitchFamily="34" charset="0"/>
              </a:rPr>
              <a:t>, entendida como as atividades de organização, planejamento, regulação e fiscalização, prestação dos serviços e controle social</a:t>
            </a:r>
            <a:endParaRPr lang="pt-BR" sz="16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561631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Z:\Documentos\2018\48º Congresso da Assemae\Peças Gráficas\Template Power Point\fundo power point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1" y="2"/>
            <a:ext cx="9203293" cy="6926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Z:\Documentos\2018\48º Congresso da Assemae\Peças Gráficas\Template Power Point\banner 730x124 (2) - Cópi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5517232"/>
            <a:ext cx="9239804" cy="1409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tângulo 3"/>
          <p:cNvSpPr/>
          <p:nvPr/>
        </p:nvSpPr>
        <p:spPr>
          <a:xfrm>
            <a:off x="0" y="22036"/>
            <a:ext cx="9203292" cy="911019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pt-BR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14000"/>
              </a:lnSpc>
            </a:pPr>
            <a:r>
              <a:rPr lang="pt-BR" sz="16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O Papel da Regulação na</a:t>
            </a:r>
          </a:p>
          <a:p>
            <a:pPr algn="ctr">
              <a:lnSpc>
                <a:spcPct val="114000"/>
              </a:lnSpc>
            </a:pPr>
            <a:r>
              <a:rPr lang="pt-BR" sz="1600" b="1" dirty="0" smtClean="0">
                <a:solidFill>
                  <a:srgbClr val="0033CC"/>
                </a:solidFill>
                <a:latin typeface="Arial" pitchFamily="34" charset="0"/>
                <a:cs typeface="Arial" pitchFamily="34" charset="0"/>
              </a:rPr>
              <a:t>Gestão dos serviços de saneamento básico</a:t>
            </a:r>
            <a:r>
              <a:rPr lang="pt-BR" sz="1600" dirty="0" smtClean="0">
                <a:latin typeface="Arial" pitchFamily="34" charset="0"/>
                <a:cs typeface="Arial" pitchFamily="34" charset="0"/>
              </a:rPr>
              <a:t>, entendida como as atividades de organização, planejamento, regulação e fiscalização, prestação dos serviços e controle social</a:t>
            </a:r>
            <a:endParaRPr lang="pt-BR" sz="1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Retângulo 4"/>
          <p:cNvSpPr/>
          <p:nvPr/>
        </p:nvSpPr>
        <p:spPr>
          <a:xfrm>
            <a:off x="179512" y="1268760"/>
            <a:ext cx="8784976" cy="4258666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pt-BR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14350" indent="-514350" algn="just">
              <a:lnSpc>
                <a:spcPct val="114000"/>
              </a:lnSpc>
              <a:buFont typeface="+mj-lt"/>
              <a:buAutoNum type="arabicPeriod" startAt="4"/>
            </a:pPr>
            <a:r>
              <a:rPr lang="pt-BR" sz="3000" b="1" dirty="0" smtClean="0">
                <a:solidFill>
                  <a:srgbClr val="0033CC"/>
                </a:solidFill>
                <a:latin typeface="Arial" pitchFamily="34" charset="0"/>
                <a:cs typeface="Arial" pitchFamily="34" charset="0"/>
              </a:rPr>
              <a:t>Fiscalizar efetivamente</a:t>
            </a:r>
          </a:p>
          <a:p>
            <a:pPr marL="514350" indent="-514350" algn="just">
              <a:lnSpc>
                <a:spcPct val="114000"/>
              </a:lnSpc>
              <a:buFont typeface="+mj-lt"/>
              <a:buAutoNum type="arabicPeriod" startAt="4"/>
            </a:pPr>
            <a:endParaRPr lang="pt-BR" sz="3000" b="1" dirty="0">
              <a:solidFill>
                <a:srgbClr val="0033CC"/>
              </a:solidFill>
              <a:latin typeface="Arial" pitchFamily="34" charset="0"/>
              <a:cs typeface="Arial" pitchFamily="34" charset="0"/>
            </a:endParaRPr>
          </a:p>
          <a:p>
            <a:pPr marL="514350" indent="-514350" algn="just">
              <a:lnSpc>
                <a:spcPct val="114000"/>
              </a:lnSpc>
              <a:buFont typeface="+mj-lt"/>
              <a:buAutoNum type="arabicPeriod" startAt="4"/>
            </a:pPr>
            <a:r>
              <a:rPr lang="pt-BR" sz="3000" b="1" dirty="0" smtClean="0">
                <a:solidFill>
                  <a:srgbClr val="0033CC"/>
                </a:solidFill>
                <a:latin typeface="Arial" pitchFamily="34" charset="0"/>
                <a:cs typeface="Arial" pitchFamily="34" charset="0"/>
              </a:rPr>
              <a:t>Manter ampla e permanente comunicação com a sociedade</a:t>
            </a:r>
            <a:endParaRPr lang="pt-BR" sz="3000" b="1" dirty="0">
              <a:solidFill>
                <a:srgbClr val="0033CC"/>
              </a:solidFill>
              <a:latin typeface="Arial" pitchFamily="34" charset="0"/>
              <a:cs typeface="Arial" pitchFamily="34" charset="0"/>
            </a:endParaRPr>
          </a:p>
          <a:p>
            <a:pPr marL="514350" indent="-514350" algn="just">
              <a:lnSpc>
                <a:spcPct val="114000"/>
              </a:lnSpc>
              <a:buAutoNum type="arabicPeriod" startAt="4"/>
            </a:pPr>
            <a:endParaRPr lang="pt-BR" sz="3000" b="1" dirty="0" smtClean="0">
              <a:solidFill>
                <a:srgbClr val="0033CC"/>
              </a:solidFill>
              <a:latin typeface="Arial" pitchFamily="34" charset="0"/>
              <a:cs typeface="Arial" pitchFamily="34" charset="0"/>
            </a:endParaRPr>
          </a:p>
          <a:p>
            <a:pPr marL="514350" indent="-514350" algn="just">
              <a:lnSpc>
                <a:spcPct val="114000"/>
              </a:lnSpc>
              <a:buAutoNum type="arabicPeriod" startAt="4"/>
            </a:pPr>
            <a:r>
              <a:rPr lang="pt-BR" sz="3000" b="1" dirty="0" smtClean="0">
                <a:solidFill>
                  <a:srgbClr val="0033CC"/>
                </a:solidFill>
                <a:latin typeface="Arial" pitchFamily="34" charset="0"/>
                <a:cs typeface="Arial" pitchFamily="34" charset="0"/>
              </a:rPr>
              <a:t>Rever a estrutura de tarifas e subsídios para aumentar o faturamento dos prestadores de serviços</a:t>
            </a:r>
            <a:endParaRPr lang="pt-BR" sz="3000" b="1" dirty="0">
              <a:solidFill>
                <a:srgbClr val="0033CC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474560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Z:\Documentos\2018\48º Congresso da Assemae\Peças Gráficas\Template Power Point\fundo power point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1" y="2"/>
            <a:ext cx="9203293" cy="6926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Z:\Documentos\2018\48º Congresso da Assemae\Peças Gráficas\Template Power Point\banner 730x124 (2) - Cópi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5517232"/>
            <a:ext cx="9239804" cy="1409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Users\renata.silva\Pictures\regulasan-completo-cor-positivo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8298" y="1628801"/>
            <a:ext cx="6934102" cy="1872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949375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Z:\Documentos\2018\48º Congresso da Assemae\Peças Gráficas\Template Power Point\fundo power point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1" y="2"/>
            <a:ext cx="9203293" cy="6926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Z:\Documentos\2018\48º Congresso da Assemae\Peças Gráficas\Template Power Point\banner 730x124 (2) - Cópi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5517232"/>
            <a:ext cx="9239804" cy="1409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23"/>
          <p:cNvSpPr>
            <a:spLocks noChangeArrowheads="1"/>
          </p:cNvSpPr>
          <p:nvPr/>
        </p:nvSpPr>
        <p:spPr bwMode="auto">
          <a:xfrm rot="1247710">
            <a:off x="469870" y="1335695"/>
            <a:ext cx="8693000" cy="3317051"/>
          </a:xfrm>
          <a:prstGeom prst="rightArrow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 wrap="none" lIns="109723" tIns="54862" rIns="109723" bIns="54862" anchor="ctr"/>
          <a:lstStyle/>
          <a:p>
            <a:pPr algn="ctr">
              <a:defRPr/>
            </a:pPr>
            <a:endParaRPr lang="pt-BR" b="1">
              <a:solidFill>
                <a:srgbClr val="0066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 Box 15"/>
          <p:cNvSpPr txBox="1">
            <a:spLocks noChangeArrowheads="1"/>
          </p:cNvSpPr>
          <p:nvPr/>
        </p:nvSpPr>
        <p:spPr bwMode="auto">
          <a:xfrm>
            <a:off x="75622" y="853324"/>
            <a:ext cx="2480154" cy="787904"/>
          </a:xfrm>
          <a:prstGeom prst="rect">
            <a:avLst/>
          </a:prstGeom>
          <a:solidFill>
            <a:schemeClr val="bg1"/>
          </a:solidFill>
          <a:ln w="28575">
            <a:solidFill>
              <a:srgbClr val="0033CC"/>
            </a:solidFill>
            <a:miter lim="800000"/>
            <a:headEnd/>
            <a:tailEnd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</p:spPr>
        <p:txBody>
          <a:bodyPr wrap="square" lIns="109723" tIns="54862" rIns="109723" bIns="54862">
            <a:spAutoFit/>
          </a:bodyPr>
          <a:lstStyle/>
          <a:p>
            <a:pPr algn="ctr">
              <a:defRPr/>
            </a:pPr>
            <a:r>
              <a:rPr lang="pt-BR" sz="2200" b="1" dirty="0">
                <a:solidFill>
                  <a:srgbClr val="0066CC"/>
                </a:solidFill>
                <a:latin typeface="Arial" pitchFamily="34" charset="0"/>
                <a:cs typeface="Arial" pitchFamily="34" charset="0"/>
              </a:rPr>
              <a:t>ASSISTÊNCIA TÉCNICA </a:t>
            </a:r>
          </a:p>
        </p:txBody>
      </p:sp>
      <p:sp>
        <p:nvSpPr>
          <p:cNvPr id="8" name="Text Box 18"/>
          <p:cNvSpPr txBox="1">
            <a:spLocks noChangeArrowheads="1"/>
          </p:cNvSpPr>
          <p:nvPr/>
        </p:nvSpPr>
        <p:spPr bwMode="auto">
          <a:xfrm>
            <a:off x="971600" y="1762855"/>
            <a:ext cx="2677692" cy="787904"/>
          </a:xfrm>
          <a:prstGeom prst="rect">
            <a:avLst/>
          </a:prstGeom>
          <a:solidFill>
            <a:schemeClr val="bg1"/>
          </a:solidFill>
          <a:ln w="28575" algn="ctr">
            <a:solidFill>
              <a:srgbClr val="0033CC"/>
            </a:solidFill>
            <a:miter lim="800000"/>
            <a:headEnd/>
            <a:tailEnd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</p:spPr>
        <p:txBody>
          <a:bodyPr wrap="square" lIns="109723" tIns="54862" rIns="109723" bIns="54862">
            <a:spAutoFit/>
          </a:bodyPr>
          <a:lstStyle/>
          <a:p>
            <a:pPr algn="ctr">
              <a:defRPr/>
            </a:pPr>
            <a:r>
              <a:rPr lang="pt-BR" sz="2200" b="1" dirty="0">
                <a:solidFill>
                  <a:srgbClr val="0066CC"/>
                </a:solidFill>
                <a:latin typeface="Arial" pitchFamily="34" charset="0"/>
                <a:cs typeface="Arial" pitchFamily="34" charset="0"/>
              </a:rPr>
              <a:t>CURSOS DE CAPACITAÇÃO</a:t>
            </a:r>
          </a:p>
        </p:txBody>
      </p:sp>
      <p:sp>
        <p:nvSpPr>
          <p:cNvPr id="9" name="Text Box 19"/>
          <p:cNvSpPr txBox="1">
            <a:spLocks noChangeArrowheads="1"/>
          </p:cNvSpPr>
          <p:nvPr/>
        </p:nvSpPr>
        <p:spPr bwMode="auto">
          <a:xfrm>
            <a:off x="2195736" y="2713152"/>
            <a:ext cx="3822529" cy="787904"/>
          </a:xfrm>
          <a:prstGeom prst="rect">
            <a:avLst/>
          </a:prstGeom>
          <a:solidFill>
            <a:schemeClr val="bg1"/>
          </a:solidFill>
          <a:ln w="28575">
            <a:solidFill>
              <a:srgbClr val="0033CC"/>
            </a:solidFill>
            <a:miter lim="800000"/>
            <a:headEnd/>
            <a:tailEnd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</p:spPr>
        <p:txBody>
          <a:bodyPr wrap="square" lIns="109723" tIns="54862" rIns="109723" bIns="54862">
            <a:spAutoFit/>
          </a:bodyPr>
          <a:lstStyle/>
          <a:p>
            <a:pPr algn="ctr">
              <a:defRPr/>
            </a:pPr>
            <a:r>
              <a:rPr lang="pt-BR" sz="2200" b="1" dirty="0">
                <a:solidFill>
                  <a:srgbClr val="0066CC"/>
                </a:solidFill>
                <a:latin typeface="Arial" pitchFamily="34" charset="0"/>
                <a:cs typeface="Arial" pitchFamily="34" charset="0"/>
              </a:rPr>
              <a:t>ESTUDOS DE INTERESSE NACIONAL</a:t>
            </a:r>
          </a:p>
        </p:txBody>
      </p:sp>
      <p:sp>
        <p:nvSpPr>
          <p:cNvPr id="10" name="Text Box 20"/>
          <p:cNvSpPr txBox="1">
            <a:spLocks noChangeArrowheads="1"/>
          </p:cNvSpPr>
          <p:nvPr/>
        </p:nvSpPr>
        <p:spPr bwMode="auto">
          <a:xfrm>
            <a:off x="4572000" y="4257906"/>
            <a:ext cx="4278631" cy="449350"/>
          </a:xfrm>
          <a:prstGeom prst="rect">
            <a:avLst/>
          </a:prstGeom>
          <a:solidFill>
            <a:schemeClr val="bg1"/>
          </a:solidFill>
          <a:ln w="28575">
            <a:solidFill>
              <a:srgbClr val="0033CC"/>
            </a:solidFill>
            <a:miter lim="800000"/>
            <a:headEnd/>
            <a:tailEnd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</p:spPr>
        <p:txBody>
          <a:bodyPr wrap="square" lIns="109723" tIns="54862" rIns="109723" bIns="54862">
            <a:spAutoFit/>
          </a:bodyPr>
          <a:lstStyle/>
          <a:p>
            <a:pPr algn="ctr">
              <a:defRPr/>
            </a:pPr>
            <a:r>
              <a:rPr lang="pt-BR" sz="2200" b="1" dirty="0">
                <a:solidFill>
                  <a:srgbClr val="0066CC"/>
                </a:solidFill>
                <a:latin typeface="Arial" pitchFamily="34" charset="0"/>
                <a:cs typeface="Arial" pitchFamily="34" charset="0"/>
              </a:rPr>
              <a:t>SEMINÁRIO INTERNACIONAL  </a:t>
            </a:r>
          </a:p>
        </p:txBody>
      </p:sp>
      <p:sp>
        <p:nvSpPr>
          <p:cNvPr id="11" name="Text Box 21"/>
          <p:cNvSpPr txBox="1">
            <a:spLocks noChangeArrowheads="1"/>
          </p:cNvSpPr>
          <p:nvPr/>
        </p:nvSpPr>
        <p:spPr bwMode="auto">
          <a:xfrm>
            <a:off x="6444208" y="4874446"/>
            <a:ext cx="2657906" cy="449350"/>
          </a:xfrm>
          <a:prstGeom prst="rect">
            <a:avLst/>
          </a:prstGeom>
          <a:solidFill>
            <a:schemeClr val="bg1"/>
          </a:solidFill>
          <a:ln w="28575">
            <a:solidFill>
              <a:srgbClr val="0033CC"/>
            </a:solidFill>
            <a:miter lim="800000"/>
            <a:headEnd/>
            <a:tailEnd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</p:spPr>
        <p:txBody>
          <a:bodyPr wrap="square" lIns="109723" tIns="54862" rIns="109723" bIns="54862">
            <a:spAutoFit/>
          </a:bodyPr>
          <a:lstStyle/>
          <a:p>
            <a:pPr algn="ctr">
              <a:defRPr/>
            </a:pPr>
            <a:r>
              <a:rPr lang="pt-BR" sz="2200" b="1" dirty="0">
                <a:solidFill>
                  <a:srgbClr val="0066CC"/>
                </a:solidFill>
                <a:latin typeface="Arial" pitchFamily="34" charset="0"/>
                <a:cs typeface="Arial" pitchFamily="34" charset="0"/>
              </a:rPr>
              <a:t>PUBLICAÇÕES </a:t>
            </a:r>
          </a:p>
        </p:txBody>
      </p:sp>
      <p:sp>
        <p:nvSpPr>
          <p:cNvPr id="13" name="Text Box 19">
            <a:extLst>
              <a:ext uri="{FF2B5EF4-FFF2-40B4-BE49-F238E27FC236}">
                <a16:creationId xmlns="" xmlns:a16="http://schemas.microsoft.com/office/drawing/2014/main" id="{EA2E0938-9929-4012-859C-E446C744302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79912" y="3634544"/>
            <a:ext cx="3822529" cy="449350"/>
          </a:xfrm>
          <a:prstGeom prst="rect">
            <a:avLst/>
          </a:prstGeom>
          <a:solidFill>
            <a:schemeClr val="bg1"/>
          </a:solidFill>
          <a:ln w="28575">
            <a:solidFill>
              <a:srgbClr val="0033CC"/>
            </a:solidFill>
            <a:miter lim="800000"/>
            <a:headEnd/>
            <a:tailEnd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</p:spPr>
        <p:txBody>
          <a:bodyPr wrap="square" lIns="109723" tIns="54862" rIns="109723" bIns="54862">
            <a:spAutoFit/>
          </a:bodyPr>
          <a:lstStyle/>
          <a:p>
            <a:pPr algn="ctr">
              <a:defRPr/>
            </a:pPr>
            <a:r>
              <a:rPr lang="pt-BR" sz="2200" b="1" dirty="0">
                <a:solidFill>
                  <a:srgbClr val="0066CC"/>
                </a:solidFill>
                <a:latin typeface="Arial" pitchFamily="34" charset="0"/>
                <a:cs typeface="Arial" pitchFamily="34" charset="0"/>
              </a:rPr>
              <a:t>CURSO </a:t>
            </a:r>
            <a:r>
              <a:rPr lang="pt-BR" sz="2200" b="1" dirty="0" smtClean="0">
                <a:solidFill>
                  <a:srgbClr val="0066CC"/>
                </a:solidFill>
                <a:latin typeface="Arial" pitchFamily="34" charset="0"/>
                <a:cs typeface="Arial" pitchFamily="34" charset="0"/>
              </a:rPr>
              <a:t>DE EAD</a:t>
            </a:r>
            <a:endParaRPr lang="pt-BR" sz="2200" b="1" dirty="0">
              <a:solidFill>
                <a:srgbClr val="0066CC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5" name="Picture 2" descr="C:\Users\renata.silva\Pictures\regulasan-completo-cor-positivo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260648"/>
            <a:ext cx="4464496" cy="1205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279356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Z:\Documentos\2018\48º Congresso da Assemae\Peças Gráficas\Template Power Point\fundo power point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1" y="2"/>
            <a:ext cx="9203293" cy="6926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Z:\Documentos\2018\48º Congresso da Assemae\Peças Gráficas\Template Power Point\banner 730x124 (2) - Cópi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5517232"/>
            <a:ext cx="9239804" cy="1409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Imagem 1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313"/>
          <a:stretch/>
        </p:blipFill>
        <p:spPr bwMode="auto">
          <a:xfrm>
            <a:off x="251520" y="260648"/>
            <a:ext cx="8784975" cy="54006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Oval 12"/>
          <p:cNvSpPr>
            <a:spLocks noChangeArrowheads="1"/>
          </p:cNvSpPr>
          <p:nvPr/>
        </p:nvSpPr>
        <p:spPr bwMode="auto">
          <a:xfrm>
            <a:off x="4283968" y="1988641"/>
            <a:ext cx="720725" cy="576263"/>
          </a:xfrm>
          <a:prstGeom prst="ellips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lIns="109723" tIns="54862" rIns="109723" bIns="54862" anchor="ctr"/>
          <a:lstStyle/>
          <a:p>
            <a:pPr>
              <a:defRPr/>
            </a:pPr>
            <a:endParaRPr lang="pt-BR"/>
          </a:p>
        </p:txBody>
      </p:sp>
      <p:sp>
        <p:nvSpPr>
          <p:cNvPr id="9" name="Oval 13"/>
          <p:cNvSpPr>
            <a:spLocks noChangeArrowheads="1"/>
          </p:cNvSpPr>
          <p:nvPr/>
        </p:nvSpPr>
        <p:spPr bwMode="auto">
          <a:xfrm>
            <a:off x="3563888" y="3429000"/>
            <a:ext cx="720725" cy="504825"/>
          </a:xfrm>
          <a:prstGeom prst="ellips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lIns="109723" tIns="54862" rIns="109723" bIns="54862" anchor="ctr"/>
          <a:lstStyle/>
          <a:p>
            <a:pPr>
              <a:defRPr/>
            </a:pPr>
            <a:endParaRPr lang="pt-BR"/>
          </a:p>
        </p:txBody>
      </p:sp>
      <p:sp>
        <p:nvSpPr>
          <p:cNvPr id="10" name="Oval 14"/>
          <p:cNvSpPr>
            <a:spLocks noChangeArrowheads="1"/>
          </p:cNvSpPr>
          <p:nvPr/>
        </p:nvSpPr>
        <p:spPr bwMode="auto">
          <a:xfrm>
            <a:off x="6444704" y="3213795"/>
            <a:ext cx="863600" cy="503237"/>
          </a:xfrm>
          <a:prstGeom prst="ellips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lIns="109723" tIns="54862" rIns="109723" bIns="54862" anchor="ctr"/>
          <a:lstStyle/>
          <a:p>
            <a:pPr>
              <a:defRPr/>
            </a:pPr>
            <a:endParaRPr lang="pt-BR"/>
          </a:p>
        </p:txBody>
      </p:sp>
      <p:sp>
        <p:nvSpPr>
          <p:cNvPr id="11" name="Oval 15"/>
          <p:cNvSpPr>
            <a:spLocks noChangeArrowheads="1"/>
          </p:cNvSpPr>
          <p:nvPr/>
        </p:nvSpPr>
        <p:spPr bwMode="auto">
          <a:xfrm>
            <a:off x="5893594" y="4442569"/>
            <a:ext cx="982662" cy="282575"/>
          </a:xfrm>
          <a:prstGeom prst="ellips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lIns="109723" tIns="54862" rIns="109723" bIns="54862" anchor="ctr"/>
          <a:lstStyle/>
          <a:p>
            <a:pPr>
              <a:defRPr/>
            </a:pPr>
            <a:endParaRPr lang="pt-BR"/>
          </a:p>
        </p:txBody>
      </p:sp>
      <p:sp>
        <p:nvSpPr>
          <p:cNvPr id="12" name="Oval 16"/>
          <p:cNvSpPr>
            <a:spLocks noChangeArrowheads="1"/>
          </p:cNvSpPr>
          <p:nvPr/>
        </p:nvSpPr>
        <p:spPr bwMode="auto">
          <a:xfrm>
            <a:off x="6083523" y="4725144"/>
            <a:ext cx="720725" cy="288925"/>
          </a:xfrm>
          <a:prstGeom prst="ellips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lIns="109723" tIns="54862" rIns="109723" bIns="54862" anchor="ctr"/>
          <a:lstStyle/>
          <a:p>
            <a:pPr>
              <a:defRPr/>
            </a:pPr>
            <a:endParaRPr lang="pt-BR"/>
          </a:p>
        </p:txBody>
      </p:sp>
      <p:pic>
        <p:nvPicPr>
          <p:cNvPr id="13" name="Picture 2" descr="C:\Users\renata.silva\Pictures\regulasan-completo-cor-positivo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498" y="4149"/>
            <a:ext cx="3784422" cy="10217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093200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Z:\Documentos\2018\48º Congresso da Assemae\Peças Gráficas\Template Power Point\fundo power point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1" y="2"/>
            <a:ext cx="9203293" cy="6926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Z:\Documentos\2018\48º Congresso da Assemae\Peças Gráficas\Template Power Point\banner 730x124 (2) - Cópi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5517232"/>
            <a:ext cx="9239804" cy="1409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6" name="Group 56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12888505"/>
              </p:ext>
            </p:extLst>
          </p:nvPr>
        </p:nvGraphicFramePr>
        <p:xfrm>
          <a:off x="94597" y="13092"/>
          <a:ext cx="9108484" cy="6728276"/>
        </p:xfrm>
        <a:graphic>
          <a:graphicData uri="http://schemas.openxmlformats.org/drawingml/2006/table">
            <a:tbl>
              <a:tblPr/>
              <a:tblGrid>
                <a:gridCol w="3923779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121078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1232746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1089488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960925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780468">
                  <a:extLst>
                    <a:ext uri="{9D8B030D-6E8A-4147-A177-3AD203B41FA5}">
                      <a16:colId xmlns="" xmlns:a16="http://schemas.microsoft.com/office/drawing/2014/main" val="20005"/>
                    </a:ext>
                  </a:extLst>
                </a:gridCol>
              </a:tblGrid>
              <a:tr h="681454">
                <a:tc>
                  <a:txBody>
                    <a:bodyPr/>
                    <a:lstStyle/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pt-BR" sz="1800" dirty="0" smtClean="0">
                          <a:solidFill>
                            <a:schemeClr val="tx2"/>
                          </a:solidFill>
                          <a:latin typeface="Arial" pitchFamily="34" charset="0"/>
                          <a:cs typeface="Arial" pitchFamily="34" charset="0"/>
                        </a:rPr>
                        <a:t>REGULASAM</a:t>
                      </a:r>
                      <a:endParaRPr lang="pt-BR" sz="1800" dirty="0">
                        <a:solidFill>
                          <a:schemeClr val="tx2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pt-BR" sz="1800" dirty="0">
                          <a:solidFill>
                            <a:schemeClr val="tx2"/>
                          </a:solidFill>
                          <a:latin typeface="Arial" pitchFamily="34" charset="0"/>
                          <a:cs typeface="Arial" pitchFamily="34" charset="0"/>
                        </a:rPr>
                        <a:t>AGEPAN</a:t>
                      </a: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pt-BR" sz="1800" dirty="0">
                          <a:solidFill>
                            <a:schemeClr val="tx2"/>
                          </a:solidFill>
                          <a:latin typeface="Arial" pitchFamily="34" charset="0"/>
                          <a:cs typeface="Arial" pitchFamily="34" charset="0"/>
                        </a:rPr>
                        <a:t>AGERSA</a:t>
                      </a: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pt-BR" sz="1800" dirty="0">
                          <a:solidFill>
                            <a:schemeClr val="tx2"/>
                          </a:solidFill>
                          <a:latin typeface="Arial" pitchFamily="34" charset="0"/>
                          <a:cs typeface="Arial" pitchFamily="34" charset="0"/>
                        </a:rPr>
                        <a:t>ARES-PCJ</a:t>
                      </a: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pt-BR" sz="1800" dirty="0">
                          <a:solidFill>
                            <a:schemeClr val="tx2"/>
                          </a:solidFill>
                          <a:latin typeface="Arial" pitchFamily="34" charset="0"/>
                          <a:cs typeface="Arial" pitchFamily="34" charset="0"/>
                        </a:rPr>
                        <a:t>ARIS</a:t>
                      </a: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pt-BR" sz="1800" dirty="0">
                          <a:solidFill>
                            <a:schemeClr val="tx2"/>
                          </a:solidFill>
                          <a:latin typeface="Arial" pitchFamily="34" charset="0"/>
                          <a:cs typeface="Arial" pitchFamily="34" charset="0"/>
                        </a:rPr>
                        <a:t>ATR</a:t>
                      </a: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692541">
                <a:tc>
                  <a:txBody>
                    <a:bodyPr/>
                    <a:lstStyle/>
                    <a:p>
                      <a:pPr marL="0" marR="0" lvl="0" indent="0" algn="l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pt-BR" sz="1800" dirty="0">
                          <a:solidFill>
                            <a:schemeClr val="tx2"/>
                          </a:solidFill>
                          <a:latin typeface="Arial" pitchFamily="34" charset="0"/>
                          <a:cs typeface="Arial" pitchFamily="34" charset="0"/>
                        </a:rPr>
                        <a:t>I: Adequação e formulação de normas e instrumentos regulatórios</a:t>
                      </a: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pt-BR" sz="1800" dirty="0">
                          <a:solidFill>
                            <a:schemeClr val="tx2"/>
                          </a:solidFill>
                          <a:latin typeface="Arial" pitchFamily="34" charset="0"/>
                          <a:cs typeface="Arial" pitchFamily="34" charset="0"/>
                        </a:rPr>
                        <a:t>X</a:t>
                      </a: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pt-BR" sz="1800" dirty="0">
                          <a:solidFill>
                            <a:schemeClr val="tx2"/>
                          </a:solidFill>
                          <a:latin typeface="Arial" pitchFamily="34" charset="0"/>
                          <a:cs typeface="Arial" pitchFamily="34" charset="0"/>
                        </a:rPr>
                        <a:t>X</a:t>
                      </a: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pt-BR" sz="1800" dirty="0">
                          <a:solidFill>
                            <a:schemeClr val="tx2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pt-BR" sz="1800" dirty="0">
                          <a:solidFill>
                            <a:schemeClr val="tx2"/>
                          </a:solidFill>
                          <a:latin typeface="Arial" pitchFamily="34" charset="0"/>
                          <a:cs typeface="Arial" pitchFamily="34" charset="0"/>
                        </a:rPr>
                        <a:t>X</a:t>
                      </a: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pt-BR" sz="1800">
                          <a:solidFill>
                            <a:schemeClr val="tx2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973506">
                <a:tc>
                  <a:txBody>
                    <a:bodyPr/>
                    <a:lstStyle/>
                    <a:p>
                      <a:pPr marL="0" marR="0" lvl="0" indent="0" algn="l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pt-BR" sz="1800" dirty="0">
                          <a:solidFill>
                            <a:schemeClr val="tx2"/>
                          </a:solidFill>
                          <a:latin typeface="Arial" pitchFamily="34" charset="0"/>
                          <a:cs typeface="Arial" pitchFamily="34" charset="0"/>
                        </a:rPr>
                        <a:t>II: Adequação e formulação de modelo e instrumentos de governança e transparência</a:t>
                      </a: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pt-BR" sz="1800" dirty="0">
                          <a:solidFill>
                            <a:schemeClr val="tx2"/>
                          </a:solidFill>
                          <a:latin typeface="Arial" pitchFamily="34" charset="0"/>
                          <a:cs typeface="Arial" pitchFamily="34" charset="0"/>
                        </a:rPr>
                        <a:t>X</a:t>
                      </a: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pt-BR" sz="1800">
                          <a:solidFill>
                            <a:schemeClr val="tx2"/>
                          </a:solidFill>
                          <a:latin typeface="Arial" pitchFamily="34" charset="0"/>
                          <a:cs typeface="Arial" pitchFamily="34" charset="0"/>
                        </a:rPr>
                        <a:t>X</a:t>
                      </a: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pt-BR" sz="1800">
                          <a:solidFill>
                            <a:schemeClr val="tx2"/>
                          </a:solidFill>
                          <a:latin typeface="Arial" pitchFamily="34" charset="0"/>
                          <a:cs typeface="Arial" pitchFamily="34" charset="0"/>
                        </a:rPr>
                        <a:t>X</a:t>
                      </a: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pt-BR" sz="1800">
                          <a:solidFill>
                            <a:schemeClr val="tx2"/>
                          </a:solidFill>
                          <a:latin typeface="Arial" pitchFamily="34" charset="0"/>
                          <a:cs typeface="Arial" pitchFamily="34" charset="0"/>
                        </a:rPr>
                        <a:t>X</a:t>
                      </a: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pt-BR" sz="1800" dirty="0">
                          <a:solidFill>
                            <a:schemeClr val="tx2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973506">
                <a:tc>
                  <a:txBody>
                    <a:bodyPr/>
                    <a:lstStyle/>
                    <a:p>
                      <a:pPr marL="0" marR="0" lvl="0" indent="0" algn="l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pt-BR" sz="1800" dirty="0">
                          <a:solidFill>
                            <a:schemeClr val="tx2"/>
                          </a:solidFill>
                          <a:latin typeface="Arial" pitchFamily="34" charset="0"/>
                          <a:cs typeface="Arial" pitchFamily="34" charset="0"/>
                        </a:rPr>
                        <a:t>III: Adequação e formulação de modelo e instrumentos de participação e controle social</a:t>
                      </a: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pt-BR" sz="1800" dirty="0">
                          <a:solidFill>
                            <a:schemeClr val="tx2"/>
                          </a:solidFill>
                          <a:latin typeface="Arial" pitchFamily="34" charset="0"/>
                          <a:cs typeface="Arial" pitchFamily="34" charset="0"/>
                        </a:rPr>
                        <a:t>X</a:t>
                      </a: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pt-BR" sz="1800" dirty="0">
                          <a:solidFill>
                            <a:schemeClr val="tx2"/>
                          </a:solidFill>
                          <a:latin typeface="Arial" pitchFamily="34" charset="0"/>
                          <a:cs typeface="Arial" pitchFamily="34" charset="0"/>
                        </a:rPr>
                        <a:t>X</a:t>
                      </a: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pt-BR" sz="1800">
                          <a:solidFill>
                            <a:schemeClr val="tx2"/>
                          </a:solidFill>
                          <a:latin typeface="Arial" pitchFamily="34" charset="0"/>
                          <a:cs typeface="Arial" pitchFamily="34" charset="0"/>
                        </a:rPr>
                        <a:t>X</a:t>
                      </a: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pt-BR" sz="1800" dirty="0">
                          <a:solidFill>
                            <a:schemeClr val="tx2"/>
                          </a:solidFill>
                          <a:latin typeface="Arial" pitchFamily="34" charset="0"/>
                          <a:cs typeface="Arial" pitchFamily="34" charset="0"/>
                        </a:rPr>
                        <a:t>X</a:t>
                      </a: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pt-BR" sz="1800">
                          <a:solidFill>
                            <a:schemeClr val="tx2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1265559">
                <a:tc>
                  <a:txBody>
                    <a:bodyPr/>
                    <a:lstStyle/>
                    <a:p>
                      <a:pPr marL="0" marR="0" lvl="0" indent="0" algn="l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pt-BR" sz="1800" dirty="0">
                          <a:solidFill>
                            <a:schemeClr val="tx2"/>
                          </a:solidFill>
                          <a:latin typeface="Arial" pitchFamily="34" charset="0"/>
                          <a:cs typeface="Arial" pitchFamily="34" charset="0"/>
                        </a:rPr>
                        <a:t>IV: Avaliação econômico-financeira da prestação de serviços de abastecimento de água e esgotamento sanitário</a:t>
                      </a: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pt-BR" sz="1800" dirty="0">
                          <a:solidFill>
                            <a:schemeClr val="tx2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pt-BR" sz="1800" dirty="0">
                          <a:solidFill>
                            <a:schemeClr val="tx2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pt-BR" sz="1800" dirty="0">
                          <a:solidFill>
                            <a:schemeClr val="tx2"/>
                          </a:solidFill>
                          <a:latin typeface="Arial" pitchFamily="34" charset="0"/>
                          <a:cs typeface="Arial" pitchFamily="34" charset="0"/>
                        </a:rPr>
                        <a:t>X</a:t>
                      </a: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pt-BR" sz="1800" dirty="0">
                          <a:solidFill>
                            <a:schemeClr val="tx2"/>
                          </a:solidFill>
                          <a:latin typeface="Arial" pitchFamily="34" charset="0"/>
                          <a:cs typeface="Arial" pitchFamily="34" charset="0"/>
                        </a:rPr>
                        <a:t>X</a:t>
                      </a: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pt-BR" sz="1800" dirty="0">
                          <a:solidFill>
                            <a:schemeClr val="tx2"/>
                          </a:solidFill>
                          <a:latin typeface="Arial" pitchFamily="34" charset="0"/>
                          <a:cs typeface="Arial" pitchFamily="34" charset="0"/>
                        </a:rPr>
                        <a:t>X</a:t>
                      </a: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681454">
                <a:tc>
                  <a:txBody>
                    <a:bodyPr/>
                    <a:lstStyle/>
                    <a:p>
                      <a:pPr marL="0" marR="0" lvl="0" indent="0" algn="l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pt-BR" sz="1800" dirty="0">
                          <a:solidFill>
                            <a:schemeClr val="tx2"/>
                          </a:solidFill>
                          <a:latin typeface="Arial" pitchFamily="34" charset="0"/>
                          <a:cs typeface="Arial" pitchFamily="34" charset="0"/>
                        </a:rPr>
                        <a:t>V: Estrutura de Tarifas e Avaliação Tarifária</a:t>
                      </a: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pt-BR" sz="1800">
                          <a:solidFill>
                            <a:schemeClr val="tx2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pt-BR" sz="1800">
                          <a:solidFill>
                            <a:schemeClr val="tx2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pt-BR" sz="1800" dirty="0">
                          <a:solidFill>
                            <a:schemeClr val="tx2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pt-BR" sz="1800" dirty="0">
                          <a:solidFill>
                            <a:schemeClr val="tx2"/>
                          </a:solidFill>
                          <a:latin typeface="Arial" pitchFamily="34" charset="0"/>
                          <a:cs typeface="Arial" pitchFamily="34" charset="0"/>
                        </a:rPr>
                        <a:t>X</a:t>
                      </a: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pt-BR" sz="1800">
                          <a:solidFill>
                            <a:schemeClr val="tx2"/>
                          </a:solidFill>
                          <a:latin typeface="Arial" pitchFamily="34" charset="0"/>
                          <a:cs typeface="Arial" pitchFamily="34" charset="0"/>
                        </a:rPr>
                        <a:t>X</a:t>
                      </a: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  <a:tr h="681454">
                <a:tc>
                  <a:txBody>
                    <a:bodyPr/>
                    <a:lstStyle/>
                    <a:p>
                      <a:pPr marL="0" marR="0" lvl="0" indent="0" algn="l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pt-BR" sz="1800" dirty="0">
                          <a:solidFill>
                            <a:schemeClr val="tx2"/>
                          </a:solidFill>
                          <a:latin typeface="Arial" pitchFamily="34" charset="0"/>
                          <a:cs typeface="Arial" pitchFamily="34" charset="0"/>
                        </a:rPr>
                        <a:t>VI: Regulação e Fiscalização da Qualidade</a:t>
                      </a: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pt-BR" sz="1800">
                          <a:solidFill>
                            <a:schemeClr val="tx2"/>
                          </a:solidFill>
                          <a:latin typeface="Arial" pitchFamily="34" charset="0"/>
                          <a:cs typeface="Arial" pitchFamily="34" charset="0"/>
                        </a:rPr>
                        <a:t>X</a:t>
                      </a: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pt-BR" sz="1800">
                          <a:solidFill>
                            <a:schemeClr val="tx2"/>
                          </a:solidFill>
                          <a:latin typeface="Arial" pitchFamily="34" charset="0"/>
                          <a:cs typeface="Arial" pitchFamily="34" charset="0"/>
                        </a:rPr>
                        <a:t>X</a:t>
                      </a: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pt-BR" sz="1800" dirty="0">
                          <a:solidFill>
                            <a:schemeClr val="tx2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pt-BR" sz="1800" dirty="0">
                          <a:solidFill>
                            <a:schemeClr val="tx2"/>
                          </a:solidFill>
                          <a:latin typeface="Arial" pitchFamily="34" charset="0"/>
                          <a:cs typeface="Arial" pitchFamily="34" charset="0"/>
                        </a:rPr>
                        <a:t>X</a:t>
                      </a: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pt-BR" sz="1800" dirty="0">
                          <a:solidFill>
                            <a:schemeClr val="tx2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8"/>
                  </a:ext>
                </a:extLst>
              </a:tr>
              <a:tr h="389401">
                <a:tc>
                  <a:txBody>
                    <a:bodyPr/>
                    <a:lstStyle/>
                    <a:p>
                      <a:pPr marL="0" marR="0" lvl="0" indent="0" algn="l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pt-BR" sz="1800" dirty="0">
                          <a:solidFill>
                            <a:schemeClr val="tx2"/>
                          </a:solidFill>
                          <a:latin typeface="Arial" pitchFamily="34" charset="0"/>
                          <a:cs typeface="Arial" pitchFamily="34" charset="0"/>
                        </a:rPr>
                        <a:t>VII: Sistema de Informações</a:t>
                      </a: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pt-BR" sz="1800">
                          <a:solidFill>
                            <a:schemeClr val="tx2"/>
                          </a:solidFill>
                          <a:latin typeface="Arial" pitchFamily="34" charset="0"/>
                          <a:cs typeface="Arial" pitchFamily="34" charset="0"/>
                        </a:rPr>
                        <a:t>X</a:t>
                      </a: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pt-BR" sz="1800">
                          <a:solidFill>
                            <a:schemeClr val="tx2"/>
                          </a:solidFill>
                          <a:latin typeface="Arial" pitchFamily="34" charset="0"/>
                          <a:cs typeface="Arial" pitchFamily="34" charset="0"/>
                        </a:rPr>
                        <a:t>X</a:t>
                      </a: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pt-BR" sz="1800">
                          <a:solidFill>
                            <a:schemeClr val="tx2"/>
                          </a:solidFill>
                          <a:latin typeface="Arial" pitchFamily="34" charset="0"/>
                          <a:cs typeface="Arial" pitchFamily="34" charset="0"/>
                        </a:rPr>
                        <a:t>X</a:t>
                      </a: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pt-BR" sz="1800" dirty="0">
                        <a:solidFill>
                          <a:schemeClr val="tx2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pt-BR" sz="1800">
                        <a:solidFill>
                          <a:schemeClr val="tx2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9"/>
                  </a:ext>
                </a:extLst>
              </a:tr>
              <a:tr h="389401">
                <a:tc>
                  <a:txBody>
                    <a:bodyPr/>
                    <a:lstStyle/>
                    <a:p>
                      <a:pPr marL="0" marR="0" lvl="0" indent="0" algn="l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pt-BR" sz="1800" dirty="0">
                          <a:solidFill>
                            <a:schemeClr val="tx2"/>
                          </a:solidFill>
                          <a:latin typeface="Arial" pitchFamily="34" charset="0"/>
                          <a:cs typeface="Arial" pitchFamily="34" charset="0"/>
                        </a:rPr>
                        <a:t>VIII: Capacitação Técnica</a:t>
                      </a: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pt-BR" sz="1800" dirty="0">
                          <a:solidFill>
                            <a:schemeClr val="tx2"/>
                          </a:solidFill>
                          <a:latin typeface="Arial" pitchFamily="34" charset="0"/>
                          <a:cs typeface="Arial" pitchFamily="34" charset="0"/>
                        </a:rPr>
                        <a:t>X</a:t>
                      </a: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pt-BR" sz="1800" dirty="0">
                          <a:solidFill>
                            <a:schemeClr val="tx2"/>
                          </a:solidFill>
                          <a:latin typeface="Arial" pitchFamily="34" charset="0"/>
                          <a:cs typeface="Arial" pitchFamily="34" charset="0"/>
                        </a:rPr>
                        <a:t>X</a:t>
                      </a: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pt-BR" sz="1800">
                          <a:solidFill>
                            <a:schemeClr val="tx2"/>
                          </a:solidFill>
                          <a:latin typeface="Arial" pitchFamily="34" charset="0"/>
                          <a:cs typeface="Arial" pitchFamily="34" charset="0"/>
                        </a:rPr>
                        <a:t>X</a:t>
                      </a: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pt-BR" sz="1800" dirty="0">
                          <a:solidFill>
                            <a:schemeClr val="tx2"/>
                          </a:solidFill>
                          <a:latin typeface="Arial" pitchFamily="34" charset="0"/>
                          <a:cs typeface="Arial" pitchFamily="34" charset="0"/>
                        </a:rPr>
                        <a:t>X</a:t>
                      </a: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pt-BR" sz="1800" dirty="0">
                          <a:solidFill>
                            <a:schemeClr val="tx2"/>
                          </a:solidFill>
                          <a:latin typeface="Arial" pitchFamily="34" charset="0"/>
                          <a:cs typeface="Arial" pitchFamily="34" charset="0"/>
                        </a:rPr>
                        <a:t>X</a:t>
                      </a: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10"/>
                  </a:ext>
                </a:extLst>
              </a:tr>
            </a:tbl>
          </a:graphicData>
        </a:graphic>
      </p:graphicFrame>
      <p:pic>
        <p:nvPicPr>
          <p:cNvPr id="7" name="Picture 2" descr="C:\Users\renata.silva\Pictures\regulasan-completo-cor-positivo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4624"/>
            <a:ext cx="3352374" cy="5859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471416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Z:\Documentos\2018\48º Congresso da Assemae\Peças Gráficas\Template Power Point\fundo power point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1" y="2"/>
            <a:ext cx="9203293" cy="6926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Z:\Documentos\2018\48º Congresso da Assemae\Peças Gráficas\Template Power Point\banner 730x124 (2) - Cópi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5517232"/>
            <a:ext cx="9239804" cy="1409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6" name="Group 7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26194341"/>
              </p:ext>
            </p:extLst>
          </p:nvPr>
        </p:nvGraphicFramePr>
        <p:xfrm>
          <a:off x="31532" y="1299626"/>
          <a:ext cx="9144000" cy="3785558"/>
        </p:xfrm>
        <a:graphic>
          <a:graphicData uri="http://schemas.openxmlformats.org/drawingml/2006/table">
            <a:tbl>
              <a:tblPr/>
              <a:tblGrid>
                <a:gridCol w="6820822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2323178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534921">
                <a:tc gridSpan="2">
                  <a:txBody>
                    <a:bodyPr/>
                    <a:lstStyle/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2400" b="1" dirty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ESTUDOS TÉCNICOS</a:t>
                      </a:r>
                    </a:p>
                  </a:txBody>
                  <a:tcPr marT="45725" marB="4572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0099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pt-BR" sz="2000" dirty="0">
                        <a:solidFill>
                          <a:schemeClr val="tx2"/>
                        </a:solidFill>
                      </a:endParaRPr>
                    </a:p>
                  </a:txBody>
                  <a:tcPr marT="45725" marB="4572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534921">
                <a:tc>
                  <a:txBody>
                    <a:bodyPr/>
                    <a:lstStyle/>
                    <a:p>
                      <a:pPr marL="0" marR="0" lvl="0" indent="0" algn="l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pt-BR" sz="2000" dirty="0" smtClean="0">
                          <a:solidFill>
                            <a:schemeClr val="tx2"/>
                          </a:solidFill>
                          <a:latin typeface="Arial" pitchFamily="34" charset="0"/>
                          <a:cs typeface="Arial" pitchFamily="34" charset="0"/>
                        </a:rPr>
                        <a:t>IX </a:t>
                      </a:r>
                      <a:r>
                        <a:rPr lang="pt-BR" sz="2000" dirty="0">
                          <a:solidFill>
                            <a:schemeClr val="tx2"/>
                          </a:solidFill>
                          <a:latin typeface="Arial" pitchFamily="34" charset="0"/>
                          <a:cs typeface="Arial" pitchFamily="34" charset="0"/>
                        </a:rPr>
                        <a:t>- Contabilidade</a:t>
                      </a:r>
                      <a:r>
                        <a:rPr lang="pt-BR" sz="2000" dirty="0">
                          <a:solidFill>
                            <a:srgbClr val="FFC000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pt-BR" sz="2000" dirty="0">
                          <a:solidFill>
                            <a:schemeClr val="tx2"/>
                          </a:solidFill>
                          <a:latin typeface="Arial" pitchFamily="34" charset="0"/>
                          <a:cs typeface="Arial" pitchFamily="34" charset="0"/>
                        </a:rPr>
                        <a:t>Regulatória</a:t>
                      </a:r>
                    </a:p>
                  </a:txBody>
                  <a:tcPr marT="45725" marB="4572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pt-BR" sz="2000" dirty="0">
                          <a:solidFill>
                            <a:schemeClr val="tx2"/>
                          </a:solidFill>
                          <a:latin typeface="Arial" pitchFamily="34" charset="0"/>
                          <a:cs typeface="Arial" pitchFamily="34" charset="0"/>
                        </a:rPr>
                        <a:t>Nacional</a:t>
                      </a:r>
                    </a:p>
                  </a:txBody>
                  <a:tcPr marT="45725" marB="4572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1357858">
                <a:tc>
                  <a:txBody>
                    <a:bodyPr/>
                    <a:lstStyle/>
                    <a:p>
                      <a:pPr marL="0" marR="0" lvl="0" indent="0" algn="l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pt-BR" sz="2000" dirty="0" smtClean="0">
                          <a:solidFill>
                            <a:schemeClr val="tx2"/>
                          </a:solidFill>
                          <a:latin typeface="Arial" pitchFamily="34" charset="0"/>
                          <a:cs typeface="Arial" pitchFamily="34" charset="0"/>
                        </a:rPr>
                        <a:t>X </a:t>
                      </a:r>
                      <a:r>
                        <a:rPr lang="pt-BR" sz="2000" dirty="0">
                          <a:solidFill>
                            <a:schemeClr val="tx2"/>
                          </a:solidFill>
                          <a:latin typeface="Arial" pitchFamily="34" charset="0"/>
                          <a:cs typeface="Arial" pitchFamily="34" charset="0"/>
                        </a:rPr>
                        <a:t>- Estudo sobre fontes de recursos e estratégia de financiamento no setor e abastecimento de água e esgotamento sanitário</a:t>
                      </a:r>
                    </a:p>
                  </a:txBody>
                  <a:tcPr marT="45725" marB="4572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pt-BR" sz="2000" dirty="0">
                          <a:solidFill>
                            <a:schemeClr val="tx2"/>
                          </a:solidFill>
                          <a:latin typeface="Arial" pitchFamily="34" charset="0"/>
                          <a:cs typeface="Arial" pitchFamily="34" charset="0"/>
                        </a:rPr>
                        <a:t>Nacional</a:t>
                      </a:r>
                    </a:p>
                  </a:txBody>
                  <a:tcPr marT="45725" marB="4572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1357858">
                <a:tc>
                  <a:txBody>
                    <a:bodyPr/>
                    <a:lstStyle/>
                    <a:p>
                      <a:pPr marL="0" marR="0" lvl="0" indent="0" algn="l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pt-BR" sz="2000" kern="1200" dirty="0" smtClean="0">
                          <a:solidFill>
                            <a:schemeClr val="tx2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XI </a:t>
                      </a:r>
                      <a:r>
                        <a:rPr lang="pt-BR" sz="2000" kern="1200" dirty="0">
                          <a:solidFill>
                            <a:schemeClr val="tx2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- Estudo sobre modelo de subsídio às famílias de baixa renda aplicável aos serviços de abastecimento de água E esgotamento sanitário</a:t>
                      </a:r>
                    </a:p>
                  </a:txBody>
                  <a:tcPr marT="45725" marB="4572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pt-BR" sz="2000" dirty="0">
                          <a:solidFill>
                            <a:schemeClr val="tx2"/>
                          </a:solidFill>
                          <a:latin typeface="Arial" pitchFamily="34" charset="0"/>
                          <a:cs typeface="Arial" pitchFamily="34" charset="0"/>
                        </a:rPr>
                        <a:t>Nacional</a:t>
                      </a:r>
                    </a:p>
                  </a:txBody>
                  <a:tcPr marT="45725" marB="4572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</a:tbl>
          </a:graphicData>
        </a:graphic>
      </p:graphicFrame>
      <p:pic>
        <p:nvPicPr>
          <p:cNvPr id="7" name="Picture 2" descr="C:\Users\renata.silva\Pictures\regulasan-completo-cor-positivo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3761" y="44624"/>
            <a:ext cx="4000447" cy="10801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193047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Z:\Documentos\2018\48º Congresso da Assemae\Peças Gráficas\Template Power Point\fundo power point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1" y="2"/>
            <a:ext cx="9203293" cy="6926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Z:\Documentos\2018\48º Congresso da Assemae\Peças Gráficas\Template Power Point\banner 730x124 (2) - Cópi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5517232"/>
            <a:ext cx="9239804" cy="1409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6" name="Group 9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2804736"/>
              </p:ext>
            </p:extLst>
          </p:nvPr>
        </p:nvGraphicFramePr>
        <p:xfrm>
          <a:off x="890709" y="721182"/>
          <a:ext cx="3784421" cy="2240813"/>
        </p:xfrm>
        <a:graphic>
          <a:graphicData uri="http://schemas.openxmlformats.org/drawingml/2006/table">
            <a:tbl>
              <a:tblPr/>
              <a:tblGrid>
                <a:gridCol w="3784421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</a:tblGrid>
              <a:tr h="586702">
                <a:tc>
                  <a:txBody>
                    <a:bodyPr/>
                    <a:lstStyle/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pt-BR" sz="1600" kern="1200" dirty="0">
                          <a:solidFill>
                            <a:schemeClr val="tx2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 Ação I: adequação e formulação de normas e instrumentos regulatórios</a:t>
                      </a:r>
                    </a:p>
                  </a:txBody>
                  <a:tcPr marT="45711" marB="4571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586702">
                <a:tc>
                  <a:txBody>
                    <a:bodyPr/>
                    <a:lstStyle/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pt-BR" sz="1600" kern="1200" dirty="0">
                          <a:solidFill>
                            <a:schemeClr val="tx2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Ação II: adequação </a:t>
                      </a:r>
                      <a:r>
                        <a:rPr lang="pt-BR" sz="1600" kern="1200" dirty="0" smtClean="0">
                          <a:solidFill>
                            <a:schemeClr val="tx2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e </a:t>
                      </a:r>
                      <a:r>
                        <a:rPr lang="pt-BR" sz="1600" kern="1200" dirty="0">
                          <a:solidFill>
                            <a:schemeClr val="tx2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formulação de modelo </a:t>
                      </a:r>
                      <a:r>
                        <a:rPr lang="pt-BR" sz="1600" kern="1200" dirty="0" smtClean="0">
                          <a:solidFill>
                            <a:schemeClr val="tx2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e </a:t>
                      </a:r>
                      <a:r>
                        <a:rPr lang="pt-BR" sz="1600" kern="1200" dirty="0">
                          <a:solidFill>
                            <a:schemeClr val="tx2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instrumentos de governança </a:t>
                      </a:r>
                      <a:r>
                        <a:rPr lang="pt-BR" sz="1600" kern="1200" dirty="0" smtClean="0">
                          <a:solidFill>
                            <a:schemeClr val="tx2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e </a:t>
                      </a:r>
                      <a:r>
                        <a:rPr lang="pt-BR" sz="1600" kern="1200" dirty="0">
                          <a:solidFill>
                            <a:schemeClr val="tx2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transparência</a:t>
                      </a:r>
                    </a:p>
                  </a:txBody>
                  <a:tcPr marT="45711" marB="4571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831169">
                <a:tc>
                  <a:txBody>
                    <a:bodyPr/>
                    <a:lstStyle/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pt-BR" sz="1600" kern="1200" dirty="0">
                          <a:solidFill>
                            <a:schemeClr val="tx2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Ação III: adequação </a:t>
                      </a:r>
                      <a:r>
                        <a:rPr lang="pt-BR" sz="1600" kern="1200" dirty="0" smtClean="0">
                          <a:solidFill>
                            <a:schemeClr val="tx2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e </a:t>
                      </a:r>
                      <a:r>
                        <a:rPr lang="pt-BR" sz="1600" kern="1200" dirty="0">
                          <a:solidFill>
                            <a:schemeClr val="tx2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formulação de modelo </a:t>
                      </a:r>
                      <a:r>
                        <a:rPr lang="pt-BR" sz="1600" kern="1200" dirty="0" smtClean="0">
                          <a:solidFill>
                            <a:schemeClr val="tx2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e </a:t>
                      </a:r>
                      <a:r>
                        <a:rPr lang="pt-BR" sz="1600" kern="1200" dirty="0">
                          <a:solidFill>
                            <a:schemeClr val="tx2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instrumentos de participação </a:t>
                      </a:r>
                      <a:r>
                        <a:rPr lang="pt-BR" sz="1600" kern="1200" dirty="0" smtClean="0">
                          <a:solidFill>
                            <a:schemeClr val="tx2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e </a:t>
                      </a:r>
                      <a:r>
                        <a:rPr lang="pt-BR" sz="1600" kern="1200" dirty="0">
                          <a:solidFill>
                            <a:schemeClr val="tx2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controle social</a:t>
                      </a:r>
                    </a:p>
                  </a:txBody>
                  <a:tcPr marT="45711" marB="4571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7" name="Group 10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97271800"/>
              </p:ext>
            </p:extLst>
          </p:nvPr>
        </p:nvGraphicFramePr>
        <p:xfrm>
          <a:off x="902271" y="3178019"/>
          <a:ext cx="3813745" cy="1646012"/>
        </p:xfrm>
        <a:graphic>
          <a:graphicData uri="http://schemas.openxmlformats.org/drawingml/2006/table">
            <a:tbl>
              <a:tblPr/>
              <a:tblGrid>
                <a:gridCol w="3813745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</a:tblGrid>
              <a:tr h="802012">
                <a:tc>
                  <a:txBody>
                    <a:bodyPr/>
                    <a:lstStyle/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pt-BR" sz="1600" dirty="0" smtClean="0">
                          <a:solidFill>
                            <a:schemeClr val="tx2"/>
                          </a:solidFill>
                          <a:latin typeface="Arial" pitchFamily="34" charset="0"/>
                          <a:cs typeface="Arial" pitchFamily="34" charset="0"/>
                        </a:rPr>
                        <a:t>Ação IV: avaliação </a:t>
                      </a:r>
                      <a:r>
                        <a:rPr lang="pt-BR" sz="1600" dirty="0">
                          <a:solidFill>
                            <a:schemeClr val="tx2"/>
                          </a:solidFill>
                          <a:latin typeface="Arial" pitchFamily="34" charset="0"/>
                          <a:cs typeface="Arial" pitchFamily="34" charset="0"/>
                        </a:rPr>
                        <a:t>econômico-financeira da prestação de serviços de abastecimento de água e esgotamento sanitário</a:t>
                      </a:r>
                    </a:p>
                  </a:txBody>
                  <a:tcPr marT="45743" marB="4574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566140">
                <a:tc>
                  <a:txBody>
                    <a:bodyPr/>
                    <a:lstStyle/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pt-BR" sz="1600" dirty="0" smtClean="0">
                          <a:solidFill>
                            <a:schemeClr val="tx2"/>
                          </a:solidFill>
                          <a:latin typeface="Arial" pitchFamily="34" charset="0"/>
                          <a:cs typeface="Arial" pitchFamily="34" charset="0"/>
                        </a:rPr>
                        <a:t> Ação V: estrutura </a:t>
                      </a:r>
                      <a:r>
                        <a:rPr lang="pt-BR" sz="1600" dirty="0">
                          <a:solidFill>
                            <a:schemeClr val="tx2"/>
                          </a:solidFill>
                          <a:latin typeface="Arial" pitchFamily="34" charset="0"/>
                          <a:cs typeface="Arial" pitchFamily="34" charset="0"/>
                        </a:rPr>
                        <a:t>de tarifas e avaliação tarifária</a:t>
                      </a:r>
                    </a:p>
                  </a:txBody>
                  <a:tcPr marT="45743" marB="4574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8" name="Group 6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48548421"/>
              </p:ext>
            </p:extLst>
          </p:nvPr>
        </p:nvGraphicFramePr>
        <p:xfrm>
          <a:off x="933703" y="4945690"/>
          <a:ext cx="3782313" cy="542925"/>
        </p:xfrm>
        <a:graphic>
          <a:graphicData uri="http://schemas.openxmlformats.org/drawingml/2006/table">
            <a:tbl>
              <a:tblPr/>
              <a:tblGrid>
                <a:gridCol w="3782313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</a:tblGrid>
              <a:tr h="542925">
                <a:tc>
                  <a:txBody>
                    <a:bodyPr/>
                    <a:lstStyle/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pt-BR" sz="1600" dirty="0" smtClean="0">
                          <a:solidFill>
                            <a:schemeClr val="tx2"/>
                          </a:solidFill>
                          <a:latin typeface="Arial" pitchFamily="34" charset="0"/>
                          <a:cs typeface="Arial" pitchFamily="34" charset="0"/>
                        </a:rPr>
                        <a:t> Ação VII: sistema </a:t>
                      </a:r>
                      <a:r>
                        <a:rPr lang="pt-BR" sz="1600" dirty="0">
                          <a:solidFill>
                            <a:schemeClr val="tx2"/>
                          </a:solidFill>
                          <a:latin typeface="Arial" pitchFamily="34" charset="0"/>
                          <a:cs typeface="Arial" pitchFamily="34" charset="0"/>
                        </a:rPr>
                        <a:t>de informações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9" name="Group 10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13344945"/>
              </p:ext>
            </p:extLst>
          </p:nvPr>
        </p:nvGraphicFramePr>
        <p:xfrm>
          <a:off x="5652120" y="1948128"/>
          <a:ext cx="3024336" cy="545961"/>
        </p:xfrm>
        <a:graphic>
          <a:graphicData uri="http://schemas.openxmlformats.org/drawingml/2006/table">
            <a:tbl>
              <a:tblPr/>
              <a:tblGrid>
                <a:gridCol w="3024336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</a:tblGrid>
              <a:tr h="545961">
                <a:tc>
                  <a:txBody>
                    <a:bodyPr/>
                    <a:lstStyle/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pt-BR" sz="1600" kern="1200" dirty="0">
                          <a:solidFill>
                            <a:schemeClr val="tx2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Contabilidade regulatória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0" name="Group 10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13641050"/>
              </p:ext>
            </p:extLst>
          </p:nvPr>
        </p:nvGraphicFramePr>
        <p:xfrm>
          <a:off x="5652120" y="2709388"/>
          <a:ext cx="2997200" cy="1310722"/>
        </p:xfrm>
        <a:graphic>
          <a:graphicData uri="http://schemas.openxmlformats.org/drawingml/2006/table">
            <a:tbl>
              <a:tblPr/>
              <a:tblGrid>
                <a:gridCol w="2997200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</a:tblGrid>
              <a:tr h="762083">
                <a:tc>
                  <a:txBody>
                    <a:bodyPr/>
                    <a:lstStyle/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pt-BR" sz="1600" dirty="0">
                          <a:solidFill>
                            <a:schemeClr val="tx2"/>
                          </a:solidFill>
                          <a:latin typeface="Arial" pitchFamily="34" charset="0"/>
                          <a:cs typeface="Arial" pitchFamily="34" charset="0"/>
                        </a:rPr>
                        <a:t>Estudo sobre fontes de recursos e estratégia de financiamento no setor de abastecimento de água e esgotamento sanitário</a:t>
                      </a:r>
                    </a:p>
                  </a:txBody>
                  <a:tcPr marT="45761" marB="4576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1" name="Group 9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42362798"/>
              </p:ext>
            </p:extLst>
          </p:nvPr>
        </p:nvGraphicFramePr>
        <p:xfrm>
          <a:off x="5626844" y="4171635"/>
          <a:ext cx="2997200" cy="1310640"/>
        </p:xfrm>
        <a:graphic>
          <a:graphicData uri="http://schemas.openxmlformats.org/drawingml/2006/table">
            <a:tbl>
              <a:tblPr/>
              <a:tblGrid>
                <a:gridCol w="2997200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</a:tblGrid>
              <a:tr h="820739">
                <a:tc>
                  <a:txBody>
                    <a:bodyPr/>
                    <a:lstStyle/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pt-BR" sz="1600" dirty="0">
                          <a:solidFill>
                            <a:schemeClr val="tx2"/>
                          </a:solidFill>
                          <a:latin typeface="Arial" pitchFamily="34" charset="0"/>
                          <a:cs typeface="Arial" pitchFamily="34" charset="0"/>
                        </a:rPr>
                        <a:t>Estudo sobre modelo de subsídio às famílias de baixa renda aplicável aos serviços de abastecimento de água e esgotamento sanitário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12" name="Text Box 98"/>
          <p:cNvSpPr txBox="1">
            <a:spLocks noChangeArrowheads="1"/>
          </p:cNvSpPr>
          <p:nvPr/>
        </p:nvSpPr>
        <p:spPr bwMode="auto">
          <a:xfrm>
            <a:off x="179512" y="1377819"/>
            <a:ext cx="606310" cy="1034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 wrap="none" lIns="109723" tIns="54862" rIns="109723" bIns="54862">
            <a:spAutoFit/>
          </a:bodyPr>
          <a:lstStyle/>
          <a:p>
            <a:pPr>
              <a:defRPr/>
            </a:pPr>
            <a:r>
              <a:rPr lang="pt-BR" sz="6000" b="1" dirty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</a:p>
        </p:txBody>
      </p:sp>
      <p:sp>
        <p:nvSpPr>
          <p:cNvPr id="13" name="Text Box 100"/>
          <p:cNvSpPr txBox="1">
            <a:spLocks noChangeArrowheads="1"/>
          </p:cNvSpPr>
          <p:nvPr/>
        </p:nvSpPr>
        <p:spPr bwMode="auto">
          <a:xfrm>
            <a:off x="179258" y="3224014"/>
            <a:ext cx="606310" cy="1034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 wrap="none" lIns="109723" tIns="54862" rIns="109723" bIns="54862">
            <a:spAutoFit/>
          </a:bodyPr>
          <a:lstStyle/>
          <a:p>
            <a:pPr>
              <a:defRPr/>
            </a:pPr>
            <a:r>
              <a:rPr lang="pt-BR" sz="6000" b="1" dirty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</a:p>
        </p:txBody>
      </p:sp>
      <p:sp>
        <p:nvSpPr>
          <p:cNvPr id="14" name="Text Box 103"/>
          <p:cNvSpPr txBox="1">
            <a:spLocks noChangeArrowheads="1"/>
          </p:cNvSpPr>
          <p:nvPr/>
        </p:nvSpPr>
        <p:spPr bwMode="auto">
          <a:xfrm>
            <a:off x="179512" y="4618179"/>
            <a:ext cx="606310" cy="1034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 wrap="none" lIns="109723" tIns="54862" rIns="109723" bIns="54862">
            <a:spAutoFit/>
          </a:bodyPr>
          <a:lstStyle/>
          <a:p>
            <a:pPr>
              <a:defRPr/>
            </a:pPr>
            <a:r>
              <a:rPr lang="pt-BR" sz="6000" b="1" dirty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</a:p>
        </p:txBody>
      </p:sp>
      <p:sp>
        <p:nvSpPr>
          <p:cNvPr id="15" name="Text Box 108"/>
          <p:cNvSpPr txBox="1">
            <a:spLocks noChangeArrowheads="1"/>
          </p:cNvSpPr>
          <p:nvPr/>
        </p:nvSpPr>
        <p:spPr bwMode="auto">
          <a:xfrm>
            <a:off x="4932040" y="1689841"/>
            <a:ext cx="606310" cy="1034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 wrap="none" lIns="109723" tIns="54862" rIns="109723" bIns="54862">
            <a:spAutoFit/>
          </a:bodyPr>
          <a:lstStyle/>
          <a:p>
            <a:pPr>
              <a:defRPr/>
            </a:pPr>
            <a:r>
              <a:rPr lang="pt-BR" sz="6000" b="1" dirty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</a:p>
        </p:txBody>
      </p:sp>
      <p:sp>
        <p:nvSpPr>
          <p:cNvPr id="16" name="Text Box 109"/>
          <p:cNvSpPr txBox="1">
            <a:spLocks noChangeArrowheads="1"/>
          </p:cNvSpPr>
          <p:nvPr/>
        </p:nvSpPr>
        <p:spPr bwMode="auto">
          <a:xfrm>
            <a:off x="4932040" y="2759213"/>
            <a:ext cx="606310" cy="1034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 wrap="none" lIns="109723" tIns="54862" rIns="109723" bIns="54862">
            <a:spAutoFit/>
          </a:bodyPr>
          <a:lstStyle/>
          <a:p>
            <a:pPr>
              <a:defRPr/>
            </a:pPr>
            <a:r>
              <a:rPr lang="pt-BR" sz="6000" b="1" dirty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</a:p>
        </p:txBody>
      </p:sp>
      <p:sp>
        <p:nvSpPr>
          <p:cNvPr id="17" name="Text Box 110"/>
          <p:cNvSpPr txBox="1">
            <a:spLocks noChangeArrowheads="1"/>
          </p:cNvSpPr>
          <p:nvPr/>
        </p:nvSpPr>
        <p:spPr bwMode="auto">
          <a:xfrm>
            <a:off x="4932040" y="4210121"/>
            <a:ext cx="606310" cy="1034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 wrap="none" lIns="109723" tIns="54862" rIns="109723" bIns="54862">
            <a:spAutoFit/>
          </a:bodyPr>
          <a:lstStyle/>
          <a:p>
            <a:pPr>
              <a:defRPr/>
            </a:pPr>
            <a:r>
              <a:rPr lang="pt-BR" sz="6000" b="1" dirty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</a:p>
        </p:txBody>
      </p:sp>
      <p:pic>
        <p:nvPicPr>
          <p:cNvPr id="18" name="Picture 2" descr="C:\Users\renata.silva\Pictures\regulasan-completo-cor-positivo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44624"/>
            <a:ext cx="3456384" cy="9332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5890732" y="972017"/>
            <a:ext cx="3172663" cy="584775"/>
          </a:xfrm>
          <a:prstGeom prst="rect">
            <a:avLst/>
          </a:prstGeom>
          <a:solidFill>
            <a:srgbClr val="7030A0"/>
          </a:solidFill>
        </p:spPr>
        <p:txBody>
          <a:bodyPr wrap="none">
            <a:spAutoFit/>
          </a:bodyPr>
          <a:lstStyle/>
          <a:p>
            <a:pPr lvl="0" algn="ctr" eaLnBrk="0" fontAlgn="ctr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pt-BR" sz="32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PUBLICAÇÕES</a:t>
            </a:r>
            <a:endParaRPr lang="pt-BR" sz="32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670684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Z:\Documentos\2018\48º Congresso da Assemae\Peças Gráficas\Template Power Point\fundo power point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1" y="2"/>
            <a:ext cx="9203293" cy="6926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Z:\Documentos\2018\48º Congresso da Assemae\Peças Gráficas\Template Power Point\banner 730x124 (2) - Cópi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5517232"/>
            <a:ext cx="9239804" cy="1409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tângulo 4"/>
          <p:cNvSpPr/>
          <p:nvPr/>
        </p:nvSpPr>
        <p:spPr>
          <a:xfrm>
            <a:off x="179512" y="1556792"/>
            <a:ext cx="8784976" cy="2583528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pt-BR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14000"/>
              </a:lnSpc>
            </a:pPr>
            <a:r>
              <a:rPr lang="pt-BR" sz="5600" b="1" i="1" dirty="0" smtClean="0">
                <a:solidFill>
                  <a:srgbClr val="0033CC"/>
                </a:solidFill>
                <a:latin typeface="Arial" pitchFamily="34" charset="0"/>
                <a:cs typeface="Arial" pitchFamily="34" charset="0"/>
              </a:rPr>
              <a:t>OBRIGADO!</a:t>
            </a:r>
          </a:p>
          <a:p>
            <a:pPr algn="ctr">
              <a:lnSpc>
                <a:spcPct val="114000"/>
              </a:lnSpc>
            </a:pPr>
            <a:endParaRPr lang="pt-BR" sz="5600" b="1" dirty="0">
              <a:solidFill>
                <a:srgbClr val="0033CC"/>
              </a:solidFill>
              <a:latin typeface="Arial" pitchFamily="34" charset="0"/>
              <a:cs typeface="Arial" pitchFamily="34" charset="0"/>
            </a:endParaRPr>
          </a:p>
          <a:p>
            <a:pPr algn="ctr">
              <a:lnSpc>
                <a:spcPct val="114000"/>
              </a:lnSpc>
            </a:pPr>
            <a:r>
              <a:rPr lang="pt-BR" sz="3000" b="1" i="1" dirty="0">
                <a:latin typeface="Arial" pitchFamily="34" charset="0"/>
                <a:cs typeface="Arial" pitchFamily="34" charset="0"/>
              </a:rPr>
              <a:t>e</a:t>
            </a:r>
            <a:r>
              <a:rPr lang="pt-BR" sz="3000" b="1" i="1" dirty="0" smtClean="0">
                <a:latin typeface="Arial" pitchFamily="34" charset="0"/>
                <a:cs typeface="Arial" pitchFamily="34" charset="0"/>
              </a:rPr>
              <a:t>rnani.miranda@cidades.gov.br</a:t>
            </a:r>
            <a:endParaRPr lang="pt-BR" sz="3000" b="1" i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334576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143</TotalTime>
  <Words>473</Words>
  <Application>Microsoft Office PowerPoint</Application>
  <PresentationFormat>Apresentação na tela (4:3)</PresentationFormat>
  <Paragraphs>106</Paragraphs>
  <Slides>11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11</vt:i4>
      </vt:variant>
    </vt:vector>
  </HeadingPairs>
  <TitlesOfParts>
    <vt:vector size="12" baseType="lpstr"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Gabriel Silva</dc:creator>
  <cp:lastModifiedBy>Administrador</cp:lastModifiedBy>
  <cp:revision>18</cp:revision>
  <dcterms:created xsi:type="dcterms:W3CDTF">2018-05-02T19:43:05Z</dcterms:created>
  <dcterms:modified xsi:type="dcterms:W3CDTF">2018-05-29T14:47:31Z</dcterms:modified>
</cp:coreProperties>
</file>