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24" r:id="rId2"/>
    <p:sldId id="325" r:id="rId3"/>
    <p:sldId id="326" r:id="rId4"/>
    <p:sldId id="327" r:id="rId5"/>
    <p:sldId id="342" r:id="rId6"/>
    <p:sldId id="328" r:id="rId7"/>
    <p:sldId id="329" r:id="rId8"/>
    <p:sldId id="343" r:id="rId9"/>
    <p:sldId id="344" r:id="rId10"/>
    <p:sldId id="330" r:id="rId11"/>
    <p:sldId id="331" r:id="rId12"/>
    <p:sldId id="341" r:id="rId13"/>
    <p:sldId id="332" r:id="rId14"/>
    <p:sldId id="333" r:id="rId15"/>
    <p:sldId id="334" r:id="rId16"/>
    <p:sldId id="335" r:id="rId17"/>
    <p:sldId id="340" r:id="rId18"/>
    <p:sldId id="337" r:id="rId19"/>
    <p:sldId id="338" r:id="rId20"/>
    <p:sldId id="339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B2E8"/>
    <a:srgbClr val="97C777"/>
    <a:srgbClr val="A365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em Estilo, Sem Grelh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em Estilo, Tabela com Grelh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Estilo com Tema 2 - Destaque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Estilo Mé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G:\TRABALHOS%20T&#201;CNICOS\ASSEMAE%2048\Remo&#231;&#227;o%20de%20Ferro%2002\ASSEMAE%2048%20-%20Remo&#231;&#227;o%20de%20Fe%20e%20Mn%20-%20Aprovado_07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pt-BR" baseline="0">
                <a:solidFill>
                  <a:srgbClr val="0000CC"/>
                </a:solidFill>
              </a:rPr>
              <a:t>Resumo das análises realizadas na água bruta do poço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none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3"/>
          <c:order val="0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Planilha1!$A$8:$A$9</c:f>
              <c:strCache>
                <c:ptCount val="2"/>
                <c:pt idx="0">
                  <c:v>Ferro Total (mg/L)</c:v>
                </c:pt>
                <c:pt idx="1">
                  <c:v>Manganês (mg/L)</c:v>
                </c:pt>
              </c:strCache>
            </c:strRef>
          </c:cat>
          <c:val>
            <c:numRef>
              <c:f>Planilha1!$B$8:$B$9</c:f>
              <c:numCache>
                <c:formatCode>General</c:formatCode>
                <c:ptCount val="2"/>
                <c:pt idx="0">
                  <c:v>3.61</c:v>
                </c:pt>
                <c:pt idx="1">
                  <c:v>0.23200000000000001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0F2-482A-96C0-F5B478C5E3AD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Planilha1!$A$8:$A$9</c:f>
              <c:strCache>
                <c:ptCount val="2"/>
                <c:pt idx="0">
                  <c:v>Ferro Total (mg/L)</c:v>
                </c:pt>
                <c:pt idx="1">
                  <c:v>Manganês (mg/L)</c:v>
                </c:pt>
              </c:strCache>
            </c:strRef>
          </c:cat>
          <c:val>
            <c:numRef>
              <c:f>Planilha1!$C$8:$C$9</c:f>
              <c:numCache>
                <c:formatCode>General</c:formatCode>
                <c:ptCount val="2"/>
                <c:pt idx="0">
                  <c:v>1.33</c:v>
                </c:pt>
                <c:pt idx="1">
                  <c:v>0.128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0F2-482A-96C0-F5B478C5E3AD}"/>
            </c:ext>
          </c:extLst>
        </c:ser>
        <c:ser>
          <c:idx val="0"/>
          <c:order val="2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Planilha1!$A$8:$A$9</c:f>
              <c:strCache>
                <c:ptCount val="2"/>
                <c:pt idx="0">
                  <c:v>Ferro Total (mg/L)</c:v>
                </c:pt>
                <c:pt idx="1">
                  <c:v>Manganês (mg/L)</c:v>
                </c:pt>
              </c:strCache>
            </c:strRef>
          </c:cat>
          <c:val>
            <c:numRef>
              <c:f>Planilha1!$D$8:$D$9</c:f>
              <c:numCache>
                <c:formatCode>General</c:formatCode>
                <c:ptCount val="2"/>
                <c:pt idx="0">
                  <c:v>2.0699999999999998</c:v>
                </c:pt>
                <c:pt idx="1">
                  <c:v>0.31900000000000001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0F2-482A-96C0-F5B478C5E3AD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67"/>
        <c:overlap val="-43"/>
        <c:axId val="208065392"/>
        <c:axId val="208065784"/>
      </c:barChart>
      <c:catAx>
        <c:axId val="2080653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08065784"/>
        <c:crosses val="autoZero"/>
        <c:auto val="1"/>
        <c:lblAlgn val="ctr"/>
        <c:lblOffset val="100"/>
        <c:noMultiLvlLbl val="0"/>
      </c:catAx>
      <c:valAx>
        <c:axId val="208065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08065392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pt-BR"/>
              <a:t>Água bruta  x água tratada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none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3"/>
          <c:order val="0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Planilha1!$A$50:$A$51</c:f>
              <c:strCache>
                <c:ptCount val="2"/>
                <c:pt idx="0">
                  <c:v>Ferro Total (Fe)  - mg/L</c:v>
                </c:pt>
                <c:pt idx="1">
                  <c:v>Manganês (Mn) - mg/L</c:v>
                </c:pt>
              </c:strCache>
            </c:strRef>
          </c:cat>
          <c:val>
            <c:numRef>
              <c:f>Planilha1!$B$50:$B$51</c:f>
              <c:numCache>
                <c:formatCode>General</c:formatCode>
                <c:ptCount val="2"/>
                <c:pt idx="0">
                  <c:v>2.0699999999999998</c:v>
                </c:pt>
                <c:pt idx="1">
                  <c:v>0.31900000000000001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9F4-4AD6-B058-0FAF23FAF63F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Planilha1!$A$50:$A$51</c:f>
              <c:strCache>
                <c:ptCount val="2"/>
                <c:pt idx="0">
                  <c:v>Ferro Total (Fe)  - mg/L</c:v>
                </c:pt>
                <c:pt idx="1">
                  <c:v>Manganês (Mn) - mg/L</c:v>
                </c:pt>
              </c:strCache>
            </c:strRef>
          </c:cat>
          <c:val>
            <c:numRef>
              <c:f>Planilha1!$C$50:$C$51</c:f>
              <c:numCache>
                <c:formatCode>General</c:formatCode>
                <c:ptCount val="2"/>
                <c:pt idx="0">
                  <c:v>0.01</c:v>
                </c:pt>
                <c:pt idx="1">
                  <c:v>4.2000000000000003E-2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9F4-4AD6-B058-0FAF23FAF63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67"/>
        <c:overlap val="-43"/>
        <c:axId val="186668000"/>
        <c:axId val="186668392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0"/>
                <c:order val="2"/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dk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pt-BR"/>
                    </a:p>
                  </c:txPr>
                  <c:dLblPos val="in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Planilha1!$A$50:$A$51</c15:sqref>
                        </c15:formulaRef>
                      </c:ext>
                    </c:extLst>
                    <c:strCache>
                      <c:ptCount val="2"/>
                      <c:pt idx="0">
                        <c:v>Ferro Total (Fe)  - mg/L</c:v>
                      </c:pt>
                      <c:pt idx="1">
                        <c:v>Manganês (Mn) - mg/L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Planilha1!$B$8:$B$9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3.61</c:v>
                      </c:pt>
                      <c:pt idx="1">
                        <c:v>0.23200000000000001</c:v>
                      </c:pt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2-F9F4-4AD6-B058-0FAF23FAF63F}"/>
                  </c:ext>
                </c:extLst>
              </c15:ser>
            </c15:filteredBarSeries>
          </c:ext>
        </c:extLst>
      </c:barChart>
      <c:catAx>
        <c:axId val="186668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6668392"/>
        <c:crosses val="autoZero"/>
        <c:auto val="1"/>
        <c:lblAlgn val="ctr"/>
        <c:lblOffset val="100"/>
        <c:noMultiLvlLbl val="0"/>
      </c:catAx>
      <c:valAx>
        <c:axId val="186668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6668000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E35D80-24A5-4A2D-95C8-D98B2F3BC576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27B1CB-E367-4808-9F65-6A7486F0DF7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2292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9268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defRPr/>
            </a:lvl1pPr>
            <a:lvl2pPr algn="just">
              <a:defRPr/>
            </a:lvl2pPr>
            <a:lvl3pPr algn="just">
              <a:defRPr/>
            </a:lvl3pPr>
            <a:lvl4pPr algn="just">
              <a:defRPr/>
            </a:lvl4pPr>
            <a:lvl5pPr algn="just">
              <a:defRPr/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1820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3976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7266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0321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541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5746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6168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6101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5902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2653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3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2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3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5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6" descr="C:\Users\gabriel.silva\Desktop\Faixa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026"/>
          <a:stretch>
            <a:fillRect/>
          </a:stretch>
        </p:blipFill>
        <p:spPr bwMode="auto">
          <a:xfrm>
            <a:off x="2443048" y="-6739"/>
            <a:ext cx="6501979" cy="142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82029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C73F4-4D70-4FDD-99B8-6E5A17C50CF0}" type="datetimeFigureOut">
              <a:rPr lang="pt-BR" smtClean="0"/>
              <a:pPr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0F68D-1ACF-4831-B3AB-396D56BEA03F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9" name="Imagem 6" descr="ondas.wmf">
            <a:extLst>
              <a:ext uri="{FF2B5EF4-FFF2-40B4-BE49-F238E27FC236}">
                <a16:creationId xmlns:a16="http://schemas.microsoft.com/office/drawing/2014/main" xmlns="" id="{35D52F9C-3567-4A9C-8BEB-03A1B7B234B6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15467"/>
            <a:ext cx="12192000" cy="1642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4" descr="ASS_FUNASA_HOR_COL_CURVA.wmf">
            <a:extLst>
              <a:ext uri="{FF2B5EF4-FFF2-40B4-BE49-F238E27FC236}">
                <a16:creationId xmlns:a16="http://schemas.microsoft.com/office/drawing/2014/main" xmlns="" id="{477E0495-660D-4DDC-9559-ACC36C2F3E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 cstate="print"/>
          <a:srcRect r="39027" b="9417"/>
          <a:stretch/>
        </p:blipFill>
        <p:spPr bwMode="auto">
          <a:xfrm>
            <a:off x="2628147" y="6289450"/>
            <a:ext cx="3282841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xmlns="" id="{809E2C9F-8BEA-4DA7-B79B-48EBF2FCA5E3}"/>
              </a:ext>
            </a:extLst>
          </p:cNvPr>
          <p:cNvSpPr txBox="1"/>
          <p:nvPr userDrawn="1"/>
        </p:nvSpPr>
        <p:spPr>
          <a:xfrm>
            <a:off x="9616616" y="6156101"/>
            <a:ext cx="2102768" cy="4619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" dirty="0">
                <a:solidFill>
                  <a:schemeClr val="accent1"/>
                </a:solidFill>
                <a:latin typeface="Futura Md BT" pitchFamily="34" charset="0"/>
                <a:cs typeface="+mn-cs"/>
              </a:rPr>
              <a:t>www.funasa.gov.br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" dirty="0">
                <a:solidFill>
                  <a:schemeClr val="accent1"/>
                </a:solidFill>
                <a:latin typeface="Futura Md BT" pitchFamily="34" charset="0"/>
                <a:cs typeface="+mn-cs"/>
              </a:rPr>
              <a:t>www.facebook.com/funasa.oficial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" dirty="0">
                <a:solidFill>
                  <a:schemeClr val="tx2">
                    <a:lumMod val="60000"/>
                    <a:lumOff val="40000"/>
                  </a:schemeClr>
                </a:solidFill>
                <a:latin typeface="Futura Md BT" pitchFamily="34" charset="0"/>
                <a:cs typeface="+mn-cs"/>
              </a:rPr>
              <a:t>twitter.com/funasa</a:t>
            </a:r>
          </a:p>
        </p:txBody>
      </p:sp>
    </p:spTree>
    <p:extLst>
      <p:ext uri="{BB962C8B-B14F-4D97-AF65-F5344CB8AC3E}">
        <p14:creationId xmlns:p14="http://schemas.microsoft.com/office/powerpoint/2010/main" val="1679487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rainier.pedraca@funasa.gov.br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457171" y="1844824"/>
            <a:ext cx="9144000" cy="2387600"/>
          </a:xfrm>
          <a:prstGeom prst="rect">
            <a:avLst/>
          </a:prstGeom>
        </p:spPr>
        <p:txBody>
          <a:bodyPr anchor="ctr" anchorCtr="0">
            <a:noAutofit/>
          </a:bodyPr>
          <a:lstStyle/>
          <a:p>
            <a:pPr algn="ctr"/>
            <a:r>
              <a:rPr lang="pt-BR" sz="2400" b="1" dirty="0" smtClean="0"/>
              <a:t>UTILIZAÇÃO </a:t>
            </a:r>
            <a:r>
              <a:rPr lang="pt-BR" sz="2400" b="1" dirty="0"/>
              <a:t>DE FILTRO ARTESANAL A BASE DE ZEÓLITA PARA REMOÇÃO DE FERRO E MANGANÊS DE ÁGUA SUBTERRÂNEA EM COMUNIDADE NA AMAZÔNIA</a:t>
            </a:r>
            <a:r>
              <a:rPr lang="pt-BR" sz="1600" dirty="0"/>
              <a:t/>
            </a:r>
            <a:br>
              <a:rPr lang="pt-BR" sz="1600" dirty="0"/>
            </a:br>
            <a:endParaRPr lang="pt-BR" sz="16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1023256" y="4501710"/>
            <a:ext cx="9144000" cy="799498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ts val="0"/>
              </a:spcBef>
              <a:buNone/>
            </a:pPr>
            <a:r>
              <a:rPr lang="pt-BR" sz="2400" b="1" dirty="0" smtClean="0"/>
              <a:t>Autor: </a:t>
            </a:r>
            <a:r>
              <a:rPr lang="pt-BR" sz="2400" dirty="0" smtClean="0">
                <a:solidFill>
                  <a:srgbClr val="0000CC"/>
                </a:solidFill>
              </a:rPr>
              <a:t>Rainier Pedraça de Azevedo</a:t>
            </a:r>
          </a:p>
          <a:p>
            <a:pPr algn="ctr">
              <a:spcBef>
                <a:spcPts val="0"/>
              </a:spcBef>
              <a:buNone/>
            </a:pPr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144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652008"/>
            <a:ext cx="104775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 smtClean="0"/>
              <a:t>Diversas </a:t>
            </a:r>
            <a:r>
              <a:rPr lang="pt-BR" sz="2000" dirty="0"/>
              <a:t>localidades Amazônicas apresentam águas subterrâneas com elevados teores de ferro (Fe) e manganês (</a:t>
            </a:r>
            <a:r>
              <a:rPr lang="pt-BR" sz="2000" dirty="0" smtClean="0"/>
              <a:t>Mn), inviabilizando </a:t>
            </a:r>
            <a:r>
              <a:rPr lang="pt-BR" sz="2000" dirty="0"/>
              <a:t>a utilização no abastecimento público sem o tratamento específico</a:t>
            </a:r>
            <a:r>
              <a:rPr lang="pt-BR" sz="2000" dirty="0" smtClean="0"/>
              <a:t>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 smtClean="0"/>
              <a:t>Existem </a:t>
            </a:r>
            <a:r>
              <a:rPr lang="pt-BR" sz="2000" dirty="0"/>
              <a:t>várias técnicas, equipamentos e produtos desenvolvidos para a remoção</a:t>
            </a:r>
            <a:r>
              <a:rPr lang="pt-BR" sz="2000" b="1" dirty="0"/>
              <a:t> </a:t>
            </a:r>
            <a:r>
              <a:rPr lang="pt-BR" sz="2000" dirty="0"/>
              <a:t>desses metais </a:t>
            </a:r>
            <a:endParaRPr lang="pt-BR" sz="2000" dirty="0" smtClean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Introdu</a:t>
            </a:r>
            <a:r>
              <a:rPr lang="pt-BR" sz="2800" b="1" dirty="0" err="1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ção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144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808928"/>
            <a:ext cx="1047757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41338" algn="just">
              <a:spcAft>
                <a:spcPts val="1200"/>
              </a:spcAft>
            </a:pPr>
            <a:r>
              <a:rPr lang="pt-BR" sz="2000" dirty="0" smtClean="0"/>
              <a:t>Descrever </a:t>
            </a:r>
            <a:r>
              <a:rPr lang="pt-BR" sz="2000" dirty="0"/>
              <a:t>a utilização de um filtro confeccionado, artesanalmente, com tubos e conexões de PVC e leito filtrante a base de </a:t>
            </a:r>
            <a:r>
              <a:rPr lang="pt-BR" sz="2000" dirty="0" err="1"/>
              <a:t>zeólita</a:t>
            </a:r>
            <a:r>
              <a:rPr lang="pt-BR" sz="2000" dirty="0"/>
              <a:t>, implantado em escala piloto em uma comunidade na Amazônia, integrando uma solução alternativa coletiva simplificada de tratamento de água denominada de </a:t>
            </a:r>
            <a:r>
              <a:rPr lang="pt-BR" sz="2000" dirty="0" err="1"/>
              <a:t>Salta-z</a:t>
            </a:r>
            <a:r>
              <a:rPr lang="pt-BR" sz="2000" dirty="0"/>
              <a:t>, num estudo de caso para remoção de ferro e manganês da água subterrânea destinada ao consumo humano.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Objetivo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144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132857"/>
            <a:ext cx="104775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dirty="0"/>
              <a:t>O local de </a:t>
            </a:r>
            <a:r>
              <a:rPr lang="pt-BR" dirty="0" smtClean="0"/>
              <a:t>estudo: </a:t>
            </a:r>
            <a:r>
              <a:rPr lang="pt-BR" dirty="0"/>
              <a:t>C</a:t>
            </a:r>
            <a:r>
              <a:rPr lang="pt-BR" dirty="0" smtClean="0"/>
              <a:t>omunidade </a:t>
            </a:r>
            <a:r>
              <a:rPr lang="pt-BR" dirty="0"/>
              <a:t>do </a:t>
            </a:r>
            <a:r>
              <a:rPr lang="pt-BR" dirty="0" smtClean="0"/>
              <a:t>Arara, município </a:t>
            </a:r>
            <a:r>
              <a:rPr lang="pt-BR" dirty="0"/>
              <a:t>do </a:t>
            </a:r>
            <a:r>
              <a:rPr lang="pt-BR" dirty="0" smtClean="0"/>
              <a:t>Careiro, Estado </a:t>
            </a:r>
            <a:r>
              <a:rPr lang="pt-BR" dirty="0"/>
              <a:t>do Amazonas, distante cerca de 55 Km em linha reta da capital </a:t>
            </a:r>
            <a:r>
              <a:rPr lang="pt-BR" dirty="0" smtClean="0"/>
              <a:t>Manaus.</a:t>
            </a:r>
            <a:endParaRPr lang="pt-BR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Material e métodos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pic>
        <p:nvPicPr>
          <p:cNvPr id="2" name="Imagem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184" y="2813761"/>
            <a:ext cx="7516283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44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132857"/>
            <a:ext cx="1047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Comunidade </a:t>
            </a:r>
            <a:r>
              <a:rPr lang="pt-BR" b="1" dirty="0"/>
              <a:t>do </a:t>
            </a:r>
            <a:r>
              <a:rPr lang="pt-BR" b="1" dirty="0" smtClean="0"/>
              <a:t>Arara, município </a:t>
            </a:r>
            <a:r>
              <a:rPr lang="pt-BR" b="1" dirty="0"/>
              <a:t>do </a:t>
            </a:r>
            <a:r>
              <a:rPr lang="pt-BR" b="1" dirty="0" smtClean="0"/>
              <a:t>Careiro, Estado </a:t>
            </a:r>
            <a:r>
              <a:rPr lang="pt-BR" b="1" dirty="0"/>
              <a:t>do </a:t>
            </a:r>
            <a:r>
              <a:rPr lang="pt-BR" b="1" dirty="0" smtClean="0"/>
              <a:t>Amazonas</a:t>
            </a:r>
            <a:endParaRPr lang="pt-BR" b="1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Material e métodos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389" y="4474107"/>
            <a:ext cx="2400000" cy="1800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415" y="4520800"/>
            <a:ext cx="2400000" cy="1800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0446" y="4474107"/>
            <a:ext cx="2400000" cy="1800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00" y="2644788"/>
            <a:ext cx="2400000" cy="1800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415" y="2641361"/>
            <a:ext cx="2400000" cy="1800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389" y="2628482"/>
            <a:ext cx="2400000" cy="1800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0446" y="2563368"/>
            <a:ext cx="2400000" cy="1800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94" y="4520800"/>
            <a:ext cx="24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0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132857"/>
            <a:ext cx="1047757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BR" dirty="0" smtClean="0"/>
              <a:t>A </a:t>
            </a:r>
            <a:r>
              <a:rPr lang="pt-BR" dirty="0"/>
              <a:t>água captada do poço tubular </a:t>
            </a:r>
            <a:r>
              <a:rPr lang="pt-BR" dirty="0" smtClean="0"/>
              <a:t>da </a:t>
            </a:r>
            <a:r>
              <a:rPr lang="pt-BR" dirty="0"/>
              <a:t>comunidade apresenta teores de ferro (Fe) e manganês (Mn) superiores ao exigido pela </a:t>
            </a:r>
            <a:r>
              <a:rPr lang="pt-BR" dirty="0" smtClean="0"/>
              <a:t>Legislação.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BR" dirty="0" smtClean="0"/>
              <a:t>Foi </a:t>
            </a:r>
            <a:r>
              <a:rPr lang="pt-BR" dirty="0"/>
              <a:t>implantado em escala piloto </a:t>
            </a:r>
            <a:r>
              <a:rPr lang="pt-BR" dirty="0" smtClean="0"/>
              <a:t>um </a:t>
            </a:r>
            <a:r>
              <a:rPr lang="pt-BR" dirty="0"/>
              <a:t>filtro artesanal confeccionado </a:t>
            </a:r>
            <a:r>
              <a:rPr lang="pt-BR" dirty="0" smtClean="0"/>
              <a:t>com tubos </a:t>
            </a:r>
            <a:r>
              <a:rPr lang="pt-BR" dirty="0"/>
              <a:t>e conexões de PVC disponíveis comercialmente no mercado</a:t>
            </a:r>
            <a:r>
              <a:rPr lang="pt-BR" dirty="0" smtClean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BR" dirty="0" smtClean="0"/>
              <a:t>Filtro </a:t>
            </a:r>
            <a:r>
              <a:rPr lang="pt-BR" dirty="0"/>
              <a:t>foi desenvolvido pela </a:t>
            </a:r>
            <a:r>
              <a:rPr lang="pt-BR" b="1" dirty="0" smtClean="0">
                <a:solidFill>
                  <a:srgbClr val="0000CC"/>
                </a:solidFill>
              </a:rPr>
              <a:t>Funasa </a:t>
            </a:r>
            <a:r>
              <a:rPr lang="pt-BR" dirty="0"/>
              <a:t>e aplicado em um conjunto denominado de </a:t>
            </a:r>
            <a:r>
              <a:rPr lang="pt-BR" b="1" dirty="0">
                <a:solidFill>
                  <a:srgbClr val="0000CC"/>
                </a:solidFill>
              </a:rPr>
              <a:t>Solução Alternativa Coletiva Simplificada de Tratamento de Água (</a:t>
            </a:r>
            <a:r>
              <a:rPr lang="pt-BR" b="1" dirty="0" err="1">
                <a:solidFill>
                  <a:srgbClr val="0000CC"/>
                </a:solidFill>
              </a:rPr>
              <a:t>Salta-z</a:t>
            </a:r>
            <a:r>
              <a:rPr lang="pt-BR" b="1" dirty="0" smtClean="0">
                <a:solidFill>
                  <a:srgbClr val="0000CC"/>
                </a:solidFill>
              </a:rPr>
              <a:t>)</a:t>
            </a:r>
            <a:r>
              <a:rPr lang="pt-BR" dirty="0" smtClean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BR" dirty="0" smtClean="0"/>
              <a:t>Destina-se ao </a:t>
            </a:r>
            <a:r>
              <a:rPr lang="pt-BR" dirty="0"/>
              <a:t>abastecimento de água potável em situações especiais e excepcionais de pequenas comunidades </a:t>
            </a:r>
            <a:r>
              <a:rPr lang="pt-BR" dirty="0" smtClean="0"/>
              <a:t>sem abastecimento público.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BR" dirty="0"/>
              <a:t>Amostras das águas para análises físico-químicas foram coletadas no poço tubular </a:t>
            </a:r>
            <a:r>
              <a:rPr lang="pt-BR" dirty="0" smtClean="0"/>
              <a:t>e </a:t>
            </a:r>
            <a:r>
              <a:rPr lang="pt-BR" dirty="0"/>
              <a:t>após a passagem pelo filtro da </a:t>
            </a:r>
            <a:r>
              <a:rPr lang="pt-BR" dirty="0" err="1"/>
              <a:t>Salta-z</a:t>
            </a:r>
            <a:r>
              <a:rPr lang="pt-BR" dirty="0" smtClean="0"/>
              <a:t>.</a:t>
            </a:r>
            <a:endParaRPr lang="pt-BR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BR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Material e métodos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3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Material e métodos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pic>
        <p:nvPicPr>
          <p:cNvPr id="2050" name="Picture 2" descr="DSC0195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72" y="2450604"/>
            <a:ext cx="6398993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m 1" descr="DSC0188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99" t="3937" r="27762" b="12314"/>
          <a:stretch>
            <a:fillRect/>
          </a:stretch>
        </p:blipFill>
        <p:spPr bwMode="auto">
          <a:xfrm>
            <a:off x="7053699" y="2450604"/>
            <a:ext cx="3418639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328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Material e métodos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21" y="2679110"/>
            <a:ext cx="3360000" cy="2520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802" y="2679110"/>
            <a:ext cx="3360000" cy="2520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8883" y="2679110"/>
            <a:ext cx="336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97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Material e métodos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71" y="2653048"/>
            <a:ext cx="3360000" cy="2520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834" y="2653048"/>
            <a:ext cx="3360000" cy="2520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313" y="2654884"/>
            <a:ext cx="336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0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248154"/>
            <a:ext cx="1047757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A </a:t>
            </a:r>
            <a:r>
              <a:rPr lang="pt-BR" dirty="0"/>
              <a:t>análise </a:t>
            </a:r>
            <a:r>
              <a:rPr lang="pt-BR" dirty="0" smtClean="0"/>
              <a:t>da </a:t>
            </a:r>
            <a:r>
              <a:rPr lang="pt-BR" dirty="0"/>
              <a:t>água do poço (</a:t>
            </a:r>
            <a:r>
              <a:rPr lang="pt-BR" dirty="0" smtClean="0"/>
              <a:t>em 17/12/2015) </a:t>
            </a:r>
            <a:r>
              <a:rPr lang="pt-BR" dirty="0"/>
              <a:t>identificou teores de ferro </a:t>
            </a:r>
            <a:r>
              <a:rPr lang="pt-BR" dirty="0" smtClean="0"/>
              <a:t>e manganês</a:t>
            </a:r>
            <a:r>
              <a:rPr lang="pt-BR" dirty="0"/>
              <a:t> </a:t>
            </a:r>
            <a:r>
              <a:rPr lang="pt-BR" dirty="0" smtClean="0"/>
              <a:t>superiores aos previstos na Legislação.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/>
              <a:t>O aquífero Ater do Chão predomina na região e nessa unidade </a:t>
            </a:r>
            <a:r>
              <a:rPr lang="pt-BR" dirty="0" err="1"/>
              <a:t>litoestratigráfica</a:t>
            </a:r>
            <a:r>
              <a:rPr lang="pt-BR" dirty="0"/>
              <a:t> é comum a presença de concreções ferruginosas (</a:t>
            </a:r>
            <a:r>
              <a:rPr lang="pt-BR" dirty="0" err="1"/>
              <a:t>lateritas</a:t>
            </a:r>
            <a:r>
              <a:rPr lang="pt-BR" dirty="0" smtClean="0"/>
              <a:t>).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/>
              <a:t>Não foram disponibilizados ou encontrados os dados técnicos </a:t>
            </a:r>
            <a:r>
              <a:rPr lang="pt-BR" dirty="0" smtClean="0"/>
              <a:t>do poço (Possibilidade de deficiência construtiva).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/>
              <a:t>Em março de 2016, procedeu-se a limpeza, coleta e análise da água do poço, </a:t>
            </a:r>
            <a:r>
              <a:rPr lang="pt-BR" dirty="0" smtClean="0"/>
              <a:t>persistindo </a:t>
            </a:r>
            <a:r>
              <a:rPr lang="pt-BR" sz="2000" dirty="0"/>
              <a:t>teores de ferro e manganês superiores aos previstos na Legislação.</a:t>
            </a:r>
            <a:endParaRPr lang="pt-BR" sz="2000" dirty="0" smtClean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Resultados e discussão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4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248153"/>
            <a:ext cx="1047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Tabela </a:t>
            </a:r>
            <a:r>
              <a:rPr lang="pt-BR" dirty="0"/>
              <a:t>1 – Resumo das análises realizadas na água bruta do </a:t>
            </a:r>
            <a:r>
              <a:rPr lang="pt-BR" dirty="0" smtClean="0"/>
              <a:t>poço</a:t>
            </a:r>
            <a:endParaRPr lang="pt-BR" sz="2000" dirty="0" smtClean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Resultados e discussão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484849"/>
              </p:ext>
            </p:extLst>
          </p:nvPr>
        </p:nvGraphicFramePr>
        <p:xfrm>
          <a:off x="1295468" y="2629694"/>
          <a:ext cx="10189634" cy="3840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02733">
                  <a:extLst>
                    <a:ext uri="{9D8B030D-6E8A-4147-A177-3AD203B41FA5}">
                      <a16:colId xmlns:a16="http://schemas.microsoft.com/office/drawing/2014/main" xmlns="" val="1304897303"/>
                    </a:ext>
                  </a:extLst>
                </a:gridCol>
                <a:gridCol w="1833501">
                  <a:extLst>
                    <a:ext uri="{9D8B030D-6E8A-4147-A177-3AD203B41FA5}">
                      <a16:colId xmlns:a16="http://schemas.microsoft.com/office/drawing/2014/main" xmlns="" val="3916320590"/>
                    </a:ext>
                  </a:extLst>
                </a:gridCol>
                <a:gridCol w="1600627">
                  <a:extLst>
                    <a:ext uri="{9D8B030D-6E8A-4147-A177-3AD203B41FA5}">
                      <a16:colId xmlns:a16="http://schemas.microsoft.com/office/drawing/2014/main" xmlns="" val="976252396"/>
                    </a:ext>
                  </a:extLst>
                </a:gridCol>
                <a:gridCol w="1717591">
                  <a:extLst>
                    <a:ext uri="{9D8B030D-6E8A-4147-A177-3AD203B41FA5}">
                      <a16:colId xmlns:a16="http://schemas.microsoft.com/office/drawing/2014/main" xmlns="" val="3569967716"/>
                    </a:ext>
                  </a:extLst>
                </a:gridCol>
                <a:gridCol w="1717591">
                  <a:extLst>
                    <a:ext uri="{9D8B030D-6E8A-4147-A177-3AD203B41FA5}">
                      <a16:colId xmlns:a16="http://schemas.microsoft.com/office/drawing/2014/main" xmlns="" val="136374847"/>
                    </a:ext>
                  </a:extLst>
                </a:gridCol>
                <a:gridCol w="1717591">
                  <a:extLst>
                    <a:ext uri="{9D8B030D-6E8A-4147-A177-3AD203B41FA5}">
                      <a16:colId xmlns:a16="http://schemas.microsoft.com/office/drawing/2014/main" xmlns="" val="1725807989"/>
                    </a:ext>
                  </a:extLst>
                </a:gridCol>
              </a:tblGrid>
              <a:tr h="61239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Parâmetro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Expresso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como (unidade)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Valor de referência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Resultado em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17/12/2015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Resultado em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29/03/2016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Resultado em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29/06/2017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3981131700"/>
                  </a:ext>
                </a:extLst>
              </a:tr>
              <a:tr h="28951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Ferro Total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43200" algn="ctr"/>
                          <a:tab pos="449580" algn="l"/>
                        </a:tabLst>
                      </a:pPr>
                      <a:r>
                        <a:rPr lang="pt-BR" sz="1400" dirty="0">
                          <a:effectLst/>
                        </a:rPr>
                        <a:t>Fe (mg/L)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0,3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43200" algn="ctr"/>
                          <a:tab pos="449580" algn="l"/>
                        </a:tabLst>
                      </a:pPr>
                      <a:r>
                        <a:rPr lang="pt-BR" sz="1400">
                          <a:effectLst/>
                        </a:rPr>
                        <a:t>3,61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1,33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2,07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211076145"/>
                  </a:ext>
                </a:extLst>
              </a:tr>
              <a:tr h="28951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Manganês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Mn (mg/L)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0,1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_tradnl" sz="1400">
                          <a:effectLst/>
                        </a:rPr>
                        <a:t>0,232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0,128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0,319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2770988060"/>
                  </a:ext>
                </a:extLst>
              </a:tr>
              <a:tr h="28951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Cor aparente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effectLst/>
                        </a:rPr>
                        <a:t>uH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15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43200" algn="ctr"/>
                          <a:tab pos="449580" algn="l"/>
                        </a:tabLst>
                      </a:pPr>
                      <a:r>
                        <a:rPr lang="en-US" sz="1400">
                          <a:effectLst/>
                        </a:rPr>
                        <a:t>34</a:t>
                      </a:r>
                      <a:endParaRPr lang="pt-BR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29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550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1789728074"/>
                  </a:ext>
                </a:extLst>
              </a:tr>
              <a:tr h="28951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Turbidez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effectLst/>
                        </a:rPr>
                        <a:t>uT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5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21,0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24,2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75,0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1807780836"/>
                  </a:ext>
                </a:extLst>
              </a:tr>
              <a:tr h="28951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pH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pH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6,0 a 9,0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effectLst/>
                        </a:rPr>
                        <a:t>Nr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5,35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5,68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357832817"/>
                  </a:ext>
                </a:extLst>
              </a:tr>
              <a:tr h="28951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Temperatura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effectLst/>
                        </a:rPr>
                        <a:t>ºC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-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Nr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28,1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29,2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3557062570"/>
                  </a:ext>
                </a:extLst>
              </a:tr>
              <a:tr h="1258147">
                <a:tc gridSpan="6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Valor de referência - Portaria Consolidada nº 05/2017 – Anexo XX (Brasil, 2017)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effectLst/>
                        </a:rPr>
                        <a:t>Nr</a:t>
                      </a:r>
                      <a:r>
                        <a:rPr lang="pt-BR" sz="1400" dirty="0">
                          <a:effectLst/>
                        </a:rPr>
                        <a:t> - Não realizado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effectLst/>
                        </a:rPr>
                        <a:t>uH</a:t>
                      </a:r>
                      <a:r>
                        <a:rPr lang="pt-BR" sz="1400" dirty="0">
                          <a:effectLst/>
                        </a:rPr>
                        <a:t> - Unidade de escala </a:t>
                      </a:r>
                      <a:r>
                        <a:rPr lang="pt-BR" sz="1400" dirty="0" err="1">
                          <a:effectLst/>
                        </a:rPr>
                        <a:t>Hazen</a:t>
                      </a:r>
                      <a:r>
                        <a:rPr lang="pt-BR" sz="1400" dirty="0">
                          <a:effectLst/>
                        </a:rPr>
                        <a:t> (Platina-Cobalto)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effectLst/>
                        </a:rPr>
                        <a:t>uT</a:t>
                      </a:r>
                      <a:r>
                        <a:rPr lang="pt-BR" sz="1400" dirty="0">
                          <a:effectLst/>
                        </a:rPr>
                        <a:t> - Unidade de Turbidez (Jackson ou </a:t>
                      </a:r>
                      <a:r>
                        <a:rPr lang="pt-BR" sz="1400" dirty="0" err="1">
                          <a:effectLst/>
                        </a:rPr>
                        <a:t>Nefelométrica</a:t>
                      </a:r>
                      <a:r>
                        <a:rPr lang="pt-BR" sz="1400" dirty="0">
                          <a:effectLst/>
                        </a:rPr>
                        <a:t>)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392510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510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248153"/>
            <a:ext cx="1047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Gráfico </a:t>
            </a:r>
            <a:r>
              <a:rPr lang="pt-BR" dirty="0"/>
              <a:t>– Resumo das análises realizadas na água bruta do </a:t>
            </a:r>
            <a:r>
              <a:rPr lang="pt-BR" dirty="0" smtClean="0"/>
              <a:t>poço</a:t>
            </a:r>
            <a:endParaRPr lang="pt-BR" sz="2000" dirty="0" smtClean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Resultados e discussão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712306"/>
              </p:ext>
            </p:extLst>
          </p:nvPr>
        </p:nvGraphicFramePr>
        <p:xfrm>
          <a:off x="3279632" y="2801991"/>
          <a:ext cx="5323217" cy="28291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9" name="Conector reto 8"/>
          <p:cNvCxnSpPr/>
          <p:nvPr/>
        </p:nvCxnSpPr>
        <p:spPr>
          <a:xfrm>
            <a:off x="6016544" y="5297753"/>
            <a:ext cx="2452643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" name="Conector reto 3"/>
          <p:cNvCxnSpPr/>
          <p:nvPr/>
        </p:nvCxnSpPr>
        <p:spPr>
          <a:xfrm>
            <a:off x="3597779" y="5201453"/>
            <a:ext cx="2452643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561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248153"/>
            <a:ext cx="1047757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Primeiros </a:t>
            </a:r>
            <a:r>
              <a:rPr lang="pt-BR" dirty="0"/>
              <a:t>testes com o filtro da </a:t>
            </a:r>
            <a:r>
              <a:rPr lang="pt-BR" dirty="0" err="1"/>
              <a:t>Salta-z</a:t>
            </a:r>
            <a:r>
              <a:rPr lang="pt-BR" dirty="0"/>
              <a:t> na </a:t>
            </a:r>
            <a:r>
              <a:rPr lang="pt-BR" dirty="0" smtClean="0"/>
              <a:t>comunidade verificou-se </a:t>
            </a:r>
            <a:r>
              <a:rPr lang="pt-BR" dirty="0"/>
              <a:t>a redução dos teores de ferro total e o aumento inesperado </a:t>
            </a:r>
            <a:r>
              <a:rPr lang="pt-BR" dirty="0" smtClean="0"/>
              <a:t>do manganês.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Distorção foi atribuída </a:t>
            </a:r>
            <a:r>
              <a:rPr lang="pt-BR" dirty="0"/>
              <a:t>à camada suporte constituída de rochas granulares </a:t>
            </a:r>
            <a:r>
              <a:rPr lang="pt-BR" dirty="0" smtClean="0"/>
              <a:t>oriundas </a:t>
            </a:r>
            <a:r>
              <a:rPr lang="pt-BR" dirty="0"/>
              <a:t>da própria localidade contendo abundante presença de manganês. </a:t>
            </a:r>
            <a:endParaRPr lang="pt-BR" dirty="0" smtClean="0"/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/>
              <a:t>Detectado o problema, e após revisão de todo processo, o filtro da </a:t>
            </a:r>
            <a:r>
              <a:rPr lang="pt-BR" dirty="0" err="1"/>
              <a:t>Salta-z</a:t>
            </a:r>
            <a:r>
              <a:rPr lang="pt-BR" dirty="0"/>
              <a:t> foi substituído assegurando-se que a camada suporte fosse de material quartzoso inerte e a </a:t>
            </a:r>
            <a:r>
              <a:rPr lang="pt-BR" dirty="0" err="1"/>
              <a:t>zeólita</a:t>
            </a:r>
            <a:r>
              <a:rPr lang="pt-BR" dirty="0"/>
              <a:t> específica para remoção de ferro </a:t>
            </a:r>
            <a:r>
              <a:rPr lang="pt-BR"/>
              <a:t>e </a:t>
            </a:r>
            <a:r>
              <a:rPr lang="pt-BR" smtClean="0"/>
              <a:t>manganês.</a:t>
            </a:r>
            <a:endParaRPr lang="pt-BR" dirty="0"/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/>
              <a:t>No filtro da </a:t>
            </a:r>
            <a:r>
              <a:rPr lang="pt-BR" dirty="0" err="1" smtClean="0"/>
              <a:t>Salta-z</a:t>
            </a:r>
            <a:r>
              <a:rPr lang="pt-BR" dirty="0" smtClean="0"/>
              <a:t> utilizou-se </a:t>
            </a:r>
            <a:r>
              <a:rPr lang="pt-BR" dirty="0"/>
              <a:t>a </a:t>
            </a:r>
            <a:r>
              <a:rPr lang="pt-BR" dirty="0" err="1"/>
              <a:t>zeólita</a:t>
            </a:r>
            <a:r>
              <a:rPr lang="pt-BR" dirty="0"/>
              <a:t> </a:t>
            </a:r>
            <a:r>
              <a:rPr lang="pt-BR" dirty="0" err="1"/>
              <a:t>clinoptilolita</a:t>
            </a:r>
            <a:r>
              <a:rPr lang="pt-BR" dirty="0"/>
              <a:t> denominada comercialmente de </a:t>
            </a:r>
            <a:r>
              <a:rPr lang="pt-BR" dirty="0" err="1"/>
              <a:t>Watercel</a:t>
            </a:r>
            <a:r>
              <a:rPr lang="pt-BR" dirty="0"/>
              <a:t>-ZF. De acordo com a CELTABRASIL (2014), esse produto é considerado não perigoso, não inflamável, não tóxico, não explosivo e inócuo ao meio ambiente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Resultados e discussão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24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248154"/>
            <a:ext cx="1047757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O </a:t>
            </a:r>
            <a:r>
              <a:rPr lang="pt-BR" dirty="0"/>
              <a:t>tratamento da água para remoção dos metais em excesso foi precedido de oxidação química (Hipoclorito de cálcio 65%) </a:t>
            </a:r>
            <a:r>
              <a:rPr lang="pt-BR" dirty="0" smtClean="0"/>
              <a:t>e </a:t>
            </a:r>
            <a:r>
              <a:rPr lang="pt-BR" dirty="0"/>
              <a:t>precipitação antes da </a:t>
            </a:r>
            <a:r>
              <a:rPr lang="pt-BR" dirty="0" smtClean="0"/>
              <a:t>filtração.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/>
              <a:t>As dosagens do cloro utilizadas para oxidação </a:t>
            </a:r>
            <a:r>
              <a:rPr lang="pt-BR" dirty="0" smtClean="0"/>
              <a:t>do Fe </a:t>
            </a:r>
            <a:r>
              <a:rPr lang="pt-BR" dirty="0"/>
              <a:t>e Mn </a:t>
            </a:r>
            <a:r>
              <a:rPr lang="pt-BR" dirty="0" smtClean="0"/>
              <a:t>variaram </a:t>
            </a:r>
            <a:r>
              <a:rPr lang="pt-BR" dirty="0"/>
              <a:t>entre 2,0 e 3,0 mg/L. </a:t>
            </a:r>
            <a:r>
              <a:rPr lang="pt-BR" dirty="0" smtClean="0"/>
              <a:t>Concentrações coerentes </a:t>
            </a:r>
            <a:r>
              <a:rPr lang="pt-BR" dirty="0"/>
              <a:t>com a descrita na literatura </a:t>
            </a:r>
            <a:r>
              <a:rPr lang="pt-BR" dirty="0" smtClean="0"/>
              <a:t>ferro </a:t>
            </a:r>
            <a:r>
              <a:rPr lang="pt-BR" dirty="0"/>
              <a:t>solúvel de 1 mg/L e de manganês de 1 mg/L é, de respectivamente, 0,62 mg/L e 1,30 mg/L.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A taxa </a:t>
            </a:r>
            <a:r>
              <a:rPr lang="pt-BR" dirty="0"/>
              <a:t>de oxidação de compostos solúveis de ferro e manganês em águas depende do </a:t>
            </a:r>
            <a:r>
              <a:rPr lang="pt-BR" dirty="0">
                <a:solidFill>
                  <a:srgbClr val="0000CC"/>
                </a:solidFill>
              </a:rPr>
              <a:t>valor do pH</a:t>
            </a:r>
            <a:r>
              <a:rPr lang="pt-BR" dirty="0"/>
              <a:t>, da alcalinidade, da temperatura, do teor de matéria orgânica, da concentração do oxidante e da dispersão do oxidante na </a:t>
            </a:r>
            <a:r>
              <a:rPr lang="pt-BR" dirty="0" smtClean="0"/>
              <a:t>água.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Funcionamento por </a:t>
            </a:r>
            <a:r>
              <a:rPr lang="pt-BR" dirty="0"/>
              <a:t>batelada</a:t>
            </a:r>
            <a:r>
              <a:rPr lang="pt-BR" dirty="0" smtClean="0"/>
              <a:t>, </a:t>
            </a:r>
            <a:r>
              <a:rPr lang="pt-BR" dirty="0"/>
              <a:t>onde parte do precipitado correspondente principalmente aos sedimentos férrico e </a:t>
            </a:r>
            <a:r>
              <a:rPr lang="pt-BR" dirty="0" err="1"/>
              <a:t>mangânico</a:t>
            </a:r>
            <a:r>
              <a:rPr lang="pt-BR" dirty="0"/>
              <a:t> fica retido no fundo do </a:t>
            </a:r>
            <a:r>
              <a:rPr lang="pt-BR" dirty="0" smtClean="0"/>
              <a:t>reservatório.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Resultados e discussão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71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248154"/>
            <a:ext cx="1047757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O </a:t>
            </a:r>
            <a:r>
              <a:rPr lang="pt-BR" dirty="0"/>
              <a:t>tratamento da água para remoção dos metais em excesso foi precedido de oxidação química (Hipoclorito de cálcio 65%) </a:t>
            </a:r>
            <a:r>
              <a:rPr lang="pt-BR" dirty="0" smtClean="0"/>
              <a:t>e </a:t>
            </a:r>
            <a:r>
              <a:rPr lang="pt-BR" dirty="0"/>
              <a:t>precipitação antes da </a:t>
            </a:r>
            <a:r>
              <a:rPr lang="pt-BR" dirty="0" smtClean="0"/>
              <a:t>filtração.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/>
              <a:t>As dosagens do cloro utilizadas para oxidação </a:t>
            </a:r>
            <a:r>
              <a:rPr lang="pt-BR" dirty="0" smtClean="0"/>
              <a:t>do Fe </a:t>
            </a:r>
            <a:r>
              <a:rPr lang="pt-BR" dirty="0"/>
              <a:t>e Mn </a:t>
            </a:r>
            <a:r>
              <a:rPr lang="pt-BR" dirty="0" smtClean="0"/>
              <a:t>variaram </a:t>
            </a:r>
            <a:r>
              <a:rPr lang="pt-BR" dirty="0"/>
              <a:t>entre 2,0 e 3,0 mg/L. </a:t>
            </a:r>
            <a:r>
              <a:rPr lang="pt-BR" dirty="0" smtClean="0"/>
              <a:t>Concentrações coerentes </a:t>
            </a:r>
            <a:r>
              <a:rPr lang="pt-BR" dirty="0"/>
              <a:t>com a descrita na literatura </a:t>
            </a:r>
            <a:r>
              <a:rPr lang="pt-BR" dirty="0" smtClean="0"/>
              <a:t>ferro </a:t>
            </a:r>
            <a:r>
              <a:rPr lang="pt-BR" dirty="0"/>
              <a:t>solúvel de 1 mg/L e de manganês de 1 mg/L é, de respectivamente, 0,62 mg/L e 1,30 mg/L.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A taxa </a:t>
            </a:r>
            <a:r>
              <a:rPr lang="pt-BR" dirty="0"/>
              <a:t>de oxidação de compostos solúveis de ferro e manganês em águas depende do </a:t>
            </a:r>
            <a:r>
              <a:rPr lang="pt-BR" dirty="0">
                <a:solidFill>
                  <a:srgbClr val="0000CC"/>
                </a:solidFill>
              </a:rPr>
              <a:t>valor do pH</a:t>
            </a:r>
            <a:r>
              <a:rPr lang="pt-BR" dirty="0"/>
              <a:t>, da alcalinidade, da temperatura, do teor de matéria orgânica, da concentração do oxidante e da dispersão do oxidante na </a:t>
            </a:r>
            <a:r>
              <a:rPr lang="pt-BR" dirty="0" smtClean="0"/>
              <a:t>água.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Funcionamento por </a:t>
            </a:r>
            <a:r>
              <a:rPr lang="pt-BR" dirty="0"/>
              <a:t>batelada</a:t>
            </a:r>
            <a:r>
              <a:rPr lang="pt-BR" dirty="0" smtClean="0"/>
              <a:t>, </a:t>
            </a:r>
            <a:r>
              <a:rPr lang="pt-BR" dirty="0"/>
              <a:t>onde parte do precipitado correspondente principalmente aos sedimentos férrico e </a:t>
            </a:r>
            <a:r>
              <a:rPr lang="pt-BR" dirty="0" err="1"/>
              <a:t>mangânico</a:t>
            </a:r>
            <a:r>
              <a:rPr lang="pt-BR" dirty="0"/>
              <a:t> fica retido no fundo do </a:t>
            </a:r>
            <a:r>
              <a:rPr lang="pt-BR" dirty="0" smtClean="0"/>
              <a:t>reservatório.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Resultados e discussão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93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248153"/>
            <a:ext cx="1047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Tabela </a:t>
            </a:r>
            <a:r>
              <a:rPr lang="pt-BR" dirty="0"/>
              <a:t>2</a:t>
            </a:r>
            <a:r>
              <a:rPr lang="pt-BR" dirty="0" smtClean="0"/>
              <a:t> </a:t>
            </a:r>
            <a:r>
              <a:rPr lang="pt-BR" dirty="0"/>
              <a:t>– Comparativo entre a água bruta e tratada com a </a:t>
            </a:r>
            <a:r>
              <a:rPr lang="pt-BR" dirty="0" err="1"/>
              <a:t>Salta-z</a:t>
            </a:r>
            <a:endParaRPr lang="pt-BR" sz="2000" dirty="0" smtClean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Resultados e discussão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276008"/>
              </p:ext>
            </p:extLst>
          </p:nvPr>
        </p:nvGraphicFramePr>
        <p:xfrm>
          <a:off x="1295467" y="2636912"/>
          <a:ext cx="9409043" cy="3520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1232">
                  <a:extLst>
                    <a:ext uri="{9D8B030D-6E8A-4147-A177-3AD203B41FA5}">
                      <a16:colId xmlns:a16="http://schemas.microsoft.com/office/drawing/2014/main" xmlns="" val="3541038013"/>
                    </a:ext>
                  </a:extLst>
                </a:gridCol>
                <a:gridCol w="1881232">
                  <a:extLst>
                    <a:ext uri="{9D8B030D-6E8A-4147-A177-3AD203B41FA5}">
                      <a16:colId xmlns:a16="http://schemas.microsoft.com/office/drawing/2014/main" xmlns="" val="1030738900"/>
                    </a:ext>
                  </a:extLst>
                </a:gridCol>
                <a:gridCol w="1882193">
                  <a:extLst>
                    <a:ext uri="{9D8B030D-6E8A-4147-A177-3AD203B41FA5}">
                      <a16:colId xmlns:a16="http://schemas.microsoft.com/office/drawing/2014/main" xmlns="" val="2607323089"/>
                    </a:ext>
                  </a:extLst>
                </a:gridCol>
                <a:gridCol w="1882193">
                  <a:extLst>
                    <a:ext uri="{9D8B030D-6E8A-4147-A177-3AD203B41FA5}">
                      <a16:colId xmlns:a16="http://schemas.microsoft.com/office/drawing/2014/main" xmlns="" val="3377602784"/>
                    </a:ext>
                  </a:extLst>
                </a:gridCol>
                <a:gridCol w="1882193">
                  <a:extLst>
                    <a:ext uri="{9D8B030D-6E8A-4147-A177-3AD203B41FA5}">
                      <a16:colId xmlns:a16="http://schemas.microsoft.com/office/drawing/2014/main" xmlns="" val="1012040729"/>
                    </a:ext>
                  </a:extLst>
                </a:gridCol>
              </a:tblGrid>
              <a:tr h="6041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Parâmetro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Expresso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como (unidade)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Valor de referência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Água bruta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(última análise)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Água tratada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3925433174"/>
                  </a:ext>
                </a:extLst>
              </a:tr>
              <a:tr h="2856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Ferro Total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743200" algn="ctr"/>
                          <a:tab pos="449580" algn="l"/>
                        </a:tabLst>
                      </a:pPr>
                      <a:r>
                        <a:rPr lang="pt-BR" sz="1400" dirty="0">
                          <a:effectLst/>
                        </a:rPr>
                        <a:t>Fe (mg/L)</a:t>
                      </a:r>
                      <a:endParaRPr lang="pt-BR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0,3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2,07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0,01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2540978855"/>
                  </a:ext>
                </a:extLst>
              </a:tr>
              <a:tr h="2856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Manganês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Mn (mg/L)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0,1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0,319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0,042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3437504545"/>
                  </a:ext>
                </a:extLst>
              </a:tr>
              <a:tr h="2856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Cor aparente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uH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15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550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10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2406993891"/>
                  </a:ext>
                </a:extLst>
              </a:tr>
              <a:tr h="2856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Turbidez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uT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5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75,0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0,89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3940915678"/>
                  </a:ext>
                </a:extLst>
              </a:tr>
              <a:tr h="2856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pH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pH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6,0 a 9,0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5,68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6,10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822301978"/>
                  </a:ext>
                </a:extLst>
              </a:tr>
              <a:tr h="2856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Temperatura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ºC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-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29,2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30,0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1070058188"/>
                  </a:ext>
                </a:extLst>
              </a:tr>
              <a:tr h="922632">
                <a:tc gridSpan="5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Valor de referência - Portaria Consolidada nº 05/2017 – Anexo XX (Brasil, 2017)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effectLst/>
                        </a:rPr>
                        <a:t>uH</a:t>
                      </a:r>
                      <a:r>
                        <a:rPr lang="pt-BR" sz="1400" dirty="0">
                          <a:effectLst/>
                        </a:rPr>
                        <a:t> - Unidade de escala </a:t>
                      </a:r>
                      <a:r>
                        <a:rPr lang="pt-BR" sz="1400" dirty="0" err="1">
                          <a:effectLst/>
                        </a:rPr>
                        <a:t>Hazen</a:t>
                      </a:r>
                      <a:r>
                        <a:rPr lang="pt-BR" sz="1400" dirty="0">
                          <a:effectLst/>
                        </a:rPr>
                        <a:t> (Platina-Cobalto)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 err="1">
                          <a:effectLst/>
                        </a:rPr>
                        <a:t>uT</a:t>
                      </a:r>
                      <a:r>
                        <a:rPr lang="pt-BR" sz="1400" dirty="0">
                          <a:effectLst/>
                        </a:rPr>
                        <a:t> - Unidade de Turbidez (Jackson ou </a:t>
                      </a:r>
                      <a:r>
                        <a:rPr lang="pt-BR" sz="1400" dirty="0" err="1">
                          <a:effectLst/>
                        </a:rPr>
                        <a:t>Nefelométrica</a:t>
                      </a:r>
                      <a:r>
                        <a:rPr lang="pt-BR" sz="1400" dirty="0">
                          <a:effectLst/>
                        </a:rPr>
                        <a:t>)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036762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270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248153"/>
            <a:ext cx="1047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dirty="0" smtClean="0"/>
              <a:t>Gráfico </a:t>
            </a:r>
            <a:r>
              <a:rPr lang="pt-BR" dirty="0"/>
              <a:t>– Comparativo entre a água bruta e tratada com a </a:t>
            </a:r>
            <a:r>
              <a:rPr lang="pt-BR" dirty="0" err="1"/>
              <a:t>Salta-z</a:t>
            </a:r>
            <a:endParaRPr lang="pt-BR" sz="2000" dirty="0" smtClean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Resultados e discussão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5259325"/>
              </p:ext>
            </p:extLst>
          </p:nvPr>
        </p:nvGraphicFramePr>
        <p:xfrm>
          <a:off x="1449325" y="2891095"/>
          <a:ext cx="4572000" cy="2171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4647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952464" y="2248154"/>
            <a:ext cx="104775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sz="2000" dirty="0" smtClean="0"/>
              <a:t> A utilização do filtro artesanal a base de zeólita precedido de processos envolvendo oxidação química e precipitação de metais, implantado como solução alternativa de abastecimento de água na comunidade do Arara, no município do Careiro - AM, se mostrou muito eficiente para a remoção de ferro e manganês nos teores encontrados na água subterrânea que abastece a localidade.</a:t>
            </a:r>
          </a:p>
          <a:p>
            <a:pPr algn="just">
              <a:buFont typeface="Wingdings" pitchFamily="2" charset="2"/>
              <a:buChar char="Ø"/>
            </a:pPr>
            <a:endParaRPr lang="pt-BR" sz="2000" dirty="0" smtClean="0"/>
          </a:p>
          <a:p>
            <a:pPr algn="just">
              <a:buFont typeface="Wingdings" pitchFamily="2" charset="2"/>
              <a:buChar char="Ø"/>
            </a:pPr>
            <a:r>
              <a:rPr lang="pt-BR" sz="2000" dirty="0" smtClean="0"/>
              <a:t> Aplicação e/ou reaplicação desse filtro em outras comunidades Amazônicas requer minimamente estudos que envolvam a criteriosa caracterização da água a ser tratada, pessoal treinado para essa atividade e o controle da qualidade da água distribuída a população</a:t>
            </a:r>
            <a:endParaRPr lang="pt-BR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Conclusão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4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Referências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66712" y="2131536"/>
            <a:ext cx="1114432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 algn="just"/>
            <a:r>
              <a:rPr lang="pt-BR" sz="1400" dirty="0" smtClean="0"/>
              <a:t>AZEVEDO, R. P. (2017). Avaliação dos materiais e dos aspectos construtivos de um filtro artesanal a base de zeólita aplicável em soluções alternativas de abastecimento de água. In: 21ª EXPOSIÇÃO DE EXPERIÊNCIAS MUNICIPAIS EM SANEAMENTO, Campinas – SP. 47º Congresso Nacional de Saneamento da ASSEMAE. 2017, 59 - 65p.</a:t>
            </a:r>
          </a:p>
          <a:p>
            <a:pPr marL="361950" indent="-361950" algn="just"/>
            <a:r>
              <a:rPr lang="pt-BR" sz="1400" dirty="0" smtClean="0"/>
              <a:t>ALVES, D. N. B. (2008). Remoção de ferro e água de irrigação através de filtragem em areia e zeólita. Tese de Doutorado. Lavras: UFLA, 116p.</a:t>
            </a:r>
          </a:p>
          <a:p>
            <a:pPr marL="361950" indent="-361950" algn="just"/>
            <a:r>
              <a:rPr lang="pt-BR" sz="1400" dirty="0" smtClean="0"/>
              <a:t>BRASIL. Ministério da Saúde. Portaria de Consolidação nº 5, de 28 de setembro de 2017. Consolidação das normas sobre as ações e os serviços de saúde do Sistema Único de Saúde. Anexo XX  - Do controle e da vigilância da qualidade da água para consumo humano e seu padrão de potabilidade (Origem Portaria MS/GM nº 2914/2011). Diário Oficial [da] União, Brasília, 03 out. 2017.</a:t>
            </a:r>
          </a:p>
          <a:p>
            <a:pPr marL="361950" indent="-361950" algn="just"/>
            <a:r>
              <a:rPr lang="pt-BR" sz="1400" dirty="0" smtClean="0"/>
              <a:t>BRASIL. Ministério da Saúde. Fundação Nacional de Saúde (2017). Manual da solução alternativa coletiva simplificada de tratamento de água para consumo humano em pequenas comunidades utilizando filtro e dosador desenvolvidos pela Funasa/Superintendência Estadual do Pará. Brasília: Funasa. 49 p.</a:t>
            </a:r>
          </a:p>
          <a:p>
            <a:pPr marL="361950" indent="-361950" algn="just"/>
            <a:r>
              <a:rPr lang="pt-BR" sz="1400" dirty="0" smtClean="0"/>
              <a:t>CELTABRASIL (2014). Ficha de Informação de Segurança de Produto Químico (FISPQ) - </a:t>
            </a:r>
            <a:r>
              <a:rPr lang="pt-BR" sz="1400" dirty="0" err="1" smtClean="0"/>
              <a:t>Watercel</a:t>
            </a:r>
            <a:r>
              <a:rPr lang="pt-BR" sz="1400" dirty="0" smtClean="0"/>
              <a:t> ZF 0410. Cotia - SP: </a:t>
            </a:r>
            <a:r>
              <a:rPr lang="pt-BR" sz="1400" dirty="0" err="1" smtClean="0"/>
              <a:t>CeltaBrasil</a:t>
            </a:r>
            <a:r>
              <a:rPr lang="pt-BR" sz="1400" dirty="0" smtClean="0"/>
              <a:t>, 9p.</a:t>
            </a:r>
          </a:p>
          <a:p>
            <a:pPr marL="361950" indent="-361950" algn="just"/>
            <a:r>
              <a:rPr lang="pt-BR" sz="1400" dirty="0" smtClean="0"/>
              <a:t>MORUZZI, </a:t>
            </a:r>
            <a:r>
              <a:rPr lang="pt-BR" sz="1400" dirty="0" err="1" smtClean="0"/>
              <a:t>R.B.</a:t>
            </a:r>
            <a:r>
              <a:rPr lang="pt-BR" sz="1400" dirty="0" smtClean="0"/>
              <a:t>; REALI, </a:t>
            </a:r>
            <a:r>
              <a:rPr lang="pt-BR" sz="1400" dirty="0" err="1" smtClean="0"/>
              <a:t>M.A.P.</a:t>
            </a:r>
            <a:r>
              <a:rPr lang="pt-BR" sz="1400" dirty="0" smtClean="0"/>
              <a:t> (2012). Oxidação e remoção de ferro e manganês em águas para fins de abastecimento público ou industrial – uma abordagem geral. Revista de Engenharia e Tecnologia. V. 4, Nº. 1, Abr/2012, p. 29-43.</a:t>
            </a:r>
          </a:p>
          <a:p>
            <a:pPr marL="361950" indent="-361950" algn="just"/>
            <a:r>
              <a:rPr lang="en-US" sz="1400" dirty="0" smtClean="0"/>
              <a:t>RESENDE, N. G. A. M.; MONTE, M. B. M. (2005). </a:t>
            </a:r>
            <a:r>
              <a:rPr lang="pt-BR" sz="1400" dirty="0" smtClean="0"/>
              <a:t>Zeólitas Naturais. In: Rochas &amp; Minerais Industriais. LUZ, A. B.; LINS, F. A. F. Rio de Janeiro: CETEM/MCT, 2005. 867p.</a:t>
            </a:r>
          </a:p>
          <a:p>
            <a:pPr marL="361950" indent="-361950" algn="just"/>
            <a:r>
              <a:rPr lang="pt-BR" sz="1400" dirty="0" smtClean="0"/>
              <a:t>VISTUBA, J. P. (2010). Remoção de ferro e manganês de água de abastecimento por meio de filtração </a:t>
            </a:r>
            <a:r>
              <a:rPr lang="pt-BR" sz="1400" dirty="0" err="1" smtClean="0"/>
              <a:t>adsortiva</a:t>
            </a:r>
            <a:r>
              <a:rPr lang="pt-BR" sz="1400" dirty="0" smtClean="0"/>
              <a:t>. Dissertação de Mestrado em Engenharia Ambiental. Florianópolis: UFSC. 110p.</a:t>
            </a:r>
          </a:p>
        </p:txBody>
      </p:sp>
    </p:spTree>
    <p:extLst>
      <p:ext uri="{BB962C8B-B14F-4D97-AF65-F5344CB8AC3E}">
        <p14:creationId xmlns:p14="http://schemas.microsoft.com/office/powerpoint/2010/main" val="20144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" y="-71462"/>
            <a:ext cx="1224478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3279632" y="1470028"/>
            <a:ext cx="5483387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 smtClean="0">
                <a:solidFill>
                  <a:srgbClr val="0070C0"/>
                </a:solidFill>
              </a:rPr>
              <a:t>Contatos</a:t>
            </a:r>
            <a:endParaRPr lang="pt-BR" sz="2800" dirty="0" smtClean="0">
              <a:solidFill>
                <a:srgbClr val="0070C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333467" y="2775893"/>
            <a:ext cx="97155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/>
              <a:t>OBRIGADO!</a:t>
            </a:r>
            <a:endParaRPr lang="pt-BR" sz="2000" dirty="0" smtClean="0">
              <a:solidFill>
                <a:srgbClr val="0000CC"/>
              </a:solidFill>
            </a:endParaRPr>
          </a:p>
          <a:p>
            <a:pPr algn="just"/>
            <a:endParaRPr lang="pt-BR" sz="2000" dirty="0" smtClean="0"/>
          </a:p>
          <a:p>
            <a:pPr algn="ctr"/>
            <a:endParaRPr lang="pt-BR" sz="2000" b="1" dirty="0" smtClean="0"/>
          </a:p>
          <a:p>
            <a:pPr algn="ctr"/>
            <a:r>
              <a:rPr lang="pt-BR" sz="2000" b="1" dirty="0" smtClean="0"/>
              <a:t>Rainier Pedraça de Azevedo</a:t>
            </a:r>
          </a:p>
          <a:p>
            <a:pPr algn="ctr"/>
            <a:r>
              <a:rPr lang="pt-BR" sz="2000" dirty="0" smtClean="0"/>
              <a:t>Fundação Nacional de Saúde – Funasa</a:t>
            </a:r>
          </a:p>
          <a:p>
            <a:pPr algn="ctr"/>
            <a:r>
              <a:rPr lang="pt-BR" sz="2000" dirty="0" smtClean="0"/>
              <a:t>Superintendência Estadual do Amazonas – </a:t>
            </a:r>
            <a:r>
              <a:rPr lang="pt-BR" sz="2000" dirty="0" err="1" smtClean="0"/>
              <a:t>Suest</a:t>
            </a:r>
            <a:r>
              <a:rPr lang="pt-BR" sz="2000" dirty="0" smtClean="0"/>
              <a:t>/AM</a:t>
            </a:r>
          </a:p>
          <a:p>
            <a:pPr algn="ctr"/>
            <a:r>
              <a:rPr lang="pt-BR" sz="2000" dirty="0" smtClean="0"/>
              <a:t>e-mail: </a:t>
            </a:r>
            <a:r>
              <a:rPr lang="pt-BR" sz="2000" u="sng" dirty="0" smtClean="0">
                <a:hlinkClick r:id="rId3"/>
              </a:rPr>
              <a:t>rainier.pedraca@funasa.gov.br</a:t>
            </a:r>
            <a:endParaRPr lang="pt-BR" sz="2000" u="sng" dirty="0" smtClean="0"/>
          </a:p>
          <a:p>
            <a:pPr algn="ctr"/>
            <a:r>
              <a:rPr lang="pt-BR" sz="2000" dirty="0" smtClean="0"/>
              <a:t>(92) 3301-4153</a:t>
            </a:r>
          </a:p>
        </p:txBody>
      </p:sp>
    </p:spTree>
    <p:extLst>
      <p:ext uri="{BB962C8B-B14F-4D97-AF65-F5344CB8AC3E}">
        <p14:creationId xmlns:p14="http://schemas.microsoft.com/office/powerpoint/2010/main" val="20144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Status Report CGOFI -30-01-2015</Template>
  <TotalTime>15241</TotalTime>
  <Words>1339</Words>
  <Application>Microsoft Office PowerPoint</Application>
  <PresentationFormat>Widescreen</PresentationFormat>
  <Paragraphs>166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Futura Md BT</vt:lpstr>
      <vt:lpstr>Times New Roman</vt:lpstr>
      <vt:lpstr>Wingdings</vt:lpstr>
      <vt:lpstr>Tema do Office</vt:lpstr>
      <vt:lpstr>UTILIZAÇÃO DE FILTRO ARTESANAL A BASE DE ZEÓLITA PARA REMOÇÃO DE FERRO E MANGANÊS DE ÁGUA SUBTERRÂNEA EM COMUNIDADE NA AMAZÔNIA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Christiane</dc:creator>
  <cp:lastModifiedBy>3681</cp:lastModifiedBy>
  <cp:revision>299</cp:revision>
  <dcterms:created xsi:type="dcterms:W3CDTF">2017-03-31T13:41:12Z</dcterms:created>
  <dcterms:modified xsi:type="dcterms:W3CDTF">2018-05-29T14:01:01Z</dcterms:modified>
</cp:coreProperties>
</file>