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3"/>
  </p:handoutMasterIdLst>
  <p:sldIdLst>
    <p:sldId id="256" r:id="rId2"/>
    <p:sldId id="258" r:id="rId3"/>
    <p:sldId id="275" r:id="rId4"/>
    <p:sldId id="266" r:id="rId5"/>
    <p:sldId id="278" r:id="rId6"/>
    <p:sldId id="279" r:id="rId7"/>
    <p:sldId id="280" r:id="rId8"/>
    <p:sldId id="281" r:id="rId9"/>
    <p:sldId id="264" r:id="rId10"/>
    <p:sldId id="269" r:id="rId11"/>
    <p:sldId id="270" r:id="rId12"/>
    <p:sldId id="272" r:id="rId13"/>
    <p:sldId id="263" r:id="rId14"/>
    <p:sldId id="262" r:id="rId15"/>
    <p:sldId id="273" r:id="rId16"/>
    <p:sldId id="261" r:id="rId17"/>
    <p:sldId id="268" r:id="rId18"/>
    <p:sldId id="260" r:id="rId19"/>
    <p:sldId id="276" r:id="rId20"/>
    <p:sldId id="274" r:id="rId21"/>
    <p:sldId id="277" r:id="rId2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>
      <p:cViewPr varScale="1">
        <p:scale>
          <a:sx n="74" d="100"/>
          <a:sy n="74" d="100"/>
        </p:scale>
        <p:origin x="1290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cap="all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Plan1!$B$1</c:f>
              <c:strCache>
                <c:ptCount val="1"/>
                <c:pt idx="0">
                  <c:v>Distribuição de Água no Brasil 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outEnd"/>
              <c:showLegendKey val="0"/>
              <c:showVal val="0"/>
              <c:showCatName val="1"/>
              <c:showSerName val="0"/>
              <c:showPercent val="0"/>
              <c:showBubbleSize val="0"/>
            </c:dLbl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1" i="0" u="none" strike="noStrike" kern="1200" spc="0" baseline="0">
                      <a:solidFill>
                        <a:schemeClr val="accent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outEnd"/>
              <c:showLegendKey val="0"/>
              <c:showVal val="0"/>
              <c:showCatName val="1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spc="0" baseline="0">
                    <a:solidFill>
                      <a:schemeClr val="accent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outEnd"/>
            <c:showLegendKey val="0"/>
            <c:showVal val="0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Plan1!$A$2:$A$3</c:f>
              <c:strCache>
                <c:ptCount val="2"/>
                <c:pt idx="0">
                  <c:v>Hidrometrada</c:v>
                </c:pt>
                <c:pt idx="1">
                  <c:v>Perdida</c:v>
                </c:pt>
              </c:strCache>
            </c:strRef>
          </c:cat>
          <c:val>
            <c:numRef>
              <c:f>Plan1!$B$2:$B$3</c:f>
              <c:numCache>
                <c:formatCode>0.00%</c:formatCode>
                <c:ptCount val="2"/>
                <c:pt idx="0">
                  <c:v>0.71899999999999997</c:v>
                </c:pt>
                <c:pt idx="1">
                  <c:v>0.38100000000000001</c:v>
                </c:pt>
              </c:numCache>
            </c:numRef>
          </c:val>
        </c:ser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cs:styleClr val="auto"/>
    </cs:fontRef>
    <cs:defRPr sz="133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33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  <p:pic>
        <p:nvPicPr>
          <p:cNvPr id="7" name="Picture 3" descr="Z:\Documentos\2018\48º Congresso da Assemae\Peças Gráficas\Template Power Point\banner 730x124 (2) - Cópia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3"/>
            <a:ext cx="9180512" cy="1400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Z:\Documentos\2018\48º Congresso da Assemae\Peças Gráficas\Template Power Point\fundo power point.jpg"/>
          <p:cNvPicPr>
            <a:picLocks noChangeAspect="1" noChangeArrowheads="1"/>
          </p:cNvPicPr>
          <p:nvPr userDrawn="1"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36512" y="0"/>
            <a:ext cx="9180512" cy="551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23.jpeg"/><Relationship Id="rId7" Type="http://schemas.openxmlformats.org/officeDocument/2006/relationships/image" Target="../media/image26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microsoft.com/office/2007/relationships/hdphoto" Target="../media/hdphoto1.wdp"/><Relationship Id="rId4" Type="http://schemas.openxmlformats.org/officeDocument/2006/relationships/image" Target="../media/image24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683568" y="3789040"/>
            <a:ext cx="7776864" cy="1655762"/>
          </a:xfrm>
        </p:spPr>
        <p:txBody>
          <a:bodyPr>
            <a:normAutofit/>
          </a:bodyPr>
          <a:lstStyle/>
          <a:p>
            <a:pPr marL="0" indent="0" algn="l">
              <a:buNone/>
            </a:pPr>
            <a:r>
              <a:rPr lang="pt-BR" sz="2800" b="1" dirty="0" smtClean="0"/>
              <a:t>Bruna Florez da Silveira</a:t>
            </a:r>
          </a:p>
          <a:p>
            <a:pPr algn="l"/>
            <a:endParaRPr lang="pt-BR" sz="2800" dirty="0"/>
          </a:p>
        </p:txBody>
      </p:sp>
      <p:sp>
        <p:nvSpPr>
          <p:cNvPr id="5" name="Título 1"/>
          <p:cNvSpPr>
            <a:spLocks noGrp="1"/>
          </p:cNvSpPr>
          <p:nvPr>
            <p:ph type="ctrTitle" idx="4294967295"/>
          </p:nvPr>
        </p:nvSpPr>
        <p:spPr>
          <a:xfrm>
            <a:off x="683568" y="1124744"/>
            <a:ext cx="7956376" cy="2387600"/>
          </a:xfrm>
        </p:spPr>
        <p:txBody>
          <a:bodyPr anchor="ctr" anchorCtr="0">
            <a:normAutofit/>
          </a:bodyPr>
          <a:lstStyle/>
          <a:p>
            <a:r>
              <a:rPr lang="pt-BR" b="1" dirty="0" smtClean="0"/>
              <a:t>A Setorização de Redes de Distribuição de Água com Foco para o Controle de Perdas</a:t>
            </a:r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260215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96" y="2204864"/>
            <a:ext cx="2765031" cy="296591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1340768"/>
            <a:ext cx="3726672" cy="2552458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36096" y="1628800"/>
            <a:ext cx="2838710" cy="3670679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-36512" y="0"/>
            <a:ext cx="9180512" cy="105273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9" name="CaixaDeTexto 8"/>
          <p:cNvSpPr txBox="1"/>
          <p:nvPr/>
        </p:nvSpPr>
        <p:spPr>
          <a:xfrm>
            <a:off x="2033464" y="160436"/>
            <a:ext cx="5040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dirty="0" smtClean="0"/>
              <a:t>São José do Rio Preto</a:t>
            </a:r>
            <a:endParaRPr lang="pt-BR" sz="4400" dirty="0"/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40" y="56577"/>
            <a:ext cx="1133872" cy="939582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4024" y="130760"/>
            <a:ext cx="1981477" cy="828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ixaDeTexto 7"/>
          <p:cNvSpPr txBox="1"/>
          <p:nvPr/>
        </p:nvSpPr>
        <p:spPr>
          <a:xfrm>
            <a:off x="-36512" y="0"/>
            <a:ext cx="9180512" cy="105273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9" name="CaixaDeTexto 8"/>
          <p:cNvSpPr txBox="1"/>
          <p:nvPr/>
        </p:nvSpPr>
        <p:spPr>
          <a:xfrm>
            <a:off x="2033464" y="160436"/>
            <a:ext cx="5040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dirty="0" smtClean="0"/>
              <a:t>São José do Rio Preto</a:t>
            </a:r>
            <a:endParaRPr lang="pt-BR" sz="4400" dirty="0"/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40" y="56577"/>
            <a:ext cx="1133872" cy="939582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4024" y="130760"/>
            <a:ext cx="1981477" cy="828791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55318" y="1391732"/>
            <a:ext cx="19082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 smtClean="0"/>
              <a:t>166 anos</a:t>
            </a:r>
            <a:endParaRPr lang="pt-BR" sz="3200" dirty="0"/>
          </a:p>
        </p:txBody>
      </p:sp>
      <p:sp>
        <p:nvSpPr>
          <p:cNvPr id="12" name="CaixaDeTexto 11"/>
          <p:cNvSpPr txBox="1"/>
          <p:nvPr/>
        </p:nvSpPr>
        <p:spPr>
          <a:xfrm>
            <a:off x="1109424" y="1991691"/>
            <a:ext cx="24482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 smtClean="0"/>
              <a:t>450 mil habitantes</a:t>
            </a:r>
            <a:endParaRPr lang="pt-BR" sz="2800" dirty="0"/>
          </a:p>
        </p:txBody>
      </p:sp>
      <p:pic>
        <p:nvPicPr>
          <p:cNvPr id="1026" name="Picture 2" descr="Imagem relacionad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1389904"/>
            <a:ext cx="5185164" cy="2111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CaixaDeTexto 13"/>
          <p:cNvSpPr txBox="1"/>
          <p:nvPr/>
        </p:nvSpPr>
        <p:spPr>
          <a:xfrm>
            <a:off x="6228184" y="4577887"/>
            <a:ext cx="28017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/>
              <a:t>Redução das perdas de 32% para 28%</a:t>
            </a:r>
            <a:endParaRPr lang="pt-BR" sz="2400" dirty="0"/>
          </a:p>
        </p:txBody>
      </p:sp>
      <p:sp>
        <p:nvSpPr>
          <p:cNvPr id="15" name="CaixaDeTexto 14"/>
          <p:cNvSpPr txBox="1"/>
          <p:nvPr/>
        </p:nvSpPr>
        <p:spPr>
          <a:xfrm>
            <a:off x="4337720" y="3564514"/>
            <a:ext cx="27363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/>
              <a:t>9ª cidade com o melhor Saneamento do país !</a:t>
            </a:r>
          </a:p>
        </p:txBody>
      </p:sp>
      <p:sp>
        <p:nvSpPr>
          <p:cNvPr id="16" name="CaixaDeTexto 15"/>
          <p:cNvSpPr txBox="1"/>
          <p:nvPr/>
        </p:nvSpPr>
        <p:spPr>
          <a:xfrm>
            <a:off x="431540" y="3070564"/>
            <a:ext cx="30484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 smtClean="0"/>
              <a:t>136.309 Ligações</a:t>
            </a:r>
          </a:p>
        </p:txBody>
      </p:sp>
      <p:sp>
        <p:nvSpPr>
          <p:cNvPr id="17" name="CaixaDeTexto 16"/>
          <p:cNvSpPr txBox="1"/>
          <p:nvPr/>
        </p:nvSpPr>
        <p:spPr>
          <a:xfrm>
            <a:off x="155318" y="3826182"/>
            <a:ext cx="23042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/>
              <a:t>1.985,98 Km de redes de água</a:t>
            </a:r>
          </a:p>
        </p:txBody>
      </p:sp>
      <p:sp>
        <p:nvSpPr>
          <p:cNvPr id="19" name="CaixaDeTexto 18"/>
          <p:cNvSpPr txBox="1"/>
          <p:nvPr/>
        </p:nvSpPr>
        <p:spPr>
          <a:xfrm>
            <a:off x="2261846" y="4674017"/>
            <a:ext cx="26704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/>
              <a:t>1.870,44 Km de redes de esgoto</a:t>
            </a:r>
          </a:p>
        </p:txBody>
      </p:sp>
    </p:spTree>
    <p:extLst>
      <p:ext uri="{BB962C8B-B14F-4D97-AF65-F5344CB8AC3E}">
        <p14:creationId xmlns:p14="http://schemas.microsoft.com/office/powerpoint/2010/main" val="3186255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  <p:bldP spid="14" grpId="0"/>
      <p:bldP spid="15" grpId="0"/>
      <p:bldP spid="16" grpId="0"/>
      <p:bldP spid="17" grpId="0"/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" name="Espaço Reservado para Conteúdo 2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74506769"/>
              </p:ext>
            </p:extLst>
          </p:nvPr>
        </p:nvGraphicFramePr>
        <p:xfrm>
          <a:off x="611560" y="548680"/>
          <a:ext cx="8075240" cy="45365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2" name="CaixaDeTexto 21"/>
          <p:cNvSpPr txBox="1"/>
          <p:nvPr/>
        </p:nvSpPr>
        <p:spPr>
          <a:xfrm>
            <a:off x="7740352" y="5229225"/>
            <a:ext cx="23762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b="1" dirty="0" smtClean="0"/>
              <a:t>FONTE: SNIS (2016)</a:t>
            </a:r>
            <a:endParaRPr lang="pt-BR" sz="1000" b="1" dirty="0"/>
          </a:p>
        </p:txBody>
      </p:sp>
      <p:sp>
        <p:nvSpPr>
          <p:cNvPr id="2" name="CaixaDeTexto 1"/>
          <p:cNvSpPr txBox="1"/>
          <p:nvPr/>
        </p:nvSpPr>
        <p:spPr>
          <a:xfrm>
            <a:off x="35496" y="2132856"/>
            <a:ext cx="216024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rgbClr val="C00000"/>
                </a:solidFill>
              </a:rPr>
              <a:t>Vazamentos</a:t>
            </a:r>
          </a:p>
          <a:p>
            <a:r>
              <a:rPr lang="pt-BR" sz="1600" b="1" dirty="0" smtClean="0">
                <a:solidFill>
                  <a:srgbClr val="C00000"/>
                </a:solidFill>
              </a:rPr>
              <a:t>Ligações Clandestinas</a:t>
            </a:r>
          </a:p>
          <a:p>
            <a:r>
              <a:rPr lang="pt-BR" sz="1600" b="1" dirty="0" smtClean="0">
                <a:solidFill>
                  <a:srgbClr val="C00000"/>
                </a:solidFill>
              </a:rPr>
              <a:t>Fraudes</a:t>
            </a:r>
          </a:p>
          <a:p>
            <a:r>
              <a:rPr lang="pt-BR" sz="1600" b="1" dirty="0" smtClean="0">
                <a:solidFill>
                  <a:srgbClr val="C00000"/>
                </a:solidFill>
              </a:rPr>
              <a:t>Medições Incorretas</a:t>
            </a:r>
            <a:endParaRPr lang="pt-BR" sz="1600" b="1" dirty="0">
              <a:solidFill>
                <a:srgbClr val="C00000"/>
              </a:solidFill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3059832" y="1963579"/>
            <a:ext cx="7200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/>
              <a:t>38,1%</a:t>
            </a:r>
            <a:endParaRPr lang="pt-BR" sz="1600" b="1" dirty="0"/>
          </a:p>
        </p:txBody>
      </p:sp>
      <p:sp>
        <p:nvSpPr>
          <p:cNvPr id="6" name="CaixaDeTexto 5"/>
          <p:cNvSpPr txBox="1"/>
          <p:nvPr/>
        </p:nvSpPr>
        <p:spPr>
          <a:xfrm>
            <a:off x="5080979" y="2647667"/>
            <a:ext cx="7920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/>
              <a:t>71,9%</a:t>
            </a:r>
            <a:endParaRPr lang="pt-BR" sz="1600" b="1" dirty="0"/>
          </a:p>
        </p:txBody>
      </p:sp>
      <p:sp>
        <p:nvSpPr>
          <p:cNvPr id="4" name="CaixaDeTexto 3"/>
          <p:cNvSpPr txBox="1"/>
          <p:nvPr/>
        </p:nvSpPr>
        <p:spPr>
          <a:xfrm rot="21355369">
            <a:off x="1516900" y="2065206"/>
            <a:ext cx="6264560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t-BR" sz="5400" dirty="0" smtClean="0"/>
              <a:t>COMO COMBATÊ-LA?</a:t>
            </a:r>
            <a:endParaRPr lang="pt-BR" sz="5400" dirty="0"/>
          </a:p>
        </p:txBody>
      </p:sp>
    </p:spTree>
    <p:extLst>
      <p:ext uri="{BB962C8B-B14F-4D97-AF65-F5344CB8AC3E}">
        <p14:creationId xmlns:p14="http://schemas.microsoft.com/office/powerpoint/2010/main" val="670062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 smtClean="0"/>
              <a:t>MODELAGEM HIDRÁULICA</a:t>
            </a:r>
            <a:endParaRPr lang="pt-BR" b="1" dirty="0"/>
          </a:p>
        </p:txBody>
      </p:sp>
      <p:pic>
        <p:nvPicPr>
          <p:cNvPr id="4" name="Picture 2" descr="Resultado de imagem para modelagem hidrauli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654711"/>
            <a:ext cx="5477428" cy="3286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ítulo 1"/>
          <p:cNvSpPr txBox="1">
            <a:spLocks/>
          </p:cNvSpPr>
          <p:nvPr/>
        </p:nvSpPr>
        <p:spPr>
          <a:xfrm>
            <a:off x="179512" y="1772816"/>
            <a:ext cx="3672408" cy="271039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400" dirty="0" smtClean="0"/>
              <a:t>Determina pressões;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pt-BR" sz="2400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400" dirty="0" smtClean="0"/>
              <a:t>Possui precisão;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pt-BR" sz="2400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400" dirty="0" smtClean="0"/>
              <a:t>Define Estratégias.</a:t>
            </a:r>
          </a:p>
        </p:txBody>
      </p:sp>
    </p:spTree>
    <p:extLst>
      <p:ext uri="{BB962C8B-B14F-4D97-AF65-F5344CB8AC3E}">
        <p14:creationId xmlns:p14="http://schemas.microsoft.com/office/powerpoint/2010/main" val="4233177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 smtClean="0"/>
              <a:t>REDUÇÃO DE PRESSÃO</a:t>
            </a:r>
            <a:endParaRPr lang="pt-BR" b="1" dirty="0"/>
          </a:p>
        </p:txBody>
      </p:sp>
      <p:pic>
        <p:nvPicPr>
          <p:cNvPr id="4" name="Picture 4" descr="Resultado de imagem para controle de pressao na rede de agu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0106" y="1628800"/>
            <a:ext cx="4486694" cy="3584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ítulo 1"/>
          <p:cNvSpPr txBox="1">
            <a:spLocks/>
          </p:cNvSpPr>
          <p:nvPr/>
        </p:nvSpPr>
        <p:spPr>
          <a:xfrm>
            <a:off x="179512" y="1396856"/>
            <a:ext cx="3672408" cy="381642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pt-BR" sz="2400" dirty="0" smtClean="0"/>
              <a:t>Frequência de arrebatamentos;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pt-BR" sz="2400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pt-BR" sz="2400" dirty="0"/>
              <a:t>D</a:t>
            </a:r>
            <a:r>
              <a:rPr lang="pt-BR" sz="2400" dirty="0" smtClean="0"/>
              <a:t>anos as tubulações;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pt-BR" sz="2400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pt-BR" sz="2400" dirty="0"/>
              <a:t>C</a:t>
            </a:r>
            <a:r>
              <a:rPr lang="pt-BR" sz="2400" dirty="0" smtClean="0"/>
              <a:t>onsumos relacionado as pressões;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pt-BR" sz="2400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pt-BR" sz="2400" dirty="0" smtClean="0"/>
              <a:t>Volume dos vazamentos.</a:t>
            </a:r>
          </a:p>
        </p:txBody>
      </p:sp>
    </p:spTree>
    <p:extLst>
      <p:ext uri="{BB962C8B-B14F-4D97-AF65-F5344CB8AC3E}">
        <p14:creationId xmlns:p14="http://schemas.microsoft.com/office/powerpoint/2010/main" val="827404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12968" cy="1143000"/>
          </a:xfrm>
        </p:spPr>
        <p:txBody>
          <a:bodyPr>
            <a:normAutofit fontScale="90000"/>
          </a:bodyPr>
          <a:lstStyle/>
          <a:p>
            <a:r>
              <a:rPr lang="pt-BR" b="1" dirty="0" smtClean="0"/>
              <a:t>CONTROLE DE LIGAÇÕES CLANDESTINAS E TROCA DE HIDRÔMETROS</a:t>
            </a:r>
            <a:endParaRPr lang="pt-BR" b="1" dirty="0"/>
          </a:p>
        </p:txBody>
      </p:sp>
      <p:pic>
        <p:nvPicPr>
          <p:cNvPr id="4" name="Picture 10" descr="Resultado de imagem para ligaÃ§Ãµes clandestinas de Ã¡gu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916832"/>
            <a:ext cx="4042792" cy="3032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ítulo 1"/>
          <p:cNvSpPr txBox="1">
            <a:spLocks/>
          </p:cNvSpPr>
          <p:nvPr/>
        </p:nvSpPr>
        <p:spPr>
          <a:xfrm>
            <a:off x="179512" y="2420888"/>
            <a:ext cx="4032448" cy="185628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pt-BR" sz="2400" dirty="0" smtClean="0"/>
              <a:t>Perdas Aparentes;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pt-BR" sz="2400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pt-BR" sz="2400" dirty="0" smtClean="0"/>
              <a:t>Aumento da arrecadação;</a:t>
            </a:r>
          </a:p>
        </p:txBody>
      </p:sp>
    </p:spTree>
    <p:extLst>
      <p:ext uri="{BB962C8B-B14F-4D97-AF65-F5344CB8AC3E}">
        <p14:creationId xmlns:p14="http://schemas.microsoft.com/office/powerpoint/2010/main" val="2331399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5536" y="259794"/>
            <a:ext cx="8229600" cy="1143000"/>
          </a:xfrm>
        </p:spPr>
        <p:txBody>
          <a:bodyPr/>
          <a:lstStyle/>
          <a:p>
            <a:r>
              <a:rPr lang="pt-BR" b="1" dirty="0" smtClean="0"/>
              <a:t>CADASTRO TÉCNICO CONFIÁVEL</a:t>
            </a:r>
            <a:endParaRPr lang="pt-BR" b="1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59980" y="1916832"/>
            <a:ext cx="4815740" cy="3096344"/>
          </a:xfrm>
          <a:prstGeom prst="rect">
            <a:avLst/>
          </a:prstGeom>
        </p:spPr>
      </p:pic>
      <p:sp>
        <p:nvSpPr>
          <p:cNvPr id="5" name="Título 1"/>
          <p:cNvSpPr txBox="1">
            <a:spLocks/>
          </p:cNvSpPr>
          <p:nvPr/>
        </p:nvSpPr>
        <p:spPr>
          <a:xfrm>
            <a:off x="179512" y="1396856"/>
            <a:ext cx="3672408" cy="381642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pt-BR" sz="2400" dirty="0" smtClean="0"/>
              <a:t>Rapidez nas manutenções;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pt-BR" sz="2400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pt-BR" sz="2400" dirty="0" smtClean="0"/>
              <a:t>Identificação de vazamentos facilitada;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pt-BR" sz="2400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pt-BR" sz="2400" dirty="0" smtClean="0"/>
              <a:t>Diminuição nos custos das obras e quebras de redes.</a:t>
            </a:r>
          </a:p>
          <a:p>
            <a:pPr algn="l"/>
            <a:endParaRPr lang="pt-BR" sz="2400" dirty="0" smtClean="0"/>
          </a:p>
        </p:txBody>
      </p:sp>
    </p:spTree>
    <p:extLst>
      <p:ext uri="{BB962C8B-B14F-4D97-AF65-F5344CB8AC3E}">
        <p14:creationId xmlns:p14="http://schemas.microsoft.com/office/powerpoint/2010/main" val="1150367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32656"/>
            <a:ext cx="8310097" cy="51169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3347864" y="332656"/>
            <a:ext cx="2736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 smtClean="0"/>
              <a:t>A Setorização</a:t>
            </a:r>
            <a:endParaRPr lang="pt-BR" sz="3600" dirty="0"/>
          </a:p>
        </p:txBody>
      </p:sp>
    </p:spTree>
    <p:extLst>
      <p:ext uri="{BB962C8B-B14F-4D97-AF65-F5344CB8AC3E}">
        <p14:creationId xmlns:p14="http://schemas.microsoft.com/office/powerpoint/2010/main" val="2593790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43442" y="26064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pt-BR" b="1" dirty="0" smtClean="0"/>
              <a:t>Projeto </a:t>
            </a:r>
            <a:r>
              <a:rPr lang="pt-BR" b="1" dirty="0"/>
              <a:t>de Setorização em um bairro da cidade de São José do Rio Preto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5" y="1546861"/>
            <a:ext cx="3259893" cy="3879698"/>
          </a:xfrm>
          <a:prstGeom prst="rect">
            <a:avLst/>
          </a:prstGeom>
        </p:spPr>
      </p:pic>
      <p:sp>
        <p:nvSpPr>
          <p:cNvPr id="5" name="Forma livre 4"/>
          <p:cNvSpPr/>
          <p:nvPr/>
        </p:nvSpPr>
        <p:spPr>
          <a:xfrm>
            <a:off x="6200775" y="1619250"/>
            <a:ext cx="2600325" cy="3790950"/>
          </a:xfrm>
          <a:custGeom>
            <a:avLst/>
            <a:gdLst>
              <a:gd name="connsiteX0" fmla="*/ 257175 w 2600325"/>
              <a:gd name="connsiteY0" fmla="*/ 542925 h 3790950"/>
              <a:gd name="connsiteX1" fmla="*/ 257175 w 2600325"/>
              <a:gd name="connsiteY1" fmla="*/ 66675 h 3790950"/>
              <a:gd name="connsiteX2" fmla="*/ 228600 w 2600325"/>
              <a:gd name="connsiteY2" fmla="*/ 95250 h 3790950"/>
              <a:gd name="connsiteX3" fmla="*/ 466725 w 2600325"/>
              <a:gd name="connsiteY3" fmla="*/ 0 h 3790950"/>
              <a:gd name="connsiteX4" fmla="*/ 885825 w 2600325"/>
              <a:gd name="connsiteY4" fmla="*/ 361950 h 3790950"/>
              <a:gd name="connsiteX5" fmla="*/ 1828800 w 2600325"/>
              <a:gd name="connsiteY5" fmla="*/ 885825 h 3790950"/>
              <a:gd name="connsiteX6" fmla="*/ 2371725 w 2600325"/>
              <a:gd name="connsiteY6" fmla="*/ 1971675 h 3790950"/>
              <a:gd name="connsiteX7" fmla="*/ 2314575 w 2600325"/>
              <a:gd name="connsiteY7" fmla="*/ 2705100 h 3790950"/>
              <a:gd name="connsiteX8" fmla="*/ 2600325 w 2600325"/>
              <a:gd name="connsiteY8" fmla="*/ 3228975 h 3790950"/>
              <a:gd name="connsiteX9" fmla="*/ 1857375 w 2600325"/>
              <a:gd name="connsiteY9" fmla="*/ 3790950 h 3790950"/>
              <a:gd name="connsiteX10" fmla="*/ 1343025 w 2600325"/>
              <a:gd name="connsiteY10" fmla="*/ 3257550 h 3790950"/>
              <a:gd name="connsiteX11" fmla="*/ 1590675 w 2600325"/>
              <a:gd name="connsiteY11" fmla="*/ 3057525 h 3790950"/>
              <a:gd name="connsiteX12" fmla="*/ 0 w 2600325"/>
              <a:gd name="connsiteY12" fmla="*/ 1104900 h 3790950"/>
              <a:gd name="connsiteX13" fmla="*/ 447675 w 2600325"/>
              <a:gd name="connsiteY13" fmla="*/ 866775 h 3790950"/>
              <a:gd name="connsiteX14" fmla="*/ 257175 w 2600325"/>
              <a:gd name="connsiteY14" fmla="*/ 542925 h 3790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600325" h="3790950">
                <a:moveTo>
                  <a:pt x="257175" y="542925"/>
                </a:moveTo>
                <a:lnTo>
                  <a:pt x="257175" y="66675"/>
                </a:lnTo>
                <a:lnTo>
                  <a:pt x="228600" y="95250"/>
                </a:lnTo>
                <a:lnTo>
                  <a:pt x="466725" y="0"/>
                </a:lnTo>
                <a:lnTo>
                  <a:pt x="885825" y="361950"/>
                </a:lnTo>
                <a:lnTo>
                  <a:pt x="1828800" y="885825"/>
                </a:lnTo>
                <a:lnTo>
                  <a:pt x="2371725" y="1971675"/>
                </a:lnTo>
                <a:lnTo>
                  <a:pt x="2314575" y="2705100"/>
                </a:lnTo>
                <a:lnTo>
                  <a:pt x="2600325" y="3228975"/>
                </a:lnTo>
                <a:lnTo>
                  <a:pt x="1857375" y="3790950"/>
                </a:lnTo>
                <a:lnTo>
                  <a:pt x="1343025" y="3257550"/>
                </a:lnTo>
                <a:lnTo>
                  <a:pt x="1590675" y="3057525"/>
                </a:lnTo>
                <a:lnTo>
                  <a:pt x="0" y="1104900"/>
                </a:lnTo>
                <a:lnTo>
                  <a:pt x="447675" y="866775"/>
                </a:lnTo>
                <a:lnTo>
                  <a:pt x="257175" y="542925"/>
                </a:lnTo>
                <a:close/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/>
          <p:nvPr/>
        </p:nvSpPr>
        <p:spPr>
          <a:xfrm>
            <a:off x="5796135" y="4522773"/>
            <a:ext cx="14344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rgbClr val="FF0000"/>
                </a:solidFill>
              </a:rPr>
              <a:t>VILA </a:t>
            </a:r>
          </a:p>
          <a:p>
            <a:r>
              <a:rPr lang="pt-BR" sz="2400" b="1" dirty="0" smtClean="0">
                <a:solidFill>
                  <a:srgbClr val="FF0000"/>
                </a:solidFill>
              </a:rPr>
              <a:t>TONINHO</a:t>
            </a:r>
            <a:endParaRPr lang="pt-BR" sz="2400" b="1" dirty="0">
              <a:solidFill>
                <a:srgbClr val="FF0000"/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301465" y="1571375"/>
            <a:ext cx="237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/>
              <a:t>2.303 Ligações</a:t>
            </a:r>
            <a:endParaRPr lang="pt-BR" sz="2400" dirty="0"/>
          </a:p>
        </p:txBody>
      </p:sp>
      <p:sp>
        <p:nvSpPr>
          <p:cNvPr id="7" name="CaixaDeTexto 6"/>
          <p:cNvSpPr txBox="1"/>
          <p:nvPr/>
        </p:nvSpPr>
        <p:spPr>
          <a:xfrm>
            <a:off x="1475656" y="2285018"/>
            <a:ext cx="23762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/>
              <a:t>Pressões Iniciais:</a:t>
            </a:r>
          </a:p>
          <a:p>
            <a:r>
              <a:rPr lang="pt-BR" sz="2400" b="1" dirty="0" smtClean="0"/>
              <a:t>Ponto 1 </a:t>
            </a:r>
            <a:r>
              <a:rPr lang="pt-BR" sz="2400" dirty="0" smtClean="0"/>
              <a:t>– 37 </a:t>
            </a:r>
            <a:r>
              <a:rPr lang="pt-BR" sz="2400" dirty="0" err="1" smtClean="0"/>
              <a:t>mca</a:t>
            </a:r>
            <a:endParaRPr lang="pt-BR" sz="2400" dirty="0" smtClean="0"/>
          </a:p>
          <a:p>
            <a:r>
              <a:rPr lang="pt-BR" sz="2400" b="1" dirty="0" smtClean="0"/>
              <a:t>Ponto 2 </a:t>
            </a:r>
            <a:r>
              <a:rPr lang="pt-BR" sz="2400" dirty="0" smtClean="0"/>
              <a:t>– 51 </a:t>
            </a:r>
            <a:r>
              <a:rPr lang="pt-BR" sz="2400" dirty="0" err="1" smtClean="0"/>
              <a:t>mca</a:t>
            </a:r>
            <a:endParaRPr lang="pt-BR" sz="2400" dirty="0" smtClean="0"/>
          </a:p>
        </p:txBody>
      </p:sp>
      <p:sp>
        <p:nvSpPr>
          <p:cNvPr id="9" name="CaixaDeTexto 8"/>
          <p:cNvSpPr txBox="1"/>
          <p:nvPr/>
        </p:nvSpPr>
        <p:spPr>
          <a:xfrm>
            <a:off x="2969263" y="3737942"/>
            <a:ext cx="23762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/>
              <a:t>Pressões Finais:</a:t>
            </a:r>
          </a:p>
          <a:p>
            <a:r>
              <a:rPr lang="pt-BR" sz="2400" b="1" dirty="0" smtClean="0"/>
              <a:t>Ponto 1 </a:t>
            </a:r>
            <a:r>
              <a:rPr lang="pt-BR" sz="2400" dirty="0" smtClean="0"/>
              <a:t>– 17 </a:t>
            </a:r>
            <a:r>
              <a:rPr lang="pt-BR" sz="2400" dirty="0" err="1" smtClean="0"/>
              <a:t>mca</a:t>
            </a:r>
            <a:endParaRPr lang="pt-BR" sz="2400" dirty="0" smtClean="0"/>
          </a:p>
          <a:p>
            <a:r>
              <a:rPr lang="pt-BR" sz="2400" b="1" dirty="0" smtClean="0"/>
              <a:t>Ponto 2 </a:t>
            </a:r>
            <a:r>
              <a:rPr lang="pt-BR" sz="2400" dirty="0" smtClean="0"/>
              <a:t>– 25 </a:t>
            </a:r>
            <a:r>
              <a:rPr lang="pt-BR" sz="2400" dirty="0" err="1" smtClean="0"/>
              <a:t>mca</a:t>
            </a:r>
            <a:endParaRPr lang="pt-BR" sz="2400" dirty="0" smtClean="0"/>
          </a:p>
        </p:txBody>
      </p:sp>
      <p:sp>
        <p:nvSpPr>
          <p:cNvPr id="3" name="Fluxograma: Conector 2"/>
          <p:cNvSpPr/>
          <p:nvPr/>
        </p:nvSpPr>
        <p:spPr>
          <a:xfrm>
            <a:off x="7596336" y="2924944"/>
            <a:ext cx="72008" cy="72008"/>
          </a:xfrm>
          <a:prstGeom prst="flowChartConnector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Fluxograma: Conector 9"/>
          <p:cNvSpPr/>
          <p:nvPr/>
        </p:nvSpPr>
        <p:spPr>
          <a:xfrm>
            <a:off x="7956376" y="2708920"/>
            <a:ext cx="72008" cy="72008"/>
          </a:xfrm>
          <a:prstGeom prst="flowChartConnector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167619" y="2840179"/>
            <a:ext cx="5169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rgbClr val="FF0000"/>
                </a:solidFill>
              </a:rPr>
              <a:t>P1</a:t>
            </a:r>
            <a:endParaRPr lang="pt-BR" sz="2400" b="1" dirty="0">
              <a:solidFill>
                <a:srgbClr val="FF0000"/>
              </a:solidFill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7511461" y="2369592"/>
            <a:ext cx="5169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rgbClr val="FF0000"/>
                </a:solidFill>
              </a:rPr>
              <a:t>P2</a:t>
            </a:r>
            <a:endParaRPr lang="pt-BR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3592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7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536" y="332656"/>
            <a:ext cx="8229600" cy="4886003"/>
          </a:xfrm>
        </p:spPr>
        <p:txBody>
          <a:bodyPr/>
          <a:lstStyle/>
          <a:p>
            <a:pPr marL="0" indent="0">
              <a:buNone/>
            </a:pPr>
            <a:endParaRPr lang="pt-BR" dirty="0" smtClean="0"/>
          </a:p>
          <a:p>
            <a:pPr marL="0" indent="0">
              <a:buNone/>
            </a:pPr>
            <a:endParaRPr lang="pt-BR" dirty="0"/>
          </a:p>
        </p:txBody>
      </p:sp>
      <p:sp>
        <p:nvSpPr>
          <p:cNvPr id="4" name="Retângulo 3"/>
          <p:cNvSpPr/>
          <p:nvPr/>
        </p:nvSpPr>
        <p:spPr>
          <a:xfrm>
            <a:off x="611560" y="3861048"/>
            <a:ext cx="1584176" cy="93610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3491880" y="2204864"/>
            <a:ext cx="792088" cy="259137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cxnSp>
        <p:nvCxnSpPr>
          <p:cNvPr id="7" name="Conector de seta reta 6"/>
          <p:cNvCxnSpPr/>
          <p:nvPr/>
        </p:nvCxnSpPr>
        <p:spPr>
          <a:xfrm>
            <a:off x="2339752" y="4329100"/>
            <a:ext cx="864096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ector de seta reta 8"/>
          <p:cNvCxnSpPr/>
          <p:nvPr/>
        </p:nvCxnSpPr>
        <p:spPr>
          <a:xfrm>
            <a:off x="4716016" y="4329100"/>
            <a:ext cx="864096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tângulo 9"/>
          <p:cNvSpPr/>
          <p:nvPr/>
        </p:nvSpPr>
        <p:spPr>
          <a:xfrm>
            <a:off x="6084168" y="3861048"/>
            <a:ext cx="1440160" cy="935194"/>
          </a:xfrm>
          <a:prstGeom prst="rect">
            <a:avLst/>
          </a:prstGeom>
          <a:pattFill prst="lgGrid">
            <a:fgClr>
              <a:schemeClr val="tx1"/>
            </a:fgClr>
            <a:bgClr>
              <a:schemeClr val="bg1"/>
            </a:bgClr>
          </a:pattFill>
          <a:ln w="317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CaixaDeTexto 10"/>
          <p:cNvSpPr txBox="1"/>
          <p:nvPr/>
        </p:nvSpPr>
        <p:spPr>
          <a:xfrm>
            <a:off x="611560" y="3177387"/>
            <a:ext cx="15325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/>
              <a:t>Reservatório Apoiado</a:t>
            </a:r>
          </a:p>
        </p:txBody>
      </p:sp>
      <p:sp>
        <p:nvSpPr>
          <p:cNvPr id="12" name="CaixaDeTexto 11"/>
          <p:cNvSpPr txBox="1"/>
          <p:nvPr/>
        </p:nvSpPr>
        <p:spPr>
          <a:xfrm>
            <a:off x="3121661" y="1459282"/>
            <a:ext cx="15325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/>
              <a:t>Reservatório Elevado</a:t>
            </a:r>
          </a:p>
        </p:txBody>
      </p:sp>
      <p:sp>
        <p:nvSpPr>
          <p:cNvPr id="13" name="CaixaDeTexto 12"/>
          <p:cNvSpPr txBox="1"/>
          <p:nvPr/>
        </p:nvSpPr>
        <p:spPr>
          <a:xfrm>
            <a:off x="6037985" y="3068960"/>
            <a:ext cx="15325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/>
              <a:t>Rede de</a:t>
            </a:r>
          </a:p>
          <a:p>
            <a:pPr algn="ctr"/>
            <a:r>
              <a:rPr lang="pt-BR" dirty="0" smtClean="0"/>
              <a:t>Distribuição</a:t>
            </a:r>
          </a:p>
        </p:txBody>
      </p:sp>
      <p:sp>
        <p:nvSpPr>
          <p:cNvPr id="14" name="CaixaDeTexto 13"/>
          <p:cNvSpPr txBox="1"/>
          <p:nvPr/>
        </p:nvSpPr>
        <p:spPr>
          <a:xfrm>
            <a:off x="2054454" y="3928537"/>
            <a:ext cx="163035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dirty="0" smtClean="0"/>
              <a:t>Bombeamento</a:t>
            </a:r>
          </a:p>
        </p:txBody>
      </p:sp>
      <p:sp>
        <p:nvSpPr>
          <p:cNvPr id="15" name="CaixaDeTexto 14"/>
          <p:cNvSpPr txBox="1"/>
          <p:nvPr/>
        </p:nvSpPr>
        <p:spPr>
          <a:xfrm>
            <a:off x="549896" y="188083"/>
            <a:ext cx="79208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/>
              <a:t>Situação Inicial</a:t>
            </a:r>
            <a:endParaRPr lang="pt-BR" sz="4000" b="1" dirty="0"/>
          </a:p>
        </p:txBody>
      </p:sp>
    </p:spTree>
    <p:extLst>
      <p:ext uri="{BB962C8B-B14F-4D97-AF65-F5344CB8AC3E}">
        <p14:creationId xmlns:p14="http://schemas.microsoft.com/office/powerpoint/2010/main" val="1715121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536" y="332656"/>
            <a:ext cx="8229600" cy="4886003"/>
          </a:xfrm>
        </p:spPr>
        <p:txBody>
          <a:bodyPr/>
          <a:lstStyle/>
          <a:p>
            <a:pPr marL="0" indent="0">
              <a:buNone/>
            </a:pPr>
            <a:endParaRPr lang="pt-BR" dirty="0" smtClean="0"/>
          </a:p>
          <a:p>
            <a:pPr marL="0" indent="0">
              <a:buNone/>
            </a:pPr>
            <a:endParaRPr lang="pt-BR" dirty="0"/>
          </a:p>
        </p:txBody>
      </p:sp>
      <p:sp>
        <p:nvSpPr>
          <p:cNvPr id="4" name="Retângulo 3"/>
          <p:cNvSpPr/>
          <p:nvPr/>
        </p:nvSpPr>
        <p:spPr>
          <a:xfrm>
            <a:off x="2727938" y="3990740"/>
            <a:ext cx="1584176" cy="93610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5695491" y="2335010"/>
            <a:ext cx="792088" cy="259137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cxnSp>
        <p:nvCxnSpPr>
          <p:cNvPr id="7" name="Conector de seta reta 6"/>
          <p:cNvCxnSpPr/>
          <p:nvPr/>
        </p:nvCxnSpPr>
        <p:spPr>
          <a:xfrm>
            <a:off x="4594720" y="4469983"/>
            <a:ext cx="864096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ector de seta reta 8"/>
          <p:cNvCxnSpPr/>
          <p:nvPr/>
        </p:nvCxnSpPr>
        <p:spPr>
          <a:xfrm>
            <a:off x="6613793" y="4455545"/>
            <a:ext cx="864096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tângulo 9"/>
          <p:cNvSpPr/>
          <p:nvPr/>
        </p:nvSpPr>
        <p:spPr>
          <a:xfrm>
            <a:off x="7524072" y="3991195"/>
            <a:ext cx="1440160" cy="935194"/>
          </a:xfrm>
          <a:prstGeom prst="rect">
            <a:avLst/>
          </a:prstGeom>
          <a:pattFill prst="lgGrid">
            <a:fgClr>
              <a:schemeClr val="tx1"/>
            </a:fgClr>
            <a:bgClr>
              <a:schemeClr val="bg1"/>
            </a:bgClr>
          </a:pattFill>
          <a:ln w="317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CaixaDeTexto 10"/>
          <p:cNvSpPr txBox="1"/>
          <p:nvPr/>
        </p:nvSpPr>
        <p:spPr>
          <a:xfrm>
            <a:off x="2753763" y="3258881"/>
            <a:ext cx="15325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/>
              <a:t>Reservatório Apoiado</a:t>
            </a:r>
          </a:p>
        </p:txBody>
      </p:sp>
      <p:sp>
        <p:nvSpPr>
          <p:cNvPr id="12" name="CaixaDeTexto 11"/>
          <p:cNvSpPr txBox="1"/>
          <p:nvPr/>
        </p:nvSpPr>
        <p:spPr>
          <a:xfrm>
            <a:off x="5325272" y="1623586"/>
            <a:ext cx="15325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/>
              <a:t>Reservatório Elevado</a:t>
            </a:r>
          </a:p>
        </p:txBody>
      </p:sp>
      <p:sp>
        <p:nvSpPr>
          <p:cNvPr id="13" name="CaixaDeTexto 12"/>
          <p:cNvSpPr txBox="1"/>
          <p:nvPr/>
        </p:nvSpPr>
        <p:spPr>
          <a:xfrm>
            <a:off x="7477889" y="2959724"/>
            <a:ext cx="153252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/>
              <a:t>Rede de</a:t>
            </a:r>
          </a:p>
          <a:p>
            <a:pPr algn="ctr"/>
            <a:r>
              <a:rPr lang="pt-BR" dirty="0" smtClean="0"/>
              <a:t>Distribuição</a:t>
            </a:r>
          </a:p>
          <a:p>
            <a:pPr algn="ctr"/>
            <a:r>
              <a:rPr lang="pt-BR" dirty="0" smtClean="0"/>
              <a:t>(Alta)</a:t>
            </a:r>
          </a:p>
        </p:txBody>
      </p:sp>
      <p:sp>
        <p:nvSpPr>
          <p:cNvPr id="14" name="CaixaDeTexto 13"/>
          <p:cNvSpPr txBox="1"/>
          <p:nvPr/>
        </p:nvSpPr>
        <p:spPr>
          <a:xfrm>
            <a:off x="4211589" y="3905212"/>
            <a:ext cx="163035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dirty="0" smtClean="0"/>
              <a:t>Bombeamento</a:t>
            </a:r>
          </a:p>
        </p:txBody>
      </p:sp>
      <p:sp>
        <p:nvSpPr>
          <p:cNvPr id="15" name="CaixaDeTexto 14"/>
          <p:cNvSpPr txBox="1"/>
          <p:nvPr/>
        </p:nvSpPr>
        <p:spPr>
          <a:xfrm>
            <a:off x="549896" y="68853"/>
            <a:ext cx="79208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/>
              <a:t>Situação Atual</a:t>
            </a:r>
            <a:endParaRPr lang="pt-BR" sz="4000" b="1" dirty="0"/>
          </a:p>
        </p:txBody>
      </p:sp>
      <p:sp>
        <p:nvSpPr>
          <p:cNvPr id="16" name="Retângulo 15"/>
          <p:cNvSpPr/>
          <p:nvPr/>
        </p:nvSpPr>
        <p:spPr>
          <a:xfrm>
            <a:off x="49452" y="3987948"/>
            <a:ext cx="1440160" cy="935194"/>
          </a:xfrm>
          <a:prstGeom prst="rect">
            <a:avLst/>
          </a:prstGeom>
          <a:pattFill prst="lgGrid">
            <a:fgClr>
              <a:schemeClr val="tx1"/>
            </a:fgClr>
            <a:bgClr>
              <a:schemeClr val="bg1"/>
            </a:bgClr>
          </a:pattFill>
          <a:ln w="317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cxnSp>
        <p:nvCxnSpPr>
          <p:cNvPr id="17" name="Conector de seta reta 16"/>
          <p:cNvCxnSpPr/>
          <p:nvPr/>
        </p:nvCxnSpPr>
        <p:spPr>
          <a:xfrm flipH="1">
            <a:off x="1619673" y="4469983"/>
            <a:ext cx="864095" cy="341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CaixaDeTexto 17"/>
          <p:cNvSpPr txBox="1"/>
          <p:nvPr/>
        </p:nvSpPr>
        <p:spPr>
          <a:xfrm>
            <a:off x="-108882" y="2959724"/>
            <a:ext cx="17930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/>
              <a:t>Rede de</a:t>
            </a:r>
          </a:p>
          <a:p>
            <a:pPr algn="ctr"/>
            <a:r>
              <a:rPr lang="pt-BR" dirty="0" smtClean="0"/>
              <a:t>Distribuição</a:t>
            </a:r>
          </a:p>
          <a:p>
            <a:pPr algn="ctr"/>
            <a:r>
              <a:rPr lang="pt-BR" dirty="0" smtClean="0"/>
              <a:t>(Baixa)</a:t>
            </a:r>
          </a:p>
        </p:txBody>
      </p:sp>
    </p:spTree>
    <p:extLst>
      <p:ext uri="{BB962C8B-B14F-4D97-AF65-F5344CB8AC3E}">
        <p14:creationId xmlns:p14="http://schemas.microsoft.com/office/powerpoint/2010/main" val="4269026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539552" y="128826"/>
            <a:ext cx="79208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/>
              <a:t>Modelagem Hidráulica - EPANET 2.0</a:t>
            </a:r>
            <a:endParaRPr lang="pt-BR" sz="4000" b="1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663" b="25087"/>
          <a:stretch/>
        </p:blipFill>
        <p:spPr>
          <a:xfrm>
            <a:off x="791580" y="815227"/>
            <a:ext cx="7416824" cy="4313867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6228184" y="5132120"/>
            <a:ext cx="29158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 smtClean="0"/>
              <a:t>Responsável Técnico: Jaqueline Freitas Reis</a:t>
            </a:r>
            <a:endParaRPr lang="pt-BR" sz="1200" dirty="0"/>
          </a:p>
        </p:txBody>
      </p:sp>
    </p:spTree>
    <p:extLst>
      <p:ext uri="{BB962C8B-B14F-4D97-AF65-F5344CB8AC3E}">
        <p14:creationId xmlns:p14="http://schemas.microsoft.com/office/powerpoint/2010/main" val="3014160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VILA TONINHO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790545"/>
            <a:ext cx="7704856" cy="4536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144016" y="188640"/>
            <a:ext cx="88924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/>
              <a:t>Divisão de Setores – Controle de Pressão</a:t>
            </a:r>
            <a:endParaRPr lang="pt-BR" sz="4000" b="1" dirty="0"/>
          </a:p>
        </p:txBody>
      </p:sp>
      <p:cxnSp>
        <p:nvCxnSpPr>
          <p:cNvPr id="4" name="Conector reto 3"/>
          <p:cNvCxnSpPr/>
          <p:nvPr/>
        </p:nvCxnSpPr>
        <p:spPr>
          <a:xfrm>
            <a:off x="5154408" y="4405162"/>
            <a:ext cx="324036" cy="1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ector reto 6"/>
          <p:cNvCxnSpPr/>
          <p:nvPr/>
        </p:nvCxnSpPr>
        <p:spPr>
          <a:xfrm flipV="1">
            <a:off x="5154408" y="4659242"/>
            <a:ext cx="324036" cy="12396"/>
          </a:xfrm>
          <a:prstGeom prst="line">
            <a:avLst/>
          </a:prstGeom>
          <a:ln w="381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CaixaDeTexto 5"/>
          <p:cNvSpPr txBox="1"/>
          <p:nvPr/>
        </p:nvSpPr>
        <p:spPr>
          <a:xfrm>
            <a:off x="5484506" y="4241926"/>
            <a:ext cx="7200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/>
              <a:t>ALTA</a:t>
            </a:r>
            <a:endParaRPr lang="pt-BR" sz="1400" b="1" dirty="0"/>
          </a:p>
        </p:txBody>
      </p:sp>
      <p:sp>
        <p:nvSpPr>
          <p:cNvPr id="9" name="CaixaDeTexto 8"/>
          <p:cNvSpPr txBox="1"/>
          <p:nvPr/>
        </p:nvSpPr>
        <p:spPr>
          <a:xfrm>
            <a:off x="5484506" y="4513011"/>
            <a:ext cx="7200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/>
              <a:t>BAIXA</a:t>
            </a:r>
            <a:endParaRPr lang="pt-BR" sz="1400" b="1" dirty="0"/>
          </a:p>
        </p:txBody>
      </p:sp>
      <p:sp>
        <p:nvSpPr>
          <p:cNvPr id="12" name="Fluxograma: Conector 11"/>
          <p:cNvSpPr/>
          <p:nvPr/>
        </p:nvSpPr>
        <p:spPr>
          <a:xfrm>
            <a:off x="4716016" y="3717032"/>
            <a:ext cx="144016" cy="14401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4" name="Texto Explicativo 1 (Ênfase) 13"/>
          <p:cNvSpPr/>
          <p:nvPr/>
        </p:nvSpPr>
        <p:spPr>
          <a:xfrm>
            <a:off x="5206712" y="4002412"/>
            <a:ext cx="914400" cy="218676"/>
          </a:xfrm>
          <a:prstGeom prst="accentCallout1">
            <a:avLst>
              <a:gd name="adj1" fmla="val 18750"/>
              <a:gd name="adj2" fmla="val -8333"/>
              <a:gd name="adj3" fmla="val -93070"/>
              <a:gd name="adj4" fmla="val -45625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5" name="CaixaDeTexto 14"/>
          <p:cNvSpPr txBox="1"/>
          <p:nvPr/>
        </p:nvSpPr>
        <p:spPr>
          <a:xfrm>
            <a:off x="5076056" y="3986157"/>
            <a:ext cx="1728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/>
              <a:t>RESERVATÓRIOS</a:t>
            </a:r>
            <a:endParaRPr lang="pt-BR" sz="1400" b="1" dirty="0"/>
          </a:p>
        </p:txBody>
      </p:sp>
      <p:sp>
        <p:nvSpPr>
          <p:cNvPr id="17" name="CaixaDeTexto 16"/>
          <p:cNvSpPr txBox="1"/>
          <p:nvPr/>
        </p:nvSpPr>
        <p:spPr>
          <a:xfrm>
            <a:off x="6012160" y="5005402"/>
            <a:ext cx="3024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 smtClean="0"/>
              <a:t>Responsável Técnico: Jaqueline Freitas Reis</a:t>
            </a:r>
          </a:p>
          <a:p>
            <a:r>
              <a:rPr lang="pt-BR" sz="1200" dirty="0" smtClean="0"/>
              <a:t>                                      Luiz Fernando Quintino</a:t>
            </a:r>
            <a:endParaRPr lang="pt-BR" sz="1200" dirty="0"/>
          </a:p>
        </p:txBody>
      </p:sp>
    </p:spTree>
    <p:extLst>
      <p:ext uri="{BB962C8B-B14F-4D97-AF65-F5344CB8AC3E}">
        <p14:creationId xmlns:p14="http://schemas.microsoft.com/office/powerpoint/2010/main" val="3538167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00158" y="115251"/>
            <a:ext cx="8229600" cy="1143000"/>
          </a:xfrm>
        </p:spPr>
        <p:txBody>
          <a:bodyPr/>
          <a:lstStyle/>
          <a:p>
            <a:r>
              <a:rPr lang="pt-BR" b="1" dirty="0" smtClean="0"/>
              <a:t>Processo de Setorização</a:t>
            </a:r>
            <a:endParaRPr lang="pt-BR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0463" y="1480108"/>
            <a:ext cx="6988075" cy="2004422"/>
          </a:xfrm>
        </p:spPr>
        <p:txBody>
          <a:bodyPr/>
          <a:lstStyle/>
          <a:p>
            <a:pPr>
              <a:buFontTx/>
              <a:buChar char="-"/>
            </a:pPr>
            <a:r>
              <a:rPr lang="pt-BR" dirty="0" smtClean="0"/>
              <a:t>Inconsistências Cadastrais;</a:t>
            </a:r>
          </a:p>
          <a:p>
            <a:pPr>
              <a:buFontTx/>
              <a:buChar char="-"/>
            </a:pPr>
            <a:r>
              <a:rPr lang="pt-BR" dirty="0" smtClean="0"/>
              <a:t>Realização de Novo Cadastro Técnico</a:t>
            </a:r>
          </a:p>
          <a:p>
            <a:pPr>
              <a:buFontTx/>
              <a:buChar char="-"/>
            </a:pPr>
            <a:r>
              <a:rPr lang="pt-BR" dirty="0" smtClean="0"/>
              <a:t>Vazamentos não aparentes;</a:t>
            </a:r>
          </a:p>
          <a:p>
            <a:pPr marL="0" indent="0">
              <a:buNone/>
            </a:pPr>
            <a:endParaRPr lang="pt-BR" dirty="0" smtClean="0"/>
          </a:p>
          <a:p>
            <a:pPr>
              <a:buFontTx/>
              <a:buChar char="-"/>
            </a:pPr>
            <a:endParaRPr lang="pt-BR" dirty="0"/>
          </a:p>
          <a:p>
            <a:pPr marL="0" indent="0">
              <a:buNone/>
            </a:pPr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8538" y="1255180"/>
            <a:ext cx="1463790" cy="2605868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3556328"/>
            <a:ext cx="3191480" cy="1792746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6990" y="3452826"/>
            <a:ext cx="2949232" cy="1896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9123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diariodaregiao.com.br/_midias/jpg/2018/03/01/hidrometro__8_-10814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420888"/>
            <a:ext cx="2818656" cy="187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b="1" dirty="0" smtClean="0"/>
              <a:t>Controle de Ligações Clandestinas</a:t>
            </a:r>
            <a:br>
              <a:rPr lang="pt-BR" b="1" dirty="0" smtClean="0"/>
            </a:br>
            <a:r>
              <a:rPr lang="pt-BR" b="1" dirty="0" smtClean="0"/>
              <a:t>Troca de Hidrômetros</a:t>
            </a:r>
            <a:endParaRPr lang="pt-BR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700809"/>
            <a:ext cx="8229600" cy="244827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2400" dirty="0" smtClean="0"/>
              <a:t>Cerca de 250 demandas abertas, resultando em:</a:t>
            </a:r>
          </a:p>
          <a:p>
            <a:pPr marL="0" indent="0">
              <a:buNone/>
            </a:pPr>
            <a:endParaRPr lang="pt-BR" sz="2400" dirty="0"/>
          </a:p>
          <a:p>
            <a:pPr marL="0" indent="0">
              <a:buNone/>
            </a:pPr>
            <a:r>
              <a:rPr lang="pt-BR" sz="2400" dirty="0" smtClean="0"/>
              <a:t>- </a:t>
            </a:r>
            <a:r>
              <a:rPr lang="pt-BR" sz="2400" dirty="0" smtClean="0"/>
              <a:t>01 fraude </a:t>
            </a:r>
          </a:p>
          <a:p>
            <a:pPr marL="0" indent="0">
              <a:buNone/>
            </a:pPr>
            <a:r>
              <a:rPr lang="pt-BR" sz="2400" dirty="0" smtClean="0"/>
              <a:t>- 13 </a:t>
            </a:r>
            <a:r>
              <a:rPr lang="pt-BR" sz="2400" dirty="0"/>
              <a:t>ligações </a:t>
            </a:r>
            <a:r>
              <a:rPr lang="pt-BR" sz="2400" dirty="0" smtClean="0"/>
              <a:t>clandestinas</a:t>
            </a:r>
            <a:endParaRPr lang="pt-BR" sz="2400" dirty="0" smtClean="0"/>
          </a:p>
          <a:p>
            <a:pPr marL="0" indent="0">
              <a:buNone/>
            </a:pPr>
            <a:r>
              <a:rPr lang="pt-BR" sz="2400" dirty="0" smtClean="0"/>
              <a:t>- Troca </a:t>
            </a:r>
            <a:r>
              <a:rPr lang="pt-BR" sz="2400" dirty="0"/>
              <a:t>de 106 micro medidores de </a:t>
            </a:r>
            <a:r>
              <a:rPr lang="pt-BR" sz="2400" dirty="0" smtClean="0"/>
              <a:t>vazão</a:t>
            </a:r>
            <a:endParaRPr lang="pt-BR" sz="2400" dirty="0"/>
          </a:p>
        </p:txBody>
      </p:sp>
      <p:sp>
        <p:nvSpPr>
          <p:cNvPr id="4" name="CaixaDeTexto 3"/>
          <p:cNvSpPr txBox="1"/>
          <p:nvPr/>
        </p:nvSpPr>
        <p:spPr>
          <a:xfrm>
            <a:off x="6012160" y="4869160"/>
            <a:ext cx="3024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 smtClean="0"/>
              <a:t>Responsável Técnico: João Marcelino Ruiz</a:t>
            </a:r>
          </a:p>
          <a:p>
            <a:r>
              <a:rPr lang="pt-BR" sz="1200" dirty="0" smtClean="0"/>
              <a:t>                                      Leandro de Freitas</a:t>
            </a:r>
            <a:endParaRPr lang="pt-BR" sz="1200" dirty="0"/>
          </a:p>
        </p:txBody>
      </p:sp>
    </p:spTree>
    <p:extLst>
      <p:ext uri="{BB962C8B-B14F-4D97-AF65-F5344CB8AC3E}">
        <p14:creationId xmlns:p14="http://schemas.microsoft.com/office/powerpoint/2010/main" val="3561438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116632"/>
            <a:ext cx="8136904" cy="5292047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940152" y="4963427"/>
            <a:ext cx="3096344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t-BR" sz="1200" dirty="0" smtClean="0"/>
              <a:t>Responsáveis Técnicos: Rafael Zerunian</a:t>
            </a:r>
          </a:p>
          <a:p>
            <a:r>
              <a:rPr lang="pt-BR" sz="1200" dirty="0" smtClean="0"/>
              <a:t>                                          Luiz Fernando Quintino</a:t>
            </a:r>
            <a:endParaRPr lang="pt-BR" sz="1200" dirty="0"/>
          </a:p>
        </p:txBody>
      </p:sp>
      <p:sp>
        <p:nvSpPr>
          <p:cNvPr id="2" name="CaixaDeTexto 1"/>
          <p:cNvSpPr txBox="1"/>
          <p:nvPr/>
        </p:nvSpPr>
        <p:spPr>
          <a:xfrm rot="20989386">
            <a:off x="1930557" y="1324853"/>
            <a:ext cx="5747676" cy="240065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t-BR" sz="15000" dirty="0" smtClean="0">
                <a:solidFill>
                  <a:srgbClr val="FF0000"/>
                </a:solidFill>
              </a:rPr>
              <a:t>↓ 10%</a:t>
            </a:r>
            <a:endParaRPr lang="pt-BR" sz="15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9561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2" t="1582" r="1450" b="2849"/>
          <a:stretch>
            <a:fillRect/>
          </a:stretch>
        </p:blipFill>
        <p:spPr bwMode="auto">
          <a:xfrm>
            <a:off x="1469123" y="1268760"/>
            <a:ext cx="6205754" cy="3987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ítulo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994122"/>
          </a:xfrm>
        </p:spPr>
        <p:txBody>
          <a:bodyPr>
            <a:normAutofit/>
          </a:bodyPr>
          <a:lstStyle/>
          <a:p>
            <a:r>
              <a:rPr lang="pt-BR" dirty="0" smtClean="0"/>
              <a:t>Eficiência Energética</a:t>
            </a:r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 rot="20989386">
            <a:off x="1698162" y="1757648"/>
            <a:ext cx="5747676" cy="240065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t-BR" sz="15000" dirty="0" smtClean="0">
                <a:solidFill>
                  <a:srgbClr val="FF0000"/>
                </a:solidFill>
              </a:rPr>
              <a:t>↓ 16%</a:t>
            </a:r>
            <a:endParaRPr lang="pt-BR" sz="15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7631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864096"/>
          </a:xfrm>
        </p:spPr>
        <p:txBody>
          <a:bodyPr/>
          <a:lstStyle/>
          <a:p>
            <a:r>
              <a:rPr lang="pt-BR" sz="3600" dirty="0" smtClean="0"/>
              <a:t>CONCLUSÕES</a:t>
            </a:r>
            <a:endParaRPr lang="pt-BR" sz="3600" dirty="0"/>
          </a:p>
        </p:txBody>
      </p:sp>
      <p:pic>
        <p:nvPicPr>
          <p:cNvPr id="1026" name="Picture 2" descr="Resultado de imagem para novos loteamentos - maria clar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678" y="1201525"/>
            <a:ext cx="2375118" cy="1934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esultado de imagem para substituiÃ§Ã£o de redes de Ã¡gu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0022" y="2965095"/>
            <a:ext cx="3349477" cy="2235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Resultado de imagem para semae rio preto geofon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9921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0505" y="952170"/>
            <a:ext cx="2089344" cy="2082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3305" y="205251"/>
            <a:ext cx="1784797" cy="3172972"/>
          </a:xfrm>
          <a:prstGeom prst="rect">
            <a:avLst/>
          </a:prstGeom>
        </p:spPr>
      </p:pic>
      <p:pic>
        <p:nvPicPr>
          <p:cNvPr id="6" name="Picture 4" descr="Resultado de imagem para hidrometros semae rio preto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3306" y="2971748"/>
            <a:ext cx="2482783" cy="1653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Resultado de imagem para hidrometros semae rio preto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3069" y="4082983"/>
            <a:ext cx="1944216" cy="1196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4155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5147048" y="404664"/>
            <a:ext cx="3996952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smtClean="0"/>
              <a:t>GERÊNCIA DE RELAÇÕES COM O USUÁRIO</a:t>
            </a:r>
          </a:p>
          <a:p>
            <a:pPr algn="ctr"/>
            <a:endParaRPr lang="pt-BR" sz="2000" dirty="0"/>
          </a:p>
          <a:p>
            <a:pPr algn="ctr"/>
            <a:r>
              <a:rPr lang="pt-BR" sz="2000" b="1" dirty="0" smtClean="0"/>
              <a:t>João Marcelino Ruiz</a:t>
            </a:r>
          </a:p>
          <a:p>
            <a:pPr algn="ctr">
              <a:spcAft>
                <a:spcPts val="1200"/>
              </a:spcAft>
            </a:pPr>
            <a:r>
              <a:rPr lang="pt-BR" dirty="0" smtClean="0"/>
              <a:t>Gerente de Relações com o Usuário</a:t>
            </a:r>
          </a:p>
          <a:p>
            <a:pPr algn="ctr"/>
            <a:r>
              <a:rPr lang="pt-BR" sz="2000" b="1" dirty="0" smtClean="0"/>
              <a:t>Leandro de Freitas</a:t>
            </a:r>
          </a:p>
          <a:p>
            <a:pPr algn="ctr"/>
            <a:r>
              <a:rPr lang="pt-BR" dirty="0" smtClean="0"/>
              <a:t>Coordenador de Micromedição</a:t>
            </a:r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0" y="1772816"/>
            <a:ext cx="4737411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smtClean="0"/>
              <a:t>GERÊNCIA DE OPERAÇÃO E MANUTENÇÃO DE ÁGUA</a:t>
            </a:r>
          </a:p>
          <a:p>
            <a:pPr algn="ctr"/>
            <a:endParaRPr lang="pt-BR" sz="2000" dirty="0"/>
          </a:p>
          <a:p>
            <a:pPr algn="ctr"/>
            <a:r>
              <a:rPr lang="pt-BR" sz="2000" b="1" dirty="0" smtClean="0"/>
              <a:t>Jaqueline Freitas Reis Hallal</a:t>
            </a:r>
          </a:p>
          <a:p>
            <a:pPr algn="ctr">
              <a:spcAft>
                <a:spcPts val="1200"/>
              </a:spcAft>
            </a:pPr>
            <a:r>
              <a:rPr lang="pt-BR" dirty="0" smtClean="0"/>
              <a:t>Gerente de Operação e Manutenção de Água</a:t>
            </a:r>
          </a:p>
          <a:p>
            <a:pPr algn="ctr"/>
            <a:r>
              <a:rPr lang="pt-BR" sz="2000" b="1" dirty="0" smtClean="0"/>
              <a:t>Rafael Zerunian</a:t>
            </a:r>
          </a:p>
          <a:p>
            <a:pPr algn="ctr">
              <a:spcAft>
                <a:spcPts val="1200"/>
              </a:spcAft>
            </a:pPr>
            <a:r>
              <a:rPr lang="pt-BR" dirty="0" smtClean="0"/>
              <a:t>Coordenador de Controle e Operação</a:t>
            </a:r>
          </a:p>
          <a:p>
            <a:pPr algn="ctr">
              <a:lnSpc>
                <a:spcPct val="150000"/>
              </a:lnSpc>
            </a:pPr>
            <a:r>
              <a:rPr lang="pt-BR" sz="2000" b="1" dirty="0" smtClean="0"/>
              <a:t>Luiz Fernando Quintino</a:t>
            </a:r>
            <a:endParaRPr lang="pt-BR" sz="2000" b="1" dirty="0"/>
          </a:p>
          <a:p>
            <a:pPr algn="ctr"/>
            <a:r>
              <a:rPr lang="pt-BR" dirty="0" smtClean="0"/>
              <a:t>Chefe de Divisão </a:t>
            </a:r>
            <a:r>
              <a:rPr lang="pt-BR" dirty="0" smtClean="0"/>
              <a:t>de Distribuição e Controle de Perdas</a:t>
            </a:r>
            <a:endParaRPr lang="pt-BR" dirty="0"/>
          </a:p>
        </p:txBody>
      </p:sp>
      <p:sp>
        <p:nvSpPr>
          <p:cNvPr id="5" name="CaixaDeTexto 4"/>
          <p:cNvSpPr txBox="1"/>
          <p:nvPr/>
        </p:nvSpPr>
        <p:spPr>
          <a:xfrm>
            <a:off x="4499992" y="3140968"/>
            <a:ext cx="4279376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smtClean="0"/>
              <a:t>GERÊNCIA DE PLANEJAMENTO, PROJETOS E OBRAS</a:t>
            </a:r>
          </a:p>
          <a:p>
            <a:pPr algn="ctr"/>
            <a:endParaRPr lang="pt-BR" sz="2000" dirty="0"/>
          </a:p>
          <a:p>
            <a:pPr algn="ctr"/>
            <a:r>
              <a:rPr lang="pt-BR" sz="2000" b="1" dirty="0" smtClean="0"/>
              <a:t>Ceci K. Bueno de Caprio</a:t>
            </a:r>
          </a:p>
          <a:p>
            <a:pPr algn="ctr">
              <a:spcAft>
                <a:spcPts val="1200"/>
              </a:spcAft>
            </a:pPr>
            <a:r>
              <a:rPr lang="pt-BR" dirty="0" smtClean="0"/>
              <a:t>Gerente de Planejamento, Projetos e Obras</a:t>
            </a:r>
          </a:p>
          <a:p>
            <a:pPr algn="ctr"/>
            <a:r>
              <a:rPr lang="pt-BR" sz="2000" b="1" dirty="0" smtClean="0"/>
              <a:t>Bruna Florez da Silveira</a:t>
            </a:r>
          </a:p>
          <a:p>
            <a:pPr algn="ctr"/>
            <a:r>
              <a:rPr lang="pt-BR" dirty="0" smtClean="0"/>
              <a:t>Agente de Saneamento – Edificações</a:t>
            </a:r>
          </a:p>
          <a:p>
            <a:pPr algn="ctr"/>
            <a:endParaRPr lang="pt-BR" dirty="0"/>
          </a:p>
        </p:txBody>
      </p:sp>
      <p:sp>
        <p:nvSpPr>
          <p:cNvPr id="7" name="CaixaDeTexto 6"/>
          <p:cNvSpPr txBox="1"/>
          <p:nvPr/>
        </p:nvSpPr>
        <p:spPr>
          <a:xfrm>
            <a:off x="395536" y="260648"/>
            <a:ext cx="453650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solidFill>
                  <a:schemeClr val="tx2">
                    <a:lumMod val="75000"/>
                  </a:schemeClr>
                </a:solidFill>
              </a:rPr>
              <a:t>TRABALHO EM EQUIPE !</a:t>
            </a:r>
            <a:endParaRPr lang="pt-BR" sz="40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8538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-180528" y="4077072"/>
            <a:ext cx="4536504" cy="1440160"/>
          </a:xfrm>
        </p:spPr>
        <p:txBody>
          <a:bodyPr>
            <a:noAutofit/>
          </a:bodyPr>
          <a:lstStyle/>
          <a:p>
            <a:r>
              <a:rPr lang="pt-BR" sz="7200" dirty="0" smtClean="0">
                <a:solidFill>
                  <a:schemeClr val="tx2">
                    <a:lumMod val="75000"/>
                  </a:schemeClr>
                </a:solidFill>
              </a:rPr>
              <a:t>Obrigada !</a:t>
            </a:r>
            <a:endParaRPr lang="pt-BR" sz="7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2296912" y="1556792"/>
            <a:ext cx="6840760" cy="352839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pt-BR" sz="3600" b="1" dirty="0" smtClean="0">
                <a:solidFill>
                  <a:schemeClr val="tx2">
                    <a:lumMod val="75000"/>
                  </a:schemeClr>
                </a:solidFill>
              </a:rPr>
              <a:t>Bruna Florez da Silveira</a:t>
            </a:r>
          </a:p>
          <a:p>
            <a:pPr algn="r"/>
            <a:r>
              <a:rPr lang="pt-BR" sz="2400" dirty="0" smtClean="0">
                <a:solidFill>
                  <a:schemeClr val="tx2">
                    <a:lumMod val="75000"/>
                  </a:schemeClr>
                </a:solidFill>
              </a:rPr>
              <a:t>Agente de Saneamento</a:t>
            </a:r>
          </a:p>
          <a:p>
            <a:pPr algn="r"/>
            <a:r>
              <a:rPr lang="pt-BR" sz="2400" dirty="0" smtClean="0">
                <a:solidFill>
                  <a:schemeClr val="tx2">
                    <a:lumMod val="75000"/>
                  </a:schemeClr>
                </a:solidFill>
              </a:rPr>
              <a:t>SeMAE- São José do Rio Preto</a:t>
            </a:r>
          </a:p>
          <a:p>
            <a:pPr algn="r"/>
            <a:endParaRPr lang="pt-BR" sz="2400" dirty="0">
              <a:solidFill>
                <a:schemeClr val="tx2">
                  <a:lumMod val="75000"/>
                </a:schemeClr>
              </a:solidFill>
            </a:endParaRPr>
          </a:p>
          <a:p>
            <a:pPr algn="r"/>
            <a:r>
              <a:rPr lang="pt-BR" sz="2400" dirty="0" smtClean="0">
                <a:solidFill>
                  <a:schemeClr val="tx2">
                    <a:lumMod val="75000"/>
                  </a:schemeClr>
                </a:solidFill>
              </a:rPr>
              <a:t>bsilveira@semae.riopreto.sp.gov.br</a:t>
            </a:r>
          </a:p>
          <a:p>
            <a:pPr algn="r"/>
            <a:r>
              <a:rPr lang="pt-BR" sz="2400" dirty="0" smtClean="0">
                <a:solidFill>
                  <a:schemeClr val="tx2">
                    <a:lumMod val="75000"/>
                  </a:schemeClr>
                </a:solidFill>
              </a:rPr>
              <a:t>(17) 3211-8113 – Ramal 339/(17) 99654-8797</a:t>
            </a:r>
          </a:p>
          <a:p>
            <a:pPr algn="r"/>
            <a:endParaRPr lang="pt-BR" sz="2400" dirty="0">
              <a:solidFill>
                <a:schemeClr val="tx2">
                  <a:lumMod val="75000"/>
                </a:schemeClr>
              </a:solidFill>
            </a:endParaRPr>
          </a:p>
          <a:p>
            <a:pPr algn="r"/>
            <a:endParaRPr lang="pt-BR" sz="24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332656"/>
            <a:ext cx="2367812" cy="990383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332656"/>
            <a:ext cx="1133872" cy="939582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5921896" y="436596"/>
            <a:ext cx="17464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PREFEITURA</a:t>
            </a:r>
            <a:endParaRPr lang="pt-BR" sz="20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pt-B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DE RIO PRETO</a:t>
            </a:r>
            <a:endParaRPr lang="pt-BR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7718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2382</TotalTime>
  <Words>461</Words>
  <Application>Microsoft Office PowerPoint</Application>
  <PresentationFormat>Apresentação na tela (4:3)</PresentationFormat>
  <Paragraphs>132</Paragraphs>
  <Slides>21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21</vt:i4>
      </vt:variant>
    </vt:vector>
  </HeadingPairs>
  <TitlesOfParts>
    <vt:vector size="24" baseType="lpstr">
      <vt:lpstr>Arial</vt:lpstr>
      <vt:lpstr>Calibri</vt:lpstr>
      <vt:lpstr>Tema do Office</vt:lpstr>
      <vt:lpstr>A Setorização de Redes de Distribuição de Água com Foco para o Controle de Perdas</vt:lpstr>
      <vt:lpstr>Apresentação do PowerPoint</vt:lpstr>
      <vt:lpstr>Apresentação do PowerPoint</vt:lpstr>
      <vt:lpstr>Apresentação do PowerPoint</vt:lpstr>
      <vt:lpstr>MODELAGEM HIDRÁULICA</vt:lpstr>
      <vt:lpstr>REDUÇÃO DE PRESSÃO</vt:lpstr>
      <vt:lpstr>CONTROLE DE LIGAÇÕES CLANDESTINAS E TROCA DE HIDRÔMETROS</vt:lpstr>
      <vt:lpstr>CADASTRO TÉCNICO CONFIÁVEL</vt:lpstr>
      <vt:lpstr>Apresentação do PowerPoint</vt:lpstr>
      <vt:lpstr>Projeto de Setorização em um bairro da cidade de São José do Rio Preto</vt:lpstr>
      <vt:lpstr>Apresentação do PowerPoint</vt:lpstr>
      <vt:lpstr>Apresentação do PowerPoint</vt:lpstr>
      <vt:lpstr>Apresentação do PowerPoint</vt:lpstr>
      <vt:lpstr>Apresentação do PowerPoint</vt:lpstr>
      <vt:lpstr>Processo de Setorização</vt:lpstr>
      <vt:lpstr>Controle de Ligações Clandestinas Troca de Hidrômetros</vt:lpstr>
      <vt:lpstr>Apresentação do PowerPoint</vt:lpstr>
      <vt:lpstr>Eficiência Energética</vt:lpstr>
      <vt:lpstr>CONCLUSÕES</vt:lpstr>
      <vt:lpstr>Apresentação do PowerPoint</vt:lpstr>
      <vt:lpstr>Obrigada 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Bruna Silveira</cp:lastModifiedBy>
  <cp:revision>90</cp:revision>
  <dcterms:created xsi:type="dcterms:W3CDTF">2018-05-02T19:43:05Z</dcterms:created>
  <dcterms:modified xsi:type="dcterms:W3CDTF">2018-05-29T02:22:51Z</dcterms:modified>
</cp:coreProperties>
</file>