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64" r:id="rId5"/>
    <p:sldId id="265" r:id="rId6"/>
    <p:sldId id="258" r:id="rId7"/>
    <p:sldId id="262" r:id="rId8"/>
    <p:sldId id="259" r:id="rId9"/>
    <p:sldId id="266" r:id="rId10"/>
    <p:sldId id="260" r:id="rId11"/>
    <p:sldId id="275" r:id="rId12"/>
    <p:sldId id="267" r:id="rId13"/>
    <p:sldId id="268" r:id="rId14"/>
    <p:sldId id="273" r:id="rId15"/>
    <p:sldId id="274" r:id="rId16"/>
    <p:sldId id="261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344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963C-8017-4CFA-AB41-0FF6EF115E68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BF43D-0AC4-4482-BFD6-A117857108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4651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963C-8017-4CFA-AB41-0FF6EF115E68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BF43D-0AC4-4482-BFD6-A117857108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7067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963C-8017-4CFA-AB41-0FF6EF115E68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BF43D-0AC4-4482-BFD6-A117857108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4954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963C-8017-4CFA-AB41-0FF6EF115E68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BF43D-0AC4-4482-BFD6-A117857108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5214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963C-8017-4CFA-AB41-0FF6EF115E68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BF43D-0AC4-4482-BFD6-A117857108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5959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963C-8017-4CFA-AB41-0FF6EF115E68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BF43D-0AC4-4482-BFD6-A117857108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4611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963C-8017-4CFA-AB41-0FF6EF115E68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BF43D-0AC4-4482-BFD6-A117857108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7383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963C-8017-4CFA-AB41-0FF6EF115E68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BF43D-0AC4-4482-BFD6-A117857108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5893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963C-8017-4CFA-AB41-0FF6EF115E68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BF43D-0AC4-4482-BFD6-A117857108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6584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963C-8017-4CFA-AB41-0FF6EF115E68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BF43D-0AC4-4482-BFD6-A117857108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9790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963C-8017-4CFA-AB41-0FF6EF115E68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BF43D-0AC4-4482-BFD6-A117857108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357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B963C-8017-4CFA-AB41-0FF6EF115E68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BF43D-0AC4-4482-BFD6-A117857108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0764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>
          <a:xfrm>
            <a:off x="827584" y="1844824"/>
            <a:ext cx="7772400" cy="147002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2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ANÁLISE </a:t>
            </a:r>
            <a:r>
              <a:rPr lang="pt-BR" sz="32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 “2ª SEMANA DA ÁGUA” NO MUNICÍPIO DE OLIVEIRA/MG</a:t>
            </a:r>
            <a:r>
              <a:rPr lang="pt-BR" sz="3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32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32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ubtítulo 4"/>
          <p:cNvSpPr>
            <a:spLocks noGrp="1"/>
          </p:cNvSpPr>
          <p:nvPr>
            <p:ph type="subTitle" idx="1"/>
          </p:nvPr>
        </p:nvSpPr>
        <p:spPr>
          <a:xfrm>
            <a:off x="539552" y="3789040"/>
            <a:ext cx="7992888" cy="2664296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pt-BR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Mirian de Sousa </a:t>
            </a:r>
            <a:r>
              <a:rPr lang="pt-BR" sz="1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Silva</a:t>
            </a:r>
            <a:endParaRPr lang="pt-BR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pt-BR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Doutoranda em Engenharia Florestal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pt-BR" sz="1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Romer</a:t>
            </a:r>
            <a:r>
              <a:rPr lang="pt-BR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Silva Castanheira </a:t>
            </a:r>
            <a:endParaRPr lang="pt-BR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pt-BR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Assessor de Comunicação, Serviço Autônomo de Água e Esgoto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pt-BR" sz="1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Odahir</a:t>
            </a:r>
            <a:r>
              <a:rPr lang="pt-BR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Pascoal </a:t>
            </a:r>
            <a:r>
              <a:rPr lang="pt-BR" sz="1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Contaiffer</a:t>
            </a:r>
            <a:endParaRPr lang="pt-BR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pt-BR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Diretor, Serviço Autônomo de Água e </a:t>
            </a:r>
            <a:r>
              <a:rPr lang="pt-BR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Esgoto 954</a:t>
            </a:r>
            <a:endParaRPr lang="pt-BR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dirty="0"/>
          </a:p>
        </p:txBody>
      </p:sp>
      <p:pic>
        <p:nvPicPr>
          <p:cNvPr id="1026" name="Picture 2" descr="Logo Assembleia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784" y="307127"/>
            <a:ext cx="2286000" cy="99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483768" y="252411"/>
            <a:ext cx="6480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XIX Exposição de Experiências Municipais em Saneamento</a:t>
            </a:r>
          </a:p>
          <a:p>
            <a:pPr algn="ctr">
              <a:lnSpc>
                <a:spcPct val="150000"/>
              </a:lnSpc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De 24 a 29 de maio de 2015 – Poços de Caldas - MG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7564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756592" y="188640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INTRODUÇÃO</a:t>
            </a:r>
            <a:endParaRPr lang="pt-BR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2388021"/>
            <a:ext cx="5184576" cy="4785395"/>
          </a:xfrm>
        </p:spPr>
        <p:txBody>
          <a:bodyPr>
            <a:normAutofit/>
          </a:bodyPr>
          <a:lstStyle/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“Crise Hídrica”;</a:t>
            </a:r>
          </a:p>
          <a:p>
            <a:endParaRPr lang="pt-BR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Abastecimento público;</a:t>
            </a:r>
          </a:p>
          <a:p>
            <a:endParaRPr lang="pt-BR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t-BR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5843793" y="0"/>
            <a:ext cx="3336719" cy="6858000"/>
            <a:chOff x="6287834" y="69872"/>
            <a:chExt cx="2856166" cy="6359636"/>
          </a:xfrm>
        </p:grpSpPr>
        <p:pic>
          <p:nvPicPr>
            <p:cNvPr id="4" name="Imagem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7342" y="2159780"/>
              <a:ext cx="2846658" cy="2134993"/>
            </a:xfrm>
            <a:prstGeom prst="rect">
              <a:avLst/>
            </a:prstGeom>
          </p:spPr>
        </p:pic>
        <p:pic>
          <p:nvPicPr>
            <p:cNvPr id="5" name="Imagem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0919" y="69872"/>
              <a:ext cx="2846656" cy="2134992"/>
            </a:xfrm>
            <a:prstGeom prst="rect">
              <a:avLst/>
            </a:prstGeom>
          </p:spPr>
        </p:pic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7834" y="4294515"/>
              <a:ext cx="2846657" cy="213499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8918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Município de Oliveira-MG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6372200" y="1340768"/>
            <a:ext cx="2695092" cy="252376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153 anos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Campo das Vertentes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41. 181 habitantes (IBGE, 2013)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Espaço Reservado para Conteúdo 1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91" y="1353617"/>
            <a:ext cx="6136429" cy="4464678"/>
          </a:xfr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555" y="3816424"/>
            <a:ext cx="4187957" cy="3140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279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INTRODUÇÃO</a:t>
            </a:r>
            <a:endParaRPr lang="pt-BR" sz="28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192758"/>
            <a:ext cx="8349192" cy="5260578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Atividades de Educação ambiental</a:t>
            </a:r>
          </a:p>
          <a:p>
            <a:pPr algn="just"/>
            <a:endParaRPr lang="pt-BR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Conscientização;</a:t>
            </a:r>
          </a:p>
          <a:p>
            <a:pPr algn="just"/>
            <a:endParaRPr lang="pt-BR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Mudança de comportamento;</a:t>
            </a:r>
          </a:p>
          <a:p>
            <a:pPr algn="just"/>
            <a:endParaRPr lang="pt-BR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Segundo </a:t>
            </a:r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Almeida </a:t>
            </a:r>
            <a:r>
              <a:rPr lang="pt-BR" sz="2800" i="1" dirty="0"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., (2004), a educação ambiental deve fornecer instrumentos para a sociedade ampliar discussões e ações concretas em relação às questões ambientais. </a:t>
            </a:r>
          </a:p>
          <a:p>
            <a:endParaRPr lang="pt-BR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D:\Documentos\PENDRIVE\Semana da água - SAAE\QUARTA\DSC049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319" y="1196752"/>
            <a:ext cx="2520280" cy="3360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 rot="16200000">
            <a:off x="7758894" y="3212107"/>
            <a:ext cx="2134190" cy="276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Foto: </a:t>
            </a:r>
            <a:r>
              <a:rPr lang="pt-BR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Romer</a:t>
            </a:r>
            <a:r>
              <a:rPr lang="pt-BR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Castanheira</a:t>
            </a:r>
            <a:endParaRPr lang="pt-BR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95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125578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INTRODUÇÃO</a:t>
            </a:r>
            <a:endParaRPr lang="pt-BR" sz="28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4653136"/>
            <a:ext cx="8496944" cy="1944216"/>
          </a:xfrm>
          <a:solidFill>
            <a:schemeClr val="accent1"/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Objetivo: </a:t>
            </a:r>
            <a:r>
              <a:rPr lang="pt-B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ampliar </a:t>
            </a:r>
            <a:r>
              <a:rPr lang="pt-BR" sz="2600" dirty="0">
                <a:latin typeface="Arial" panose="020B0604020202020204" pitchFamily="34" charset="0"/>
                <a:cs typeface="Arial" panose="020B0604020202020204" pitchFamily="34" charset="0"/>
              </a:rPr>
              <a:t>a discussão sobre o tema água, a data comemorativa deve ser utilizada de forma </a:t>
            </a:r>
            <a:r>
              <a:rPr lang="pt-BR" sz="2600" b="1" dirty="0">
                <a:latin typeface="Arial" panose="020B0604020202020204" pitchFamily="34" charset="0"/>
                <a:cs typeface="Arial" panose="020B0604020202020204" pitchFamily="34" charset="0"/>
              </a:rPr>
              <a:t>estratégica</a:t>
            </a:r>
            <a:r>
              <a:rPr lang="pt-BR" sz="2600" dirty="0">
                <a:latin typeface="Arial" panose="020B0604020202020204" pitchFamily="34" charset="0"/>
                <a:cs typeface="Arial" panose="020B0604020202020204" pitchFamily="34" charset="0"/>
              </a:rPr>
              <a:t> para a realização de trabalhos de </a:t>
            </a:r>
            <a:r>
              <a:rPr lang="pt-BR" sz="2600" b="1" dirty="0">
                <a:latin typeface="Arial" panose="020B0604020202020204" pitchFamily="34" charset="0"/>
                <a:cs typeface="Arial" panose="020B0604020202020204" pitchFamily="34" charset="0"/>
              </a:rPr>
              <a:t>educação ambiental </a:t>
            </a:r>
            <a:r>
              <a:rPr lang="pt-BR" sz="2600" dirty="0">
                <a:latin typeface="Arial" panose="020B0604020202020204" pitchFamily="34" charset="0"/>
                <a:cs typeface="Arial" panose="020B0604020202020204" pitchFamily="34" charset="0"/>
              </a:rPr>
              <a:t>voltados à temática</a:t>
            </a:r>
            <a:r>
              <a:rPr lang="pt-B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t-BR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327" y="188640"/>
            <a:ext cx="3193550" cy="4302015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 rot="16200000">
            <a:off x="4435492" y="3205469"/>
            <a:ext cx="2134190" cy="276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Foto: </a:t>
            </a:r>
            <a:r>
              <a:rPr lang="pt-BR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Romer</a:t>
            </a:r>
            <a:r>
              <a:rPr lang="pt-BR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Castanheira</a:t>
            </a:r>
            <a:endParaRPr lang="pt-BR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5453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  <a:endParaRPr lang="pt-BR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Analisar </a:t>
            </a:r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 “2ª Semana da Água” realizada pelo Serviço Autônomo de Água e Esgoto (SAAE) e Prefeitura Municipal do Município de Oliveira-MG com parceria do Instituto Estadual de Florestas e a Política Militar de Meio Ambiente no mês de março de 2014.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8746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  <a:endParaRPr lang="pt-BR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Específicos: </a:t>
            </a:r>
          </a:p>
          <a:p>
            <a:pPr marL="0" indent="0">
              <a:buNone/>
            </a:pPr>
            <a:endParaRPr lang="pt-BR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pt-B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Descrever </a:t>
            </a:r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as atividades desenvolvidas durante a </a:t>
            </a:r>
            <a:r>
              <a:rPr lang="pt-B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semana;</a:t>
            </a:r>
          </a:p>
          <a:p>
            <a:pPr>
              <a:buFontTx/>
              <a:buChar char="-"/>
            </a:pPr>
            <a:endParaRPr lang="pt-BR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pt-B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pt-B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estacar as experiências </a:t>
            </a:r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positivas e </a:t>
            </a:r>
            <a:r>
              <a:rPr lang="pt-B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negativas da semana.</a:t>
            </a:r>
            <a:endParaRPr lang="pt-BR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7457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METODOLOGIA</a:t>
            </a:r>
            <a:endParaRPr lang="pt-BR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algn="just">
              <a:spcBef>
                <a:spcPts val="0"/>
              </a:spcBef>
            </a:pPr>
            <a:r>
              <a:rPr lang="pt-B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Pesquisa qualitativa e exploratória</a:t>
            </a:r>
          </a:p>
          <a:p>
            <a:pPr marL="0" algn="just">
              <a:spcBef>
                <a:spcPts val="0"/>
              </a:spcBef>
            </a:pPr>
            <a:endParaRPr lang="pt-BR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just">
              <a:spcBef>
                <a:spcPts val="0"/>
              </a:spcBef>
            </a:pPr>
            <a:r>
              <a:rPr lang="pt-BR" sz="2600" dirty="0">
                <a:latin typeface="Arial" panose="020B0604020202020204" pitchFamily="34" charset="0"/>
                <a:cs typeface="Arial" panose="020B0604020202020204" pitchFamily="34" charset="0"/>
              </a:rPr>
              <a:t>A pesquisa qualitativa é indutiva, isto é, o pesquisador desenvolve conceitos, ideias, entendimentos a partir de padrões encontrados nos dados, ao invés de coletar dados para comprovar teorias, hipóteses e modelos preconcebidos (RENEKER, 1993</a:t>
            </a:r>
            <a:r>
              <a:rPr lang="pt-B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algn="just">
              <a:spcBef>
                <a:spcPts val="0"/>
              </a:spcBef>
            </a:pPr>
            <a:endParaRPr lang="pt-BR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just">
              <a:spcBef>
                <a:spcPts val="0"/>
              </a:spcBef>
            </a:pPr>
            <a:r>
              <a:rPr lang="pt-B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Pesquisa documental (janeiro de 2015)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8746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METODOLOGIA</a:t>
            </a:r>
            <a:endParaRPr lang="pt-BR" sz="28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algn="just">
              <a:spcBef>
                <a:spcPts val="0"/>
              </a:spcBef>
            </a:pPr>
            <a:r>
              <a:rPr lang="pt-B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Análise dos dados: análise de conteúdo</a:t>
            </a:r>
          </a:p>
          <a:p>
            <a:pPr marL="0" algn="just">
              <a:spcBef>
                <a:spcPts val="0"/>
              </a:spcBef>
            </a:pPr>
            <a:endParaRPr lang="pt-BR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pt-BR" sz="2600" dirty="0">
                <a:latin typeface="Arial" panose="020B0604020202020204" pitchFamily="34" charset="0"/>
                <a:cs typeface="Arial" panose="020B0604020202020204" pitchFamily="34" charset="0"/>
              </a:rPr>
              <a:t>“materiais textuais escritos, tanto textos que são resultados do processo de pesquisa quanto os registros das observações, como textos que foram produzidos fora do ambiente de pesquisa como jornais, livros e documentos internos e externos das organizações” (ZANELLA, 2012).</a:t>
            </a:r>
          </a:p>
          <a:p>
            <a:pPr marL="0" algn="just">
              <a:spcBef>
                <a:spcPts val="0"/>
              </a:spcBef>
            </a:pPr>
            <a:endParaRPr lang="pt-BR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just">
              <a:spcBef>
                <a:spcPts val="0"/>
              </a:spcBef>
            </a:pPr>
            <a:endParaRPr lang="pt-BR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just">
              <a:spcBef>
                <a:spcPts val="0"/>
              </a:spcBef>
            </a:pPr>
            <a:endParaRPr lang="pt-BR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28596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 E DISCUSSÃO</a:t>
            </a:r>
            <a:endParaRPr lang="pt-BR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86942"/>
            <a:ext cx="7416823" cy="3973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tângulo 6"/>
          <p:cNvSpPr/>
          <p:nvPr/>
        </p:nvSpPr>
        <p:spPr>
          <a:xfrm>
            <a:off x="472886" y="1623526"/>
            <a:ext cx="784887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b="1" dirty="0">
                <a:latin typeface="Arial" panose="020B0604020202020204" pitchFamily="34" charset="0"/>
                <a:cs typeface="Arial" panose="020B0604020202020204" pitchFamily="34" charset="0"/>
              </a:rPr>
              <a:t>Tabela 1 – Resumo das atividades programadas para a “2ª Semana da Água”</a:t>
            </a: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46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Documentos\Saae\Assemae\Panfleto Semana da Água 2014 f 18 fren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954" y="188640"/>
            <a:ext cx="4631530" cy="6479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573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4867" y="44624"/>
            <a:ext cx="8083637" cy="726611"/>
          </a:xfrm>
        </p:spPr>
        <p:txBody>
          <a:bodyPr>
            <a:normAutofit/>
          </a:bodyPr>
          <a:lstStyle/>
          <a:p>
            <a:pPr algn="r"/>
            <a:r>
              <a:rPr lang="pt-BR" sz="20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 E DISCUSSÃO</a:t>
            </a:r>
            <a:endParaRPr lang="pt-BR" sz="20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IMAGEM REDUZI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575" y="764704"/>
            <a:ext cx="4764681" cy="5188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07504" y="5962650"/>
            <a:ext cx="8712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200" b="1" dirty="0">
                <a:latin typeface="Arial" panose="020B0604020202020204" pitchFamily="34" charset="0"/>
                <a:cs typeface="Arial" panose="020B0604020202020204" pitchFamily="34" charset="0"/>
              </a:rPr>
              <a:t>Figura 1 – Imagens das atividades realizadas na “2ª Semana da Água”. (A): Visita dos estudantes da escola municipal “Coronel José Machado” ao </a:t>
            </a:r>
            <a:r>
              <a:rPr lang="pt-B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cercamento</a:t>
            </a:r>
            <a:r>
              <a:rPr lang="pt-BR" sz="1200" b="1" dirty="0">
                <a:latin typeface="Arial" panose="020B0604020202020204" pitchFamily="34" charset="0"/>
                <a:cs typeface="Arial" panose="020B0604020202020204" pitchFamily="34" charset="0"/>
              </a:rPr>
              <a:t> de nascente na Comunidade Ouro Fino. (B) Visita dos estudantes da escola municipal “Maria Loreto dos Santos” ao </a:t>
            </a:r>
            <a:r>
              <a:rPr lang="pt-B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cercamento</a:t>
            </a:r>
            <a:r>
              <a:rPr lang="pt-BR" sz="1200" b="1" dirty="0">
                <a:latin typeface="Arial" panose="020B0604020202020204" pitchFamily="34" charset="0"/>
                <a:cs typeface="Arial" panose="020B0604020202020204" pitchFamily="34" charset="0"/>
              </a:rPr>
              <a:t> de nascente no bairro Triângulo. (C) Audiência Pública no Esporte Clube Fabril. (D) Palestra técnica na Estação de Tratamento de Água.</a:t>
            </a:r>
            <a:endParaRPr lang="pt-BR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688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t-BR" sz="20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 E DISCUSSÃO</a:t>
            </a:r>
            <a:endParaRPr lang="pt-BR" sz="20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26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Experiências positivas </a:t>
            </a:r>
            <a:r>
              <a:rPr lang="pt-BR" sz="26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 “ 2ª Semana da Água</a:t>
            </a:r>
            <a:r>
              <a:rPr lang="pt-BR" sz="26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”:</a:t>
            </a:r>
          </a:p>
          <a:p>
            <a:pPr marL="0" indent="0" algn="just">
              <a:buNone/>
            </a:pPr>
            <a:endParaRPr lang="pt-BR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  <a:buFontTx/>
              <a:buChar char="-"/>
            </a:pP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evento proporcionou a realização da educação ambiental nas escolas da rede 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municipal.</a:t>
            </a:r>
          </a:p>
          <a:p>
            <a:pPr algn="just">
              <a:spcBef>
                <a:spcPts val="0"/>
              </a:spcBef>
              <a:buFontTx/>
              <a:buChar char="-"/>
            </a:pPr>
            <a:endParaRPr lang="pt-BR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  <a:buFontTx/>
              <a:buChar char="-"/>
            </a:pP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Nota-se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, ainda que pequena, uma participação social nas atividades e uma aproximação do SAAE e seus parceiros com a 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comunidade.</a:t>
            </a:r>
          </a:p>
          <a:p>
            <a:pPr algn="just">
              <a:spcBef>
                <a:spcPts val="0"/>
              </a:spcBef>
              <a:buFontTx/>
              <a:buChar char="-"/>
            </a:pPr>
            <a:endParaRPr lang="pt-BR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  <a:buFontTx/>
              <a:buChar char="-"/>
            </a:pP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realização de uma palestra de nível técnico científico permitiu que a pesquisa realizada na Universidade Federal de Lavras (tabela 1) chegasse ao conhecimento da sociedade local. </a:t>
            </a:r>
          </a:p>
        </p:txBody>
      </p:sp>
    </p:spTree>
    <p:extLst>
      <p:ext uri="{BB962C8B-B14F-4D97-AF65-F5344CB8AC3E}">
        <p14:creationId xmlns:p14="http://schemas.microsoft.com/office/powerpoint/2010/main" val="264784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t-BR" sz="20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 E DISCUSSÃO</a:t>
            </a:r>
            <a:endParaRPr lang="pt-BR" sz="20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30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Recomendações:</a:t>
            </a:r>
          </a:p>
          <a:p>
            <a:pPr marL="0" indent="0" algn="just">
              <a:buNone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Tx/>
              <a:buChar char="-"/>
            </a:pP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Arquivamento de todas 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as receitas e 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despesas nos eventos futuros, 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objetivando a transparência pública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buFontTx/>
              <a:buChar char="-"/>
            </a:pPr>
            <a:endParaRPr lang="pt-BR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Tx/>
              <a:buChar char="-"/>
            </a:pP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Anotação 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do perfil dos participantes da semana (sexo, idade, escolaridade, profissão, endereço) para conhecer melhor o perfil dos interessados pela temática e desenvolver atividades futuras direcionadas para esse público. </a:t>
            </a:r>
            <a:endParaRPr lang="pt-BR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Tx/>
              <a:buChar char="-"/>
            </a:pPr>
            <a:endParaRPr lang="pt-BR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Tx/>
              <a:buChar char="-"/>
            </a:pP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egistro 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do que foi apresentado, discutido e questionado nas atividades por meio de um documento oficial como a Ata.</a:t>
            </a:r>
          </a:p>
          <a:p>
            <a:pPr algn="just">
              <a:buFontTx/>
              <a:buChar char="-"/>
            </a:pPr>
            <a:endParaRPr lang="pt-BR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pt-BR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84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CONCLUSÃO</a:t>
            </a:r>
            <a:endParaRPr lang="pt-BR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196752"/>
            <a:ext cx="8892480" cy="5517232"/>
          </a:xfrm>
        </p:spPr>
        <p:txBody>
          <a:bodyPr>
            <a:normAutofit fontScale="47500" lnSpcReduction="20000"/>
          </a:bodyPr>
          <a:lstStyle/>
          <a:p>
            <a:pPr algn="just"/>
            <a:endParaRPr lang="pt-BR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51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pt-BR" sz="5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5100" dirty="0">
                <a:latin typeface="Arial" panose="020B0604020202020204" pitchFamily="34" charset="0"/>
                <a:cs typeface="Arial" panose="020B0604020202020204" pitchFamily="34" charset="0"/>
              </a:rPr>
              <a:t>prática de atividades voltadas à educação ambiental é importante para a inserção da comunidade local nas discussões e propostas relacionadas à temática água. </a:t>
            </a:r>
            <a:endParaRPr lang="pt-BR" sz="5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5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51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pt-BR" sz="5100" dirty="0">
                <a:latin typeface="Arial" panose="020B0604020202020204" pitchFamily="34" charset="0"/>
                <a:cs typeface="Arial" panose="020B0604020202020204" pitchFamily="34" charset="0"/>
              </a:rPr>
              <a:t>realização de parcerias público-privadas é um importante instrumento de gestão que viabiliza a execução das atividades de educação ambiental e promove uma maior integração entre os diferentes atores sociais</a:t>
            </a:r>
            <a:r>
              <a:rPr lang="pt-BR" sz="51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pt-BR" sz="5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5100" dirty="0" smtClean="0">
                <a:latin typeface="Arial" panose="020B0604020202020204" pitchFamily="34" charset="0"/>
                <a:cs typeface="Arial" panose="020B0604020202020204" pitchFamily="34" charset="0"/>
              </a:rPr>
              <a:t>A educação </a:t>
            </a:r>
            <a:r>
              <a:rPr lang="pt-BR" sz="5100" dirty="0">
                <a:latin typeface="Arial" panose="020B0604020202020204" pitchFamily="34" charset="0"/>
                <a:cs typeface="Arial" panose="020B0604020202020204" pitchFamily="34" charset="0"/>
              </a:rPr>
              <a:t>ambiental é um trabalho permanente de conscientização e que por isso, carece de um planejamento a curto, médio e longo prazo e de uma participação social no seu planejamento e </a:t>
            </a:r>
            <a:r>
              <a:rPr lang="pt-BR" sz="5100" dirty="0" smtClean="0">
                <a:latin typeface="Arial" panose="020B0604020202020204" pitchFamily="34" charset="0"/>
                <a:cs typeface="Arial" panose="020B0604020202020204" pitchFamily="34" charset="0"/>
              </a:rPr>
              <a:t>desenvolvimento</a:t>
            </a:r>
            <a:r>
              <a:rPr lang="pt-BR" sz="51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6482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7439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AGRADECIMENTOS</a:t>
            </a:r>
            <a:br>
              <a:rPr lang="pt-BR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1196752"/>
            <a:ext cx="8435280" cy="5400600"/>
          </a:xfrm>
        </p:spPr>
        <p:txBody>
          <a:bodyPr>
            <a:normAutofit/>
          </a:bodyPr>
          <a:lstStyle/>
          <a:p>
            <a:pPr algn="just"/>
            <a:endParaRPr lang="pt-BR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dirty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988840"/>
            <a:ext cx="4053453" cy="4053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112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690</Words>
  <Application>Microsoft Office PowerPoint</Application>
  <PresentationFormat>Apresentação na tela (4:3)</PresentationFormat>
  <Paragraphs>83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Tema do Office</vt:lpstr>
      <vt:lpstr> ANÁLISE DA “2ª SEMANA DA ÁGUA” NO MUNICÍPIO DE OLIVEIRA/MG </vt:lpstr>
      <vt:lpstr>INTRODUÇÃO</vt:lpstr>
      <vt:lpstr>Município de Oliveira-MG</vt:lpstr>
      <vt:lpstr>INTRODUÇÃO</vt:lpstr>
      <vt:lpstr>INTRODUÇÃO</vt:lpstr>
      <vt:lpstr>OBJETIVOS</vt:lpstr>
      <vt:lpstr>OBJETIVOS</vt:lpstr>
      <vt:lpstr>METODOLOGIA</vt:lpstr>
      <vt:lpstr>METODOLOGIA</vt:lpstr>
      <vt:lpstr>RESULTADOS E DISCUSSÃO</vt:lpstr>
      <vt:lpstr>Apresentação do PowerPoint</vt:lpstr>
      <vt:lpstr>RESULTADOS E DISCUSSÃO</vt:lpstr>
      <vt:lpstr>RESULTADOS E DISCUSSÃO</vt:lpstr>
      <vt:lpstr>RESULTADOS E DISCUSSÃO</vt:lpstr>
      <vt:lpstr>CONCLUSÃO</vt:lpstr>
      <vt:lpstr> AGRADECIMENTOS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ANÁLISE DA “2ª SEMANA DA ÁGUA” NO MUNICÍPIO DE OLIVEIRA/MG</dc:title>
  <dc:creator>Mirian</dc:creator>
  <cp:lastModifiedBy>Mirian</cp:lastModifiedBy>
  <cp:revision>20</cp:revision>
  <dcterms:created xsi:type="dcterms:W3CDTF">2015-05-25T17:29:38Z</dcterms:created>
  <dcterms:modified xsi:type="dcterms:W3CDTF">2015-05-26T23:15:58Z</dcterms:modified>
</cp:coreProperties>
</file>