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omments/comment6.xml" ContentType="application/vnd.openxmlformats-officedocument.presentationml.comments+xml"/>
  <Override PartName="/ppt/comments/comment7.xml" ContentType="application/vnd.openxmlformats-officedocument.presentationml.comment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1.xml" ContentType="application/vnd.openxmlformats-officedocument.themeOverride+xml"/>
  <Override PartName="/ppt/comments/comment8.xml" ContentType="application/vnd.openxmlformats-officedocument.presentationml.comment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3" r:id="rId2"/>
    <p:sldId id="257" r:id="rId3"/>
    <p:sldId id="260" r:id="rId4"/>
    <p:sldId id="261" r:id="rId5"/>
    <p:sldId id="262" r:id="rId6"/>
    <p:sldId id="286" r:id="rId7"/>
    <p:sldId id="264" r:id="rId8"/>
    <p:sldId id="265" r:id="rId9"/>
    <p:sldId id="267" r:id="rId10"/>
    <p:sldId id="287" r:id="rId11"/>
    <p:sldId id="270" r:id="rId12"/>
    <p:sldId id="269" r:id="rId13"/>
    <p:sldId id="272" r:id="rId14"/>
    <p:sldId id="274" r:id="rId15"/>
    <p:sldId id="273" r:id="rId16"/>
    <p:sldId id="289" r:id="rId17"/>
    <p:sldId id="266" r:id="rId18"/>
    <p:sldId id="281" r:id="rId19"/>
    <p:sldId id="283" r:id="rId20"/>
    <p:sldId id="284" r:id="rId21"/>
    <p:sldId id="285" r:id="rId2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afael Azevedo Terzi" initials="RAT" lastIdx="24" clrIdx="0">
    <p:extLst>
      <p:ext uri="{19B8F6BF-5375-455C-9EA6-DF929625EA0E}">
        <p15:presenceInfo xmlns:p15="http://schemas.microsoft.com/office/powerpoint/2012/main" userId="S-1-5-21-2636748584-873641702-4088481259-663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D500"/>
    <a:srgbClr val="F7F7F7"/>
    <a:srgbClr val="E2DD00"/>
    <a:srgbClr val="F2EC00"/>
    <a:srgbClr val="F4EE00"/>
    <a:srgbClr val="F9F9F9"/>
    <a:srgbClr val="FFFFD5"/>
    <a:srgbClr val="FFFFC1"/>
    <a:srgbClr val="FFFF69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16" autoAdjust="0"/>
  </p:normalViewPr>
  <p:slideViewPr>
    <p:cSldViewPr>
      <p:cViewPr varScale="1">
        <p:scale>
          <a:sx n="70" d="100"/>
          <a:sy n="70" d="100"/>
        </p:scale>
        <p:origin x="138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afael%20terzi\Desktop\Rafael\Sugest&#227;o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Pasta6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file:///C:\Users\rafael%20terzi\Desktop\Sugest&#227;o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afael%20terzi\Desktop\C&#243;pia%20de%20Pesquisa%20Satisfa&#231;&#227;o%2017%2005%202018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afael%20terzi\Desktop\C&#243;pia%20de%20Pesquisa%20Satisfa&#231;&#227;o%2017%2005%202018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afael%20terzi\Desktop\C&#243;pia%20de%20Pesquisa%20Satisfa&#231;&#227;o%2017%2005%202018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afael%20terzi\Desktop\C&#243;pia%20de%20Pesquisa%20Satisfa&#231;&#227;o%2017%2005%202018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afael%20terzi\Desktop\C&#243;pia%20de%20Pesquisa%20Satisfa&#231;&#227;o%2017%2005%202018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afael%20terzi\Desktop\C&#243;pia%20de%20Pesquisa%20Satisfa&#231;&#227;o%2017%2005%202018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rafael%20terzi\Desktop\C&#243;pia%20de%20Pesquisa%20Satisfa&#231;&#227;o%2017%2005%202018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dirty="0"/>
              <a:t>Principais Reclamações / Elogios</a:t>
            </a:r>
          </a:p>
        </c:rich>
      </c:tx>
      <c:layout>
        <c:manualLayout>
          <c:xMode val="edge"/>
          <c:yMode val="edge"/>
          <c:x val="0.16898530094119041"/>
          <c:y val="2.137887576292005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cap="none" spc="2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19092021159297559"/>
          <c:y val="0.17267678109457069"/>
          <c:w val="0.30097536309809536"/>
          <c:h val="0.76718242336872733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tint val="50000"/>
                      <a:satMod val="300000"/>
                    </a:schemeClr>
                  </a:gs>
                  <a:gs pos="35000">
                    <a:schemeClr val="accent1">
                      <a:tint val="37000"/>
                      <a:satMod val="300000"/>
                    </a:schemeClr>
                  </a:gs>
                  <a:gs pos="100000">
                    <a:schemeClr val="accent1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779-4BD4-8687-F5EFCE4520A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tint val="50000"/>
                      <a:satMod val="300000"/>
                    </a:schemeClr>
                  </a:gs>
                  <a:gs pos="3500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779-4BD4-8687-F5EFCE4520A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tint val="50000"/>
                      <a:satMod val="300000"/>
                    </a:schemeClr>
                  </a:gs>
                  <a:gs pos="35000">
                    <a:schemeClr val="accent3">
                      <a:tint val="37000"/>
                      <a:satMod val="300000"/>
                    </a:schemeClr>
                  </a:gs>
                  <a:gs pos="100000">
                    <a:schemeClr val="accent3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3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779-4BD4-8687-F5EFCE4520A9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tint val="50000"/>
                      <a:satMod val="300000"/>
                    </a:schemeClr>
                  </a:gs>
                  <a:gs pos="35000">
                    <a:schemeClr val="accent4">
                      <a:tint val="37000"/>
                      <a:satMod val="300000"/>
                    </a:schemeClr>
                  </a:gs>
                  <a:gs pos="100000">
                    <a:schemeClr val="accent4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4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779-4BD4-8687-F5EFCE4520A9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tint val="50000"/>
                      <a:satMod val="300000"/>
                    </a:schemeClr>
                  </a:gs>
                  <a:gs pos="35000">
                    <a:schemeClr val="accent5">
                      <a:tint val="37000"/>
                      <a:satMod val="300000"/>
                    </a:schemeClr>
                  </a:gs>
                  <a:gs pos="100000">
                    <a:schemeClr val="accent5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5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1779-4BD4-8687-F5EFCE4520A9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tint val="50000"/>
                      <a:satMod val="300000"/>
                    </a:schemeClr>
                  </a:gs>
                  <a:gs pos="35000">
                    <a:schemeClr val="accent6">
                      <a:tint val="37000"/>
                      <a:satMod val="300000"/>
                    </a:schemeClr>
                  </a:gs>
                  <a:gs pos="100000">
                    <a:schemeClr val="accent6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6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1779-4BD4-8687-F5EFCE4520A9}"/>
              </c:ext>
            </c:extLst>
          </c:dPt>
          <c:dLbls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Plan1!$A$33:$A$38</c:f>
              <c:strCache>
                <c:ptCount val="6"/>
                <c:pt idx="0">
                  <c:v>Regulamento Inadequado</c:v>
                </c:pt>
                <c:pt idx="1">
                  <c:v>Processo de Atendimento Inadequado</c:v>
                </c:pt>
                <c:pt idx="2">
                  <c:v>Elogios</c:v>
                </c:pt>
                <c:pt idx="3">
                  <c:v>Estrura do SAAE Inadequada</c:v>
                </c:pt>
                <c:pt idx="4">
                  <c:v>Processo do GAAC Inadequado</c:v>
                </c:pt>
                <c:pt idx="5">
                  <c:v>Comportamento do Atendente Inadequado</c:v>
                </c:pt>
              </c:strCache>
            </c:strRef>
          </c:cat>
          <c:val>
            <c:numRef>
              <c:f>Plan1!$B$33:$B$38</c:f>
              <c:numCache>
                <c:formatCode>General</c:formatCode>
                <c:ptCount val="6"/>
                <c:pt idx="0">
                  <c:v>8</c:v>
                </c:pt>
                <c:pt idx="1">
                  <c:v>7</c:v>
                </c:pt>
                <c:pt idx="2">
                  <c:v>6</c:v>
                </c:pt>
                <c:pt idx="3">
                  <c:v>5</c:v>
                </c:pt>
                <c:pt idx="4">
                  <c:v>3</c:v>
                </c:pt>
                <c:pt idx="5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1779-4BD4-8687-F5EFCE4520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2965279024688949"/>
          <c:y val="7.2851941498936104E-2"/>
          <c:w val="0.43934824390513622"/>
          <c:h val="0.7868763335274783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026870366569441"/>
          <c:y val="0.115266151388825"/>
          <c:w val="0.36405712453795153"/>
          <c:h val="0.80839864901592662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tint val="50000"/>
                      <a:satMod val="300000"/>
                    </a:schemeClr>
                  </a:gs>
                  <a:gs pos="35000">
                    <a:schemeClr val="accent1">
                      <a:tint val="37000"/>
                      <a:satMod val="300000"/>
                    </a:schemeClr>
                  </a:gs>
                  <a:gs pos="100000">
                    <a:schemeClr val="accent1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961-4BC5-ABFA-AEFAB37531FE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tint val="50000"/>
                      <a:satMod val="300000"/>
                    </a:schemeClr>
                  </a:gs>
                  <a:gs pos="3500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961-4BC5-ABFA-AEFAB37531FE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tint val="50000"/>
                      <a:satMod val="300000"/>
                    </a:schemeClr>
                  </a:gs>
                  <a:gs pos="35000">
                    <a:schemeClr val="accent3">
                      <a:tint val="37000"/>
                      <a:satMod val="300000"/>
                    </a:schemeClr>
                  </a:gs>
                  <a:gs pos="100000">
                    <a:schemeClr val="accent3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3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961-4BC5-ABFA-AEFAB37531FE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tint val="50000"/>
                      <a:satMod val="300000"/>
                    </a:schemeClr>
                  </a:gs>
                  <a:gs pos="35000">
                    <a:schemeClr val="accent4">
                      <a:tint val="37000"/>
                      <a:satMod val="300000"/>
                    </a:schemeClr>
                  </a:gs>
                  <a:gs pos="100000">
                    <a:schemeClr val="accent4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4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961-4BC5-ABFA-AEFAB37531FE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tint val="50000"/>
                      <a:satMod val="300000"/>
                    </a:schemeClr>
                  </a:gs>
                  <a:gs pos="35000">
                    <a:schemeClr val="accent5">
                      <a:tint val="37000"/>
                      <a:satMod val="300000"/>
                    </a:schemeClr>
                  </a:gs>
                  <a:gs pos="100000">
                    <a:schemeClr val="accent5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5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9961-4BC5-ABFA-AEFAB37531FE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tint val="50000"/>
                      <a:satMod val="300000"/>
                    </a:schemeClr>
                  </a:gs>
                  <a:gs pos="35000">
                    <a:schemeClr val="accent6">
                      <a:tint val="37000"/>
                      <a:satMod val="300000"/>
                    </a:schemeClr>
                  </a:gs>
                  <a:gs pos="100000">
                    <a:schemeClr val="accent6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6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9961-4BC5-ABFA-AEFAB37531FE}"/>
              </c:ext>
            </c:extLst>
          </c:dPt>
          <c:dLbls>
            <c:dLbl>
              <c:idx val="3"/>
              <c:layout>
                <c:manualLayout>
                  <c:x val="9.777774220943436E-2"/>
                  <c:y val="0.18989014630434145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9961-4BC5-ABFA-AEFAB37531F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7.2084622424250358E-2"/>
                  <c:y val="0.23911681140998248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9961-4BC5-ABFA-AEFAB37531F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8036381080068314E-2"/>
                  <c:y val="0.25724700931179678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9961-4BC5-ABFA-AEFAB37531F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Plan1!$B$45:$B$50</c:f>
              <c:strCache>
                <c:ptCount val="6"/>
                <c:pt idx="0">
                  <c:v>Não possui telefone fixo</c:v>
                </c:pt>
                <c:pt idx="1">
                  <c:v>Outros</c:v>
                </c:pt>
                <c:pt idx="2">
                  <c:v>Desconhece o 0800</c:v>
                </c:pt>
                <c:pt idx="3">
                  <c:v>Demora do Atendimento</c:v>
                </c:pt>
                <c:pt idx="4">
                  <c:v>Desconhece ligação por telefone público</c:v>
                </c:pt>
                <c:pt idx="5">
                  <c:v>Não Atende</c:v>
                </c:pt>
              </c:strCache>
            </c:strRef>
          </c:cat>
          <c:val>
            <c:numRef>
              <c:f>Plan1!$C$45:$C$50</c:f>
              <c:numCache>
                <c:formatCode>0%</c:formatCode>
                <c:ptCount val="6"/>
                <c:pt idx="0">
                  <c:v>0.36</c:v>
                </c:pt>
                <c:pt idx="1">
                  <c:v>0.32</c:v>
                </c:pt>
                <c:pt idx="2">
                  <c:v>0.15</c:v>
                </c:pt>
                <c:pt idx="3">
                  <c:v>7.0000000000000007E-2</c:v>
                </c:pt>
                <c:pt idx="4">
                  <c:v>0.05</c:v>
                </c:pt>
                <c:pt idx="5">
                  <c:v>0.05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9961-4BC5-ABFA-AEFAB37531F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4918944975981954"/>
          <c:y val="0.25503613704690187"/>
          <c:w val="0.44148331447165012"/>
          <c:h val="0.5255394946458213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Plan2!$G$121</c:f>
              <c:strCache>
                <c:ptCount val="1"/>
                <c:pt idx="0">
                  <c:v>Qtd. De Atendimentos</c:v>
                </c:pt>
              </c:strCache>
            </c:strRef>
          </c:tx>
          <c:spPr>
            <a:ln w="28575" cap="rnd">
              <a:solidFill>
                <a:srgbClr val="305496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6.2528735632183904E-2"/>
                  <c:y val="-3.8808047278591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6C6A-48E3-BD30-D6589CFDAB9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2068965517241378E-2"/>
                  <c:y val="-3.88080472785911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6C6A-48E3-BD30-D6589CFDAB9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Plan2!$H$144:$I$144</c:f>
              <c:numCache>
                <c:formatCode>General</c:formatCode>
                <c:ptCount val="2"/>
                <c:pt idx="0">
                  <c:v>2015</c:v>
                </c:pt>
                <c:pt idx="1">
                  <c:v>2017</c:v>
                </c:pt>
              </c:numCache>
            </c:numRef>
          </c:cat>
          <c:val>
            <c:numRef>
              <c:f>Plan2!$H$121:$I$121</c:f>
              <c:numCache>
                <c:formatCode>_-* #,##0_-;\-* #,##0_-;_-* "-"??_-;_-@_-</c:formatCode>
                <c:ptCount val="2"/>
                <c:pt idx="0">
                  <c:v>61080</c:v>
                </c:pt>
                <c:pt idx="1">
                  <c:v>87888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6C6A-48E3-BD30-D6589CFDAB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8545256"/>
        <c:axId val="206660912"/>
      </c:lineChart>
      <c:lineChart>
        <c:grouping val="standard"/>
        <c:varyColors val="0"/>
        <c:ser>
          <c:idx val="1"/>
          <c:order val="1"/>
          <c:tx>
            <c:strRef>
              <c:f>Plan2!$G$122</c:f>
              <c:strCache>
                <c:ptCount val="1"/>
                <c:pt idx="0">
                  <c:v>Custo por ligação</c:v>
                </c:pt>
              </c:strCache>
            </c:strRef>
          </c:tx>
          <c:spPr>
            <a:ln w="28575" cap="rnd">
              <a:solidFill>
                <a:srgbClr val="8EA9DB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0"/>
                  <c:y val="3.3264040524506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6C6A-48E3-BD30-D6589CFDAB9C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Plan2!$H$144:$I$144</c:f>
              <c:numCache>
                <c:formatCode>General</c:formatCode>
                <c:ptCount val="2"/>
                <c:pt idx="0">
                  <c:v>2015</c:v>
                </c:pt>
                <c:pt idx="1">
                  <c:v>2017</c:v>
                </c:pt>
              </c:numCache>
            </c:numRef>
          </c:cat>
          <c:val>
            <c:numRef>
              <c:f>Plan2!$H$122:$I$122</c:f>
              <c:numCache>
                <c:formatCode>"R$"\ #,##0.00</c:formatCode>
                <c:ptCount val="2"/>
                <c:pt idx="0">
                  <c:v>0.36811394891944993</c:v>
                </c:pt>
                <c:pt idx="1">
                  <c:v>0.48882960131075909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6C6A-48E3-BD30-D6589CFDAB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7801224"/>
        <c:axId val="208372592"/>
      </c:lineChart>
      <c:catAx>
        <c:axId val="2085452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06660912"/>
        <c:crosses val="autoZero"/>
        <c:auto val="1"/>
        <c:lblAlgn val="ctr"/>
        <c:lblOffset val="100"/>
        <c:noMultiLvlLbl val="0"/>
      </c:catAx>
      <c:valAx>
        <c:axId val="206660912"/>
        <c:scaling>
          <c:orientation val="minMax"/>
          <c:max val="90000"/>
          <c:min val="400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_-;\-* #,##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08545256"/>
        <c:crosses val="autoZero"/>
        <c:crossBetween val="between"/>
      </c:valAx>
      <c:valAx>
        <c:axId val="208372592"/>
        <c:scaling>
          <c:orientation val="minMax"/>
          <c:min val="0.25"/>
        </c:scaling>
        <c:delete val="0"/>
        <c:axPos val="r"/>
        <c:numFmt formatCode="&quot;R$&quot;\ #,##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07801224"/>
        <c:crosses val="max"/>
        <c:crossBetween val="between"/>
      </c:valAx>
      <c:catAx>
        <c:axId val="207801224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208372592"/>
        <c:crosses val="max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pt-BR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800" dirty="0"/>
              <a:t>Canal de Atendimento de Preferência </a:t>
            </a:r>
            <a:br>
              <a:rPr lang="pt-BR" sz="1800" dirty="0"/>
            </a:br>
            <a:r>
              <a:rPr lang="pt-BR" sz="1800" dirty="0"/>
              <a:t>do Usuário</a:t>
            </a:r>
          </a:p>
        </c:rich>
      </c:tx>
      <c:layout>
        <c:manualLayout>
          <c:xMode val="edge"/>
          <c:yMode val="edge"/>
          <c:x val="8.8214884635401614E-2"/>
          <c:y val="3.852277697104532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cap="none" spc="2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pieChart>
        <c:varyColors val="1"/>
        <c:ser>
          <c:idx val="0"/>
          <c:order val="0"/>
          <c:explosion val="1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tint val="50000"/>
                      <a:satMod val="300000"/>
                    </a:schemeClr>
                  </a:gs>
                  <a:gs pos="35000">
                    <a:schemeClr val="accent1">
                      <a:tint val="37000"/>
                      <a:satMod val="300000"/>
                    </a:schemeClr>
                  </a:gs>
                  <a:gs pos="100000">
                    <a:schemeClr val="accent1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0D6-43BB-8CFF-8CA89DFFB2B7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tint val="50000"/>
                      <a:satMod val="300000"/>
                    </a:schemeClr>
                  </a:gs>
                  <a:gs pos="3500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0D6-43BB-8CFF-8CA89DFFB2B7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tint val="50000"/>
                      <a:satMod val="300000"/>
                    </a:schemeClr>
                  </a:gs>
                  <a:gs pos="35000">
                    <a:schemeClr val="accent3">
                      <a:tint val="37000"/>
                      <a:satMod val="300000"/>
                    </a:schemeClr>
                  </a:gs>
                  <a:gs pos="100000">
                    <a:schemeClr val="accent3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3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0D6-43BB-8CFF-8CA89DFFB2B7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tint val="50000"/>
                      <a:satMod val="300000"/>
                    </a:schemeClr>
                  </a:gs>
                  <a:gs pos="35000">
                    <a:schemeClr val="accent4">
                      <a:tint val="37000"/>
                      <a:satMod val="300000"/>
                    </a:schemeClr>
                  </a:gs>
                  <a:gs pos="100000">
                    <a:schemeClr val="accent4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4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F0D6-43BB-8CFF-8CA89DFFB2B7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rgbClr val="F9F9F9"/>
                  </a:gs>
                  <a:gs pos="100000">
                    <a:srgbClr val="FFFF69"/>
                  </a:gs>
                </a:gsLst>
                <a:lin ang="5400000" scaled="1"/>
              </a:gradFill>
              <a:ln w="9525" cap="flat" cmpd="sng" algn="ctr">
                <a:solidFill>
                  <a:srgbClr val="DAD500"/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F0D6-43BB-8CFF-8CA89DFFB2B7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tint val="50000"/>
                      <a:satMod val="300000"/>
                    </a:schemeClr>
                  </a:gs>
                  <a:gs pos="35000">
                    <a:schemeClr val="accent6">
                      <a:tint val="37000"/>
                      <a:satMod val="300000"/>
                    </a:schemeClr>
                  </a:gs>
                  <a:gs pos="100000">
                    <a:schemeClr val="accent6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6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F0D6-43BB-8CFF-8CA89DFFB2B7}"/>
              </c:ext>
            </c:extLst>
          </c:dPt>
          <c:dLbls>
            <c:dLbl>
              <c:idx val="5"/>
              <c:layout>
                <c:manualLayout>
                  <c:x val="4.691795238175183E-2"/>
                  <c:y val="0.2517356393125425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F0D6-43BB-8CFF-8CA89DFFB2B7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Atendimento!$A$69:$A$74</c:f>
              <c:strCache>
                <c:ptCount val="6"/>
                <c:pt idx="0">
                  <c:v>Presencial</c:v>
                </c:pt>
                <c:pt idx="1">
                  <c:v>Telefônico</c:v>
                </c:pt>
                <c:pt idx="2">
                  <c:v>Aplicativo SAAE Jacareí</c:v>
                </c:pt>
                <c:pt idx="3">
                  <c:v>Agência Virtual (Site)</c:v>
                </c:pt>
                <c:pt idx="4">
                  <c:v>Whatsapp</c:v>
                </c:pt>
                <c:pt idx="5">
                  <c:v>Outra</c:v>
                </c:pt>
              </c:strCache>
            </c:strRef>
          </c:cat>
          <c:val>
            <c:numRef>
              <c:f>Atendimento!$C$69:$C$74</c:f>
              <c:numCache>
                <c:formatCode>0%</c:formatCode>
                <c:ptCount val="6"/>
                <c:pt idx="0">
                  <c:v>0.54255319148936165</c:v>
                </c:pt>
                <c:pt idx="1">
                  <c:v>0.28723404255319152</c:v>
                </c:pt>
                <c:pt idx="2">
                  <c:v>4.2553191489361701E-2</c:v>
                </c:pt>
                <c:pt idx="3">
                  <c:v>9.0425531914893623E-2</c:v>
                </c:pt>
                <c:pt idx="4">
                  <c:v>3.7234042553191488E-2</c:v>
                </c:pt>
                <c:pt idx="5">
                  <c:v>5.027932960893855E-2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F0D6-43BB-8CFF-8CA89DFFB2B7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1514075245810806"/>
          <c:y val="0.33713744606949092"/>
          <c:w val="0.30039689127740793"/>
          <c:h val="0.4815832447704709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800" dirty="0"/>
              <a:t>Canais de Atendimento Utilizados Pelos     Usuários</a:t>
            </a:r>
          </a:p>
        </c:rich>
      </c:tx>
      <c:layout>
        <c:manualLayout>
          <c:xMode val="edge"/>
          <c:yMode val="edge"/>
          <c:x val="0.10687542653990827"/>
          <c:y val="3.882222396253282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cap="none" spc="2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tint val="50000"/>
                      <a:satMod val="300000"/>
                    </a:schemeClr>
                  </a:gs>
                  <a:gs pos="35000">
                    <a:schemeClr val="accent1">
                      <a:tint val="37000"/>
                      <a:satMod val="300000"/>
                    </a:schemeClr>
                  </a:gs>
                  <a:gs pos="100000">
                    <a:schemeClr val="accent1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60B-4976-9BAE-CCB2ECA4F487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tint val="50000"/>
                      <a:satMod val="300000"/>
                    </a:schemeClr>
                  </a:gs>
                  <a:gs pos="3500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60B-4976-9BAE-CCB2ECA4F487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tint val="50000"/>
                      <a:satMod val="300000"/>
                    </a:schemeClr>
                  </a:gs>
                  <a:gs pos="35000">
                    <a:schemeClr val="accent3">
                      <a:tint val="37000"/>
                      <a:satMod val="300000"/>
                    </a:schemeClr>
                  </a:gs>
                  <a:gs pos="100000">
                    <a:schemeClr val="accent3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3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60B-4976-9BAE-CCB2ECA4F487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tint val="50000"/>
                      <a:satMod val="300000"/>
                    </a:schemeClr>
                  </a:gs>
                  <a:gs pos="35000">
                    <a:schemeClr val="accent4">
                      <a:tint val="37000"/>
                      <a:satMod val="300000"/>
                    </a:schemeClr>
                  </a:gs>
                  <a:gs pos="100000">
                    <a:schemeClr val="accent4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4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60B-4976-9BAE-CCB2ECA4F487}"/>
              </c:ext>
            </c:extLst>
          </c:dPt>
          <c:dLbls>
            <c:dLbl>
              <c:idx val="3"/>
              <c:layout>
                <c:manualLayout>
                  <c:x val="8.4723126001872803E-2"/>
                  <c:y val="0.2286095298183225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A60B-4976-9BAE-CCB2ECA4F487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Atendimento!$A$45:$A$50</c:f>
              <c:strCache>
                <c:ptCount val="5"/>
                <c:pt idx="0">
                  <c:v>o   Presencial</c:v>
                </c:pt>
                <c:pt idx="1">
                  <c:v>o   Telefônico</c:v>
                </c:pt>
                <c:pt idx="2">
                  <c:v>o   Aplicativo SAAE Jacareí</c:v>
                </c:pt>
                <c:pt idx="3">
                  <c:v>o   Agência Virtual (Site)</c:v>
                </c:pt>
                <c:pt idx="4">
                  <c:v>o   Nenhuma destas opções.</c:v>
                </c:pt>
              </c:strCache>
            </c:strRef>
          </c:cat>
          <c:val>
            <c:numRef>
              <c:f>Atendimento!$C$45:$C$48</c:f>
              <c:numCache>
                <c:formatCode>0%</c:formatCode>
                <c:ptCount val="4"/>
                <c:pt idx="0">
                  <c:v>0.56353591160220995</c:v>
                </c:pt>
                <c:pt idx="1">
                  <c:v>0.2983425414364641</c:v>
                </c:pt>
                <c:pt idx="2">
                  <c:v>4.4198895027624308E-2</c:v>
                </c:pt>
                <c:pt idx="3">
                  <c:v>9.3922651933701654E-2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60B-4976-9BAE-CCB2ECA4F487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600"/>
              <a:t>Avaliação da Estrutura de Atendimento do SAAE Jacareí</a:t>
            </a:r>
          </a:p>
        </c:rich>
      </c:tx>
      <c:layout>
        <c:manualLayout>
          <c:xMode val="edge"/>
          <c:yMode val="edge"/>
          <c:x val="0.17596757200462049"/>
          <c:y val="3.81513623907540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cap="none" spc="2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21431688168266769"/>
          <c:y val="0.20538018298982"/>
          <c:w val="0.60235834907232533"/>
          <c:h val="0.61465120240290694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gradFill rotWithShape="1">
                <a:gsLst>
                  <a:gs pos="0">
                    <a:srgbClr val="FFFFD5"/>
                  </a:gs>
                  <a:gs pos="100000">
                    <a:srgbClr val="FFFF69"/>
                  </a:gs>
                </a:gsLst>
                <a:lin ang="5400000" scaled="1"/>
              </a:gradFill>
              <a:ln w="9525" cap="flat" cmpd="sng" algn="ctr">
                <a:solidFill>
                  <a:srgbClr val="DAD500"/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9E4-4A2E-BC2C-1A5983A1A5CF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tint val="50000"/>
                      <a:satMod val="300000"/>
                    </a:schemeClr>
                  </a:gs>
                  <a:gs pos="3500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9E4-4A2E-BC2C-1A5983A1A5CF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tint val="50000"/>
                      <a:satMod val="300000"/>
                    </a:schemeClr>
                  </a:gs>
                  <a:gs pos="35000">
                    <a:schemeClr val="accent3">
                      <a:tint val="37000"/>
                      <a:satMod val="300000"/>
                    </a:schemeClr>
                  </a:gs>
                  <a:gs pos="100000">
                    <a:schemeClr val="accent3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3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9E4-4A2E-BC2C-1A5983A1A5CF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tint val="50000"/>
                      <a:satMod val="300000"/>
                    </a:schemeClr>
                  </a:gs>
                  <a:gs pos="35000">
                    <a:schemeClr val="accent4">
                      <a:tint val="37000"/>
                      <a:satMod val="300000"/>
                    </a:schemeClr>
                  </a:gs>
                  <a:gs pos="100000">
                    <a:schemeClr val="accent4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4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9E4-4A2E-BC2C-1A5983A1A5CF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tint val="50000"/>
                      <a:satMod val="300000"/>
                    </a:schemeClr>
                  </a:gs>
                  <a:gs pos="35000">
                    <a:schemeClr val="accent5">
                      <a:tint val="37000"/>
                      <a:satMod val="300000"/>
                    </a:schemeClr>
                  </a:gs>
                  <a:gs pos="100000">
                    <a:schemeClr val="accent5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5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39E4-4A2E-BC2C-1A5983A1A5CF}"/>
              </c:ext>
            </c:extLst>
          </c:dPt>
          <c:dLbls>
            <c:dLbl>
              <c:idx val="0"/>
              <c:layout>
                <c:manualLayout>
                  <c:x val="-5.2793603679460434E-2"/>
                  <c:y val="0.21627466101423509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9E4-4A2E-BC2C-1A5983A1A5C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7653666978365821E-2"/>
                  <c:y val="0.2158331002243797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39E4-4A2E-BC2C-1A5983A1A5C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1137418073191475"/>
                  <c:y val="0.22390561368872458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39E4-4A2E-BC2C-1A5983A1A5CF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Atendimento!$A$10:$A$14</c:f>
              <c:strCache>
                <c:ptCount val="5"/>
                <c:pt idx="0">
                  <c:v>Péssimo</c:v>
                </c:pt>
                <c:pt idx="1">
                  <c:v>Ruim</c:v>
                </c:pt>
                <c:pt idx="2">
                  <c:v>Regular</c:v>
                </c:pt>
                <c:pt idx="3">
                  <c:v>Bom</c:v>
                </c:pt>
                <c:pt idx="4">
                  <c:v>Ótimo</c:v>
                </c:pt>
              </c:strCache>
            </c:strRef>
          </c:cat>
          <c:val>
            <c:numRef>
              <c:f>Atendimento!$D$10:$D$14</c:f>
              <c:numCache>
                <c:formatCode>0%</c:formatCode>
                <c:ptCount val="5"/>
                <c:pt idx="0">
                  <c:v>0.01</c:v>
                </c:pt>
                <c:pt idx="1">
                  <c:v>0.01</c:v>
                </c:pt>
                <c:pt idx="2">
                  <c:v>0.11194029850746269</c:v>
                </c:pt>
                <c:pt idx="3">
                  <c:v>0.36567164179104478</c:v>
                </c:pt>
                <c:pt idx="4">
                  <c:v>0.5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39E4-4A2E-BC2C-1A5983A1A5CF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91239864720284847"/>
          <c:w val="1"/>
          <c:h val="8.76013527971515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600"/>
              <a:t>Avaliação do Tempo de Espera no Atendimento Presencial</a:t>
            </a:r>
          </a:p>
        </c:rich>
      </c:tx>
      <c:layout>
        <c:manualLayout>
          <c:xMode val="edge"/>
          <c:yMode val="edge"/>
          <c:x val="0.14125985009602107"/>
          <c:y val="4.394538977109448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cap="none" spc="2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tint val="50000"/>
                      <a:satMod val="300000"/>
                    </a:schemeClr>
                  </a:gs>
                  <a:gs pos="35000">
                    <a:schemeClr val="accent1">
                      <a:tint val="37000"/>
                      <a:satMod val="300000"/>
                    </a:schemeClr>
                  </a:gs>
                  <a:gs pos="100000">
                    <a:schemeClr val="accent1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895-4C9B-9A99-7C4689E3DC47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tint val="50000"/>
                      <a:satMod val="300000"/>
                    </a:schemeClr>
                  </a:gs>
                  <a:gs pos="3500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895-4C9B-9A99-7C4689E3DC47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tint val="50000"/>
                      <a:satMod val="300000"/>
                    </a:schemeClr>
                  </a:gs>
                  <a:gs pos="35000">
                    <a:schemeClr val="accent3">
                      <a:tint val="37000"/>
                      <a:satMod val="300000"/>
                    </a:schemeClr>
                  </a:gs>
                  <a:gs pos="100000">
                    <a:schemeClr val="accent3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3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895-4C9B-9A99-7C4689E3DC47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tint val="50000"/>
                      <a:satMod val="300000"/>
                    </a:schemeClr>
                  </a:gs>
                  <a:gs pos="35000">
                    <a:schemeClr val="accent4">
                      <a:tint val="37000"/>
                      <a:satMod val="300000"/>
                    </a:schemeClr>
                  </a:gs>
                  <a:gs pos="100000">
                    <a:schemeClr val="accent4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4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895-4C9B-9A99-7C4689E3DC47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tint val="50000"/>
                      <a:satMod val="300000"/>
                    </a:schemeClr>
                  </a:gs>
                  <a:gs pos="35000">
                    <a:schemeClr val="accent5">
                      <a:tint val="37000"/>
                      <a:satMod val="300000"/>
                    </a:schemeClr>
                  </a:gs>
                  <a:gs pos="100000">
                    <a:schemeClr val="accent5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5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B895-4C9B-9A99-7C4689E3DC47}"/>
              </c:ext>
            </c:extLst>
          </c:dPt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895-4C9B-9A99-7C4689E3DC47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4905218864570661E-2"/>
                  <c:y val="0.2363549516316506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t-BR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B895-4C9B-9A99-7C4689E3DC47}"/>
                </c:ext>
                <c:ext xmlns:c15="http://schemas.microsoft.com/office/drawing/2012/chart" uri="{CE6537A1-D6FC-4f65-9D91-7224C49458BB}">
                  <c15:layout>
                    <c:manualLayout>
                      <c:w val="7.2768204326503411E-2"/>
                      <c:h val="9.0604626167062247E-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Atendimento!$A$24:$A$28</c:f>
              <c:strCache>
                <c:ptCount val="5"/>
                <c:pt idx="0">
                  <c:v>Péssimo</c:v>
                </c:pt>
                <c:pt idx="1">
                  <c:v>Ruim</c:v>
                </c:pt>
                <c:pt idx="2">
                  <c:v>Regular</c:v>
                </c:pt>
                <c:pt idx="3">
                  <c:v>Bom</c:v>
                </c:pt>
                <c:pt idx="4">
                  <c:v>Ótimo</c:v>
                </c:pt>
              </c:strCache>
            </c:strRef>
          </c:cat>
          <c:val>
            <c:numRef>
              <c:f>Atendimento!$D$24:$D$28</c:f>
              <c:numCache>
                <c:formatCode>0%</c:formatCode>
                <c:ptCount val="5"/>
                <c:pt idx="0">
                  <c:v>0</c:v>
                </c:pt>
                <c:pt idx="1">
                  <c:v>3.787878787878788E-2</c:v>
                </c:pt>
                <c:pt idx="2">
                  <c:v>0.15151515151515152</c:v>
                </c:pt>
                <c:pt idx="3">
                  <c:v>0.35606060606060608</c:v>
                </c:pt>
                <c:pt idx="4">
                  <c:v>0.45454545454545453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B895-4C9B-9A99-7C4689E3DC47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600" dirty="0"/>
              <a:t>Avaliação do Atendimento Presencial Pelo Usuário</a:t>
            </a:r>
          </a:p>
        </c:rich>
      </c:tx>
      <c:layout>
        <c:manualLayout>
          <c:xMode val="edge"/>
          <c:yMode val="edge"/>
          <c:x val="0.18522252672551012"/>
          <c:y val="5.858649472200287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cap="none" spc="2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tint val="50000"/>
                      <a:satMod val="300000"/>
                    </a:schemeClr>
                  </a:gs>
                  <a:gs pos="35000">
                    <a:schemeClr val="accent1">
                      <a:tint val="37000"/>
                      <a:satMod val="300000"/>
                    </a:schemeClr>
                  </a:gs>
                  <a:gs pos="100000">
                    <a:schemeClr val="accent1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8FC-4CA0-8643-BA9B076A458D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tint val="50000"/>
                      <a:satMod val="300000"/>
                    </a:schemeClr>
                  </a:gs>
                  <a:gs pos="3500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8FC-4CA0-8643-BA9B076A458D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tint val="50000"/>
                      <a:satMod val="300000"/>
                    </a:schemeClr>
                  </a:gs>
                  <a:gs pos="35000">
                    <a:schemeClr val="accent3">
                      <a:tint val="37000"/>
                      <a:satMod val="300000"/>
                    </a:schemeClr>
                  </a:gs>
                  <a:gs pos="100000">
                    <a:schemeClr val="accent3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3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8FC-4CA0-8643-BA9B076A458D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tint val="50000"/>
                      <a:satMod val="300000"/>
                    </a:schemeClr>
                  </a:gs>
                  <a:gs pos="35000">
                    <a:schemeClr val="accent4">
                      <a:tint val="37000"/>
                      <a:satMod val="300000"/>
                    </a:schemeClr>
                  </a:gs>
                  <a:gs pos="100000">
                    <a:schemeClr val="accent4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4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8FC-4CA0-8643-BA9B076A458D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tint val="50000"/>
                      <a:satMod val="300000"/>
                    </a:schemeClr>
                  </a:gs>
                  <a:gs pos="35000">
                    <a:schemeClr val="accent5">
                      <a:tint val="37000"/>
                      <a:satMod val="300000"/>
                    </a:schemeClr>
                  </a:gs>
                  <a:gs pos="100000">
                    <a:schemeClr val="accent5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5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A8FC-4CA0-8643-BA9B076A458D}"/>
              </c:ext>
            </c:extLst>
          </c:dPt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8FC-4CA0-8643-BA9B076A458D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A8FC-4CA0-8643-BA9B076A458D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5.6151815269187576E-2"/>
                  <c:y val="0.25235324381946977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A8FC-4CA0-8643-BA9B076A458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8.5617896941174387E-2"/>
                  <c:y val="0.2333530401383973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A8FC-4CA0-8643-BA9B076A458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Atendimento!$A$3:$A$7</c:f>
              <c:strCache>
                <c:ptCount val="5"/>
                <c:pt idx="0">
                  <c:v>Péssimo</c:v>
                </c:pt>
                <c:pt idx="1">
                  <c:v>Ruim</c:v>
                </c:pt>
                <c:pt idx="2">
                  <c:v>Regular</c:v>
                </c:pt>
                <c:pt idx="3">
                  <c:v>Bom</c:v>
                </c:pt>
                <c:pt idx="4">
                  <c:v>Ótimo</c:v>
                </c:pt>
              </c:strCache>
            </c:strRef>
          </c:cat>
          <c:val>
            <c:numRef>
              <c:f>Atendimento!$D$3:$D$7</c:f>
              <c:numCache>
                <c:formatCode>0%</c:formatCode>
                <c:ptCount val="5"/>
                <c:pt idx="0">
                  <c:v>0</c:v>
                </c:pt>
                <c:pt idx="1">
                  <c:v>0</c:v>
                </c:pt>
                <c:pt idx="2">
                  <c:v>7.2992700729927005E-3</c:v>
                </c:pt>
                <c:pt idx="3">
                  <c:v>8.7591240875912413E-2</c:v>
                </c:pt>
                <c:pt idx="4">
                  <c:v>0.9051094890510949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A8FC-4CA0-8643-BA9B076A458D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/>
              <a:t>Avaliação do Tempo de Espera no Atendimento Telefônico 0800</a:t>
            </a:r>
          </a:p>
        </c:rich>
      </c:tx>
      <c:layout>
        <c:manualLayout>
          <c:xMode val="edge"/>
          <c:yMode val="edge"/>
          <c:x val="0.20006145150538829"/>
          <c:y val="6.592947787633282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cap="none" spc="2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25893806938117986"/>
          <c:y val="0.24550366237824084"/>
          <c:w val="0.46669154816131542"/>
          <c:h val="0.71722694366425643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gradFill rotWithShape="1">
                <a:gsLst>
                  <a:gs pos="0">
                    <a:srgbClr val="FFFFD5"/>
                  </a:gs>
                  <a:gs pos="100000">
                    <a:srgbClr val="FFFF69"/>
                  </a:gs>
                </a:gsLst>
                <a:lin ang="5400000" scaled="1"/>
              </a:gradFill>
              <a:ln w="9525" cap="flat" cmpd="sng" algn="ctr">
                <a:solidFill>
                  <a:srgbClr val="DAD500"/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C3D-4F8F-A184-DD20D8DEE8DD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tint val="50000"/>
                      <a:satMod val="300000"/>
                    </a:schemeClr>
                  </a:gs>
                  <a:gs pos="3500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C3D-4F8F-A184-DD20D8DEE8DD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tint val="50000"/>
                      <a:satMod val="300000"/>
                    </a:schemeClr>
                  </a:gs>
                  <a:gs pos="35000">
                    <a:schemeClr val="accent3">
                      <a:tint val="37000"/>
                      <a:satMod val="300000"/>
                    </a:schemeClr>
                  </a:gs>
                  <a:gs pos="100000">
                    <a:schemeClr val="accent3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3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C3D-4F8F-A184-DD20D8DEE8DD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tint val="50000"/>
                      <a:satMod val="300000"/>
                    </a:schemeClr>
                  </a:gs>
                  <a:gs pos="35000">
                    <a:schemeClr val="accent4">
                      <a:tint val="37000"/>
                      <a:satMod val="300000"/>
                    </a:schemeClr>
                  </a:gs>
                  <a:gs pos="100000">
                    <a:schemeClr val="accent4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4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C3D-4F8F-A184-DD20D8DEE8DD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tint val="50000"/>
                      <a:satMod val="300000"/>
                    </a:schemeClr>
                  </a:gs>
                  <a:gs pos="35000">
                    <a:schemeClr val="accent5">
                      <a:tint val="37000"/>
                      <a:satMod val="300000"/>
                    </a:schemeClr>
                  </a:gs>
                  <a:gs pos="100000">
                    <a:schemeClr val="accent5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5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0C3D-4F8F-A184-DD20D8DEE8DD}"/>
              </c:ext>
            </c:extLst>
          </c:dPt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0C3D-4F8F-A184-DD20D8DEE8DD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0C3D-4F8F-A184-DD20D8DEE8DD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'0800'!$A$10:$A$14</c:f>
              <c:strCache>
                <c:ptCount val="5"/>
                <c:pt idx="0">
                  <c:v>Péssimo</c:v>
                </c:pt>
                <c:pt idx="1">
                  <c:v>Ruim</c:v>
                </c:pt>
                <c:pt idx="2">
                  <c:v>Regular</c:v>
                </c:pt>
                <c:pt idx="3">
                  <c:v>Bom</c:v>
                </c:pt>
                <c:pt idx="4">
                  <c:v>Ótimo</c:v>
                </c:pt>
              </c:strCache>
            </c:strRef>
          </c:cat>
          <c:val>
            <c:numRef>
              <c:f>'0800'!$C$10:$C$14</c:f>
              <c:numCache>
                <c:formatCode>0%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0.16216216216216217</c:v>
                </c:pt>
                <c:pt idx="3">
                  <c:v>0.27027027027027029</c:v>
                </c:pt>
                <c:pt idx="4">
                  <c:v>0.56756756756756754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0C3D-4F8F-A184-DD20D8DEE8DD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dirty="0"/>
              <a:t>Avaliação do Atendimento Telefônico 0800</a:t>
            </a:r>
          </a:p>
        </c:rich>
      </c:tx>
      <c:layout>
        <c:manualLayout>
          <c:xMode val="edge"/>
          <c:yMode val="edge"/>
          <c:x val="6.5979294481683118E-2"/>
          <c:y val="4.628401987188373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cap="none" spc="2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15658496792537455"/>
          <c:y val="0.17813038163132491"/>
          <c:w val="0.34365728910779458"/>
          <c:h val="0.69766590728316391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gradFill rotWithShape="1">
                <a:gsLst>
                  <a:gs pos="0">
                    <a:srgbClr val="FFFFD5"/>
                  </a:gs>
                  <a:gs pos="100000">
                    <a:srgbClr val="FFFF69"/>
                  </a:gs>
                </a:gsLst>
                <a:lin ang="5400000" scaled="1"/>
              </a:gradFill>
              <a:ln w="9525" cap="flat" cmpd="sng" algn="ctr">
                <a:solidFill>
                  <a:srgbClr val="DAD500"/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DF9-4BBD-B5D0-EE0334211A31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tint val="50000"/>
                      <a:satMod val="300000"/>
                    </a:schemeClr>
                  </a:gs>
                  <a:gs pos="35000">
                    <a:schemeClr val="accent2">
                      <a:tint val="37000"/>
                      <a:satMod val="300000"/>
                    </a:schemeClr>
                  </a:gs>
                  <a:gs pos="100000">
                    <a:schemeClr val="accent2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2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DF9-4BBD-B5D0-EE0334211A31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tint val="50000"/>
                      <a:satMod val="300000"/>
                    </a:schemeClr>
                  </a:gs>
                  <a:gs pos="35000">
                    <a:schemeClr val="accent3">
                      <a:tint val="37000"/>
                      <a:satMod val="300000"/>
                    </a:schemeClr>
                  </a:gs>
                  <a:gs pos="100000">
                    <a:schemeClr val="accent3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3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DF9-4BBD-B5D0-EE0334211A31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tint val="50000"/>
                      <a:satMod val="300000"/>
                    </a:schemeClr>
                  </a:gs>
                  <a:gs pos="35000">
                    <a:schemeClr val="accent4">
                      <a:tint val="37000"/>
                      <a:satMod val="300000"/>
                    </a:schemeClr>
                  </a:gs>
                  <a:gs pos="100000">
                    <a:schemeClr val="accent4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4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DF9-4BBD-B5D0-EE0334211A31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tint val="50000"/>
                      <a:satMod val="300000"/>
                    </a:schemeClr>
                  </a:gs>
                  <a:gs pos="35000">
                    <a:schemeClr val="accent5">
                      <a:tint val="37000"/>
                      <a:satMod val="300000"/>
                    </a:schemeClr>
                  </a:gs>
                  <a:gs pos="100000">
                    <a:schemeClr val="accent5">
                      <a:tint val="15000"/>
                      <a:satMod val="35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accent5">
                    <a:shade val="95000"/>
                  </a:schemeClr>
                </a:solidFill>
                <a:round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DF9-4BBD-B5D0-EE0334211A31}"/>
              </c:ext>
            </c:extLst>
          </c:dPt>
          <c:dLbls>
            <c:dLbl>
              <c:idx val="0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DF9-4BBD-B5D0-EE0334211A31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6556911395796662E-2"/>
                  <c:y val="0.264744823563721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7DF9-4BBD-B5D0-EE0334211A31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'0800'!$A$3:$A$7</c:f>
              <c:strCache>
                <c:ptCount val="5"/>
                <c:pt idx="0">
                  <c:v>Péssimo</c:v>
                </c:pt>
                <c:pt idx="1">
                  <c:v>Ruim</c:v>
                </c:pt>
                <c:pt idx="2">
                  <c:v>Regular</c:v>
                </c:pt>
                <c:pt idx="3">
                  <c:v>Bom</c:v>
                </c:pt>
                <c:pt idx="4">
                  <c:v>Ótimo</c:v>
                </c:pt>
              </c:strCache>
            </c:strRef>
          </c:cat>
          <c:val>
            <c:numRef>
              <c:f>'0800'!$C$3:$C$7</c:f>
              <c:numCache>
                <c:formatCode>0%</c:formatCode>
                <c:ptCount val="5"/>
                <c:pt idx="0">
                  <c:v>0</c:v>
                </c:pt>
                <c:pt idx="1">
                  <c:v>2.7027027027027029E-2</c:v>
                </c:pt>
                <c:pt idx="2">
                  <c:v>8.1081081081081086E-2</c:v>
                </c:pt>
                <c:pt idx="3">
                  <c:v>8.1081081081081086E-2</c:v>
                </c:pt>
                <c:pt idx="4">
                  <c:v>0.81081081081081086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7DF9-4BBD-B5D0-EE0334211A31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8263626572356175"/>
          <c:y val="0.30673585436126033"/>
          <c:w val="0.11155550617832588"/>
          <c:h val="0.432959541226901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5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5-24T10:00:20.276" idx="1">
    <p:pos x="10" y="10"/>
    <p:text>No próximo Slide está detalhada a pesquisa apresentada para análise.</p:text>
    <p:extLst>
      <p:ext uri="{C676402C-5697-4E1C-873F-D02D1690AC5C}">
        <p15:threadingInfo xmlns:p15="http://schemas.microsoft.com/office/powerpoint/2012/main" timeZoneBias="18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5-24T10:08:19.354" idx="4">
    <p:pos x="10" y="10"/>
    <p:text>Revisão de vazamento. Antes revisava apenas a tarifa de esgoto para a média. Após alteração, revisará agua e esgoto para a média do imóvel mais 10 m³.</p:text>
    <p:extLst>
      <p:ext uri="{C676402C-5697-4E1C-873F-D02D1690AC5C}">
        <p15:threadingInfo xmlns:p15="http://schemas.microsoft.com/office/powerpoint/2012/main" timeZoneBias="180"/>
      </p:ext>
    </p:extLst>
  </p:cm>
  <p:cm authorId="1" dt="2018-05-24T10:08:24.932" idx="5">
    <p:pos x="146" y="146"/>
    <p:text>Multa de rompimento do lacre externo da cph, haviam muitas reclamações de rompimentos por vandalos e de que o lacre caia sozinho com o tempo, devido a oxidação.</p:text>
    <p:extLst>
      <p:ext uri="{C676402C-5697-4E1C-873F-D02D1690AC5C}">
        <p15:threadingInfo xmlns:p15="http://schemas.microsoft.com/office/powerpoint/2012/main" timeZoneBias="180"/>
      </p:ext>
    </p:extLst>
  </p:cm>
  <p:cm authorId="1" dt="2018-05-24T10:08:32.387" idx="6">
    <p:pos x="282" y="282"/>
    <p:text>Antes o valor de qualquer multa era o mesmo, a partir de agora há uma proporção entre a gravidade da infração e o valor cobrado.</p:text>
    <p:extLst>
      <p:ext uri="{C676402C-5697-4E1C-873F-D02D1690AC5C}">
        <p15:threadingInfo xmlns:p15="http://schemas.microsoft.com/office/powerpoint/2012/main" timeZoneBias="18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5-24T10:09:37.088" idx="7">
    <p:pos x="10" y="10"/>
    <p:text>Para o procedimento de AR NA REDE, mais válido do que o número de processos abertos, é o tempo de resposta, que agora é bem menor, pois já vem analisado pelo atendente.</p:text>
    <p:extLst>
      <p:ext uri="{C676402C-5697-4E1C-873F-D02D1690AC5C}">
        <p15:threadingInfo xmlns:p15="http://schemas.microsoft.com/office/powerpoint/2012/main" timeZoneBias="180"/>
      </p:ext>
    </p:extLst>
  </p:cm>
  <p:cm authorId="1" dt="2018-05-24T10:09:43.441" idx="8">
    <p:pos x="146" y="146"/>
    <p:text>O Aumento no numero de Aferiçoes de 2016 a 2017 se justifica pela atualização do park de HDS. Uma vez que o procedimento só é aberto para HDS com menos de 5 anos.</p:text>
    <p:extLst>
      <p:ext uri="{C676402C-5697-4E1C-873F-D02D1690AC5C}">
        <p15:threadingInfo xmlns:p15="http://schemas.microsoft.com/office/powerpoint/2012/main" timeZoneBias="180"/>
      </p:ext>
    </p:extLst>
  </p:cm>
  <p:cm authorId="1" dt="2018-05-24T10:09:56.912" idx="9">
    <p:pos x="282" y="282"/>
    <p:text>Em 2016 41,3% dos HDS tinham mais de 5 anos, em 2018 essa porcentagem caiu para 33,6%</p:text>
    <p:extLst>
      <p:ext uri="{C676402C-5697-4E1C-873F-D02D1690AC5C}">
        <p15:threadingInfo xmlns:p15="http://schemas.microsoft.com/office/powerpoint/2012/main" timeZoneBias="18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5-24T10:17:15.674" idx="12">
    <p:pos x="4228" y="2385"/>
    <p:text>O Totem, retirou em média 2,050 pessoas/Mês do balcão, tornando o atendimento presencial mais efetivo e atencioso com quem realmente necessita ser atendido no balcão.</p:text>
    <p:extLst>
      <p:ext uri="{C676402C-5697-4E1C-873F-D02D1690AC5C}">
        <p15:threadingInfo xmlns:p15="http://schemas.microsoft.com/office/powerpoint/2012/main" timeZoneBias="180"/>
      </p:ext>
    </p:extLst>
  </p:cm>
  <p:cm authorId="1" dt="2018-05-24T10:17:20.568" idx="13">
    <p:pos x="-17" y="1"/>
    <p:text>Também contribuiu para que as pessoas que podem resolver seus problemas no totem não aguardem desnecessariamente.</p:text>
    <p:extLst mod="1">
      <p:ext uri="{C676402C-5697-4E1C-873F-D02D1690AC5C}">
        <p15:threadingInfo xmlns:p15="http://schemas.microsoft.com/office/powerpoint/2012/main" timeZoneBias="18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5-24T10:13:28.840" idx="11">
    <p:pos x="10" y="10"/>
    <p:text>Com os números do Gerenciamente de Fila, temos o controle dos planos de ação que devemos tomar para atacar as falhas ainda existentes. Como exemplo, reduzir a 0 o número de usuários que aguardam a mais de uma hora.</p:text>
    <p:extLst>
      <p:ext uri="{C676402C-5697-4E1C-873F-D02D1690AC5C}">
        <p15:threadingInfo xmlns:p15="http://schemas.microsoft.com/office/powerpoint/2012/main" timeZoneBias="18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5-24T10:19:43.171" idx="14">
    <p:pos x="5486" y="3178"/>
    <p:text>Orientação aos Usuários sobre os serviços disponibilizados pelo 0800;
Campanha de Divulgação do 0800 – Assessoria de Comunicação Interna – Externa.</p:text>
    <p:extLst>
      <p:ext uri="{C676402C-5697-4E1C-873F-D02D1690AC5C}">
        <p15:threadingInfo xmlns:p15="http://schemas.microsoft.com/office/powerpoint/2012/main" timeZoneBias="180"/>
      </p:ext>
    </p:extLst>
  </p:cm>
  <p:cm authorId="1" dt="2018-05-24T10:19:47.692" idx="15">
    <p:pos x="10" y="10"/>
    <p:text>O resultado da pesquisa nos levou a aditar o contrato do CALL CENTER para possibilitar o recebimento de ligações de celulares.</p:text>
    <p:extLst>
      <p:ext uri="{C676402C-5697-4E1C-873F-D02D1690AC5C}">
        <p15:threadingInfo xmlns:p15="http://schemas.microsoft.com/office/powerpoint/2012/main" timeZoneBias="18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5-24T10:42:11.178" idx="16">
    <p:pos x="10" y="10"/>
    <p:text>2015 o número de ligações era menor, pois não aceitavamos ligações de celular.</p:text>
    <p:extLst>
      <p:ext uri="{C676402C-5697-4E1C-873F-D02D1690AC5C}">
        <p15:threadingInfo xmlns:p15="http://schemas.microsoft.com/office/powerpoint/2012/main" timeZoneBias="180"/>
      </p:ext>
    </p:extLst>
  </p:cm>
  <p:cm authorId="1" dt="2018-05-24T10:42:15.342" idx="17">
    <p:pos x="146" y="146"/>
    <p:text>Em 2016, os tempos médios aumentaram um pouco, devido a a entrada de servidores novos Atendentes de 0800 (Entraram em novembro).</p:text>
    <p:extLst>
      <p:ext uri="{C676402C-5697-4E1C-873F-D02D1690AC5C}">
        <p15:threadingInfo xmlns:p15="http://schemas.microsoft.com/office/powerpoint/2012/main" timeZoneBias="180"/>
      </p:ext>
    </p:extLst>
  </p:cm>
  <p:cm authorId="1" dt="2018-05-24T10:42:18.974" idx="18">
    <p:pos x="282" y="282"/>
    <p:text>Em 2017 consolidou-se o 0800 apenas com servidores atendentes de 0800.</p:text>
    <p:extLst>
      <p:ext uri="{C676402C-5697-4E1C-873F-D02D1690AC5C}">
        <p15:threadingInfo xmlns:p15="http://schemas.microsoft.com/office/powerpoint/2012/main" timeZoneBias="180"/>
      </p:ext>
    </p:extLst>
  </p:cm>
  <p:cm authorId="1" dt="2018-05-24T10:42:23.446" idx="19">
    <p:pos x="418" y="418"/>
    <p:text>Consideramos que, a exigência por experiência em Call Center prejudicou a identidade do atendimento telefônico do SAAE, além de ter elevado o tempo de atendimento devido a vícios desnecessários.</p:text>
    <p:extLst>
      <p:ext uri="{C676402C-5697-4E1C-873F-D02D1690AC5C}">
        <p15:threadingInfo xmlns:p15="http://schemas.microsoft.com/office/powerpoint/2012/main" timeZoneBias="180"/>
      </p:ext>
    </p:extLst>
  </p:cm>
  <p:cm authorId="1" dt="2018-05-24T10:42:27.510" idx="20">
    <p:pos x="554" y="554"/>
    <p:text>Em abril de 2018 foi implantado o URA. a qual aumentou o número de ligações abandonadas antes do atendimento. O que justifica a diminuição da efetividade, entretanto, possibilitou um atendimento mais rapido.</p:text>
    <p:extLst>
      <p:ext uri="{C676402C-5697-4E1C-873F-D02D1690AC5C}">
        <p15:threadingInfo xmlns:p15="http://schemas.microsoft.com/office/powerpoint/2012/main" timeZoneBias="18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5-24T10:09:37.088" idx="7">
    <p:pos x="10" y="10"/>
    <p:text>Para o procedimento de AR NA REDE, mais válido do que o número de processos abertos, é o tempo de resposta, que agora é bem menor, pois já vem analisado pelo atendente.</p:text>
    <p:extLst>
      <p:ext uri="{C676402C-5697-4E1C-873F-D02D1690AC5C}">
        <p15:threadingInfo xmlns:p15="http://schemas.microsoft.com/office/powerpoint/2012/main" timeZoneBias="180"/>
      </p:ext>
    </p:extLst>
  </p:cm>
  <p:cm authorId="1" dt="2018-05-24T10:09:43.441" idx="8">
    <p:pos x="146" y="146"/>
    <p:text>O Aumento no numero de Aferiçoes de 2016 a 2017 se justifica pela atualização do park de HDS. Uma vez que o procedimento só é aberto para HDS com menos de 5 anos.</p:text>
    <p:extLst>
      <p:ext uri="{C676402C-5697-4E1C-873F-D02D1690AC5C}">
        <p15:threadingInfo xmlns:p15="http://schemas.microsoft.com/office/powerpoint/2012/main" timeZoneBias="180"/>
      </p:ext>
    </p:extLst>
  </p:cm>
  <p:cm authorId="1" dt="2018-05-24T10:09:56.912" idx="9">
    <p:pos x="282" y="282"/>
    <p:text>Em 2016 41,3% dos HDS tinham mais de 5 anos, em 2018 essa porcentagem caiu para 33,6%</p:text>
    <p:extLst>
      <p:ext uri="{C676402C-5697-4E1C-873F-D02D1690AC5C}">
        <p15:threadingInfo xmlns:p15="http://schemas.microsoft.com/office/powerpoint/2012/main" timeZoneBias="180"/>
      </p:ext>
    </p:extLst>
  </p:cm>
</p:cmLst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80431B-DDE2-4871-9CF3-3DE50DC3883A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C2DE3A-4BBD-4F92-A76F-C569D6BE54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4958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C2DE3A-4BBD-4F92-A76F-C569D6BE54F2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2366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comments" Target="../comments/comment1.xml"/><Relationship Id="rId5" Type="http://schemas.openxmlformats.org/officeDocument/2006/relationships/chart" Target="../charts/chart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comments" Target="../comments/comment4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5.xml"/><Relationship Id="rId3" Type="http://schemas.openxmlformats.org/officeDocument/2006/relationships/image" Target="../media/image1.jpeg"/><Relationship Id="rId7" Type="http://schemas.openxmlformats.org/officeDocument/2006/relationships/image" Target="../media/image5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Planilha_do_Microsoft_Excel1.xlsx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6.xml"/><Relationship Id="rId4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comments" Target="../comments/comment7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0.xml"/><Relationship Id="rId4" Type="http://schemas.openxmlformats.org/officeDocument/2006/relationships/chart" Target="../charts/char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209157" y="692696"/>
            <a:ext cx="8784976" cy="424731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pt-BR" sz="5400" i="1" dirty="0">
                <a:solidFill>
                  <a:schemeClr val="accent1">
                    <a:lumMod val="50000"/>
                  </a:schemeClr>
                </a:solidFill>
              </a:rPr>
              <a:t>Serviço Autônomo de Água e Esgoto de Jacareí/SP</a:t>
            </a:r>
          </a:p>
          <a:p>
            <a:endParaRPr lang="pt-BR" sz="5400" i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pt-BR" sz="5400" i="1" dirty="0">
                <a:solidFill>
                  <a:schemeClr val="accent1">
                    <a:lumMod val="50000"/>
                  </a:schemeClr>
                </a:solidFill>
              </a:rPr>
              <a:t>Diretoria Comercial</a:t>
            </a:r>
          </a:p>
          <a:p>
            <a:endParaRPr lang="pt-BR" sz="54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20621" y="3933056"/>
            <a:ext cx="20553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29 de Maio de 2018</a:t>
            </a:r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320665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838200" y="1412776"/>
            <a:ext cx="805428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População Estimada: 229.851 pessoas;</a:t>
            </a:r>
          </a:p>
          <a:p>
            <a:pPr>
              <a:defRPr/>
            </a:pPr>
            <a:r>
              <a:rPr lang="pt-BR" sz="2400" dirty="0">
                <a:solidFill>
                  <a:sysClr val="windowText" lastClr="000000"/>
                </a:solidFill>
                <a:latin typeface="Calibri" panose="020F0502020204030204"/>
              </a:rPr>
              <a:t>Quantidade de Ligações: 76.272 ;</a:t>
            </a:r>
          </a:p>
          <a:p>
            <a:pPr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Quantidade de E</a:t>
            </a:r>
            <a:r>
              <a:rPr lang="pt-BR" sz="2400" dirty="0" err="1">
                <a:solidFill>
                  <a:sysClr val="windowText" lastClr="000000"/>
                </a:solidFill>
                <a:latin typeface="Calibri" panose="020F0502020204030204"/>
              </a:rPr>
              <a:t>conomias</a:t>
            </a:r>
            <a:r>
              <a:rPr lang="pt-BR" sz="2400" dirty="0">
                <a:solidFill>
                  <a:sysClr val="windowText" lastClr="000000"/>
                </a:solidFill>
                <a:latin typeface="Calibri" panose="020F0502020204030204"/>
              </a:rPr>
              <a:t>: 92.813;</a:t>
            </a:r>
          </a:p>
          <a:p>
            <a:pPr>
              <a:defRPr/>
            </a:pPr>
            <a:r>
              <a:rPr lang="pt-BR" sz="2400" dirty="0">
                <a:solidFill>
                  <a:sysClr val="windowText" lastClr="000000"/>
                </a:solidFill>
                <a:latin typeface="Calibri" panose="020F0502020204030204"/>
              </a:rPr>
              <a:t>% Abastecimento Total: 99,78%;</a:t>
            </a:r>
          </a:p>
          <a:p>
            <a:pPr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% Coleta de Esgoto</a:t>
            </a:r>
            <a:r>
              <a:rPr lang="pt-BR" sz="2400" dirty="0">
                <a:solidFill>
                  <a:sysClr val="windowText" lastClr="000000"/>
                </a:solidFill>
                <a:latin typeface="Calibri" panose="020F0502020204030204"/>
              </a:rPr>
              <a:t>: 80%;</a:t>
            </a:r>
          </a:p>
          <a:p>
            <a:pPr>
              <a:defRPr/>
            </a:pPr>
            <a:r>
              <a:rPr lang="pt-BR" sz="2400" dirty="0">
                <a:solidFill>
                  <a:sysClr val="windowText" lastClr="000000"/>
                </a:solidFill>
                <a:latin typeface="Calibri" panose="020F0502020204030204"/>
              </a:rPr>
              <a:t>% Tratamento de Esgoto: 63,12%;</a:t>
            </a:r>
          </a:p>
          <a:p>
            <a:pPr>
              <a:defRPr/>
            </a:pPr>
            <a:endParaRPr lang="pt-BR" sz="2400" dirty="0">
              <a:solidFill>
                <a:sysClr val="windowText" lastClr="000000"/>
              </a:solidFill>
              <a:latin typeface="Calibri" panose="020F0502020204030204"/>
            </a:endParaRPr>
          </a:p>
          <a:p>
            <a:pPr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838200" y="365125"/>
            <a:ext cx="10515600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dirty="0">
                <a:solidFill>
                  <a:srgbClr val="5B9BD5">
                    <a:lumMod val="75000"/>
                  </a:srgbClr>
                </a:solidFill>
                <a:latin typeface="Calibri Light" panose="020F0302020204030204"/>
              </a:rPr>
              <a:t>Dados </a:t>
            </a:r>
          </a:p>
        </p:txBody>
      </p:sp>
    </p:spTree>
    <p:extLst>
      <p:ext uri="{BB962C8B-B14F-4D97-AF65-F5344CB8AC3E}">
        <p14:creationId xmlns:p14="http://schemas.microsoft.com/office/powerpoint/2010/main" val="339755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838200" y="365125"/>
            <a:ext cx="83058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SAAE de Jacareí</a:t>
            </a: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838200" y="1825625"/>
            <a:ext cx="8054280" cy="354759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1976 – Criação Autarquia Municipal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1978 – Inicio das operações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Responsabilidades: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Captação / Tratamento / Abastecimento de água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Coleta / Afastamento / Tratamento de esgoto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Patrimônio e receita própria, atrelado à Administração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sz="2400" dirty="0">
                <a:solidFill>
                  <a:sysClr val="windowText" lastClr="000000"/>
                </a:solidFill>
                <a:latin typeface="Calibri" panose="020F0502020204030204"/>
              </a:rPr>
              <a:t>O</a:t>
            </a:r>
            <a:r>
              <a:rPr kumimoji="0" lang="pt-BR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rçamento</a:t>
            </a:r>
            <a:r>
              <a:rPr lang="pt-BR" sz="2400" dirty="0">
                <a:solidFill>
                  <a:sysClr val="windowText" lastClr="000000"/>
                </a:solidFill>
                <a:latin typeface="Calibri" panose="020F0502020204030204"/>
              </a:rPr>
              <a:t> i</a:t>
            </a:r>
            <a:r>
              <a:rPr kumimoji="0" lang="pt-BR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ncorporado</a:t>
            </a: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ao do município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Presidente nomeado pelo prefeito</a:t>
            </a:r>
          </a:p>
        </p:txBody>
      </p:sp>
    </p:spTree>
    <p:extLst>
      <p:ext uri="{BB962C8B-B14F-4D97-AF65-F5344CB8AC3E}">
        <p14:creationId xmlns:p14="http://schemas.microsoft.com/office/powerpoint/2010/main" val="124040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838200" y="365125"/>
            <a:ext cx="10515600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>
                <a:solidFill>
                  <a:srgbClr val="5B9BD5">
                    <a:lumMod val="75000"/>
                  </a:srgbClr>
                </a:solidFill>
                <a:latin typeface="Calibri Light" panose="020F0302020204030204"/>
              </a:rPr>
              <a:t>Organograma – SAAE de Jacareí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1020092"/>
            <a:ext cx="9133123" cy="4886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59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838200" y="1556792"/>
            <a:ext cx="819829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Presencial (Opcional Agendamento);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Telefônico (0800);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Agência Virtual;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Aplicativo para Celular;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Local (Sazonal);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Móvel (Em implantação);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WhatsApp (Em implantação);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838200" y="365125"/>
            <a:ext cx="10515600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dirty="0">
                <a:solidFill>
                  <a:srgbClr val="5B9BD5">
                    <a:lumMod val="75000"/>
                  </a:srgbClr>
                </a:solidFill>
                <a:latin typeface="Calibri Light" panose="020F0302020204030204"/>
              </a:rPr>
              <a:t>Canais de Atendimento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xmlns="" id="{14EB9164-3298-48E3-A922-661212B302D3}"/>
              </a:ext>
            </a:extLst>
          </p:cNvPr>
          <p:cNvSpPr txBox="1"/>
          <p:nvPr/>
        </p:nvSpPr>
        <p:spPr>
          <a:xfrm>
            <a:off x="5893025" y="2582905"/>
            <a:ext cx="24127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solidFill>
                  <a:schemeClr val="tx2">
                    <a:lumMod val="50000"/>
                  </a:schemeClr>
                </a:solidFill>
              </a:rPr>
              <a:t>Servidores Próprios</a:t>
            </a:r>
          </a:p>
        </p:txBody>
      </p:sp>
    </p:spTree>
    <p:extLst>
      <p:ext uri="{BB962C8B-B14F-4D97-AF65-F5344CB8AC3E}">
        <p14:creationId xmlns:p14="http://schemas.microsoft.com/office/powerpoint/2010/main" val="4158665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43284" y="-295442"/>
            <a:ext cx="9239804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292" y="5448793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152088" y="1094859"/>
            <a:ext cx="8606674" cy="46461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just">
              <a:buNone/>
              <a:defRPr/>
            </a:pPr>
            <a:r>
              <a:rPr lang="pt-BR" sz="3200" dirty="0">
                <a:solidFill>
                  <a:sysClr val="windowText" lastClr="000000"/>
                </a:solidFill>
                <a:latin typeface="Calibri" panose="020F0502020204030204"/>
              </a:rPr>
              <a:t>Como o atendimento pode atuar de maneira a trazer reflexões à Autarquia vindo de encontro  aos anseios e necessidades dos seus clientes.</a:t>
            </a:r>
          </a:p>
          <a:p>
            <a:pPr marL="457200" lvl="1" indent="0" algn="just">
              <a:buNone/>
              <a:defRPr/>
            </a:pPr>
            <a:endParaRPr lang="pt-BR" sz="3200" dirty="0">
              <a:solidFill>
                <a:sysClr val="windowText" lastClr="000000"/>
              </a:solidFill>
              <a:latin typeface="Calibri" panose="020F0502020204030204"/>
            </a:endParaRPr>
          </a:p>
          <a:p>
            <a:pPr lvl="1" algn="just">
              <a:defRPr/>
            </a:pPr>
            <a:r>
              <a:rPr lang="pt-BR" sz="3200" dirty="0">
                <a:solidFill>
                  <a:sysClr val="windowText" lastClr="000000"/>
                </a:solidFill>
                <a:latin typeface="Calibri" panose="020F0502020204030204"/>
              </a:rPr>
              <a:t>Disposição a entender o atendimento;</a:t>
            </a:r>
          </a:p>
          <a:p>
            <a:pPr lvl="1" algn="just">
              <a:defRPr/>
            </a:pPr>
            <a:r>
              <a:rPr lang="pt-BR" sz="3200" dirty="0">
                <a:solidFill>
                  <a:sysClr val="windowText" lastClr="000000"/>
                </a:solidFill>
                <a:latin typeface="Calibri" panose="020F0502020204030204"/>
              </a:rPr>
              <a:t>Gerenciamento de informações;</a:t>
            </a:r>
          </a:p>
          <a:p>
            <a:pPr lvl="1" algn="just">
              <a:defRPr/>
            </a:pPr>
            <a:r>
              <a:rPr lang="pt-BR" sz="3200" dirty="0">
                <a:solidFill>
                  <a:sysClr val="windowText" lastClr="000000"/>
                </a:solidFill>
                <a:latin typeface="Calibri" panose="020F0502020204030204"/>
              </a:rPr>
              <a:t>Estudar e propor alterações/melhorias significativas;</a:t>
            </a:r>
            <a:r>
              <a:rPr lang="pt-BR" sz="2000" dirty="0">
                <a:solidFill>
                  <a:sysClr val="windowText" lastClr="000000"/>
                </a:solidFill>
                <a:latin typeface="Calibri" panose="020F0502020204030204"/>
              </a:rPr>
              <a:t> </a:t>
            </a:r>
          </a:p>
          <a:p>
            <a:pPr algn="just">
              <a:defRPr/>
            </a:pPr>
            <a:endParaRPr kumimoji="0" lang="pt-BR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773066" y="-99392"/>
            <a:ext cx="7982272" cy="13356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r>
              <a:rPr lang="pt-BR" sz="3200" dirty="0">
                <a:solidFill>
                  <a:srgbClr val="5B9BD5">
                    <a:lumMod val="75000"/>
                  </a:srgbClr>
                </a:solidFill>
                <a:latin typeface="Calibri Light" panose="020F0302020204030204"/>
              </a:rPr>
              <a:t>Atendimento x Satisfação dos usuários</a:t>
            </a:r>
          </a:p>
        </p:txBody>
      </p:sp>
    </p:spTree>
    <p:extLst>
      <p:ext uri="{BB962C8B-B14F-4D97-AF65-F5344CB8AC3E}">
        <p14:creationId xmlns:p14="http://schemas.microsoft.com/office/powerpoint/2010/main" val="47542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20545" y="-65150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8" name="Gráfico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490120"/>
              </p:ext>
            </p:extLst>
          </p:nvPr>
        </p:nvGraphicFramePr>
        <p:xfrm>
          <a:off x="-1033114" y="1561220"/>
          <a:ext cx="10236406" cy="41000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3" name="Título 1"/>
          <p:cNvSpPr txBox="1">
            <a:spLocks/>
          </p:cNvSpPr>
          <p:nvPr/>
        </p:nvSpPr>
        <p:spPr>
          <a:xfrm>
            <a:off x="838199" y="365125"/>
            <a:ext cx="819829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Dados do Atendimento Presencial – 2017 / 2018 – Caixa de Sugestões</a:t>
            </a:r>
          </a:p>
        </p:txBody>
      </p:sp>
    </p:spTree>
    <p:extLst>
      <p:ext uri="{BB962C8B-B14F-4D97-AF65-F5344CB8AC3E}">
        <p14:creationId xmlns:p14="http://schemas.microsoft.com/office/powerpoint/2010/main" val="106678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-1" y="365125"/>
            <a:ext cx="9144001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r>
              <a:rPr lang="pt-BR" dirty="0">
                <a:solidFill>
                  <a:srgbClr val="5B9BD5">
                    <a:lumMod val="75000"/>
                  </a:srgbClr>
                </a:solidFill>
                <a:latin typeface="Calibri Light" panose="020F0302020204030204"/>
              </a:rPr>
              <a:t>Revisão do Regulamento</a:t>
            </a:r>
          </a:p>
        </p:txBody>
      </p:sp>
      <p:sp>
        <p:nvSpPr>
          <p:cNvPr id="3" name="Retângulo: Cantos Arredondados 2">
            <a:extLst>
              <a:ext uri="{FF2B5EF4-FFF2-40B4-BE49-F238E27FC236}">
                <a16:creationId xmlns:a16="http://schemas.microsoft.com/office/drawing/2014/main" xmlns="" id="{1FAF1C3D-9D28-496D-A9F8-DC08AB5F6389}"/>
              </a:ext>
            </a:extLst>
          </p:cNvPr>
          <p:cNvSpPr/>
          <p:nvPr/>
        </p:nvSpPr>
        <p:spPr>
          <a:xfrm>
            <a:off x="489083" y="2330512"/>
            <a:ext cx="3353680" cy="7438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Revisão do valor excedente de Esgoto</a:t>
            </a:r>
          </a:p>
        </p:txBody>
      </p:sp>
      <p:sp>
        <p:nvSpPr>
          <p:cNvPr id="8" name="Retângulo: Cantos Arredondados 7">
            <a:extLst>
              <a:ext uri="{FF2B5EF4-FFF2-40B4-BE49-F238E27FC236}">
                <a16:creationId xmlns:a16="http://schemas.microsoft.com/office/drawing/2014/main" xmlns="" id="{3BA3B639-1343-468D-A6C6-B97C036721D0}"/>
              </a:ext>
            </a:extLst>
          </p:cNvPr>
          <p:cNvSpPr/>
          <p:nvPr/>
        </p:nvSpPr>
        <p:spPr>
          <a:xfrm>
            <a:off x="520311" y="3320574"/>
            <a:ext cx="3322452" cy="7438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  <a:p>
            <a:pPr algn="ctr"/>
            <a:r>
              <a:rPr lang="pt-BR" dirty="0"/>
              <a:t>Penalidades com valor unificado</a:t>
            </a:r>
          </a:p>
          <a:p>
            <a:pPr algn="ctr"/>
            <a:endParaRPr lang="pt-BR" dirty="0"/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xmlns="" id="{3298F565-C949-4264-A930-D334EC8B7C29}"/>
              </a:ext>
            </a:extLst>
          </p:cNvPr>
          <p:cNvSpPr/>
          <p:nvPr/>
        </p:nvSpPr>
        <p:spPr>
          <a:xfrm>
            <a:off x="4805605" y="2330512"/>
            <a:ext cx="3888432" cy="7438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Revisão do valor excedente de Água e Esgoto</a:t>
            </a:r>
          </a:p>
        </p:txBody>
      </p:sp>
      <p:sp>
        <p:nvSpPr>
          <p:cNvPr id="10" name="Retângulo: Cantos Arredondados 9">
            <a:extLst>
              <a:ext uri="{FF2B5EF4-FFF2-40B4-BE49-F238E27FC236}">
                <a16:creationId xmlns:a16="http://schemas.microsoft.com/office/drawing/2014/main" xmlns="" id="{44784E8B-4237-443E-8D76-223AAD4EE352}"/>
              </a:ext>
            </a:extLst>
          </p:cNvPr>
          <p:cNvSpPr/>
          <p:nvPr/>
        </p:nvSpPr>
        <p:spPr>
          <a:xfrm>
            <a:off x="4821219" y="3320574"/>
            <a:ext cx="3888432" cy="7438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  <a:p>
            <a:pPr algn="ctr"/>
            <a:r>
              <a:rPr lang="pt-BR" dirty="0"/>
              <a:t>Penalidades escalonadas por gravidade</a:t>
            </a:r>
          </a:p>
          <a:p>
            <a:pPr algn="ctr"/>
            <a:endParaRPr lang="pt-BR" dirty="0"/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xmlns="" id="{6EEC8610-B639-4882-8EFA-D8C5D3F2E1B1}"/>
              </a:ext>
            </a:extLst>
          </p:cNvPr>
          <p:cNvSpPr txBox="1">
            <a:spLocks/>
          </p:cNvSpPr>
          <p:nvPr/>
        </p:nvSpPr>
        <p:spPr>
          <a:xfrm>
            <a:off x="1487155" y="1452773"/>
            <a:ext cx="1357536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b="1" dirty="0">
                <a:latin typeface="Calibri Light" panose="020F0302020204030204"/>
              </a:rPr>
              <a:t>Atual</a:t>
            </a: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xmlns="" id="{BE650B8A-4763-481C-863C-5759E195B7D3}"/>
              </a:ext>
            </a:extLst>
          </p:cNvPr>
          <p:cNvSpPr txBox="1">
            <a:spLocks/>
          </p:cNvSpPr>
          <p:nvPr/>
        </p:nvSpPr>
        <p:spPr>
          <a:xfrm>
            <a:off x="5757323" y="1452773"/>
            <a:ext cx="2016224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sz="4000" b="1" dirty="0">
                <a:latin typeface="Calibri Light" panose="020F0302020204030204"/>
              </a:rPr>
              <a:t>Proposta</a:t>
            </a:r>
          </a:p>
        </p:txBody>
      </p:sp>
      <p:sp>
        <p:nvSpPr>
          <p:cNvPr id="4" name="Seta: para a Direita 3">
            <a:extLst>
              <a:ext uri="{FF2B5EF4-FFF2-40B4-BE49-F238E27FC236}">
                <a16:creationId xmlns:a16="http://schemas.microsoft.com/office/drawing/2014/main" xmlns="" id="{DC6F8B53-977C-489A-9746-9F6517200ADD}"/>
              </a:ext>
            </a:extLst>
          </p:cNvPr>
          <p:cNvSpPr/>
          <p:nvPr/>
        </p:nvSpPr>
        <p:spPr>
          <a:xfrm>
            <a:off x="3995936" y="2564904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8" name="Seta: para a Direita 17">
            <a:extLst>
              <a:ext uri="{FF2B5EF4-FFF2-40B4-BE49-F238E27FC236}">
                <a16:creationId xmlns:a16="http://schemas.microsoft.com/office/drawing/2014/main" xmlns="" id="{C56A5BC8-2A0D-4474-BB7A-1EB039A84782}"/>
              </a:ext>
            </a:extLst>
          </p:cNvPr>
          <p:cNvSpPr/>
          <p:nvPr/>
        </p:nvSpPr>
        <p:spPr>
          <a:xfrm>
            <a:off x="4007955" y="3501008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45225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19022" y="-9939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ítulo 1"/>
          <p:cNvSpPr txBox="1">
            <a:spLocks/>
          </p:cNvSpPr>
          <p:nvPr/>
        </p:nvSpPr>
        <p:spPr>
          <a:xfrm>
            <a:off x="0" y="365125"/>
            <a:ext cx="9203292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r>
              <a:rPr lang="pt-BR" dirty="0">
                <a:solidFill>
                  <a:srgbClr val="5B9BD5">
                    <a:lumMod val="75000"/>
                  </a:srgbClr>
                </a:solidFill>
                <a:latin typeface="Calibri Light" panose="020F0302020204030204"/>
              </a:rPr>
              <a:t>Parcelamento - Usuário</a:t>
            </a:r>
          </a:p>
        </p:txBody>
      </p:sp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xmlns="" id="{7690C082-A9D4-44D2-B58C-45D130834812}"/>
              </a:ext>
            </a:extLst>
          </p:cNvPr>
          <p:cNvSpPr txBox="1">
            <a:spLocks/>
          </p:cNvSpPr>
          <p:nvPr/>
        </p:nvSpPr>
        <p:spPr>
          <a:xfrm>
            <a:off x="467544" y="1287551"/>
            <a:ext cx="771689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indent="0" algn="just">
              <a:buNone/>
              <a:defRPr/>
            </a:pPr>
            <a:endParaRPr lang="pt-BR" sz="2400" dirty="0">
              <a:solidFill>
                <a:sysClr val="windowText" lastClr="000000"/>
              </a:solidFill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eta: para Cima 1">
            <a:extLst>
              <a:ext uri="{FF2B5EF4-FFF2-40B4-BE49-F238E27FC236}">
                <a16:creationId xmlns:a16="http://schemas.microsoft.com/office/drawing/2014/main" xmlns="" id="{2958E422-C7D3-4BA7-BB4C-2EA402F3D1C1}"/>
              </a:ext>
            </a:extLst>
          </p:cNvPr>
          <p:cNvSpPr/>
          <p:nvPr/>
        </p:nvSpPr>
        <p:spPr>
          <a:xfrm>
            <a:off x="2066620" y="1895235"/>
            <a:ext cx="2419028" cy="114448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dirty="0"/>
              <a:t>75%</a:t>
            </a:r>
          </a:p>
        </p:txBody>
      </p:sp>
      <p:sp>
        <p:nvSpPr>
          <p:cNvPr id="3" name="Seta: para Baixo 2">
            <a:extLst>
              <a:ext uri="{FF2B5EF4-FFF2-40B4-BE49-F238E27FC236}">
                <a16:creationId xmlns:a16="http://schemas.microsoft.com/office/drawing/2014/main" xmlns="" id="{7EBB604F-E024-4F9D-AF51-F645AA3FB0E7}"/>
              </a:ext>
            </a:extLst>
          </p:cNvPr>
          <p:cNvSpPr/>
          <p:nvPr/>
        </p:nvSpPr>
        <p:spPr>
          <a:xfrm>
            <a:off x="2015199" y="3558300"/>
            <a:ext cx="2526495" cy="114448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dirty="0"/>
              <a:t>32%</a:t>
            </a:r>
            <a:endParaRPr lang="pt-PT" sz="2800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xmlns="" id="{03B72454-0357-425D-AD0E-C73A27DF44F9}"/>
              </a:ext>
            </a:extLst>
          </p:cNvPr>
          <p:cNvSpPr txBox="1"/>
          <p:nvPr/>
        </p:nvSpPr>
        <p:spPr>
          <a:xfrm>
            <a:off x="2164362" y="1338551"/>
            <a:ext cx="2419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/>
              <a:t>ADIMPLÊNCIA</a:t>
            </a:r>
            <a:endParaRPr lang="pt-PT" sz="2800" dirty="0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xmlns="" id="{7CA5A1FD-CBFF-4A45-963F-9B582ABB415A}"/>
              </a:ext>
            </a:extLst>
          </p:cNvPr>
          <p:cNvSpPr txBox="1"/>
          <p:nvPr/>
        </p:nvSpPr>
        <p:spPr>
          <a:xfrm>
            <a:off x="2001244" y="4854806"/>
            <a:ext cx="2619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/>
              <a:t>INADIMPLÊNCIA</a:t>
            </a:r>
            <a:endParaRPr lang="pt-PT" sz="2800" dirty="0"/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xmlns="" id="{37541FD2-40D6-463F-ADD6-71C4946C3AD4}"/>
              </a:ext>
            </a:extLst>
          </p:cNvPr>
          <p:cNvSpPr txBox="1"/>
          <p:nvPr/>
        </p:nvSpPr>
        <p:spPr>
          <a:xfrm>
            <a:off x="4724795" y="3159573"/>
            <a:ext cx="39785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/>
              <a:t>8% = R$ 117.000,00/ANO</a:t>
            </a:r>
            <a:endParaRPr lang="pt-PT" sz="2800" dirty="0"/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xmlns="" id="{55F8FF70-6450-456F-9BBA-F955C3D01372}"/>
              </a:ext>
            </a:extLst>
          </p:cNvPr>
          <p:cNvSpPr txBox="1"/>
          <p:nvPr/>
        </p:nvSpPr>
        <p:spPr>
          <a:xfrm>
            <a:off x="287576" y="1784884"/>
            <a:ext cx="14041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/>
              <a:t>ATÉ</a:t>
            </a:r>
          </a:p>
          <a:p>
            <a:pPr algn="ctr"/>
            <a:r>
              <a:rPr lang="pt-BR" sz="2800" dirty="0"/>
              <a:t>R$60,00</a:t>
            </a:r>
            <a:endParaRPr lang="pt-PT" sz="2800" dirty="0"/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xmlns="" id="{1EC55995-2656-4A4D-917A-9050320A8405}"/>
              </a:ext>
            </a:extLst>
          </p:cNvPr>
          <p:cNvSpPr txBox="1"/>
          <p:nvPr/>
        </p:nvSpPr>
        <p:spPr>
          <a:xfrm>
            <a:off x="287576" y="3785390"/>
            <a:ext cx="14041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/>
              <a:t>ACIMA</a:t>
            </a:r>
          </a:p>
          <a:p>
            <a:pPr algn="ctr"/>
            <a:r>
              <a:rPr lang="pt-BR" sz="2800" dirty="0"/>
              <a:t>R$60,00</a:t>
            </a:r>
            <a:endParaRPr lang="pt-PT" sz="2800" dirty="0"/>
          </a:p>
        </p:txBody>
      </p:sp>
    </p:spTree>
    <p:extLst>
      <p:ext uri="{BB962C8B-B14F-4D97-AF65-F5344CB8AC3E}">
        <p14:creationId xmlns:p14="http://schemas.microsoft.com/office/powerpoint/2010/main" val="17505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29647" y="-27384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ítulo 1"/>
          <p:cNvSpPr txBox="1">
            <a:spLocks/>
          </p:cNvSpPr>
          <p:nvPr/>
        </p:nvSpPr>
        <p:spPr>
          <a:xfrm>
            <a:off x="0" y="365125"/>
            <a:ext cx="9203292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r>
              <a:rPr lang="pt-BR" dirty="0">
                <a:solidFill>
                  <a:srgbClr val="5B9BD5">
                    <a:lumMod val="75000"/>
                  </a:srgbClr>
                </a:solidFill>
                <a:latin typeface="Calibri Light" panose="020F0302020204030204"/>
              </a:rPr>
              <a:t>Atendimento Presencial</a:t>
            </a:r>
          </a:p>
        </p:txBody>
      </p:sp>
      <p:sp>
        <p:nvSpPr>
          <p:cNvPr id="6" name="Retângulo: Cantos Arredondados 5">
            <a:extLst>
              <a:ext uri="{FF2B5EF4-FFF2-40B4-BE49-F238E27FC236}">
                <a16:creationId xmlns:a16="http://schemas.microsoft.com/office/drawing/2014/main" xmlns="" id="{D8D35E58-F3B6-4FC1-8125-3B98F23D41DC}"/>
              </a:ext>
            </a:extLst>
          </p:cNvPr>
          <p:cNvSpPr/>
          <p:nvPr/>
        </p:nvSpPr>
        <p:spPr>
          <a:xfrm>
            <a:off x="352141" y="2067124"/>
            <a:ext cx="2935673" cy="73844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b="1" dirty="0"/>
              <a:t>somente via colaboradores (Balcão de Atendimento)</a:t>
            </a:r>
          </a:p>
        </p:txBody>
      </p:sp>
      <p:sp>
        <p:nvSpPr>
          <p:cNvPr id="10" name="Retângulo: Cantos Arredondados 9">
            <a:extLst>
              <a:ext uri="{FF2B5EF4-FFF2-40B4-BE49-F238E27FC236}">
                <a16:creationId xmlns:a16="http://schemas.microsoft.com/office/drawing/2014/main" xmlns="" id="{D99C8020-29CA-4390-B471-D49D195C42AA}"/>
              </a:ext>
            </a:extLst>
          </p:cNvPr>
          <p:cNvSpPr/>
          <p:nvPr/>
        </p:nvSpPr>
        <p:spPr>
          <a:xfrm>
            <a:off x="4426776" y="2067123"/>
            <a:ext cx="4435242" cy="123990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pt-BR" b="1" dirty="0"/>
              <a:t>Colaboradores (Balcão de Atendimento);</a:t>
            </a:r>
          </a:p>
          <a:p>
            <a:pPr marL="285750" indent="-285750">
              <a:buFontTx/>
              <a:buChar char="-"/>
            </a:pPr>
            <a:r>
              <a:rPr lang="pt-BR" b="1" dirty="0" err="1"/>
              <a:t>Toten</a:t>
            </a:r>
            <a:r>
              <a:rPr lang="pt-BR" b="1" dirty="0"/>
              <a:t>;</a:t>
            </a:r>
          </a:p>
          <a:p>
            <a:pPr marL="285750" indent="-285750">
              <a:buFontTx/>
              <a:buChar char="-"/>
            </a:pPr>
            <a:r>
              <a:rPr lang="pt-BR" b="1" dirty="0"/>
              <a:t>Módulo de gerenciamento de Filas;</a:t>
            </a: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xmlns="" id="{E75B339C-3663-43F1-B8E7-F012D3399B48}"/>
              </a:ext>
            </a:extLst>
          </p:cNvPr>
          <p:cNvSpPr txBox="1">
            <a:spLocks/>
          </p:cNvSpPr>
          <p:nvPr/>
        </p:nvSpPr>
        <p:spPr>
          <a:xfrm>
            <a:off x="1000675" y="1186786"/>
            <a:ext cx="2287139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b="1" dirty="0">
                <a:latin typeface="Calibri Light" panose="020F0302020204030204"/>
              </a:rPr>
              <a:t>Até 2015</a:t>
            </a:r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xmlns="" id="{0003A99E-B3C1-4910-B945-F4C44CC96234}"/>
              </a:ext>
            </a:extLst>
          </p:cNvPr>
          <p:cNvSpPr txBox="1">
            <a:spLocks/>
          </p:cNvSpPr>
          <p:nvPr/>
        </p:nvSpPr>
        <p:spPr>
          <a:xfrm>
            <a:off x="6156176" y="1182065"/>
            <a:ext cx="1270366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sz="3500" b="1" dirty="0">
                <a:latin typeface="Calibri Light" panose="020F0302020204030204"/>
              </a:rPr>
              <a:t>Atual</a:t>
            </a:r>
          </a:p>
        </p:txBody>
      </p:sp>
      <p:sp>
        <p:nvSpPr>
          <p:cNvPr id="14" name="Seta: para a Direita 13">
            <a:extLst>
              <a:ext uri="{FF2B5EF4-FFF2-40B4-BE49-F238E27FC236}">
                <a16:creationId xmlns:a16="http://schemas.microsoft.com/office/drawing/2014/main" xmlns="" id="{3904C029-4931-4620-9025-F00B7F36D30F}"/>
              </a:ext>
            </a:extLst>
          </p:cNvPr>
          <p:cNvSpPr/>
          <p:nvPr/>
        </p:nvSpPr>
        <p:spPr>
          <a:xfrm>
            <a:off x="3533259" y="2256328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xmlns="" id="{D9A68CFE-3E7D-4830-8B44-C5857DDB301B}"/>
              </a:ext>
            </a:extLst>
          </p:cNvPr>
          <p:cNvSpPr txBox="1">
            <a:spLocks/>
          </p:cNvSpPr>
          <p:nvPr/>
        </p:nvSpPr>
        <p:spPr>
          <a:xfrm>
            <a:off x="805773" y="3124773"/>
            <a:ext cx="2732328" cy="10691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sz="10000" b="1" dirty="0">
                <a:solidFill>
                  <a:srgbClr val="FF0000"/>
                </a:solidFill>
                <a:latin typeface="Calibri Light" panose="020F0302020204030204"/>
              </a:rPr>
              <a:t>52%</a:t>
            </a:r>
          </a:p>
        </p:txBody>
      </p:sp>
      <p:sp>
        <p:nvSpPr>
          <p:cNvPr id="15" name="Título 1">
            <a:extLst>
              <a:ext uri="{FF2B5EF4-FFF2-40B4-BE49-F238E27FC236}">
                <a16:creationId xmlns:a16="http://schemas.microsoft.com/office/drawing/2014/main" xmlns="" id="{3C447563-DD8B-49EB-AB4A-B16D7CD8E04F}"/>
              </a:ext>
            </a:extLst>
          </p:cNvPr>
          <p:cNvSpPr txBox="1">
            <a:spLocks/>
          </p:cNvSpPr>
          <p:nvPr/>
        </p:nvSpPr>
        <p:spPr>
          <a:xfrm rot="16200000">
            <a:off x="-450218" y="3599965"/>
            <a:ext cx="2287139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b="1" dirty="0">
                <a:solidFill>
                  <a:srgbClr val="FF0000"/>
                </a:solidFill>
                <a:latin typeface="Calibri Light" panose="020F0302020204030204"/>
              </a:rPr>
              <a:t>+ TEMPO</a:t>
            </a:r>
          </a:p>
        </p:txBody>
      </p:sp>
      <p:sp>
        <p:nvSpPr>
          <p:cNvPr id="19" name="Título 1">
            <a:extLst>
              <a:ext uri="{FF2B5EF4-FFF2-40B4-BE49-F238E27FC236}">
                <a16:creationId xmlns:a16="http://schemas.microsoft.com/office/drawing/2014/main" xmlns="" id="{B2B154FC-A462-445C-B325-4A47604DF599}"/>
              </a:ext>
            </a:extLst>
          </p:cNvPr>
          <p:cNvSpPr txBox="1">
            <a:spLocks/>
          </p:cNvSpPr>
          <p:nvPr/>
        </p:nvSpPr>
        <p:spPr>
          <a:xfrm>
            <a:off x="760268" y="4193970"/>
            <a:ext cx="2732328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r>
              <a:rPr lang="pt-BR" b="1" dirty="0">
                <a:solidFill>
                  <a:srgbClr val="FF0000"/>
                </a:solidFill>
                <a:latin typeface="Calibri Light" panose="020F0302020204030204"/>
              </a:rPr>
              <a:t>Atendimento Dedicado</a:t>
            </a:r>
          </a:p>
        </p:txBody>
      </p:sp>
      <p:sp>
        <p:nvSpPr>
          <p:cNvPr id="3" name="Seta: Divisa 2">
            <a:extLst>
              <a:ext uri="{FF2B5EF4-FFF2-40B4-BE49-F238E27FC236}">
                <a16:creationId xmlns:a16="http://schemas.microsoft.com/office/drawing/2014/main" xmlns="" id="{4BC3AB85-E36D-4130-8958-A6BD6CF97766}"/>
              </a:ext>
            </a:extLst>
          </p:cNvPr>
          <p:cNvSpPr/>
          <p:nvPr/>
        </p:nvSpPr>
        <p:spPr>
          <a:xfrm>
            <a:off x="3574715" y="3536986"/>
            <a:ext cx="569082" cy="702086"/>
          </a:xfrm>
          <a:prstGeom prst="chevr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sp>
        <p:nvSpPr>
          <p:cNvPr id="25" name="Título 1">
            <a:extLst>
              <a:ext uri="{FF2B5EF4-FFF2-40B4-BE49-F238E27FC236}">
                <a16:creationId xmlns:a16="http://schemas.microsoft.com/office/drawing/2014/main" xmlns="" id="{D619618F-F6AB-46E3-9212-1F65F3481E7C}"/>
              </a:ext>
            </a:extLst>
          </p:cNvPr>
          <p:cNvSpPr txBox="1">
            <a:spLocks/>
          </p:cNvSpPr>
          <p:nvPr/>
        </p:nvSpPr>
        <p:spPr>
          <a:xfrm>
            <a:off x="4684147" y="3651840"/>
            <a:ext cx="3710734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dirty="0">
                <a:solidFill>
                  <a:srgbClr val="00B050"/>
                </a:solidFill>
                <a:latin typeface="Calibri Light" panose="020F0302020204030204"/>
              </a:rPr>
              <a:t>Jan /2015 – 6.060</a:t>
            </a:r>
          </a:p>
        </p:txBody>
      </p:sp>
      <p:sp>
        <p:nvSpPr>
          <p:cNvPr id="27" name="Título 1">
            <a:extLst>
              <a:ext uri="{FF2B5EF4-FFF2-40B4-BE49-F238E27FC236}">
                <a16:creationId xmlns:a16="http://schemas.microsoft.com/office/drawing/2014/main" xmlns="" id="{6EFA1E54-AF2A-4D4F-A6D4-6E4D41B5091D}"/>
              </a:ext>
            </a:extLst>
          </p:cNvPr>
          <p:cNvSpPr txBox="1">
            <a:spLocks/>
          </p:cNvSpPr>
          <p:nvPr/>
        </p:nvSpPr>
        <p:spPr>
          <a:xfrm>
            <a:off x="4191741" y="4197077"/>
            <a:ext cx="4695546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sz="5000" b="1" dirty="0">
                <a:solidFill>
                  <a:schemeClr val="accent2"/>
                </a:solidFill>
                <a:latin typeface="Calibri Light" panose="020F0302020204030204"/>
              </a:rPr>
              <a:t>Jan /2018 – 6.674</a:t>
            </a:r>
          </a:p>
        </p:txBody>
      </p:sp>
      <p:sp>
        <p:nvSpPr>
          <p:cNvPr id="28" name="Título 1">
            <a:extLst>
              <a:ext uri="{FF2B5EF4-FFF2-40B4-BE49-F238E27FC236}">
                <a16:creationId xmlns:a16="http://schemas.microsoft.com/office/drawing/2014/main" xmlns="" id="{DC33D36E-656A-4988-94C2-DED93258A80E}"/>
              </a:ext>
            </a:extLst>
          </p:cNvPr>
          <p:cNvSpPr txBox="1">
            <a:spLocks/>
          </p:cNvSpPr>
          <p:nvPr/>
        </p:nvSpPr>
        <p:spPr>
          <a:xfrm>
            <a:off x="5232322" y="3172076"/>
            <a:ext cx="2613820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sz="3500" b="1" dirty="0">
                <a:solidFill>
                  <a:schemeClr val="accent2"/>
                </a:solidFill>
                <a:latin typeface="Calibri Light" panose="020F0302020204030204"/>
              </a:rPr>
              <a:t>Atendimentos</a:t>
            </a:r>
          </a:p>
        </p:txBody>
      </p:sp>
    </p:spTree>
    <p:extLst>
      <p:ext uri="{BB962C8B-B14F-4D97-AF65-F5344CB8AC3E}">
        <p14:creationId xmlns:p14="http://schemas.microsoft.com/office/powerpoint/2010/main" val="125742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7384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4366952"/>
              </p:ext>
            </p:extLst>
          </p:nvPr>
        </p:nvGraphicFramePr>
        <p:xfrm>
          <a:off x="192462" y="2220683"/>
          <a:ext cx="6264694" cy="1834515"/>
        </p:xfrm>
        <a:graphic>
          <a:graphicData uri="http://schemas.openxmlformats.org/drawingml/2006/table">
            <a:tbl>
              <a:tblPr firstRow="1" bandRow="1"/>
              <a:tblGrid>
                <a:gridCol w="123900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5879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9885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5879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0923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42583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Período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918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Balcão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8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Balcão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8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Totem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1803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ctr"/>
                      <a:r>
                        <a:rPr lang="pt-BR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Janeiro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0549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6.060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4.309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2.365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6.674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1803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ctr"/>
                      <a:r>
                        <a:rPr lang="pt-BR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Fevereiro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EA9DB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5.062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3.379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1.672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5.051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1803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ctr"/>
                      <a:r>
                        <a:rPr lang="pt-BR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Março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0549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6.046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4.215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2.199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6.414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1803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ctr"/>
                      <a:r>
                        <a:rPr lang="pt-BR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Abril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EA9DB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5.051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3.781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1.962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5.743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1803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ctr"/>
                      <a:r>
                        <a:rPr lang="pt-BR" sz="16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22.219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15.684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8.198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6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23.882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128" t="13475" b="21436"/>
          <a:stretch/>
        </p:blipFill>
        <p:spPr>
          <a:xfrm>
            <a:off x="7020272" y="2081838"/>
            <a:ext cx="1804218" cy="2520000"/>
          </a:xfrm>
          <a:prstGeom prst="rect">
            <a:avLst/>
          </a:prstGeom>
          <a:ln w="19050">
            <a:solidFill>
              <a:srgbClr val="FFC000"/>
            </a:solidFill>
          </a:ln>
        </p:spPr>
      </p:pic>
      <p:sp>
        <p:nvSpPr>
          <p:cNvPr id="8" name="Título 1"/>
          <p:cNvSpPr txBox="1">
            <a:spLocks/>
          </p:cNvSpPr>
          <p:nvPr/>
        </p:nvSpPr>
        <p:spPr>
          <a:xfrm>
            <a:off x="838200" y="365125"/>
            <a:ext cx="10515600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dirty="0">
                <a:solidFill>
                  <a:srgbClr val="5B9BD5">
                    <a:lumMod val="75000"/>
                  </a:srgbClr>
                </a:solidFill>
                <a:latin typeface="Calibri Light" panose="020F0302020204030204"/>
              </a:rPr>
              <a:t>Dados do Atendimento Presencial</a:t>
            </a:r>
          </a:p>
        </p:txBody>
      </p:sp>
    </p:spTree>
    <p:extLst>
      <p:ext uri="{BB962C8B-B14F-4D97-AF65-F5344CB8AC3E}">
        <p14:creationId xmlns:p14="http://schemas.microsoft.com/office/powerpoint/2010/main" val="91580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0" y="365125"/>
            <a:ext cx="920329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Atendimento Presencial</a:t>
            </a:r>
          </a:p>
        </p:txBody>
      </p:sp>
      <p:graphicFrame>
        <p:nvGraphicFramePr>
          <p:cNvPr id="7" name="Obje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3884339"/>
              </p:ext>
            </p:extLst>
          </p:nvPr>
        </p:nvGraphicFramePr>
        <p:xfrm>
          <a:off x="466207" y="1994694"/>
          <a:ext cx="8270875" cy="2868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Planilha" r:id="rId6" imgW="6372166" imgH="2209680" progId="Excel.Sheet.12">
                  <p:embed/>
                </p:oleObj>
              </mc:Choice>
              <mc:Fallback>
                <p:oleObj name="Planilha" r:id="rId6" imgW="6372166" imgH="220968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66207" y="1994694"/>
                        <a:ext cx="8270875" cy="28686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235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CaixaDeTexto 42"/>
          <p:cNvSpPr txBox="1"/>
          <p:nvPr/>
        </p:nvSpPr>
        <p:spPr>
          <a:xfrm>
            <a:off x="838200" y="1196752"/>
            <a:ext cx="7550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Pesquisa realizada no fim de 2015 questionando os motivos pelo qual o usuário não entrava em contato com o SAAE Jacareí por Telefone.</a:t>
            </a:r>
          </a:p>
        </p:txBody>
      </p:sp>
      <p:graphicFrame>
        <p:nvGraphicFramePr>
          <p:cNvPr id="50" name="Gráfico 4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16035263"/>
              </p:ext>
            </p:extLst>
          </p:nvPr>
        </p:nvGraphicFramePr>
        <p:xfrm>
          <a:off x="539552" y="1690688"/>
          <a:ext cx="8496944" cy="382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1" name="Título 1"/>
          <p:cNvSpPr txBox="1">
            <a:spLocks/>
          </p:cNvSpPr>
          <p:nvPr/>
        </p:nvSpPr>
        <p:spPr>
          <a:xfrm>
            <a:off x="838200" y="365125"/>
            <a:ext cx="10515600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dirty="0">
                <a:solidFill>
                  <a:srgbClr val="5B9BD5">
                    <a:lumMod val="75000"/>
                  </a:srgbClr>
                </a:solidFill>
                <a:latin typeface="Calibri Light" panose="020F0302020204030204"/>
              </a:rPr>
              <a:t>Dados do Atendimento Telefônico</a:t>
            </a:r>
          </a:p>
        </p:txBody>
      </p:sp>
    </p:spTree>
    <p:extLst>
      <p:ext uri="{BB962C8B-B14F-4D97-AF65-F5344CB8AC3E}">
        <p14:creationId xmlns:p14="http://schemas.microsoft.com/office/powerpoint/2010/main" val="228375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2224499"/>
              </p:ext>
            </p:extLst>
          </p:nvPr>
        </p:nvGraphicFramePr>
        <p:xfrm>
          <a:off x="130175" y="2125663"/>
          <a:ext cx="8969042" cy="22394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0" name="Worksheet" r:id="rId5" imgW="7096052" imgH="1771818" progId="Excel.Sheet.12">
                  <p:embed/>
                </p:oleObj>
              </mc:Choice>
              <mc:Fallback>
                <p:oleObj name="Worksheet" r:id="rId5" imgW="7096052" imgH="1771818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30175" y="2125663"/>
                        <a:ext cx="8969042" cy="22394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ítulo 1"/>
          <p:cNvSpPr txBox="1">
            <a:spLocks/>
          </p:cNvSpPr>
          <p:nvPr/>
        </p:nvSpPr>
        <p:spPr>
          <a:xfrm>
            <a:off x="838200" y="365125"/>
            <a:ext cx="10515600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dirty="0">
                <a:solidFill>
                  <a:srgbClr val="5B9BD5">
                    <a:lumMod val="75000"/>
                  </a:srgbClr>
                </a:solidFill>
                <a:latin typeface="Calibri Light" panose="020F0302020204030204"/>
              </a:rPr>
              <a:t>Dados do Atendimento Telefônico</a:t>
            </a:r>
          </a:p>
        </p:txBody>
      </p:sp>
    </p:spTree>
    <p:extLst>
      <p:ext uri="{BB962C8B-B14F-4D97-AF65-F5344CB8AC3E}">
        <p14:creationId xmlns:p14="http://schemas.microsoft.com/office/powerpoint/2010/main" val="115602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211845"/>
              </p:ext>
            </p:extLst>
          </p:nvPr>
        </p:nvGraphicFramePr>
        <p:xfrm>
          <a:off x="1331640" y="1821858"/>
          <a:ext cx="6408712" cy="923925"/>
        </p:xfrm>
        <a:graphic>
          <a:graphicData uri="http://schemas.openxmlformats.org/drawingml/2006/table">
            <a:tbl>
              <a:tblPr firstRow="1" bandRow="1"/>
              <a:tblGrid>
                <a:gridCol w="20882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476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pt-B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ÍNDICE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rtl="0" fontAlgn="ctr"/>
                      <a:r>
                        <a:rPr lang="pt-B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2017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8235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pt-B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Porcentagem de Aumento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81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Qtd. De Atendimentos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0549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61.080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87.888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pt-BR" sz="1200" b="0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44%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054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381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Custo por ligação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EA9DB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pt-BR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R$ 0,37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pt-B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R$ 0,49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ctr"/>
                      <a:r>
                        <a:rPr lang="pt-BR" sz="1200" b="0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33%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EA9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27673717"/>
              </p:ext>
            </p:extLst>
          </p:nvPr>
        </p:nvGraphicFramePr>
        <p:xfrm>
          <a:off x="1089742" y="3044795"/>
          <a:ext cx="6905625" cy="2290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CaixaDeTexto 10"/>
          <p:cNvSpPr txBox="1"/>
          <p:nvPr/>
        </p:nvSpPr>
        <p:spPr>
          <a:xfrm>
            <a:off x="837059" y="1124744"/>
            <a:ext cx="10970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Inclusão do Atendimento por Ligação de Celular</a:t>
            </a:r>
          </a:p>
        </p:txBody>
      </p:sp>
      <p:sp>
        <p:nvSpPr>
          <p:cNvPr id="12" name="Título 1"/>
          <p:cNvSpPr txBox="1">
            <a:spLocks/>
          </p:cNvSpPr>
          <p:nvPr/>
        </p:nvSpPr>
        <p:spPr>
          <a:xfrm>
            <a:off x="838200" y="365125"/>
            <a:ext cx="10515600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dirty="0">
                <a:solidFill>
                  <a:srgbClr val="5B9BD5">
                    <a:lumMod val="75000"/>
                  </a:srgbClr>
                </a:solidFill>
                <a:latin typeface="Calibri Light" panose="020F0302020204030204"/>
              </a:rPr>
              <a:t>Dados do Atendimento Telefônico</a:t>
            </a:r>
          </a:p>
        </p:txBody>
      </p:sp>
    </p:spTree>
    <p:extLst>
      <p:ext uri="{BB962C8B-B14F-4D97-AF65-F5344CB8AC3E}">
        <p14:creationId xmlns:p14="http://schemas.microsoft.com/office/powerpoint/2010/main" val="3868686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59293" y="-27384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838200" y="402133"/>
            <a:ext cx="783825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4000" dirty="0">
                <a:solidFill>
                  <a:srgbClr val="5B9BD5">
                    <a:lumMod val="75000"/>
                  </a:srgbClr>
                </a:solidFill>
                <a:latin typeface="Calibri Light" panose="020F0302020204030204"/>
              </a:rPr>
              <a:t>Qualificação Contínua x Valorização</a:t>
            </a:r>
            <a:endParaRPr kumimoji="0" lang="pt-BR" sz="4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xmlns="" id="{68A32809-170F-420B-97EF-9B1FE15F926E}"/>
              </a:ext>
            </a:extLst>
          </p:cNvPr>
          <p:cNvSpPr/>
          <p:nvPr/>
        </p:nvSpPr>
        <p:spPr>
          <a:xfrm>
            <a:off x="658180" y="1412776"/>
            <a:ext cx="819829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Parceria </a:t>
            </a:r>
            <a:r>
              <a:rPr lang="pt-BR" sz="2400" kern="0" dirty="0">
                <a:solidFill>
                  <a:prstClr val="black"/>
                </a:solidFill>
              </a:rPr>
              <a:t>com a</a:t>
            </a:r>
            <a:r>
              <a:rPr kumimoji="0" lang="pt-BR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Escola de Gestão Pública de Jacareí: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Atendimento ao Cliente;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Comunicação no Trabalho.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pt-BR" sz="2400" kern="0" dirty="0">
                <a:solidFill>
                  <a:prstClr val="black"/>
                </a:solidFill>
              </a:rPr>
              <a:t>Retreinamento contínuo: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kumimoji="0" lang="pt-BR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 Desenho e validação dos procedimentos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pt-BR" sz="2400" kern="0" dirty="0">
                <a:solidFill>
                  <a:prstClr val="black"/>
                </a:solidFill>
              </a:rPr>
              <a:t>Retreinamentos curtos com foco em procedimentos</a:t>
            </a:r>
          </a:p>
          <a:p>
            <a:pPr lvl="0">
              <a:defRPr/>
            </a:pPr>
            <a:endParaRPr lang="pt-BR" sz="2400" kern="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pt-BR" sz="2400" kern="0" dirty="0">
                <a:solidFill>
                  <a:prstClr val="black"/>
                </a:solidFill>
              </a:rPr>
              <a:t>Novos uniformes</a:t>
            </a:r>
          </a:p>
          <a:p>
            <a:pPr lvl="0">
              <a:defRPr/>
            </a:pPr>
            <a:endParaRPr lang="pt-BR" sz="2400" kern="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pt-BR" sz="2400" kern="0" dirty="0">
                <a:solidFill>
                  <a:prstClr val="black"/>
                </a:solidFill>
              </a:rPr>
              <a:t>Função gratificada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xmlns="" id="{0B5A9EB5-18A6-4BE7-B1F4-DD75159D3AE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8" t="17658" r="10540" b="4985"/>
          <a:stretch/>
        </p:blipFill>
        <p:spPr>
          <a:xfrm>
            <a:off x="3091789" y="3764354"/>
            <a:ext cx="2798370" cy="1997949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xmlns="" id="{6517E6C7-927A-4F12-B4DB-E510958CADC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84" t="25705" r="9910" b="2583"/>
          <a:stretch/>
        </p:blipFill>
        <p:spPr>
          <a:xfrm>
            <a:off x="6063346" y="3764355"/>
            <a:ext cx="2834612" cy="1997949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2440969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30955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ítulo 1"/>
          <p:cNvSpPr txBox="1">
            <a:spLocks/>
          </p:cNvSpPr>
          <p:nvPr/>
        </p:nvSpPr>
        <p:spPr>
          <a:xfrm>
            <a:off x="0" y="365125"/>
            <a:ext cx="9203292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r>
              <a:rPr lang="pt-BR" dirty="0">
                <a:solidFill>
                  <a:srgbClr val="5B9BD5">
                    <a:lumMod val="75000"/>
                  </a:srgbClr>
                </a:solidFill>
                <a:latin typeface="Calibri Light" panose="020F0302020204030204"/>
              </a:rPr>
              <a:t>Informação x Qualificação</a:t>
            </a:r>
          </a:p>
        </p:txBody>
      </p:sp>
      <p:sp>
        <p:nvSpPr>
          <p:cNvPr id="6" name="Retângulo: Cantos Arredondados 5">
            <a:extLst>
              <a:ext uri="{FF2B5EF4-FFF2-40B4-BE49-F238E27FC236}">
                <a16:creationId xmlns:a16="http://schemas.microsoft.com/office/drawing/2014/main" xmlns="" id="{D8D35E58-F3B6-4FC1-8125-3B98F23D41DC}"/>
              </a:ext>
            </a:extLst>
          </p:cNvPr>
          <p:cNvSpPr/>
          <p:nvPr/>
        </p:nvSpPr>
        <p:spPr>
          <a:xfrm>
            <a:off x="489083" y="2330512"/>
            <a:ext cx="3353680" cy="160254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Média de 72 Processos / ano</a:t>
            </a:r>
          </a:p>
          <a:p>
            <a:pPr algn="ctr"/>
            <a:endParaRPr lang="pt-BR" dirty="0"/>
          </a:p>
          <a:p>
            <a:pPr marL="285750" indent="-285750" algn="ctr">
              <a:buFontTx/>
              <a:buChar char="-"/>
            </a:pPr>
            <a:r>
              <a:rPr lang="pt-BR" dirty="0"/>
              <a:t>Aferição de Hidrômetro;</a:t>
            </a:r>
          </a:p>
          <a:p>
            <a:pPr marL="285750" indent="-285750" algn="ctr">
              <a:buFontTx/>
              <a:buChar char="-"/>
            </a:pPr>
            <a:r>
              <a:rPr lang="pt-BR" dirty="0"/>
              <a:t>Presença de ar na rede;</a:t>
            </a:r>
          </a:p>
        </p:txBody>
      </p:sp>
      <p:sp>
        <p:nvSpPr>
          <p:cNvPr id="10" name="Retângulo: Cantos Arredondados 9">
            <a:extLst>
              <a:ext uri="{FF2B5EF4-FFF2-40B4-BE49-F238E27FC236}">
                <a16:creationId xmlns:a16="http://schemas.microsoft.com/office/drawing/2014/main" xmlns="" id="{D99C8020-29CA-4390-B471-D49D195C42AA}"/>
              </a:ext>
            </a:extLst>
          </p:cNvPr>
          <p:cNvSpPr/>
          <p:nvPr/>
        </p:nvSpPr>
        <p:spPr>
          <a:xfrm>
            <a:off x="4805605" y="2330512"/>
            <a:ext cx="3888432" cy="73844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  <a:p>
            <a:pPr algn="ctr"/>
            <a:endParaRPr lang="pt-BR" dirty="0"/>
          </a:p>
          <a:p>
            <a:pPr algn="ctr"/>
            <a:endParaRPr lang="pt-BR" dirty="0"/>
          </a:p>
          <a:p>
            <a:pPr algn="ctr"/>
            <a:r>
              <a:rPr lang="pt-BR" dirty="0"/>
              <a:t>12 Processos (até Maio 2018)</a:t>
            </a:r>
          </a:p>
          <a:p>
            <a:pPr algn="ctr"/>
            <a:r>
              <a:rPr lang="pt-BR" dirty="0"/>
              <a:t>Previsão de 29 Processos / ano</a:t>
            </a:r>
          </a:p>
          <a:p>
            <a:pPr algn="ctr"/>
            <a:endParaRPr lang="pt-BR" dirty="0"/>
          </a:p>
          <a:p>
            <a:pPr algn="ctr"/>
            <a:endParaRPr lang="pt-BR" dirty="0"/>
          </a:p>
          <a:p>
            <a:pPr algn="ctr"/>
            <a:endParaRPr lang="pt-BR" dirty="0"/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xmlns="" id="{E75B339C-3663-43F1-B8E7-F012D3399B48}"/>
              </a:ext>
            </a:extLst>
          </p:cNvPr>
          <p:cNvSpPr txBox="1">
            <a:spLocks/>
          </p:cNvSpPr>
          <p:nvPr/>
        </p:nvSpPr>
        <p:spPr>
          <a:xfrm>
            <a:off x="1022353" y="1465014"/>
            <a:ext cx="2685551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b="1" dirty="0">
                <a:latin typeface="Calibri Light" panose="020F0302020204030204"/>
              </a:rPr>
              <a:t>2016 - </a:t>
            </a:r>
            <a:r>
              <a:rPr lang="pt-BR" sz="4300" b="1" dirty="0">
                <a:latin typeface="Calibri Light" panose="020F0302020204030204"/>
              </a:rPr>
              <a:t>2017</a:t>
            </a:r>
            <a:endParaRPr lang="pt-BR" b="1" dirty="0">
              <a:latin typeface="Calibri Light" panose="020F0302020204030204"/>
            </a:endParaRPr>
          </a:p>
        </p:txBody>
      </p:sp>
      <p:sp>
        <p:nvSpPr>
          <p:cNvPr id="13" name="Título 1">
            <a:extLst>
              <a:ext uri="{FF2B5EF4-FFF2-40B4-BE49-F238E27FC236}">
                <a16:creationId xmlns:a16="http://schemas.microsoft.com/office/drawing/2014/main" xmlns="" id="{0003A99E-B3C1-4910-B945-F4C44CC96234}"/>
              </a:ext>
            </a:extLst>
          </p:cNvPr>
          <p:cNvSpPr txBox="1">
            <a:spLocks/>
          </p:cNvSpPr>
          <p:nvPr/>
        </p:nvSpPr>
        <p:spPr>
          <a:xfrm>
            <a:off x="6173756" y="1465014"/>
            <a:ext cx="1350571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sz="4000" b="1" dirty="0">
                <a:latin typeface="Calibri Light" panose="020F0302020204030204"/>
              </a:rPr>
              <a:t>2018</a:t>
            </a:r>
          </a:p>
        </p:txBody>
      </p:sp>
      <p:sp>
        <p:nvSpPr>
          <p:cNvPr id="14" name="Seta: para a Direita 13">
            <a:extLst>
              <a:ext uri="{FF2B5EF4-FFF2-40B4-BE49-F238E27FC236}">
                <a16:creationId xmlns:a16="http://schemas.microsoft.com/office/drawing/2014/main" xmlns="" id="{3904C029-4931-4620-9025-F00B7F36D30F}"/>
              </a:ext>
            </a:extLst>
          </p:cNvPr>
          <p:cNvSpPr/>
          <p:nvPr/>
        </p:nvSpPr>
        <p:spPr>
          <a:xfrm>
            <a:off x="3995936" y="2564904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" name="Seta: para Baixo 1">
            <a:extLst>
              <a:ext uri="{FF2B5EF4-FFF2-40B4-BE49-F238E27FC236}">
                <a16:creationId xmlns:a16="http://schemas.microsoft.com/office/drawing/2014/main" xmlns="" id="{A5F8E26A-303B-4072-B051-9121A8796C86}"/>
              </a:ext>
            </a:extLst>
          </p:cNvPr>
          <p:cNvSpPr/>
          <p:nvPr/>
        </p:nvSpPr>
        <p:spPr>
          <a:xfrm>
            <a:off x="4805605" y="3573016"/>
            <a:ext cx="1062539" cy="137568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xmlns="" id="{D9A68CFE-3E7D-4830-8B44-C5857DDB301B}"/>
              </a:ext>
            </a:extLst>
          </p:cNvPr>
          <p:cNvSpPr txBox="1">
            <a:spLocks/>
          </p:cNvSpPr>
          <p:nvPr/>
        </p:nvSpPr>
        <p:spPr>
          <a:xfrm>
            <a:off x="6110943" y="3717032"/>
            <a:ext cx="2537426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sz="10000" b="1" dirty="0">
                <a:solidFill>
                  <a:srgbClr val="FF0000"/>
                </a:solidFill>
                <a:latin typeface="Calibri Light" panose="020F0302020204030204"/>
              </a:rPr>
              <a:t>40%</a:t>
            </a:r>
          </a:p>
        </p:txBody>
      </p:sp>
    </p:spTree>
    <p:extLst>
      <p:ext uri="{BB962C8B-B14F-4D97-AF65-F5344CB8AC3E}">
        <p14:creationId xmlns:p14="http://schemas.microsoft.com/office/powerpoint/2010/main" val="118617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Gráfico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7764483"/>
              </p:ext>
            </p:extLst>
          </p:nvPr>
        </p:nvGraphicFramePr>
        <p:xfrm>
          <a:off x="-324544" y="1340769"/>
          <a:ext cx="6432996" cy="36264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Gráfico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3264467"/>
              </p:ext>
            </p:extLst>
          </p:nvPr>
        </p:nvGraphicFramePr>
        <p:xfrm>
          <a:off x="4618650" y="1340768"/>
          <a:ext cx="5040560" cy="36264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CaixaDeTexto 14"/>
          <p:cNvSpPr txBox="1"/>
          <p:nvPr/>
        </p:nvSpPr>
        <p:spPr>
          <a:xfrm>
            <a:off x="1907704" y="5157192"/>
            <a:ext cx="5111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i="1" dirty="0">
                <a:solidFill>
                  <a:srgbClr val="E7E6E6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Pesquisa realizada com 7% da demanda Semanal do Atendimento, em Maio/2018.</a:t>
            </a:r>
          </a:p>
        </p:txBody>
      </p:sp>
      <p:sp>
        <p:nvSpPr>
          <p:cNvPr id="17" name="Título 1"/>
          <p:cNvSpPr txBox="1">
            <a:spLocks/>
          </p:cNvSpPr>
          <p:nvPr/>
        </p:nvSpPr>
        <p:spPr>
          <a:xfrm>
            <a:off x="838200" y="365125"/>
            <a:ext cx="8054280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dirty="0">
                <a:solidFill>
                  <a:srgbClr val="5B9BD5">
                    <a:lumMod val="75000"/>
                  </a:srgbClr>
                </a:solidFill>
                <a:latin typeface="Calibri Light" panose="020F0302020204030204"/>
              </a:rPr>
              <a:t>Pesquisa de Satisfação</a:t>
            </a:r>
          </a:p>
        </p:txBody>
      </p:sp>
    </p:spTree>
    <p:extLst>
      <p:ext uri="{BB962C8B-B14F-4D97-AF65-F5344CB8AC3E}">
        <p14:creationId xmlns:p14="http://schemas.microsoft.com/office/powerpoint/2010/main" val="362792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Gráfico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95385189"/>
              </p:ext>
            </p:extLst>
          </p:nvPr>
        </p:nvGraphicFramePr>
        <p:xfrm>
          <a:off x="2752726" y="1378869"/>
          <a:ext cx="3781424" cy="35283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Gráfico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0917385"/>
              </p:ext>
            </p:extLst>
          </p:nvPr>
        </p:nvGraphicFramePr>
        <p:xfrm>
          <a:off x="-396552" y="1354487"/>
          <a:ext cx="4032448" cy="30963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4" name="Gráfico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5794473"/>
              </p:ext>
            </p:extLst>
          </p:nvPr>
        </p:nvGraphicFramePr>
        <p:xfrm>
          <a:off x="5889879" y="1340768"/>
          <a:ext cx="3600399" cy="30963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5" name="CaixaDeTexto 14"/>
          <p:cNvSpPr txBox="1"/>
          <p:nvPr/>
        </p:nvSpPr>
        <p:spPr>
          <a:xfrm>
            <a:off x="1547664" y="5157192"/>
            <a:ext cx="8229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i="1" dirty="0">
                <a:solidFill>
                  <a:srgbClr val="E7E6E6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Pesquisa realizada com 8,5% da demanda quinzenal do Balcão de Atendimento em Maio/2018.</a:t>
            </a:r>
          </a:p>
        </p:txBody>
      </p:sp>
      <p:sp>
        <p:nvSpPr>
          <p:cNvPr id="18" name="Título 1"/>
          <p:cNvSpPr txBox="1">
            <a:spLocks/>
          </p:cNvSpPr>
          <p:nvPr/>
        </p:nvSpPr>
        <p:spPr>
          <a:xfrm>
            <a:off x="838200" y="365125"/>
            <a:ext cx="8054280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dirty="0">
                <a:solidFill>
                  <a:srgbClr val="5B9BD5">
                    <a:lumMod val="75000"/>
                  </a:srgbClr>
                </a:solidFill>
                <a:latin typeface="Calibri Light" panose="020F0302020204030204"/>
              </a:rPr>
              <a:t>Pesquisa de Satisfação</a:t>
            </a:r>
          </a:p>
        </p:txBody>
      </p:sp>
    </p:spTree>
    <p:extLst>
      <p:ext uri="{BB962C8B-B14F-4D97-AF65-F5344CB8AC3E}">
        <p14:creationId xmlns:p14="http://schemas.microsoft.com/office/powerpoint/2010/main" val="448415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Gráfico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3105695"/>
              </p:ext>
            </p:extLst>
          </p:nvPr>
        </p:nvGraphicFramePr>
        <p:xfrm>
          <a:off x="4067944" y="1124744"/>
          <a:ext cx="5760640" cy="3748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3" name="Gráfico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4361966"/>
              </p:ext>
            </p:extLst>
          </p:nvPr>
        </p:nvGraphicFramePr>
        <p:xfrm>
          <a:off x="-324544" y="1370558"/>
          <a:ext cx="7776864" cy="3830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" name="CaixaDeTexto 13"/>
          <p:cNvSpPr txBox="1"/>
          <p:nvPr/>
        </p:nvSpPr>
        <p:spPr>
          <a:xfrm>
            <a:off x="1547664" y="5157192"/>
            <a:ext cx="8229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b="1" i="1" dirty="0">
                <a:solidFill>
                  <a:srgbClr val="E7E6E6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Pesquisa realizada com 4% da demanda Semanal do Atendimento Telefônico 0800, em Maio/2018.</a:t>
            </a:r>
          </a:p>
        </p:txBody>
      </p:sp>
      <p:sp>
        <p:nvSpPr>
          <p:cNvPr id="16" name="Título 1"/>
          <p:cNvSpPr txBox="1">
            <a:spLocks/>
          </p:cNvSpPr>
          <p:nvPr/>
        </p:nvSpPr>
        <p:spPr>
          <a:xfrm>
            <a:off x="838200" y="365125"/>
            <a:ext cx="8054280" cy="903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dirty="0">
                <a:solidFill>
                  <a:srgbClr val="5B9BD5">
                    <a:lumMod val="75000"/>
                  </a:srgbClr>
                </a:solidFill>
                <a:latin typeface="Calibri Light" panose="020F0302020204030204"/>
              </a:rPr>
              <a:t>Pesquisa de Satisfação</a:t>
            </a:r>
          </a:p>
        </p:txBody>
      </p:sp>
    </p:spTree>
    <p:extLst>
      <p:ext uri="{BB962C8B-B14F-4D97-AF65-F5344CB8AC3E}">
        <p14:creationId xmlns:p14="http://schemas.microsoft.com/office/powerpoint/2010/main" val="2271436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-674410" y="1052736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dirty="0" smtClean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Eng.ª Natasha Carolina </a:t>
            </a:r>
            <a:r>
              <a:rPr lang="pt-BR" dirty="0" err="1" smtClean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Kredensir</a:t>
            </a:r>
            <a:endParaRPr lang="pt-BR" dirty="0" smtClean="0">
              <a:solidFill>
                <a:srgbClr val="5B9BD5">
                  <a:lumMod val="75000"/>
                </a:srgbClr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Diretora</a:t>
            </a:r>
            <a:r>
              <a:rPr kumimoji="0" lang="pt-BR" sz="2800" b="0" i="0" u="none" strike="noStrike" kern="1200" cap="none" spc="0" normalizeH="0" noProof="0" dirty="0" smtClean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Comercial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baseline="0" dirty="0" smtClean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(12)</a:t>
            </a:r>
            <a:r>
              <a:rPr lang="pt-BR" dirty="0" smtClean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 3954-0300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natasha.kredensir</a:t>
            </a:r>
            <a:r>
              <a:rPr lang="pt-BR" dirty="0" smtClean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@saaejacarei.sp.gov.br</a:t>
            </a: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www.saaejacarei.sp.gov.br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0800 725 0330</a:t>
            </a:r>
          </a:p>
        </p:txBody>
      </p:sp>
    </p:spTree>
    <p:extLst>
      <p:ext uri="{BB962C8B-B14F-4D97-AF65-F5344CB8AC3E}">
        <p14:creationId xmlns:p14="http://schemas.microsoft.com/office/powerpoint/2010/main" val="4248863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Escritório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Escritório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1513</TotalTime>
  <Words>576</Words>
  <Application>Microsoft Office PowerPoint</Application>
  <PresentationFormat>Apresentação na tela (4:3)</PresentationFormat>
  <Paragraphs>192</Paragraphs>
  <Slides>21</Slides>
  <Notes>1</Notes>
  <HiddenSlides>0</HiddenSlides>
  <MMClips>0</MMClips>
  <ScaleCrop>false</ScaleCrop>
  <HeadingPairs>
    <vt:vector size="8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2</vt:i4>
      </vt:variant>
      <vt:variant>
        <vt:lpstr>Títulos de slides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Tema do Office</vt:lpstr>
      <vt:lpstr>Planilha</vt:lpstr>
      <vt:lpstr>Worksheet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3721</cp:lastModifiedBy>
  <cp:revision>83</cp:revision>
  <dcterms:created xsi:type="dcterms:W3CDTF">2018-05-02T19:43:05Z</dcterms:created>
  <dcterms:modified xsi:type="dcterms:W3CDTF">2018-05-29T15:07:29Z</dcterms:modified>
</cp:coreProperties>
</file>