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91" r:id="rId1"/>
    <p:sldMasterId id="2147483716" r:id="rId2"/>
  </p:sldMasterIdLst>
  <p:notesMasterIdLst>
    <p:notesMasterId r:id="rId19"/>
  </p:notesMasterIdLst>
  <p:handoutMasterIdLst>
    <p:handoutMasterId r:id="rId20"/>
  </p:handoutMasterIdLst>
  <p:sldIdLst>
    <p:sldId id="861" r:id="rId3"/>
    <p:sldId id="826" r:id="rId4"/>
    <p:sldId id="914" r:id="rId5"/>
    <p:sldId id="872" r:id="rId6"/>
    <p:sldId id="886" r:id="rId7"/>
    <p:sldId id="905" r:id="rId8"/>
    <p:sldId id="906" r:id="rId9"/>
    <p:sldId id="884" r:id="rId10"/>
    <p:sldId id="887" r:id="rId11"/>
    <p:sldId id="888" r:id="rId12"/>
    <p:sldId id="892" r:id="rId13"/>
    <p:sldId id="894" r:id="rId14"/>
    <p:sldId id="897" r:id="rId15"/>
    <p:sldId id="881" r:id="rId16"/>
    <p:sldId id="909" r:id="rId17"/>
    <p:sldId id="916" r:id="rId18"/>
  </p:sldIdLst>
  <p:sldSz cx="9144000" cy="6858000" type="screen4x3"/>
  <p:notesSz cx="6858000" cy="9926638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58">
          <p15:clr>
            <a:srgbClr val="A4A3A4"/>
          </p15:clr>
        </p15:guide>
        <p15:guide id="2" orient="horz" pos="388">
          <p15:clr>
            <a:srgbClr val="A4A3A4"/>
          </p15:clr>
        </p15:guide>
        <p15:guide id="3" pos="288">
          <p15:clr>
            <a:srgbClr val="A4A3A4"/>
          </p15:clr>
        </p15:guide>
        <p15:guide id="4" pos="102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  <p15:guide id="3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0A0A"/>
    <a:srgbClr val="FFCC66"/>
    <a:srgbClr val="7AB3A7"/>
    <a:srgbClr val="FB9A26"/>
    <a:srgbClr val="640808"/>
    <a:srgbClr val="00B7C5"/>
    <a:srgbClr val="CCAC7F"/>
    <a:srgbClr val="F3BF49"/>
    <a:srgbClr val="00B0F0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78" autoAdjust="0"/>
    <p:restoredTop sz="86364" autoAdjust="0"/>
  </p:normalViewPr>
  <p:slideViewPr>
    <p:cSldViewPr snapToGrid="0">
      <p:cViewPr varScale="1">
        <p:scale>
          <a:sx n="95" d="100"/>
          <a:sy n="95" d="100"/>
        </p:scale>
        <p:origin x="1926" y="84"/>
      </p:cViewPr>
      <p:guideLst>
        <p:guide orient="horz" pos="658"/>
        <p:guide orient="horz" pos="388"/>
        <p:guide pos="288"/>
        <p:guide pos="1022"/>
      </p:guideLst>
    </p:cSldViewPr>
  </p:slideViewPr>
  <p:outlineViewPr>
    <p:cViewPr>
      <p:scale>
        <a:sx n="33" d="100"/>
        <a:sy n="33" d="100"/>
      </p:scale>
      <p:origin x="0" y="-8187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108" d="100"/>
          <a:sy n="108" d="100"/>
        </p:scale>
        <p:origin x="-4140" y="-102"/>
      </p:cViewPr>
      <p:guideLst>
        <p:guide orient="horz" pos="3126"/>
        <p:guide pos="2141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9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Times" charset="0"/>
              </a:defRPr>
            </a:lvl1pPr>
          </a:lstStyle>
          <a:p>
            <a:endParaRPr lang="de-DE">
              <a:latin typeface="Arial Narrow" pitchFamily="34" charset="0"/>
            </a:endParaRP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1" y="0"/>
            <a:ext cx="2971800" cy="49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Times" charset="0"/>
              </a:defRPr>
            </a:lvl1pPr>
          </a:lstStyle>
          <a:p>
            <a:endParaRPr lang="de-DE">
              <a:latin typeface="Arial Narrow" pitchFamily="34" charset="0"/>
            </a:endParaRPr>
          </a:p>
        </p:txBody>
      </p:sp>
      <p:sp>
        <p:nvSpPr>
          <p:cNvPr id="665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0702"/>
            <a:ext cx="2971800" cy="49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Times" charset="0"/>
              </a:defRPr>
            </a:lvl1pPr>
          </a:lstStyle>
          <a:p>
            <a:endParaRPr lang="de-DE">
              <a:latin typeface="Arial Narrow" pitchFamily="34" charset="0"/>
            </a:endParaRPr>
          </a:p>
        </p:txBody>
      </p:sp>
      <p:sp>
        <p:nvSpPr>
          <p:cNvPr id="665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1" y="9430702"/>
            <a:ext cx="2971800" cy="49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Times" charset="0"/>
              </a:defRPr>
            </a:lvl1pPr>
          </a:lstStyle>
          <a:p>
            <a:fld id="{47F930EC-4FD0-431B-BB9B-47DE359CDF6F}" type="slidenum">
              <a:rPr lang="de-DE">
                <a:latin typeface="Arial Narrow" pitchFamily="34" charset="0"/>
              </a:rPr>
              <a:pPr/>
              <a:t>‹nº›</a:t>
            </a:fld>
            <a:endParaRPr lang="de-DE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2276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9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 Narrow" pitchFamily="34" charset="0"/>
              </a:defRPr>
            </a:lvl1pPr>
          </a:lstStyle>
          <a:p>
            <a:endParaRPr lang="de-DE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1" y="0"/>
            <a:ext cx="2971800" cy="49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 Narrow" pitchFamily="34" charset="0"/>
              </a:defRPr>
            </a:lvl1pPr>
          </a:lstStyle>
          <a:p>
            <a:endParaRPr lang="de-DE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47738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1" y="4715352"/>
            <a:ext cx="5029200" cy="4466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/>
              <a:t>Klicken Sie, um die Formate des Vorlagentextes zu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0702"/>
            <a:ext cx="2971800" cy="49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 Narrow" pitchFamily="34" charset="0"/>
              </a:defRPr>
            </a:lvl1pPr>
          </a:lstStyle>
          <a:p>
            <a:endParaRPr lang="de-DE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1" y="9430702"/>
            <a:ext cx="2971800" cy="49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 Narrow" pitchFamily="34" charset="0"/>
              </a:defRPr>
            </a:lvl1pPr>
          </a:lstStyle>
          <a:p>
            <a:fld id="{276F4F92-661F-4424-ADED-7D3829A4203F}" type="slidenum">
              <a:rPr lang="de-DE" smtClean="0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016004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6F4F92-661F-4424-ADED-7D3829A4203F}" type="slidenum">
              <a:rPr lang="de-DE" smtClean="0"/>
              <a:pPr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328756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6F4F92-661F-4424-ADED-7D3829A4203F}" type="slidenum">
              <a:rPr lang="de-DE" smtClean="0"/>
              <a:pPr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959929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6F4F92-661F-4424-ADED-7D3829A4203F}" type="slidenum">
              <a:rPr lang="de-DE" smtClean="0"/>
              <a:pPr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829509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6F4F92-661F-4424-ADED-7D3829A4203F}" type="slidenum">
              <a:rPr lang="de-DE" smtClean="0"/>
              <a:pPr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232980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3.jpe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>
          <a:xfrm>
            <a:off x="2862776" y="6581001"/>
            <a:ext cx="3418449" cy="24622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/>
              <a:t>XXX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1"/>
          </p:nvPr>
        </p:nvSpPr>
        <p:spPr>
          <a:xfrm>
            <a:off x="679155" y="6581001"/>
            <a:ext cx="1295400" cy="246221"/>
          </a:xfrm>
          <a:prstGeom prst="rect">
            <a:avLst/>
          </a:prstGeom>
        </p:spPr>
        <p:txBody>
          <a:bodyPr/>
          <a:lstStyle/>
          <a:p>
            <a:fld id="{9317A057-C766-48FB-B1EC-CC1898F04EF1}" type="datetime1">
              <a:rPr lang="de-DE" noProof="0" smtClean="0"/>
              <a:pPr/>
              <a:t>24.05.2018</a:t>
            </a:fld>
            <a:endParaRPr lang="de-DE" noProof="0"/>
          </a:p>
        </p:txBody>
      </p:sp>
      <p:sp>
        <p:nvSpPr>
          <p:cNvPr id="5" name="Inhaltsplatzhalter 2"/>
          <p:cNvSpPr>
            <a:spLocks noGrp="1"/>
          </p:cNvSpPr>
          <p:nvPr>
            <p:ph idx="1" hasCustomPrompt="1"/>
          </p:nvPr>
        </p:nvSpPr>
        <p:spPr>
          <a:xfrm>
            <a:off x="684000" y="2448000"/>
            <a:ext cx="7776000" cy="3816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de-DE" noProof="0"/>
              <a:t>Erste Ebene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pic>
        <p:nvPicPr>
          <p:cNvPr id="6" name="Grafik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215" y="103546"/>
            <a:ext cx="1605973" cy="997886"/>
          </a:xfrm>
          <a:prstGeom prst="rect">
            <a:avLst/>
          </a:prstGeom>
        </p:spPr>
      </p:pic>
      <p:pic>
        <p:nvPicPr>
          <p:cNvPr id="7" name="Picture 2" descr="[GIZ-ProESA] Barra de logos-01"/>
          <p:cNvPicPr>
            <a:picLocks noChangeAspect="1" noChangeArrowheads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65776" y="0"/>
            <a:ext cx="3998964" cy="1204979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8" name="Picture 2" descr="[GIZ-ProESA] Barra de logos-01"/>
          <p:cNvPicPr>
            <a:picLocks noChangeAspect="1" noChangeArrowheads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2399" t="38299" r="46731" b="12670"/>
          <a:stretch/>
        </p:blipFill>
        <p:spPr bwMode="auto">
          <a:xfrm>
            <a:off x="2468145" y="421824"/>
            <a:ext cx="1872000" cy="756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53010258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Subhead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>
          <a:xfrm>
            <a:off x="2862776" y="6581001"/>
            <a:ext cx="3418449" cy="24622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/>
              <a:t>XXX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1"/>
          </p:nvPr>
        </p:nvSpPr>
        <p:spPr>
          <a:xfrm>
            <a:off x="679155" y="6581001"/>
            <a:ext cx="1295400" cy="246221"/>
          </a:xfrm>
          <a:prstGeom prst="rect">
            <a:avLst/>
          </a:prstGeom>
        </p:spPr>
        <p:txBody>
          <a:bodyPr/>
          <a:lstStyle/>
          <a:p>
            <a:fld id="{9317A057-C766-48FB-B1EC-CC1898F04EF1}" type="datetime1">
              <a:rPr lang="de-DE" noProof="0" smtClean="0"/>
              <a:pPr/>
              <a:t>24.05.2018</a:t>
            </a:fld>
            <a:endParaRPr lang="de-DE" noProof="0"/>
          </a:p>
        </p:txBody>
      </p:sp>
      <p:sp>
        <p:nvSpPr>
          <p:cNvPr id="7" name="Inhaltsplatzhalter 2"/>
          <p:cNvSpPr>
            <a:spLocks noGrp="1"/>
          </p:cNvSpPr>
          <p:nvPr>
            <p:ph idx="1" hasCustomPrompt="1"/>
          </p:nvPr>
        </p:nvSpPr>
        <p:spPr>
          <a:xfrm>
            <a:off x="684000" y="2448000"/>
            <a:ext cx="7776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/>
              <a:t>Text durch klicken hinzufügen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sp>
        <p:nvSpPr>
          <p:cNvPr id="6" name="Textfeld 5"/>
          <p:cNvSpPr txBox="1"/>
          <p:nvPr userDrawn="1"/>
        </p:nvSpPr>
        <p:spPr>
          <a:xfrm>
            <a:off x="7419434" y="314102"/>
            <a:ext cx="11816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800" b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Por</a:t>
            </a:r>
            <a:r>
              <a:rPr lang="de-DE" sz="800" b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de-DE" sz="800" b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meio</a:t>
            </a:r>
            <a:r>
              <a:rPr lang="de-DE" sz="800" b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da</a:t>
            </a:r>
          </a:p>
        </p:txBody>
      </p:sp>
      <p:pic>
        <p:nvPicPr>
          <p:cNvPr id="8" name="Grafik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077" y="2282"/>
            <a:ext cx="1876423" cy="1165933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5942" y="5729027"/>
            <a:ext cx="2128058" cy="1504442"/>
          </a:xfrm>
          <a:prstGeom prst="rect">
            <a:avLst/>
          </a:prstGeom>
        </p:spPr>
      </p:pic>
      <p:pic>
        <p:nvPicPr>
          <p:cNvPr id="10" name="Picture 2" descr="[GIZ-ProESA] Barra de logos-01"/>
          <p:cNvPicPr>
            <a:picLocks noChangeAspect="1" noChangeArrowheads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65776" y="0"/>
            <a:ext cx="3998964" cy="1204979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35835877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Subhead, Bulletpoints,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>
          <a:xfrm>
            <a:off x="2862776" y="6581001"/>
            <a:ext cx="3418449" cy="24622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/>
              <a:t>XXX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1"/>
          </p:nvPr>
        </p:nvSpPr>
        <p:spPr>
          <a:xfrm>
            <a:off x="679155" y="6581001"/>
            <a:ext cx="1295400" cy="246221"/>
          </a:xfrm>
          <a:prstGeom prst="rect">
            <a:avLst/>
          </a:prstGeom>
        </p:spPr>
        <p:txBody>
          <a:bodyPr/>
          <a:lstStyle/>
          <a:p>
            <a:fld id="{9317A057-C766-48FB-B1EC-CC1898F04EF1}" type="datetime1">
              <a:rPr lang="de-DE" noProof="0" smtClean="0"/>
              <a:pPr/>
              <a:t>24.05.2018</a:t>
            </a:fld>
            <a:endParaRPr lang="de-DE" noProof="0"/>
          </a:p>
        </p:txBody>
      </p:sp>
      <p:sp>
        <p:nvSpPr>
          <p:cNvPr id="7" name="Inhaltsplatzhalter 2"/>
          <p:cNvSpPr>
            <a:spLocks noGrp="1"/>
          </p:cNvSpPr>
          <p:nvPr>
            <p:ph idx="1" hasCustomPrompt="1"/>
          </p:nvPr>
        </p:nvSpPr>
        <p:spPr>
          <a:xfrm>
            <a:off x="684000" y="2448000"/>
            <a:ext cx="5760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/>
              <a:t>Text durch klicken hinzufügen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sp>
        <p:nvSpPr>
          <p:cNvPr id="6" name="Bildplatzhalter 2"/>
          <p:cNvSpPr>
            <a:spLocks noGrp="1"/>
          </p:cNvSpPr>
          <p:nvPr>
            <p:ph type="pic" idx="12"/>
          </p:nvPr>
        </p:nvSpPr>
        <p:spPr>
          <a:xfrm>
            <a:off x="6786000" y="2448001"/>
            <a:ext cx="2358000" cy="2052000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noProof="0"/>
              <a:t>Bild durch Klicken auf Symbol hinzufügen</a:t>
            </a:r>
          </a:p>
        </p:txBody>
      </p:sp>
      <p:pic>
        <p:nvPicPr>
          <p:cNvPr id="8" name="Imagem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5942" y="5729027"/>
            <a:ext cx="2128058" cy="1504442"/>
          </a:xfrm>
          <a:prstGeom prst="rect">
            <a:avLst/>
          </a:prstGeom>
        </p:spPr>
      </p:pic>
      <p:pic>
        <p:nvPicPr>
          <p:cNvPr id="9" name="Picture 2" descr="[GIZ-ProESA] Barra de logos-01"/>
          <p:cNvPicPr>
            <a:picLocks noChangeAspect="1" noChangeArrowheads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65776" y="0"/>
            <a:ext cx="3998964" cy="1204979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81427851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Subhead, Bulletpoints, großes Bild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>
          <a:xfrm>
            <a:off x="2862776" y="6581001"/>
            <a:ext cx="3418449" cy="24622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/>
              <a:t>XXX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1"/>
          </p:nvPr>
        </p:nvSpPr>
        <p:spPr>
          <a:xfrm>
            <a:off x="679155" y="6581001"/>
            <a:ext cx="1295400" cy="246221"/>
          </a:xfrm>
          <a:prstGeom prst="rect">
            <a:avLst/>
          </a:prstGeom>
        </p:spPr>
        <p:txBody>
          <a:bodyPr/>
          <a:lstStyle/>
          <a:p>
            <a:fld id="{9317A057-C766-48FB-B1EC-CC1898F04EF1}" type="datetime1">
              <a:rPr lang="de-DE" noProof="0" smtClean="0"/>
              <a:pPr/>
              <a:t>24.05.2018</a:t>
            </a:fld>
            <a:endParaRPr lang="de-DE" noProof="0"/>
          </a:p>
        </p:txBody>
      </p:sp>
      <p:sp>
        <p:nvSpPr>
          <p:cNvPr id="7" name="Inhaltsplatzhalter 2"/>
          <p:cNvSpPr>
            <a:spLocks noGrp="1"/>
          </p:cNvSpPr>
          <p:nvPr>
            <p:ph idx="1" hasCustomPrompt="1"/>
          </p:nvPr>
        </p:nvSpPr>
        <p:spPr>
          <a:xfrm>
            <a:off x="684000" y="2448000"/>
            <a:ext cx="5760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/>
              <a:t>Text durch klicken hinzufügen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sp>
        <p:nvSpPr>
          <p:cNvPr id="8" name="Bildplatzhalter 2"/>
          <p:cNvSpPr>
            <a:spLocks noGrp="1"/>
          </p:cNvSpPr>
          <p:nvPr>
            <p:ph type="pic" idx="12"/>
          </p:nvPr>
        </p:nvSpPr>
        <p:spPr>
          <a:xfrm>
            <a:off x="6786000" y="2448001"/>
            <a:ext cx="2358000" cy="3348000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noProof="0"/>
              <a:t>Bild durch Klicken auf Symbol hinzufügen</a:t>
            </a:r>
          </a:p>
        </p:txBody>
      </p:sp>
      <p:pic>
        <p:nvPicPr>
          <p:cNvPr id="9" name="Imagem 8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5942" y="5729027"/>
            <a:ext cx="2128058" cy="1504442"/>
          </a:xfrm>
          <a:prstGeom prst="rect">
            <a:avLst/>
          </a:prstGeom>
        </p:spPr>
      </p:pic>
      <p:pic>
        <p:nvPicPr>
          <p:cNvPr id="10" name="Picture 2" descr="[GIZ-ProESA] Barra de logos-01"/>
          <p:cNvPicPr>
            <a:picLocks noChangeAspect="1" noChangeArrowheads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65776" y="0"/>
            <a:ext cx="3998964" cy="1204979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01626705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2 Spalten, Subheadline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4000" y="1483200"/>
            <a:ext cx="7776000" cy="617928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>
          <a:xfrm>
            <a:off x="2862776" y="6581001"/>
            <a:ext cx="3418449" cy="24622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/>
              <a:t>XXX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1"/>
          </p:nvPr>
        </p:nvSpPr>
        <p:spPr>
          <a:xfrm>
            <a:off x="679155" y="6581001"/>
            <a:ext cx="1295400" cy="246221"/>
          </a:xfrm>
          <a:prstGeom prst="rect">
            <a:avLst/>
          </a:prstGeom>
        </p:spPr>
        <p:txBody>
          <a:bodyPr/>
          <a:lstStyle/>
          <a:p>
            <a:fld id="{9317A057-C766-48FB-B1EC-CC1898F04EF1}" type="datetime1">
              <a:rPr lang="de-DE" noProof="0" smtClean="0"/>
              <a:pPr/>
              <a:t>24.05.2018</a:t>
            </a:fld>
            <a:endParaRPr lang="de-DE" noProof="0"/>
          </a:p>
        </p:txBody>
      </p:sp>
      <p:sp>
        <p:nvSpPr>
          <p:cNvPr id="7" name="Inhaltsplatzhalter 2"/>
          <p:cNvSpPr>
            <a:spLocks noGrp="1"/>
          </p:cNvSpPr>
          <p:nvPr>
            <p:ph idx="1" hasCustomPrompt="1"/>
          </p:nvPr>
        </p:nvSpPr>
        <p:spPr>
          <a:xfrm>
            <a:off x="684000" y="2448000"/>
            <a:ext cx="3780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/>
              <a:t>Text durch klicken hinzufügen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sp>
        <p:nvSpPr>
          <p:cNvPr id="8" name="Inhaltsplatzhalter 2"/>
          <p:cNvSpPr>
            <a:spLocks noGrp="1"/>
          </p:cNvSpPr>
          <p:nvPr>
            <p:ph idx="12" hasCustomPrompt="1"/>
          </p:nvPr>
        </p:nvSpPr>
        <p:spPr>
          <a:xfrm>
            <a:off x="4680000" y="2448000"/>
            <a:ext cx="3780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/>
              <a:t>Text durch klicken hinzufügen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pic>
        <p:nvPicPr>
          <p:cNvPr id="9" name="Imagem 8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5942" y="5729027"/>
            <a:ext cx="2128058" cy="1504442"/>
          </a:xfrm>
          <a:prstGeom prst="rect">
            <a:avLst/>
          </a:prstGeom>
        </p:spPr>
      </p:pic>
      <p:pic>
        <p:nvPicPr>
          <p:cNvPr id="10" name="Picture 2" descr="[GIZ-ProESA] Barra de logos-01"/>
          <p:cNvPicPr>
            <a:picLocks noChangeAspect="1" noChangeArrowheads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65776" y="0"/>
            <a:ext cx="3998964" cy="1204979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41795388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2 Spalten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4000" y="1483200"/>
            <a:ext cx="7776000" cy="617928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>
          <a:xfrm>
            <a:off x="2862776" y="6581001"/>
            <a:ext cx="3418449" cy="24622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/>
              <a:t>XXX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1"/>
          </p:nvPr>
        </p:nvSpPr>
        <p:spPr>
          <a:xfrm>
            <a:off x="679155" y="6581001"/>
            <a:ext cx="1295400" cy="246221"/>
          </a:xfrm>
          <a:prstGeom prst="rect">
            <a:avLst/>
          </a:prstGeom>
        </p:spPr>
        <p:txBody>
          <a:bodyPr/>
          <a:lstStyle/>
          <a:p>
            <a:fld id="{9317A057-C766-48FB-B1EC-CC1898F04EF1}" type="datetime1">
              <a:rPr lang="de-DE" noProof="0" smtClean="0"/>
              <a:pPr/>
              <a:t>24.05.2018</a:t>
            </a:fld>
            <a:endParaRPr lang="de-DE" noProof="0"/>
          </a:p>
        </p:txBody>
      </p:sp>
      <p:sp>
        <p:nvSpPr>
          <p:cNvPr id="9" name="Inhaltsplatzhalter 2"/>
          <p:cNvSpPr>
            <a:spLocks noGrp="1"/>
          </p:cNvSpPr>
          <p:nvPr>
            <p:ph idx="1" hasCustomPrompt="1"/>
          </p:nvPr>
        </p:nvSpPr>
        <p:spPr>
          <a:xfrm>
            <a:off x="683999" y="2448000"/>
            <a:ext cx="3780000" cy="3816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de-DE" noProof="0"/>
              <a:t>Erste Ebene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</p:txBody>
      </p:sp>
      <p:sp>
        <p:nvSpPr>
          <p:cNvPr id="10" name="Inhaltsplatzhalter 2"/>
          <p:cNvSpPr>
            <a:spLocks noGrp="1"/>
          </p:cNvSpPr>
          <p:nvPr>
            <p:ph idx="12" hasCustomPrompt="1"/>
          </p:nvPr>
        </p:nvSpPr>
        <p:spPr>
          <a:xfrm>
            <a:off x="4680000" y="2448000"/>
            <a:ext cx="3780000" cy="3816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de-DE" noProof="0"/>
              <a:t>Erste Ebene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</p:txBody>
      </p:sp>
      <p:pic>
        <p:nvPicPr>
          <p:cNvPr id="7" name="Imagem 6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5942" y="5729027"/>
            <a:ext cx="2128058" cy="1504442"/>
          </a:xfrm>
          <a:prstGeom prst="rect">
            <a:avLst/>
          </a:prstGeom>
        </p:spPr>
      </p:pic>
      <p:pic>
        <p:nvPicPr>
          <p:cNvPr id="8" name="Picture 2" descr="[GIZ-ProESA] Barra de logos-01"/>
          <p:cNvPicPr>
            <a:picLocks noChangeAspect="1" noChangeArrowheads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65776" y="0"/>
            <a:ext cx="3998964" cy="1204979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934572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79155" y="6581001"/>
            <a:ext cx="1295400" cy="246221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862776" y="6581001"/>
            <a:ext cx="3418449" cy="246221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E4681A-AC70-496D-9965-AC3E89C5596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pic>
        <p:nvPicPr>
          <p:cNvPr id="7" name="Imagem 6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5942" y="5729027"/>
            <a:ext cx="2128058" cy="1504442"/>
          </a:xfrm>
          <a:prstGeom prst="rect">
            <a:avLst/>
          </a:prstGeom>
        </p:spPr>
      </p:pic>
      <p:pic>
        <p:nvPicPr>
          <p:cNvPr id="8" name="Picture 2" descr="[GIZ-ProESA] Barra de logos-01"/>
          <p:cNvPicPr>
            <a:picLocks noChangeAspect="1" noChangeArrowheads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65776" y="0"/>
            <a:ext cx="3998964" cy="1204979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9" name="Picture 2" descr="[GIZ-ProESA] Barra de logos-01">
            <a:extLst>
              <a:ext uri="{FF2B5EF4-FFF2-40B4-BE49-F238E27FC236}">
                <a16:creationId xmlns:a16="http://schemas.microsoft.com/office/drawing/2014/main" id="{D571FD94-F96C-4211-95F4-09D6C2CC7D7E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65776" y="0"/>
            <a:ext cx="3998964" cy="1204979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10" name="Grafik 7">
            <a:extLst>
              <a:ext uri="{FF2B5EF4-FFF2-40B4-BE49-F238E27FC236}">
                <a16:creationId xmlns:a16="http://schemas.microsoft.com/office/drawing/2014/main" id="{8ECF4FF6-C257-45E4-9B3B-1E81AF74260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215" y="103546"/>
            <a:ext cx="1605973" cy="997886"/>
          </a:xfrm>
          <a:prstGeom prst="rect">
            <a:avLst/>
          </a:prstGeom>
        </p:spPr>
      </p:pic>
      <p:pic>
        <p:nvPicPr>
          <p:cNvPr id="11" name="Picture 2" descr="[GIZ-ProESA] Barra de logos-01">
            <a:extLst>
              <a:ext uri="{FF2B5EF4-FFF2-40B4-BE49-F238E27FC236}">
                <a16:creationId xmlns:a16="http://schemas.microsoft.com/office/drawing/2014/main" id="{6645FE74-1F84-4987-A392-8AF0AD256E2C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2399" t="38299" r="46731" b="12670"/>
          <a:stretch/>
        </p:blipFill>
        <p:spPr bwMode="auto">
          <a:xfrm>
            <a:off x="2468145" y="421824"/>
            <a:ext cx="1872000" cy="756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837745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x-non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x-none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986CC-1D20-4A45-A582-657DC8FBDEBD}" type="datetimeFigureOut">
              <a:rPr lang="x-none" smtClean="0"/>
              <a:t>24/05/2018</a:t>
            </a:fld>
            <a:endParaRPr lang="x-none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6CDFF-62B6-47AD-A153-100CE9A39FEC}" type="slidenum">
              <a:rPr lang="x-none" smtClean="0"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096464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x-none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x-none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986CC-1D20-4A45-A582-657DC8FBDEBD}" type="datetimeFigureOut">
              <a:rPr lang="x-none" smtClean="0"/>
              <a:t>24/05/2018</a:t>
            </a:fld>
            <a:endParaRPr lang="x-none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6CDFF-62B6-47AD-A153-100CE9A39FEC}" type="slidenum">
              <a:rPr lang="x-none" smtClean="0"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72996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x-none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986CC-1D20-4A45-A582-657DC8FBDEBD}" type="datetimeFigureOut">
              <a:rPr lang="x-none" smtClean="0"/>
              <a:t>24/05/2018</a:t>
            </a:fld>
            <a:endParaRPr lang="x-none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6CDFF-62B6-47AD-A153-100CE9A39FEC}" type="slidenum">
              <a:rPr lang="x-none" smtClean="0"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409567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x-none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x-none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x-none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986CC-1D20-4A45-A582-657DC8FBDEBD}" type="datetimeFigureOut">
              <a:rPr lang="x-none" smtClean="0"/>
              <a:t>24/05/2018</a:t>
            </a:fld>
            <a:endParaRPr lang="x-none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6CDFF-62B6-47AD-A153-100CE9A39FEC}" type="slidenum">
              <a:rPr lang="x-none" smtClean="0"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7541138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x-none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x-none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x-none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986CC-1D20-4A45-A582-657DC8FBDEBD}" type="datetimeFigureOut">
              <a:rPr lang="x-none" smtClean="0"/>
              <a:t>24/05/2018</a:t>
            </a:fld>
            <a:endParaRPr lang="x-none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6CDFF-62B6-47AD-A153-100CE9A39FEC}" type="slidenum">
              <a:rPr lang="x-none" smtClean="0"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7796636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x-none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986CC-1D20-4A45-A582-657DC8FBDEBD}" type="datetimeFigureOut">
              <a:rPr lang="x-none" smtClean="0"/>
              <a:t>24/05/2018</a:t>
            </a:fld>
            <a:endParaRPr lang="x-none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6CDFF-62B6-47AD-A153-100CE9A39FEC}" type="slidenum">
              <a:rPr lang="x-none" smtClean="0"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6620324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986CC-1D20-4A45-A582-657DC8FBDEBD}" type="datetimeFigureOut">
              <a:rPr lang="x-none" smtClean="0"/>
              <a:t>24/05/2018</a:t>
            </a:fld>
            <a:endParaRPr lang="x-none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6CDFF-62B6-47AD-A153-100CE9A39FEC}" type="slidenum">
              <a:rPr lang="x-none" smtClean="0"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6927947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x-none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x-none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986CC-1D20-4A45-A582-657DC8FBDEBD}" type="datetimeFigureOut">
              <a:rPr lang="x-none" smtClean="0"/>
              <a:t>24/05/2018</a:t>
            </a:fld>
            <a:endParaRPr lang="x-none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6CDFF-62B6-47AD-A153-100CE9A39FEC}" type="slidenum">
              <a:rPr lang="x-none" smtClean="0"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0018575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x-none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x-none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986CC-1D20-4A45-A582-657DC8FBDEBD}" type="datetimeFigureOut">
              <a:rPr lang="x-none" smtClean="0"/>
              <a:t>24/05/2018</a:t>
            </a:fld>
            <a:endParaRPr lang="x-none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6CDFF-62B6-47AD-A153-100CE9A39FEC}" type="slidenum">
              <a:rPr lang="x-none" smtClean="0"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8472447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x-none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x-none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986CC-1D20-4A45-A582-657DC8FBDEBD}" type="datetimeFigureOut">
              <a:rPr lang="x-none" smtClean="0"/>
              <a:t>24/05/2018</a:t>
            </a:fld>
            <a:endParaRPr lang="x-none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6CDFF-62B6-47AD-A153-100CE9A39FEC}" type="slidenum">
              <a:rPr lang="x-none" smtClean="0"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9850667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x-none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x-none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986CC-1D20-4A45-A582-657DC8FBDEBD}" type="datetimeFigureOut">
              <a:rPr lang="x-none" smtClean="0"/>
              <a:t>24/05/2018</a:t>
            </a:fld>
            <a:endParaRPr lang="x-none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6CDFF-62B6-47AD-A153-100CE9A39FEC}" type="slidenum">
              <a:rPr lang="x-none" smtClean="0"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921382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3.jpe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gif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gi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6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1810"/>
            <a:ext cx="9144000" cy="1115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Grafik 8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851524"/>
            <a:ext cx="9144000" cy="1006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5792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4000" y="2447999"/>
            <a:ext cx="7776000" cy="38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dirty="0"/>
              <a:t>Erste Ebene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</p:txBody>
      </p:sp>
      <p:sp>
        <p:nvSpPr>
          <p:cNvPr id="75791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684000" y="1483200"/>
            <a:ext cx="7776000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dirty="0"/>
              <a:t>Titel durch Klicken hinzufügen</a:t>
            </a:r>
          </a:p>
        </p:txBody>
      </p:sp>
      <p:pic>
        <p:nvPicPr>
          <p:cNvPr id="9" name="Grafik 7"/>
          <p:cNvPicPr>
            <a:picLocks noChangeAspect="1"/>
          </p:cNvPicPr>
          <p:nvPr userDrawn="1"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077" y="2282"/>
            <a:ext cx="1876423" cy="1165933"/>
          </a:xfrm>
          <a:prstGeom prst="rect">
            <a:avLst/>
          </a:prstGeom>
        </p:spPr>
      </p:pic>
      <p:pic>
        <p:nvPicPr>
          <p:cNvPr id="7" name="Picture 2" descr="[GIZ-ProESA] Barra de logos-01"/>
          <p:cNvPicPr>
            <a:picLocks noChangeAspect="1" noChangeArrowheads="1"/>
          </p:cNvPicPr>
          <p:nvPr userDrawn="1"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65776" y="0"/>
            <a:ext cx="3998964" cy="1204979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8" r:id="rId2"/>
    <p:sldLayoutId id="2147483709" r:id="rId3"/>
    <p:sldLayoutId id="2147483714" r:id="rId4"/>
    <p:sldLayoutId id="2147483710" r:id="rId5"/>
    <p:sldLayoutId id="2147483711" r:id="rId6"/>
    <p:sldLayoutId id="2147483715" r:id="rId7"/>
  </p:sldLayoutIdLst>
  <p:transition/>
  <p:hf sldNum="0" hd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9pPr>
    </p:titleStyle>
    <p:bodyStyle>
      <a:lvl1pPr marL="360000" indent="-360000" algn="l" rtl="0" eaLnBrk="1" fontAlgn="base" hangingPunct="1">
        <a:spcBef>
          <a:spcPts val="400"/>
        </a:spcBef>
        <a:spcAft>
          <a:spcPts val="800"/>
        </a:spcAft>
        <a:buClr>
          <a:srgbClr val="C80F0F"/>
        </a:buClr>
        <a:buFont typeface="Arial" pitchFamily="34" charset="0"/>
        <a:buChar char="•"/>
        <a:tabLst>
          <a:tab pos="2190750" algn="l"/>
        </a:tabLst>
        <a:defRPr sz="1800">
          <a:solidFill>
            <a:srgbClr val="6E6452"/>
          </a:solidFill>
          <a:latin typeface="+mn-lt"/>
          <a:ea typeface="+mn-ea"/>
          <a:cs typeface="+mn-cs"/>
        </a:defRPr>
      </a:lvl1pPr>
      <a:lvl2pPr marL="72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>
          <a:solidFill>
            <a:srgbClr val="6E6452"/>
          </a:solidFill>
          <a:latin typeface="+mn-lt"/>
        </a:defRPr>
      </a:lvl2pPr>
      <a:lvl3pPr marL="108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>
          <a:solidFill>
            <a:srgbClr val="6E6452"/>
          </a:solidFill>
          <a:latin typeface="+mn-lt"/>
        </a:defRPr>
      </a:lvl3pPr>
      <a:lvl4pPr marL="144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4pPr>
      <a:lvl5pPr marL="180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5pPr>
      <a:lvl6pPr marL="216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6pPr>
      <a:lvl7pPr marL="252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7pPr>
      <a:lvl8pPr marL="288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8pPr>
      <a:lvl9pPr marL="324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x-none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x-none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8986CC-1D20-4A45-A582-657DC8FBDEBD}" type="datetimeFigureOut">
              <a:rPr lang="x-none" smtClean="0"/>
              <a:t>24/05/2018</a:t>
            </a:fld>
            <a:endParaRPr lang="x-none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x-none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6CDFF-62B6-47AD-A153-100CE9A39FEC}" type="slidenum">
              <a:rPr lang="x-none" smtClean="0"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208774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jf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4" descr="X:\1.GIZ no Brasil\19. Artes\Imagem folder e cabeçalho\2012-08-01_Imagem_GIZ-0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998129"/>
            <a:ext cx="9142810" cy="1370746"/>
          </a:xfrm>
          <a:prstGeom prst="rect">
            <a:avLst/>
          </a:prstGeom>
          <a:noFill/>
        </p:spPr>
      </p:pic>
      <p:sp>
        <p:nvSpPr>
          <p:cNvPr id="15" name="Rechteck 1"/>
          <p:cNvSpPr/>
          <p:nvPr/>
        </p:nvSpPr>
        <p:spPr>
          <a:xfrm>
            <a:off x="450376" y="3373907"/>
            <a:ext cx="86958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1800" err="1">
                <a:solidFill>
                  <a:schemeClr val="bg1">
                    <a:lumMod val="50000"/>
                  </a:schemeClr>
                </a:solidFill>
              </a:rPr>
              <a:t>Cooperação</a:t>
            </a:r>
            <a:r>
              <a:rPr lang="es-ES" sz="180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s-ES" sz="1800" err="1">
                <a:solidFill>
                  <a:schemeClr val="bg1">
                    <a:lumMod val="50000"/>
                  </a:schemeClr>
                </a:solidFill>
              </a:rPr>
              <a:t>Alemã</a:t>
            </a:r>
            <a:r>
              <a:rPr lang="es-ES" sz="1800">
                <a:solidFill>
                  <a:schemeClr val="bg1">
                    <a:lumMod val="50000"/>
                  </a:schemeClr>
                </a:solidFill>
              </a:rPr>
              <a:t> para o </a:t>
            </a:r>
            <a:r>
              <a:rPr lang="es-ES" sz="1800" err="1">
                <a:solidFill>
                  <a:schemeClr val="bg1">
                    <a:lumMod val="50000"/>
                  </a:schemeClr>
                </a:solidFill>
              </a:rPr>
              <a:t>Desenvolvimento</a:t>
            </a:r>
            <a:r>
              <a:rPr lang="es-ES" sz="180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s-ES" sz="1800" err="1">
                <a:solidFill>
                  <a:schemeClr val="bg1">
                    <a:lumMod val="50000"/>
                  </a:schemeClr>
                </a:solidFill>
              </a:rPr>
              <a:t>Sustentável</a:t>
            </a:r>
            <a:endParaRPr lang="de-DE" sz="1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" name="Rechteck 1"/>
          <p:cNvSpPr/>
          <p:nvPr/>
        </p:nvSpPr>
        <p:spPr>
          <a:xfrm>
            <a:off x="223457" y="4221704"/>
            <a:ext cx="8695895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1600" dirty="0">
              <a:solidFill>
                <a:schemeClr val="tx1"/>
              </a:solidFill>
            </a:endParaRPr>
          </a:p>
          <a:p>
            <a:r>
              <a:rPr lang="pt-BR" sz="16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Impactos da de Eficiência Energética – Análise a Nível Nacional</a:t>
            </a:r>
          </a:p>
          <a:p>
            <a:r>
              <a:rPr lang="pt-BR" sz="1800" dirty="0">
                <a:solidFill>
                  <a:schemeClr val="bg1">
                    <a:lumMod val="50000"/>
                  </a:schemeClr>
                </a:solidFill>
              </a:rPr>
              <a:t>	</a:t>
            </a:r>
          </a:p>
          <a:p>
            <a:r>
              <a:rPr lang="pt-BR" sz="1800" dirty="0">
                <a:solidFill>
                  <a:schemeClr val="bg1">
                    <a:lumMod val="50000"/>
                  </a:schemeClr>
                </a:solidFill>
              </a:rPr>
              <a:t>Jessica Rocha Gama – ProEESA</a:t>
            </a:r>
          </a:p>
          <a:p>
            <a:endParaRPr lang="pt-BR" sz="18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pt-BR" sz="1600" dirty="0">
                <a:solidFill>
                  <a:schemeClr val="tx1"/>
                </a:solidFill>
              </a:rPr>
              <a:t>Fortaleza 28.05.2018 </a:t>
            </a:r>
            <a:endParaRPr lang="pt-BR" sz="1200" dirty="0">
              <a:solidFill>
                <a:schemeClr val="tx1"/>
              </a:solidFill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58"/>
          <a:stretch/>
        </p:blipFill>
        <p:spPr>
          <a:xfrm>
            <a:off x="4257040" y="-489846"/>
            <a:ext cx="4886960" cy="200951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9" name="Retângulo 8"/>
          <p:cNvSpPr/>
          <p:nvPr/>
        </p:nvSpPr>
        <p:spPr bwMode="auto">
          <a:xfrm>
            <a:off x="0" y="5883696"/>
            <a:ext cx="9144000" cy="974303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6069501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iNDC Brasil 20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605" y="1044575"/>
            <a:ext cx="7446235" cy="5173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77547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36977A1-DA83-4212-9502-D5C89AF1A1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CBEA4AF-26F7-42B2-B5FA-F4E4EA1572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9155" y="5872499"/>
            <a:ext cx="7298985" cy="429398"/>
          </a:xfrm>
        </p:spPr>
        <p:txBody>
          <a:bodyPr/>
          <a:lstStyle/>
          <a:p>
            <a:pPr>
              <a:defRPr/>
            </a:pPr>
            <a:r>
              <a:rPr lang="es-ES" sz="1200" b="0" dirty="0">
                <a:solidFill>
                  <a:schemeClr val="tx1"/>
                </a:solidFill>
              </a:rPr>
              <a:t>https://www12.senado.leg.br/noticias/materias/2018/05/03/brasil-precisa-de-metas-ambiciosas-de-eficiencia-energetica-dizem-participantes-de-audiencia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8138DFF4-DB14-4157-B860-B9353B90A17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739" t="4482" r="16071" b="2493"/>
          <a:stretch/>
        </p:blipFill>
        <p:spPr>
          <a:xfrm>
            <a:off x="1370413" y="1091701"/>
            <a:ext cx="6403173" cy="4780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6991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33779" y="5615062"/>
            <a:ext cx="9093819" cy="3711943"/>
          </a:xfrm>
        </p:spPr>
        <p:txBody>
          <a:bodyPr>
            <a:noAutofit/>
          </a:bodyPr>
          <a:lstStyle/>
          <a:p>
            <a:pPr lvl="0"/>
            <a:br>
              <a:rPr lang="pt-BR" sz="1100" dirty="0"/>
            </a:br>
            <a:br>
              <a:rPr lang="pt-BR" sz="1100" dirty="0"/>
            </a:br>
            <a:r>
              <a:rPr lang="pt-BR" sz="1600" dirty="0"/>
              <a:t> </a:t>
            </a:r>
            <a:br>
              <a:rPr lang="pt-BR" sz="1600" dirty="0"/>
            </a:br>
            <a:endParaRPr lang="pt-BR" sz="1600" dirty="0"/>
          </a:p>
        </p:txBody>
      </p:sp>
      <p:sp>
        <p:nvSpPr>
          <p:cNvPr id="11" name="1 Título"/>
          <p:cNvSpPr txBox="1">
            <a:spLocks/>
          </p:cNvSpPr>
          <p:nvPr/>
        </p:nvSpPr>
        <p:spPr bwMode="auto">
          <a:xfrm>
            <a:off x="368465" y="1107978"/>
            <a:ext cx="10127109" cy="752475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MX" altLang="de-DE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Modelo da </a:t>
            </a:r>
            <a:r>
              <a:rPr lang="es-MX" altLang="de-DE" b="1" err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Linha</a:t>
            </a:r>
            <a:r>
              <a:rPr lang="es-MX" altLang="de-DE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 Base – Consumo de </a:t>
            </a:r>
            <a:r>
              <a:rPr lang="es-MX" altLang="de-DE" b="1" err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energia</a:t>
            </a:r>
            <a:r>
              <a:rPr lang="es-MX" altLang="de-DE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 </a:t>
            </a:r>
            <a:endParaRPr lang="es-MX" altLang="de-DE" kern="0"/>
          </a:p>
        </p:txBody>
      </p:sp>
      <p:sp>
        <p:nvSpPr>
          <p:cNvPr id="16" name="CaixaDeTexto 1"/>
          <p:cNvSpPr txBox="1"/>
          <p:nvPr/>
        </p:nvSpPr>
        <p:spPr>
          <a:xfrm>
            <a:off x="729669" y="6339402"/>
            <a:ext cx="3141096" cy="376589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x-none" sz="1200" b="1" dirty="0">
                <a:solidFill>
                  <a:schemeClr val="tx1"/>
                </a:solidFill>
              </a:rPr>
              <a:t>F</a:t>
            </a:r>
            <a:r>
              <a:rPr lang="pt-BR" sz="1200" b="1" dirty="0">
                <a:solidFill>
                  <a:schemeClr val="tx1"/>
                </a:solidFill>
              </a:rPr>
              <a:t>o</a:t>
            </a:r>
            <a:r>
              <a:rPr lang="x-none" sz="1200" b="1" dirty="0">
                <a:solidFill>
                  <a:schemeClr val="tx1"/>
                </a:solidFill>
              </a:rPr>
              <a:t>nte:</a:t>
            </a:r>
            <a:r>
              <a:rPr lang="pt-BR" sz="1200" b="1" dirty="0">
                <a:solidFill>
                  <a:schemeClr val="tx1"/>
                </a:solidFill>
              </a:rPr>
              <a:t> </a:t>
            </a:r>
            <a:r>
              <a:rPr lang="x-none" sz="1200" b="1" dirty="0">
                <a:solidFill>
                  <a:schemeClr val="tx1"/>
                </a:solidFill>
              </a:rPr>
              <a:t>SNIS </a:t>
            </a:r>
            <a:r>
              <a:rPr lang="pt-BR" sz="1200" b="1" dirty="0">
                <a:solidFill>
                  <a:schemeClr val="tx1"/>
                </a:solidFill>
              </a:rPr>
              <a:t>e projeções </a:t>
            </a:r>
            <a:r>
              <a:rPr lang="x-none" sz="1200" b="1" dirty="0">
                <a:solidFill>
                  <a:schemeClr val="tx1"/>
                </a:solidFill>
              </a:rPr>
              <a:t>pr</a:t>
            </a:r>
            <a:r>
              <a:rPr lang="pt-BR" sz="1200" b="1" dirty="0">
                <a:solidFill>
                  <a:schemeClr val="tx1"/>
                </a:solidFill>
              </a:rPr>
              <a:t>ó</a:t>
            </a:r>
            <a:r>
              <a:rPr lang="x-none" sz="1200" b="1" dirty="0">
                <a:solidFill>
                  <a:schemeClr val="tx1"/>
                </a:solidFill>
              </a:rPr>
              <a:t>pias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FA29947C-FA8D-4B8B-8A68-FE9949C0FB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888"/>
          <a:stretch/>
        </p:blipFill>
        <p:spPr>
          <a:xfrm>
            <a:off x="122280" y="1898395"/>
            <a:ext cx="8893732" cy="4441007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DA6DC410-08BA-4353-B906-15F90D58604D}"/>
              </a:ext>
            </a:extLst>
          </p:cNvPr>
          <p:cNvSpPr txBox="1"/>
          <p:nvPr/>
        </p:nvSpPr>
        <p:spPr>
          <a:xfrm>
            <a:off x="6645835" y="4118898"/>
            <a:ext cx="262597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chemeClr val="tx1"/>
                </a:solidFill>
              </a:rPr>
              <a:t>CND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56D7BCA3-413C-4FA0-8E5F-87E83498AB3B}"/>
              </a:ext>
            </a:extLst>
          </p:cNvPr>
          <p:cNvSpPr/>
          <p:nvPr/>
        </p:nvSpPr>
        <p:spPr bwMode="auto">
          <a:xfrm>
            <a:off x="433778" y="1145920"/>
            <a:ext cx="8477588" cy="570702"/>
          </a:xfrm>
          <a:prstGeom prst="rect">
            <a:avLst/>
          </a:prstGeom>
          <a:solidFill>
            <a:srgbClr val="FB9A26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x-none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pt-BR" sz="2000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inha</a:t>
            </a:r>
            <a:r>
              <a:rPr lang="pt-BR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x-none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base </a:t>
            </a:r>
            <a:r>
              <a:rPr lang="pt-BR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– </a:t>
            </a:r>
            <a:r>
              <a:rPr lang="pt-PT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Consumo de energia (Abastecimento de Água) </a:t>
            </a:r>
            <a:endParaRPr lang="x-none" sz="2000" b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52749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Agrupar 4">
            <a:extLst>
              <a:ext uri="{FF2B5EF4-FFF2-40B4-BE49-F238E27FC236}">
                <a16:creationId xmlns:a16="http://schemas.microsoft.com/office/drawing/2014/main" id="{CA742978-3F89-48B7-9071-0FB9403956C2}"/>
              </a:ext>
            </a:extLst>
          </p:cNvPr>
          <p:cNvGrpSpPr/>
          <p:nvPr/>
        </p:nvGrpSpPr>
        <p:grpSpPr>
          <a:xfrm>
            <a:off x="3884024" y="2250646"/>
            <a:ext cx="4021895" cy="2531362"/>
            <a:chOff x="3884024" y="2250646"/>
            <a:chExt cx="4021895" cy="2531362"/>
          </a:xfrm>
        </p:grpSpPr>
        <p:pic>
          <p:nvPicPr>
            <p:cNvPr id="9" name="Imagem 8">
              <a:extLst>
                <a:ext uri="{FF2B5EF4-FFF2-40B4-BE49-F238E27FC236}">
                  <a16:creationId xmlns:a16="http://schemas.microsoft.com/office/drawing/2014/main" id="{7DF1D149-DACA-4793-A982-677CA5782FF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60397" t="37217" r="28381" b="20455"/>
            <a:stretch/>
          </p:blipFill>
          <p:spPr>
            <a:xfrm>
              <a:off x="3884024" y="2250646"/>
              <a:ext cx="2386146" cy="2531362"/>
            </a:xfrm>
            <a:prstGeom prst="rect">
              <a:avLst/>
            </a:prstGeom>
          </p:spPr>
        </p:pic>
        <p:pic>
          <p:nvPicPr>
            <p:cNvPr id="13" name="Imagem 12">
              <a:extLst>
                <a:ext uri="{FF2B5EF4-FFF2-40B4-BE49-F238E27FC236}">
                  <a16:creationId xmlns:a16="http://schemas.microsoft.com/office/drawing/2014/main" id="{B9D8AF05-845A-497D-BEF2-2609FD1FCF1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270170" y="2423600"/>
              <a:ext cx="1635749" cy="1326993"/>
            </a:xfrm>
            <a:prstGeom prst="rect">
              <a:avLst/>
            </a:prstGeom>
          </p:spPr>
        </p:pic>
      </p:grp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7686178-97BE-4666-8CEB-ED61F6E1C3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0519" y="2886382"/>
            <a:ext cx="3420081" cy="1079847"/>
          </a:xfrm>
        </p:spPr>
        <p:txBody>
          <a:bodyPr/>
          <a:lstStyle/>
          <a:p>
            <a:pPr marL="0" indent="0">
              <a:buNone/>
            </a:pPr>
            <a:r>
              <a:rPr lang="pt-BR" dirty="0"/>
              <a:t>Aumento da população brasileira – 204 - 225milhões (projeções do IBGE, 2013)</a:t>
            </a:r>
          </a:p>
          <a:p>
            <a:endParaRPr lang="pt-BR" dirty="0"/>
          </a:p>
          <a:p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DC1D3D80-F57C-4CE5-945F-A6D26732BC3C}"/>
              </a:ext>
            </a:extLst>
          </p:cNvPr>
          <p:cNvSpPr/>
          <p:nvPr/>
        </p:nvSpPr>
        <p:spPr bwMode="auto">
          <a:xfrm>
            <a:off x="433778" y="1145920"/>
            <a:ext cx="8477588" cy="570702"/>
          </a:xfrm>
          <a:prstGeom prst="rect">
            <a:avLst/>
          </a:prstGeom>
          <a:solidFill>
            <a:srgbClr val="FB9A26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x-none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pt-BR" sz="2000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inha</a:t>
            </a:r>
            <a:r>
              <a:rPr lang="pt-BR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x-none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base </a:t>
            </a:r>
            <a:r>
              <a:rPr lang="pt-BR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– 5  Premissas</a:t>
            </a:r>
            <a:r>
              <a:rPr lang="x-none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lang="x-none" sz="2000" b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10" name="Espaço Reservado para Conteúdo 2">
            <a:extLst>
              <a:ext uri="{FF2B5EF4-FFF2-40B4-BE49-F238E27FC236}">
                <a16:creationId xmlns:a16="http://schemas.microsoft.com/office/drawing/2014/main" id="{CEB7F5C4-5CC5-4C8A-938B-5B63BBA71BCB}"/>
              </a:ext>
            </a:extLst>
          </p:cNvPr>
          <p:cNvSpPr txBox="1">
            <a:spLocks/>
          </p:cNvSpPr>
          <p:nvPr/>
        </p:nvSpPr>
        <p:spPr bwMode="auto">
          <a:xfrm>
            <a:off x="855886" y="4568111"/>
            <a:ext cx="4149257" cy="2185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  <a:ea typeface="+mn-ea"/>
                <a:cs typeface="+mn-cs"/>
              </a:defRPr>
            </a:lvl1pPr>
            <a:lvl2pPr marL="7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2pPr>
            <a:lvl3pPr marL="10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3pPr>
            <a:lvl4pPr marL="14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4pPr>
            <a:lvl5pPr marL="180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5pPr>
            <a:lvl6pPr marL="21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6pPr>
            <a:lvl7pPr marL="25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7pPr>
            <a:lvl8pPr marL="28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8pPr>
            <a:lvl9pPr marL="32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9pPr>
          </a:lstStyle>
          <a:p>
            <a:endParaRPr lang="pt-BR" b="0" kern="0" dirty="0"/>
          </a:p>
          <a:p>
            <a:pPr marL="0" indent="0">
              <a:buNone/>
            </a:pPr>
            <a:r>
              <a:rPr lang="pt-BR" b="0" kern="0" dirty="0"/>
              <a:t>Taxas de atendimento de serviço de abastecimento de água (80%) conforme metas do PLANSAB em 2033  - 99% de </a:t>
            </a:r>
          </a:p>
          <a:p>
            <a:pPr marL="0" indent="0">
              <a:buNone/>
            </a:pPr>
            <a:r>
              <a:rPr lang="pt-BR" b="0" kern="0" dirty="0"/>
              <a:t>(população urbana e rural)</a:t>
            </a:r>
          </a:p>
          <a:p>
            <a:endParaRPr lang="pt-BR" b="0" kern="0" dirty="0"/>
          </a:p>
          <a:p>
            <a:endParaRPr lang="pt-BR" b="0" kern="0" dirty="0"/>
          </a:p>
          <a:p>
            <a:endParaRPr lang="pt-BR" b="0" kern="0" dirty="0"/>
          </a:p>
          <a:p>
            <a:endParaRPr lang="pt-BR" b="0" kern="0" dirty="0"/>
          </a:p>
        </p:txBody>
      </p:sp>
      <p:grpSp>
        <p:nvGrpSpPr>
          <p:cNvPr id="7" name="Agrupar 6">
            <a:extLst>
              <a:ext uri="{FF2B5EF4-FFF2-40B4-BE49-F238E27FC236}">
                <a16:creationId xmlns:a16="http://schemas.microsoft.com/office/drawing/2014/main" id="{66B335BA-52EF-444E-BDD8-50B7C00E0A9A}"/>
              </a:ext>
            </a:extLst>
          </p:cNvPr>
          <p:cNvGrpSpPr/>
          <p:nvPr/>
        </p:nvGrpSpPr>
        <p:grpSpPr>
          <a:xfrm>
            <a:off x="5151911" y="4284617"/>
            <a:ext cx="3759455" cy="2469329"/>
            <a:chOff x="5151911" y="4284617"/>
            <a:chExt cx="3759455" cy="2469329"/>
          </a:xfrm>
        </p:grpSpPr>
        <p:pic>
          <p:nvPicPr>
            <p:cNvPr id="4" name="Imagem 3">
              <a:extLst>
                <a:ext uri="{FF2B5EF4-FFF2-40B4-BE49-F238E27FC236}">
                  <a16:creationId xmlns:a16="http://schemas.microsoft.com/office/drawing/2014/main" id="{5F33EF4B-3946-430E-971F-43595A9C0E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11905" t="30444" r="74667" b="16730"/>
            <a:stretch/>
          </p:blipFill>
          <p:spPr>
            <a:xfrm>
              <a:off x="6679473" y="4284617"/>
              <a:ext cx="2231893" cy="2469329"/>
            </a:xfrm>
            <a:prstGeom prst="rect">
              <a:avLst/>
            </a:prstGeom>
          </p:spPr>
        </p:pic>
        <p:pic>
          <p:nvPicPr>
            <p:cNvPr id="11" name="Imagem 10">
              <a:extLst>
                <a:ext uri="{FF2B5EF4-FFF2-40B4-BE49-F238E27FC236}">
                  <a16:creationId xmlns:a16="http://schemas.microsoft.com/office/drawing/2014/main" id="{9093CEF7-F89C-420C-9EE5-3AC0AEB781B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151911" y="4862592"/>
              <a:ext cx="1327265" cy="1891354"/>
            </a:xfrm>
            <a:prstGeom prst="rect">
              <a:avLst/>
            </a:prstGeom>
          </p:spPr>
        </p:pic>
      </p:grp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4184AE2B-0855-418E-86F5-39A43B3F34FE}"/>
              </a:ext>
            </a:extLst>
          </p:cNvPr>
          <p:cNvSpPr txBox="1"/>
          <p:nvPr/>
        </p:nvSpPr>
        <p:spPr>
          <a:xfrm rot="16200000">
            <a:off x="6075888" y="3590948"/>
            <a:ext cx="59479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b="0" dirty="0"/>
              <a:t>Fonte imagens: Brasil Escola – </a:t>
            </a:r>
            <a:r>
              <a:rPr lang="pt-BR" sz="1100" b="0" dirty="0" err="1"/>
              <a:t>Uol</a:t>
            </a:r>
            <a:r>
              <a:rPr lang="pt-BR" sz="1100" b="0" dirty="0"/>
              <a:t>, IBGE, PLANSAB, Diagnóstico SNIS</a:t>
            </a:r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A9E26A3A-3959-46E8-BE81-8A840C463B9A}"/>
              </a:ext>
            </a:extLst>
          </p:cNvPr>
          <p:cNvSpPr/>
          <p:nvPr/>
        </p:nvSpPr>
        <p:spPr bwMode="auto">
          <a:xfrm>
            <a:off x="42172" y="2632411"/>
            <a:ext cx="641828" cy="10855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4400" dirty="0">
                <a:solidFill>
                  <a:srgbClr val="C80A0A"/>
                </a:solidFill>
              </a:rPr>
              <a:t>1</a:t>
            </a:r>
            <a:endParaRPr kumimoji="0" lang="pt-BR" sz="4000" b="0" i="0" u="none" strike="noStrike" normalizeH="0" baseline="30000" dirty="0">
              <a:ln w="0"/>
              <a:solidFill>
                <a:srgbClr val="C80A0A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BEA1642A-22EE-4991-982D-E3F31614439B}"/>
              </a:ext>
            </a:extLst>
          </p:cNvPr>
          <p:cNvSpPr/>
          <p:nvPr/>
        </p:nvSpPr>
        <p:spPr bwMode="auto">
          <a:xfrm>
            <a:off x="42172" y="4722696"/>
            <a:ext cx="641828" cy="10855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4400" dirty="0">
                <a:solidFill>
                  <a:srgbClr val="C80A0A"/>
                </a:solidFill>
              </a:rPr>
              <a:t>2</a:t>
            </a:r>
            <a:endParaRPr kumimoji="0" lang="pt-BR" sz="4000" b="0" i="0" u="none" strike="noStrike" normalizeH="0" baseline="30000" dirty="0">
              <a:ln w="0"/>
              <a:solidFill>
                <a:srgbClr val="C80A0A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9185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0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6DD2A04D-E053-4606-A94C-CB699810627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1810" t="36878" r="20190" b="18084"/>
          <a:stretch/>
        </p:blipFill>
        <p:spPr>
          <a:xfrm>
            <a:off x="5237828" y="2778033"/>
            <a:ext cx="3222172" cy="1457649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30A8C204-F564-44A9-A910-97785B67DD2D}"/>
              </a:ext>
            </a:extLst>
          </p:cNvPr>
          <p:cNvSpPr txBox="1"/>
          <p:nvPr/>
        </p:nvSpPr>
        <p:spPr>
          <a:xfrm rot="16200000">
            <a:off x="6075888" y="3590948"/>
            <a:ext cx="59479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b="0" dirty="0"/>
              <a:t>Fonte imagens: SAE </a:t>
            </a:r>
            <a:r>
              <a:rPr lang="pt-BR" sz="1100" b="0" dirty="0" err="1"/>
              <a:t>Araracrzuz</a:t>
            </a:r>
            <a:r>
              <a:rPr lang="pt-BR" sz="1100" b="0" dirty="0"/>
              <a:t>, consulta 12.09.2017</a:t>
            </a:r>
          </a:p>
        </p:txBody>
      </p:sp>
      <p:sp>
        <p:nvSpPr>
          <p:cNvPr id="11" name="Espaço Reservado para Conteúdo 2">
            <a:extLst>
              <a:ext uri="{FF2B5EF4-FFF2-40B4-BE49-F238E27FC236}">
                <a16:creationId xmlns:a16="http://schemas.microsoft.com/office/drawing/2014/main" id="{E7CBE8F6-1B05-41AF-AA6C-19D81C24950C}"/>
              </a:ext>
            </a:extLst>
          </p:cNvPr>
          <p:cNvSpPr txBox="1">
            <a:spLocks/>
          </p:cNvSpPr>
          <p:nvPr/>
        </p:nvSpPr>
        <p:spPr bwMode="auto">
          <a:xfrm>
            <a:off x="1176808" y="5105547"/>
            <a:ext cx="3691642" cy="1400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  <a:ea typeface="+mn-ea"/>
                <a:cs typeface="+mn-cs"/>
              </a:defRPr>
            </a:lvl1pPr>
            <a:lvl2pPr marL="7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2pPr>
            <a:lvl3pPr marL="10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3pPr>
            <a:lvl4pPr marL="14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4pPr>
            <a:lvl5pPr marL="180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5pPr>
            <a:lvl6pPr marL="21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6pPr>
            <a:lvl7pPr marL="25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7pPr>
            <a:lvl8pPr marL="28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8pPr>
            <a:lvl9pPr marL="32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pt-BR" b="0" kern="0" dirty="0"/>
              <a:t>Aumento do consumo específico de energia elétrica 0,05% ao ano (kWh/m³)</a:t>
            </a:r>
          </a:p>
          <a:p>
            <a:pPr marL="0" indent="0">
              <a:buNone/>
            </a:pPr>
            <a:r>
              <a:rPr lang="pt-BR" b="0" kern="0" dirty="0"/>
              <a:t>      (IN058)</a:t>
            </a:r>
          </a:p>
          <a:p>
            <a:endParaRPr lang="pt-BR" b="0" kern="0" dirty="0"/>
          </a:p>
          <a:p>
            <a:endParaRPr lang="pt-BR" b="0" kern="0" dirty="0"/>
          </a:p>
          <a:p>
            <a:endParaRPr lang="pt-BR" b="0" kern="0" dirty="0"/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18977C66-A8A8-4645-8674-A5E76D3FA2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580" y="4549173"/>
            <a:ext cx="1727420" cy="1727420"/>
          </a:xfrm>
          <a:prstGeom prst="rect">
            <a:avLst/>
          </a:prstGeom>
          <a:solidFill>
            <a:srgbClr val="640808"/>
          </a:solidFill>
        </p:spPr>
      </p:pic>
      <p:sp>
        <p:nvSpPr>
          <p:cNvPr id="9" name="Espaço Reservado para Conteúdo 2">
            <a:extLst>
              <a:ext uri="{FF2B5EF4-FFF2-40B4-BE49-F238E27FC236}">
                <a16:creationId xmlns:a16="http://schemas.microsoft.com/office/drawing/2014/main" id="{9CF61788-CE32-401D-B4B9-83ACE9375EFE}"/>
              </a:ext>
            </a:extLst>
          </p:cNvPr>
          <p:cNvSpPr txBox="1">
            <a:spLocks/>
          </p:cNvSpPr>
          <p:nvPr/>
        </p:nvSpPr>
        <p:spPr bwMode="auto">
          <a:xfrm>
            <a:off x="1433722" y="2949148"/>
            <a:ext cx="3434727" cy="169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  <a:ea typeface="+mn-ea"/>
                <a:cs typeface="+mn-cs"/>
              </a:defRPr>
            </a:lvl1pPr>
            <a:lvl2pPr marL="7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2pPr>
            <a:lvl3pPr marL="10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>
                <a:solidFill>
                  <a:srgbClr val="6E6452"/>
                </a:solidFill>
                <a:latin typeface="+mn-lt"/>
              </a:defRPr>
            </a:lvl3pPr>
            <a:lvl4pPr marL="14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4pPr>
            <a:lvl5pPr marL="180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5pPr>
            <a:lvl6pPr marL="21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6pPr>
            <a:lvl7pPr marL="25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7pPr>
            <a:lvl8pPr marL="28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8pPr>
            <a:lvl9pPr marL="32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pt-BR" b="0" kern="0" dirty="0"/>
              <a:t>Aumento do consumo médio per capita: 1,2% ao ano (l/</a:t>
            </a:r>
            <a:r>
              <a:rPr lang="pt-BR" b="0" kern="0" dirty="0" err="1"/>
              <a:t>hab.dia</a:t>
            </a:r>
            <a:r>
              <a:rPr lang="pt-BR" b="0" kern="0" dirty="0"/>
              <a:t>)</a:t>
            </a:r>
          </a:p>
          <a:p>
            <a:pPr marL="0" indent="0">
              <a:buNone/>
            </a:pPr>
            <a:r>
              <a:rPr lang="pt-BR" b="0" kern="0" dirty="0"/>
              <a:t>      (IN022)</a:t>
            </a:r>
          </a:p>
          <a:p>
            <a:endParaRPr lang="pt-BR" b="0" kern="0" dirty="0"/>
          </a:p>
          <a:p>
            <a:endParaRPr lang="pt-BR" b="0" kern="0" dirty="0"/>
          </a:p>
          <a:p>
            <a:endParaRPr lang="pt-BR" b="0" kern="0" dirty="0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79242BD5-2ED0-4760-A04B-EEABCE31E089}"/>
              </a:ext>
            </a:extLst>
          </p:cNvPr>
          <p:cNvSpPr/>
          <p:nvPr/>
        </p:nvSpPr>
        <p:spPr bwMode="auto">
          <a:xfrm>
            <a:off x="112864" y="2958702"/>
            <a:ext cx="641828" cy="10855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4400" dirty="0">
                <a:solidFill>
                  <a:srgbClr val="C80A0A"/>
                </a:solidFill>
              </a:rPr>
              <a:t>3</a:t>
            </a:r>
            <a:endParaRPr kumimoji="0" lang="pt-BR" sz="4000" b="0" i="0" u="none" strike="noStrike" normalizeH="0" baseline="30000" dirty="0">
              <a:ln w="0"/>
              <a:solidFill>
                <a:srgbClr val="C80A0A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987ED019-E9BE-4E9F-8E59-897B798F4B6D}"/>
              </a:ext>
            </a:extLst>
          </p:cNvPr>
          <p:cNvSpPr/>
          <p:nvPr/>
        </p:nvSpPr>
        <p:spPr bwMode="auto">
          <a:xfrm>
            <a:off x="114399" y="4901849"/>
            <a:ext cx="641828" cy="10855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4400" dirty="0">
                <a:solidFill>
                  <a:srgbClr val="C80A0A"/>
                </a:solidFill>
              </a:rPr>
              <a:t>4</a:t>
            </a:r>
            <a:endParaRPr kumimoji="0" lang="pt-BR" sz="4000" b="0" i="0" u="none" strike="noStrike" normalizeH="0" baseline="30000" dirty="0">
              <a:ln w="0"/>
              <a:solidFill>
                <a:srgbClr val="C80A0A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1FDC19B3-9F5F-469A-BFA4-9CC5312050EE}"/>
              </a:ext>
            </a:extLst>
          </p:cNvPr>
          <p:cNvSpPr/>
          <p:nvPr/>
        </p:nvSpPr>
        <p:spPr bwMode="auto">
          <a:xfrm>
            <a:off x="433778" y="1145920"/>
            <a:ext cx="8477588" cy="570702"/>
          </a:xfrm>
          <a:prstGeom prst="rect">
            <a:avLst/>
          </a:prstGeom>
          <a:solidFill>
            <a:srgbClr val="FB9A26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x-none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pt-BR" sz="2000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inha</a:t>
            </a:r>
            <a:r>
              <a:rPr lang="pt-BR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x-none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base </a:t>
            </a:r>
            <a:r>
              <a:rPr lang="pt-BR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– 5  Premissas</a:t>
            </a:r>
            <a:r>
              <a:rPr lang="x-none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lang="x-none" sz="2000" b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0764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9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B52CB85B-8B97-4C85-ADAB-5DCC4A1275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0584" y="2540213"/>
            <a:ext cx="5174941" cy="2985543"/>
          </a:xfrm>
          <a:prstGeom prst="rect">
            <a:avLst/>
          </a:prstGeom>
        </p:spPr>
      </p:pic>
      <p:sp>
        <p:nvSpPr>
          <p:cNvPr id="10" name="Espaço Reservado para Conteúdo 2">
            <a:extLst>
              <a:ext uri="{FF2B5EF4-FFF2-40B4-BE49-F238E27FC236}">
                <a16:creationId xmlns:a16="http://schemas.microsoft.com/office/drawing/2014/main" id="{30496CDE-9664-4D19-9885-F720B01005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440" y="2762470"/>
            <a:ext cx="3295144" cy="1637195"/>
          </a:xfrm>
        </p:spPr>
        <p:txBody>
          <a:bodyPr/>
          <a:lstStyle/>
          <a:p>
            <a:endParaRPr lang="pt-BR" dirty="0"/>
          </a:p>
          <a:p>
            <a:pPr marL="0" lvl="0" indent="0">
              <a:spcBef>
                <a:spcPct val="30000"/>
              </a:spcBef>
              <a:buNone/>
              <a:defRPr/>
            </a:pPr>
            <a:r>
              <a:rPr lang="pt-BR" dirty="0"/>
              <a:t>Natural envelhecimento e degradação da rede de distribuição, </a:t>
            </a:r>
          </a:p>
          <a:p>
            <a:pPr marL="0" lvl="0" indent="0">
              <a:spcBef>
                <a:spcPct val="30000"/>
              </a:spcBef>
              <a:buNone/>
              <a:defRPr/>
            </a:pPr>
            <a:r>
              <a:rPr lang="pt-BR" dirty="0"/>
              <a:t>conduzindo a um aumento        de perdas de água de </a:t>
            </a:r>
            <a:r>
              <a:rPr lang="pt-BR" sz="2400" b="1" dirty="0"/>
              <a:t>0,3% ao ano</a:t>
            </a:r>
            <a:endParaRPr lang="pt-BR" b="1" dirty="0"/>
          </a:p>
          <a:p>
            <a:pPr lvl="0">
              <a:spcBef>
                <a:spcPct val="30000"/>
              </a:spcBef>
              <a:defRPr/>
            </a:pPr>
            <a:endParaRPr lang="pt-BR" dirty="0"/>
          </a:p>
          <a:p>
            <a:pPr marL="0" indent="0">
              <a:buNone/>
            </a:pPr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9EA0B4FA-5460-4FF6-A147-1DDE2977CC48}"/>
              </a:ext>
            </a:extLst>
          </p:cNvPr>
          <p:cNvSpPr/>
          <p:nvPr/>
        </p:nvSpPr>
        <p:spPr bwMode="auto">
          <a:xfrm>
            <a:off x="155440" y="2219683"/>
            <a:ext cx="641828" cy="10855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4400" dirty="0">
                <a:solidFill>
                  <a:srgbClr val="C80A0A"/>
                </a:solidFill>
              </a:rPr>
              <a:t>5</a:t>
            </a:r>
            <a:endParaRPr kumimoji="0" lang="pt-BR" sz="4000" b="0" i="0" u="none" strike="noStrike" normalizeH="0" baseline="30000" dirty="0">
              <a:ln w="0"/>
              <a:solidFill>
                <a:srgbClr val="C80A0A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629621CE-2BB4-48AF-9E00-DBDC8DBEDE2E}"/>
              </a:ext>
            </a:extLst>
          </p:cNvPr>
          <p:cNvSpPr/>
          <p:nvPr/>
        </p:nvSpPr>
        <p:spPr bwMode="auto">
          <a:xfrm>
            <a:off x="433778" y="1145920"/>
            <a:ext cx="8477588" cy="570702"/>
          </a:xfrm>
          <a:prstGeom prst="rect">
            <a:avLst/>
          </a:prstGeom>
          <a:solidFill>
            <a:srgbClr val="FB9A26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x-none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pt-BR" sz="2000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inha</a:t>
            </a:r>
            <a:r>
              <a:rPr lang="pt-BR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x-none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base </a:t>
            </a:r>
            <a:r>
              <a:rPr lang="pt-BR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– 5  Premissas</a:t>
            </a:r>
            <a:r>
              <a:rPr lang="x-none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lang="x-none" sz="2000" b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02126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BF343E5-C074-4748-ABF4-4B72B30D66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869" y="1944161"/>
            <a:ext cx="8289406" cy="4680000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9932DA14-5E4A-4074-A9F8-CCB24A5A5852}"/>
              </a:ext>
            </a:extLst>
          </p:cNvPr>
          <p:cNvSpPr/>
          <p:nvPr/>
        </p:nvSpPr>
        <p:spPr bwMode="auto">
          <a:xfrm>
            <a:off x="433778" y="1145920"/>
            <a:ext cx="8477588" cy="570702"/>
          </a:xfrm>
          <a:prstGeom prst="rect">
            <a:avLst/>
          </a:prstGeom>
          <a:solidFill>
            <a:srgbClr val="FB9A26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x-none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pt-BR" sz="2000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inha</a:t>
            </a:r>
            <a:r>
              <a:rPr lang="pt-BR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x-none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base </a:t>
            </a:r>
            <a:r>
              <a:rPr lang="pt-BR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– Consumo de Energia (Abastecimento de Água)</a:t>
            </a:r>
            <a:endParaRPr lang="x-none" sz="2000" b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73957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379A9D94-CD06-4C45-8870-1A0665C297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98395"/>
            <a:ext cx="8253021" cy="4680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33779" y="5615062"/>
            <a:ext cx="9093819" cy="3711943"/>
          </a:xfrm>
        </p:spPr>
        <p:txBody>
          <a:bodyPr>
            <a:noAutofit/>
          </a:bodyPr>
          <a:lstStyle/>
          <a:p>
            <a:pPr lvl="0"/>
            <a:br>
              <a:rPr lang="pt-BR" sz="1100" dirty="0"/>
            </a:br>
            <a:br>
              <a:rPr lang="pt-BR" sz="1100" dirty="0"/>
            </a:br>
            <a:r>
              <a:rPr lang="pt-BR" sz="1600" dirty="0"/>
              <a:t> </a:t>
            </a:r>
            <a:br>
              <a:rPr lang="pt-BR" sz="1600" dirty="0"/>
            </a:br>
            <a:endParaRPr lang="pt-BR" sz="1600" dirty="0"/>
          </a:p>
        </p:txBody>
      </p:sp>
      <p:sp>
        <p:nvSpPr>
          <p:cNvPr id="11" name="1 Título"/>
          <p:cNvSpPr txBox="1">
            <a:spLocks/>
          </p:cNvSpPr>
          <p:nvPr/>
        </p:nvSpPr>
        <p:spPr bwMode="auto">
          <a:xfrm>
            <a:off x="368465" y="1107978"/>
            <a:ext cx="10127109" cy="752475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MX" altLang="de-DE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Modelo da </a:t>
            </a:r>
            <a:r>
              <a:rPr lang="es-MX" altLang="de-DE" b="1" err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Linha</a:t>
            </a:r>
            <a:r>
              <a:rPr lang="es-MX" altLang="de-DE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 Base – Consumo de </a:t>
            </a:r>
            <a:r>
              <a:rPr lang="es-MX" altLang="de-DE" b="1" err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energia</a:t>
            </a:r>
            <a:r>
              <a:rPr lang="es-MX" altLang="de-DE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 </a:t>
            </a:r>
            <a:endParaRPr lang="es-MX" altLang="de-DE" kern="0"/>
          </a:p>
        </p:txBody>
      </p:sp>
      <p:sp>
        <p:nvSpPr>
          <p:cNvPr id="16" name="CaixaDeTexto 1"/>
          <p:cNvSpPr txBox="1"/>
          <p:nvPr/>
        </p:nvSpPr>
        <p:spPr>
          <a:xfrm>
            <a:off x="729669" y="6339402"/>
            <a:ext cx="3141096" cy="376589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x-none" sz="1200" b="1" dirty="0">
                <a:solidFill>
                  <a:schemeClr val="tx1"/>
                </a:solidFill>
              </a:rPr>
              <a:t>F</a:t>
            </a:r>
            <a:r>
              <a:rPr lang="pt-BR" sz="1200" b="1" dirty="0">
                <a:solidFill>
                  <a:schemeClr val="tx1"/>
                </a:solidFill>
              </a:rPr>
              <a:t>o</a:t>
            </a:r>
            <a:r>
              <a:rPr lang="x-none" sz="1200" b="1" dirty="0">
                <a:solidFill>
                  <a:schemeClr val="tx1"/>
                </a:solidFill>
              </a:rPr>
              <a:t>nte:</a:t>
            </a:r>
            <a:r>
              <a:rPr lang="pt-BR" sz="1200" b="1" dirty="0">
                <a:solidFill>
                  <a:schemeClr val="tx1"/>
                </a:solidFill>
              </a:rPr>
              <a:t> </a:t>
            </a:r>
            <a:r>
              <a:rPr lang="x-none" sz="1200" b="1" dirty="0">
                <a:solidFill>
                  <a:schemeClr val="tx1"/>
                </a:solidFill>
              </a:rPr>
              <a:t>SNIS </a:t>
            </a:r>
            <a:r>
              <a:rPr lang="pt-BR" sz="1200" b="1" dirty="0">
                <a:solidFill>
                  <a:schemeClr val="tx1"/>
                </a:solidFill>
              </a:rPr>
              <a:t>e projeções </a:t>
            </a:r>
            <a:r>
              <a:rPr lang="x-none" sz="1200" b="1" dirty="0">
                <a:solidFill>
                  <a:schemeClr val="tx1"/>
                </a:solidFill>
              </a:rPr>
              <a:t>pr</a:t>
            </a:r>
            <a:r>
              <a:rPr lang="pt-BR" sz="1200" b="1" dirty="0">
                <a:solidFill>
                  <a:schemeClr val="tx1"/>
                </a:solidFill>
              </a:rPr>
              <a:t>ó</a:t>
            </a:r>
            <a:r>
              <a:rPr lang="x-none" sz="1200" b="1" dirty="0">
                <a:solidFill>
                  <a:schemeClr val="tx1"/>
                </a:solidFill>
              </a:rPr>
              <a:t>pias</a:t>
            </a:r>
          </a:p>
        </p:txBody>
      </p:sp>
      <p:sp>
        <p:nvSpPr>
          <p:cNvPr id="4" name="Seta: para Baixo 3">
            <a:extLst>
              <a:ext uri="{FF2B5EF4-FFF2-40B4-BE49-F238E27FC236}">
                <a16:creationId xmlns:a16="http://schemas.microsoft.com/office/drawing/2014/main" id="{BCB732C4-9B09-4632-BD60-552E05CDB3EB}"/>
              </a:ext>
            </a:extLst>
          </p:cNvPr>
          <p:cNvSpPr/>
          <p:nvPr/>
        </p:nvSpPr>
        <p:spPr bwMode="auto">
          <a:xfrm>
            <a:off x="6781513" y="3916679"/>
            <a:ext cx="289848" cy="1021641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77B3C056-4A63-4B3A-91A1-55BEEAA222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20000" y1="63111" x2="24889" y2="63111"/>
                        <a14:foregroundMark x1="32000" y1="67556" x2="32000" y2="64000"/>
                        <a14:foregroundMark x1="43111" y1="46222" x2="43111" y2="46222"/>
                        <a14:foregroundMark x1="43111" y1="44889" x2="52889" y2="22667"/>
                        <a14:foregroundMark x1="52889" y1="22667" x2="41333" y2="20000"/>
                        <a14:foregroundMark x1="53778" y1="31111" x2="59556" y2="54667"/>
                        <a14:foregroundMark x1="59556" y1="54667" x2="56444" y2="78667"/>
                        <a14:foregroundMark x1="56444" y1="78667" x2="59556" y2="69778"/>
                        <a14:foregroundMark x1="64444" y1="86667" x2="60000" y2="64000"/>
                        <a14:foregroundMark x1="60000" y1="64000" x2="59556" y2="6311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87948" y="4059626"/>
            <a:ext cx="2143125" cy="2143125"/>
          </a:xfrm>
          <a:prstGeom prst="rect">
            <a:avLst/>
          </a:prstGeom>
        </p:spPr>
      </p:pic>
      <p:sp>
        <p:nvSpPr>
          <p:cNvPr id="9" name="Retângulo 8">
            <a:extLst>
              <a:ext uri="{FF2B5EF4-FFF2-40B4-BE49-F238E27FC236}">
                <a16:creationId xmlns:a16="http://schemas.microsoft.com/office/drawing/2014/main" id="{79A3B01D-CEC7-4635-9755-C7C6F75DBF1A}"/>
              </a:ext>
            </a:extLst>
          </p:cNvPr>
          <p:cNvSpPr/>
          <p:nvPr/>
        </p:nvSpPr>
        <p:spPr bwMode="auto">
          <a:xfrm>
            <a:off x="433778" y="1145920"/>
            <a:ext cx="8477588" cy="570702"/>
          </a:xfrm>
          <a:prstGeom prst="rect">
            <a:avLst/>
          </a:prstGeom>
          <a:solidFill>
            <a:srgbClr val="FB9A26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x-none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pt-BR" sz="2000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inha</a:t>
            </a:r>
            <a:r>
              <a:rPr lang="pt-BR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x-none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base </a:t>
            </a:r>
            <a:r>
              <a:rPr lang="pt-BR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– Consumo de Energia (Abastecimento de Água)</a:t>
            </a:r>
            <a:endParaRPr lang="x-none" sz="2000" b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010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tângulo 18"/>
          <p:cNvSpPr/>
          <p:nvPr/>
        </p:nvSpPr>
        <p:spPr bwMode="auto">
          <a:xfrm>
            <a:off x="679155" y="1047748"/>
            <a:ext cx="8182041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36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3 tipos de medidas</a:t>
            </a:r>
            <a:endParaRPr kumimoji="0" lang="pt-BR" sz="2800" b="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20" name="Retângulo 19"/>
          <p:cNvSpPr/>
          <p:nvPr/>
        </p:nvSpPr>
        <p:spPr bwMode="auto">
          <a:xfrm>
            <a:off x="157260" y="3802435"/>
            <a:ext cx="4352823" cy="81383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2400" b="0" dirty="0"/>
              <a:t>Melhoria da eficiência energética dos equipamentos e infraestruturas </a:t>
            </a:r>
            <a:endParaRPr kumimoji="0" lang="pt-BR" sz="2000" b="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cxnSp>
        <p:nvCxnSpPr>
          <p:cNvPr id="26" name="Conector reto 25"/>
          <p:cNvCxnSpPr/>
          <p:nvPr/>
        </p:nvCxnSpPr>
        <p:spPr bwMode="auto">
          <a:xfrm>
            <a:off x="0" y="1660202"/>
            <a:ext cx="6832600" cy="1270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tângulo 1"/>
          <p:cNvSpPr/>
          <p:nvPr/>
        </p:nvSpPr>
        <p:spPr>
          <a:xfrm>
            <a:off x="157260" y="5555690"/>
            <a:ext cx="4352823" cy="959241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2400" b="0" dirty="0">
                <a:solidFill>
                  <a:schemeClr val="dk1"/>
                </a:solidFill>
              </a:rPr>
              <a:t>Uso racional da água pelo utilizador final 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C5CF914C-ED81-43D6-8700-9A7BC812D8D9}"/>
              </a:ext>
            </a:extLst>
          </p:cNvPr>
          <p:cNvSpPr/>
          <p:nvPr/>
        </p:nvSpPr>
        <p:spPr bwMode="auto">
          <a:xfrm>
            <a:off x="47070" y="2202749"/>
            <a:ext cx="4352823" cy="81383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2400" b="0" dirty="0"/>
              <a:t>Redução de perdas de água (prestador de serviço)</a:t>
            </a:r>
            <a:endParaRPr kumimoji="0" lang="pt-BR" sz="2000" b="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B99558CA-4507-4230-9E3B-42CB0B6588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7906" y="1402126"/>
            <a:ext cx="2729518" cy="1814865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0943B59B-DFC4-44C7-8500-B39E57761EE2}"/>
              </a:ext>
            </a:extLst>
          </p:cNvPr>
          <p:cNvSpPr txBox="1"/>
          <p:nvPr/>
        </p:nvSpPr>
        <p:spPr>
          <a:xfrm rot="16200000">
            <a:off x="6075888" y="3590948"/>
            <a:ext cx="59479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b="0" dirty="0"/>
              <a:t>Fonte imagens: atribunamt.com.br, </a:t>
            </a:r>
            <a:r>
              <a:rPr lang="pt-BR" sz="1100" b="0" dirty="0" err="1"/>
              <a:t>linkedin</a:t>
            </a:r>
            <a:r>
              <a:rPr lang="pt-BR" sz="1100" b="0" dirty="0"/>
              <a:t> </a:t>
            </a:r>
            <a:r>
              <a:rPr lang="pt-BR" sz="1100" b="0" dirty="0" err="1"/>
              <a:t>Rialiti</a:t>
            </a:r>
            <a:r>
              <a:rPr lang="pt-BR" sz="1100" b="0" dirty="0"/>
              <a:t>, 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A1F62704-E72E-4C7B-9805-6E9BBE28DB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2370" y="5177272"/>
            <a:ext cx="2356311" cy="1470594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454A3F29-50E4-4DB6-989F-4253EA2A368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78761" y="3216991"/>
            <a:ext cx="2351617" cy="1886960"/>
          </a:xfrm>
          <a:prstGeom prst="rect">
            <a:avLst/>
          </a:prstGeom>
        </p:spPr>
      </p:pic>
      <p:sp>
        <p:nvSpPr>
          <p:cNvPr id="16" name="Retângulo 15"/>
          <p:cNvSpPr/>
          <p:nvPr/>
        </p:nvSpPr>
        <p:spPr bwMode="auto">
          <a:xfrm>
            <a:off x="3514263" y="5772427"/>
            <a:ext cx="4787286" cy="10855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4400" dirty="0">
                <a:solidFill>
                  <a:srgbClr val="C80A0A"/>
                </a:solidFill>
              </a:rPr>
              <a:t>(</a:t>
            </a:r>
            <a:r>
              <a:rPr lang="pt-BR" sz="4400" dirty="0" err="1">
                <a:solidFill>
                  <a:srgbClr val="C80A0A"/>
                </a:solidFill>
              </a:rPr>
              <a:t>l.hab.dia</a:t>
            </a:r>
            <a:r>
              <a:rPr lang="pt-BR" sz="4400" dirty="0">
                <a:solidFill>
                  <a:srgbClr val="C80A0A"/>
                </a:solidFill>
              </a:rPr>
              <a:t>)  </a:t>
            </a:r>
            <a:endParaRPr kumimoji="0" lang="pt-BR" sz="4000" b="0" i="0" u="none" strike="noStrike" normalizeH="0" baseline="0" dirty="0">
              <a:ln w="0"/>
              <a:solidFill>
                <a:srgbClr val="C80A0A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17" name="Retângulo 16">
            <a:extLst>
              <a:ext uri="{FF2B5EF4-FFF2-40B4-BE49-F238E27FC236}">
                <a16:creationId xmlns:a16="http://schemas.microsoft.com/office/drawing/2014/main" id="{255D2C83-A509-4130-90C8-67DAB4D73C32}"/>
              </a:ext>
            </a:extLst>
          </p:cNvPr>
          <p:cNvSpPr/>
          <p:nvPr/>
        </p:nvSpPr>
        <p:spPr bwMode="auto">
          <a:xfrm>
            <a:off x="3604386" y="4091699"/>
            <a:ext cx="4787286" cy="10855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4400" dirty="0">
                <a:solidFill>
                  <a:srgbClr val="C80A0A"/>
                </a:solidFill>
              </a:rPr>
              <a:t>(kWh/m</a:t>
            </a:r>
            <a:r>
              <a:rPr lang="pt-BR" sz="4400" baseline="30000" dirty="0">
                <a:solidFill>
                  <a:srgbClr val="C80A0A"/>
                </a:solidFill>
              </a:rPr>
              <a:t>3</a:t>
            </a:r>
            <a:r>
              <a:rPr lang="pt-BR" sz="4000" dirty="0">
                <a:solidFill>
                  <a:srgbClr val="C80A0A"/>
                </a:solidFill>
              </a:rPr>
              <a:t>)</a:t>
            </a:r>
            <a:endParaRPr kumimoji="0" lang="pt-BR" sz="4000" b="0" i="0" u="none" strike="noStrike" normalizeH="0" baseline="30000" dirty="0">
              <a:ln w="0"/>
              <a:solidFill>
                <a:srgbClr val="C80A0A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18" name="Retângulo 17">
            <a:extLst>
              <a:ext uri="{FF2B5EF4-FFF2-40B4-BE49-F238E27FC236}">
                <a16:creationId xmlns:a16="http://schemas.microsoft.com/office/drawing/2014/main" id="{1DF15E9C-C831-4467-851D-0646F54CA925}"/>
              </a:ext>
            </a:extLst>
          </p:cNvPr>
          <p:cNvSpPr/>
          <p:nvPr/>
        </p:nvSpPr>
        <p:spPr bwMode="auto">
          <a:xfrm>
            <a:off x="4510083" y="1904435"/>
            <a:ext cx="4787286" cy="10855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4400" dirty="0">
                <a:solidFill>
                  <a:srgbClr val="C80A0A"/>
                </a:solidFill>
              </a:rPr>
              <a:t>(%)</a:t>
            </a:r>
            <a:endParaRPr kumimoji="0" lang="pt-BR" sz="4000" b="0" i="0" u="none" strike="noStrike" normalizeH="0" baseline="30000" dirty="0">
              <a:ln w="0"/>
              <a:solidFill>
                <a:srgbClr val="C80A0A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6462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" grpId="0" animBg="1"/>
      <p:bldP spid="8" grpId="0" animBg="1"/>
      <p:bldP spid="16" grpId="0"/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D436903-A717-4E82-ACD1-E911B14E25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210" y="1204160"/>
            <a:ext cx="8280000" cy="4712872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7551717B-306F-4E23-9DDB-6C6BB4040094}"/>
              </a:ext>
            </a:extLst>
          </p:cNvPr>
          <p:cNvSpPr/>
          <p:nvPr/>
        </p:nvSpPr>
        <p:spPr bwMode="auto">
          <a:xfrm>
            <a:off x="393784" y="1226385"/>
            <a:ext cx="8356431" cy="658976"/>
          </a:xfrm>
          <a:prstGeom prst="rect">
            <a:avLst/>
          </a:prstGeom>
          <a:solidFill>
            <a:srgbClr val="7AB3A7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x-none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Impact</a:t>
            </a:r>
            <a:r>
              <a:rPr lang="pt-BR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o das </a:t>
            </a:r>
            <a:r>
              <a:rPr lang="x-none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Redu</a:t>
            </a:r>
            <a:r>
              <a:rPr lang="pt-BR" sz="2000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ção</a:t>
            </a:r>
            <a:r>
              <a:rPr lang="pt-BR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x-none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de </a:t>
            </a:r>
            <a:r>
              <a:rPr lang="pt-BR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perdas de á</a:t>
            </a:r>
            <a:r>
              <a:rPr lang="x-none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gua (%)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1F1E533F-A837-4DDC-8F1E-EB263FA6BF26}"/>
              </a:ext>
            </a:extLst>
          </p:cNvPr>
          <p:cNvSpPr/>
          <p:nvPr/>
        </p:nvSpPr>
        <p:spPr bwMode="auto">
          <a:xfrm>
            <a:off x="372790" y="1994468"/>
            <a:ext cx="4368406" cy="762000"/>
          </a:xfrm>
          <a:prstGeom prst="rect">
            <a:avLst/>
          </a:prstGeom>
          <a:solidFill>
            <a:srgbClr val="7AB3A7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x-none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Objetivo:</a:t>
            </a:r>
          </a:p>
          <a:p>
            <a:r>
              <a:rPr lang="x-none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Redu</a:t>
            </a:r>
            <a:r>
              <a:rPr lang="pt-BR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z</a:t>
            </a:r>
            <a:r>
              <a:rPr lang="x-none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ir de 36 para 31%</a:t>
            </a:r>
            <a:r>
              <a:rPr lang="pt-BR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(</a:t>
            </a:r>
            <a:r>
              <a:rPr lang="pt-BR" sz="2000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Plansab</a:t>
            </a:r>
            <a:r>
              <a:rPr lang="pt-BR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)</a:t>
            </a:r>
            <a:r>
              <a:rPr lang="x-none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5FB7CB85-C752-4397-8B18-A62847E08D0B}"/>
              </a:ext>
            </a:extLst>
          </p:cNvPr>
          <p:cNvSpPr/>
          <p:nvPr/>
        </p:nvSpPr>
        <p:spPr bwMode="auto">
          <a:xfrm>
            <a:off x="152344" y="6064158"/>
            <a:ext cx="8839312" cy="658368"/>
          </a:xfrm>
          <a:prstGeom prst="rect">
            <a:avLst/>
          </a:prstGeom>
          <a:solidFill>
            <a:srgbClr val="7AB3A7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x-none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Potencial de redu</a:t>
            </a:r>
            <a:r>
              <a:rPr lang="pt-BR" sz="2400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ção</a:t>
            </a:r>
            <a:r>
              <a:rPr lang="pt-BR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existente</a:t>
            </a:r>
            <a:r>
              <a:rPr lang="x-none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: 16% </a:t>
            </a:r>
            <a:r>
              <a:rPr lang="pt-BR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até chegar a </a:t>
            </a:r>
            <a:r>
              <a:rPr lang="x-none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20% </a:t>
            </a:r>
          </a:p>
        </p:txBody>
      </p:sp>
      <p:sp>
        <p:nvSpPr>
          <p:cNvPr id="9" name="CaixaDeTexto 1">
            <a:extLst>
              <a:ext uri="{FF2B5EF4-FFF2-40B4-BE49-F238E27FC236}">
                <a16:creationId xmlns:a16="http://schemas.microsoft.com/office/drawing/2014/main" id="{3A179F41-B14B-4AC8-8A17-0B622B6A7FB0}"/>
              </a:ext>
            </a:extLst>
          </p:cNvPr>
          <p:cNvSpPr txBox="1"/>
          <p:nvPr/>
        </p:nvSpPr>
        <p:spPr>
          <a:xfrm rot="949722">
            <a:off x="3773" y="4468059"/>
            <a:ext cx="2856447" cy="1215246"/>
          </a:xfrm>
          <a:prstGeom prst="rect">
            <a:avLst/>
          </a:prstGeom>
          <a:solidFill>
            <a:schemeClr val="bg1"/>
          </a:solidFill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1600" b="1" dirty="0">
                <a:solidFill>
                  <a:srgbClr val="C00000"/>
                </a:solidFill>
              </a:rPr>
              <a:t>Nota: Manter o nível de perdas é um esforço e investimentos do prestador de serviço</a:t>
            </a:r>
            <a:endParaRPr lang="x-none" sz="1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03301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EF0EDF2-8AA4-477E-806C-4508021936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412" y="1226385"/>
            <a:ext cx="8262803" cy="4680000"/>
          </a:xfrm>
          <a:prstGeom prst="rect">
            <a:avLst/>
          </a:prstGeom>
        </p:spPr>
      </p:pic>
      <p:sp>
        <p:nvSpPr>
          <p:cNvPr id="12" name="CaixaDeTexto 1"/>
          <p:cNvSpPr txBox="1"/>
          <p:nvPr/>
        </p:nvSpPr>
        <p:spPr>
          <a:xfrm rot="16200000">
            <a:off x="7551914" y="4132144"/>
            <a:ext cx="2807583" cy="376589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200" b="1" dirty="0">
                <a:solidFill>
                  <a:schemeClr val="tx1"/>
                </a:solidFill>
              </a:rPr>
              <a:t>Fonte: SNIS e projeções próprias 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67513674-C657-4748-97C0-4030EBE58F2E}"/>
              </a:ext>
            </a:extLst>
          </p:cNvPr>
          <p:cNvSpPr/>
          <p:nvPr/>
        </p:nvSpPr>
        <p:spPr bwMode="auto">
          <a:xfrm>
            <a:off x="393784" y="1226385"/>
            <a:ext cx="8356431" cy="658976"/>
          </a:xfrm>
          <a:prstGeom prst="rect">
            <a:avLst/>
          </a:prstGeom>
          <a:solidFill>
            <a:srgbClr val="C80A0A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x-none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Impact</a:t>
            </a:r>
            <a:r>
              <a:rPr lang="pt-BR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o da  Melhoria do IN058 (kWh/m³)</a:t>
            </a:r>
            <a:endParaRPr lang="x-none" sz="2000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13006CA6-CC96-49D4-95C1-8B8F56E81982}"/>
              </a:ext>
            </a:extLst>
          </p:cNvPr>
          <p:cNvSpPr/>
          <p:nvPr/>
        </p:nvSpPr>
        <p:spPr bwMode="auto">
          <a:xfrm>
            <a:off x="376588" y="1982440"/>
            <a:ext cx="5323172" cy="762000"/>
          </a:xfrm>
          <a:prstGeom prst="rect">
            <a:avLst/>
          </a:prstGeom>
          <a:solidFill>
            <a:srgbClr val="C80A0A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x-none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Objetivo:</a:t>
            </a:r>
          </a:p>
          <a:p>
            <a:r>
              <a:rPr lang="x-none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Redu</a:t>
            </a:r>
            <a:r>
              <a:rPr lang="pt-BR" sz="2000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ção</a:t>
            </a:r>
            <a:r>
              <a:rPr lang="pt-BR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x-none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de 0,</a:t>
            </a:r>
            <a:r>
              <a:rPr lang="pt-BR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82</a:t>
            </a:r>
            <a:r>
              <a:rPr lang="x-none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para 0,5</a:t>
            </a:r>
            <a:r>
              <a:rPr lang="pt-BR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8</a:t>
            </a:r>
            <a:r>
              <a:rPr lang="x-none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kWh/m</a:t>
            </a:r>
            <a:r>
              <a:rPr lang="x-none" sz="2000" baseline="30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3</a:t>
            </a:r>
            <a:r>
              <a:rPr lang="pt-BR" sz="2000" baseline="30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x-none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(30%)</a:t>
            </a:r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id="{9BE59423-3FA5-49A4-A52B-9E111062B432}"/>
              </a:ext>
            </a:extLst>
          </p:cNvPr>
          <p:cNvSpPr/>
          <p:nvPr/>
        </p:nvSpPr>
        <p:spPr bwMode="auto">
          <a:xfrm>
            <a:off x="152344" y="6064158"/>
            <a:ext cx="8839312" cy="658368"/>
          </a:xfrm>
          <a:prstGeom prst="rect">
            <a:avLst/>
          </a:prstGeom>
          <a:solidFill>
            <a:srgbClr val="C80A0A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x-none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Potencial de redu</a:t>
            </a:r>
            <a:r>
              <a:rPr lang="pt-BR" sz="2400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ção</a:t>
            </a:r>
            <a:r>
              <a:rPr lang="pt-BR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existente</a:t>
            </a:r>
            <a:r>
              <a:rPr lang="x-none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: </a:t>
            </a:r>
            <a:r>
              <a:rPr lang="pt-BR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25</a:t>
            </a:r>
            <a:r>
              <a:rPr lang="x-none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% </a:t>
            </a:r>
            <a:r>
              <a:rPr lang="pt-BR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e 54</a:t>
            </a:r>
            <a:r>
              <a:rPr lang="x-none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% </a:t>
            </a:r>
          </a:p>
        </p:txBody>
      </p:sp>
    </p:spTree>
    <p:extLst>
      <p:ext uri="{BB962C8B-B14F-4D97-AF65-F5344CB8AC3E}">
        <p14:creationId xmlns:p14="http://schemas.microsoft.com/office/powerpoint/2010/main" val="33583460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8B200A8-1C21-4579-8797-867F3DF442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588" y="1226385"/>
            <a:ext cx="8293015" cy="4680000"/>
          </a:xfrm>
          <a:prstGeom prst="rect">
            <a:avLst/>
          </a:prstGeom>
        </p:spPr>
      </p:pic>
      <p:sp>
        <p:nvSpPr>
          <p:cNvPr id="10" name="Retângulo 9"/>
          <p:cNvSpPr/>
          <p:nvPr/>
        </p:nvSpPr>
        <p:spPr bwMode="auto">
          <a:xfrm>
            <a:off x="152344" y="6081527"/>
            <a:ext cx="8839312" cy="65836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x-none" sz="24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Potencial de redu</a:t>
            </a:r>
            <a:r>
              <a:rPr lang="pt-BR" sz="24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ção</a:t>
            </a:r>
            <a:r>
              <a:rPr lang="pt-BR" sz="24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x-none" sz="24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existente: </a:t>
            </a:r>
            <a:r>
              <a:rPr lang="pt-BR" sz="24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entre </a:t>
            </a:r>
            <a:r>
              <a:rPr lang="x-none" sz="24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10% </a:t>
            </a:r>
            <a:r>
              <a:rPr lang="pt-BR" sz="24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e</a:t>
            </a:r>
            <a:r>
              <a:rPr lang="x-none" sz="24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20%</a:t>
            </a:r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C0466FEB-52AE-4495-B36E-FA13AC3DACA6}"/>
              </a:ext>
            </a:extLst>
          </p:cNvPr>
          <p:cNvSpPr/>
          <p:nvPr/>
        </p:nvSpPr>
        <p:spPr bwMode="auto">
          <a:xfrm>
            <a:off x="393784" y="1226385"/>
            <a:ext cx="8356431" cy="658976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x-none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Impact</a:t>
            </a:r>
            <a:r>
              <a:rPr lang="pt-BR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o da Redução do Consumo</a:t>
            </a:r>
            <a:endParaRPr lang="x-none" sz="2000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D27274FB-91F4-4239-B473-14882B96AAC9}"/>
              </a:ext>
            </a:extLst>
          </p:cNvPr>
          <p:cNvSpPr/>
          <p:nvPr/>
        </p:nvSpPr>
        <p:spPr bwMode="auto">
          <a:xfrm>
            <a:off x="376588" y="1982440"/>
            <a:ext cx="5323172" cy="762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x-none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Objetivo:</a:t>
            </a:r>
          </a:p>
          <a:p>
            <a:r>
              <a:rPr lang="x-none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Redu</a:t>
            </a:r>
            <a:r>
              <a:rPr lang="pt-BR" sz="2000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ção</a:t>
            </a:r>
            <a:r>
              <a:rPr lang="pt-BR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de 198 para 178 l/</a:t>
            </a:r>
            <a:r>
              <a:rPr lang="pt-BR" sz="2000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hab.dia</a:t>
            </a:r>
            <a:r>
              <a:rPr lang="pt-BR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(10%)</a:t>
            </a:r>
          </a:p>
          <a:p>
            <a:endParaRPr lang="x-none" sz="2000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06843348-10C4-405A-A83C-614C1BF00FD2}"/>
              </a:ext>
            </a:extLst>
          </p:cNvPr>
          <p:cNvSpPr/>
          <p:nvPr/>
        </p:nvSpPr>
        <p:spPr bwMode="auto">
          <a:xfrm>
            <a:off x="152344" y="6064158"/>
            <a:ext cx="8839312" cy="65836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x-none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Potencial de redu</a:t>
            </a:r>
            <a:r>
              <a:rPr lang="pt-BR" sz="2400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ção</a:t>
            </a:r>
            <a:r>
              <a:rPr lang="pt-BR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existente</a:t>
            </a:r>
            <a:r>
              <a:rPr lang="x-none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: </a:t>
            </a:r>
            <a:r>
              <a:rPr lang="pt-BR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10</a:t>
            </a:r>
            <a:r>
              <a:rPr lang="x-none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% </a:t>
            </a:r>
            <a:r>
              <a:rPr lang="pt-BR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e 20</a:t>
            </a:r>
            <a:r>
              <a:rPr lang="x-none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% </a:t>
            </a:r>
          </a:p>
        </p:txBody>
      </p:sp>
      <p:sp>
        <p:nvSpPr>
          <p:cNvPr id="19" name="CaixaDeTexto 1">
            <a:extLst>
              <a:ext uri="{FF2B5EF4-FFF2-40B4-BE49-F238E27FC236}">
                <a16:creationId xmlns:a16="http://schemas.microsoft.com/office/drawing/2014/main" id="{0AD45E63-AECF-4383-90F4-F5343FDB5D8F}"/>
              </a:ext>
            </a:extLst>
          </p:cNvPr>
          <p:cNvSpPr txBox="1"/>
          <p:nvPr/>
        </p:nvSpPr>
        <p:spPr>
          <a:xfrm rot="16200000">
            <a:off x="7551914" y="4132144"/>
            <a:ext cx="2807583" cy="376589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200" b="1" dirty="0">
                <a:solidFill>
                  <a:schemeClr val="tx1"/>
                </a:solidFill>
              </a:rPr>
              <a:t>Fonte: SNIS e projeções próprias </a:t>
            </a:r>
          </a:p>
        </p:txBody>
      </p:sp>
    </p:spTree>
    <p:extLst>
      <p:ext uri="{BB962C8B-B14F-4D97-AF65-F5344CB8AC3E}">
        <p14:creationId xmlns:p14="http://schemas.microsoft.com/office/powerpoint/2010/main" val="16830031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aixaDeTexto 1"/>
          <p:cNvSpPr txBox="1"/>
          <p:nvPr/>
        </p:nvSpPr>
        <p:spPr>
          <a:xfrm>
            <a:off x="900845" y="6377605"/>
            <a:ext cx="2807583" cy="376589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pt-BR" sz="1200" b="1" dirty="0">
                <a:solidFill>
                  <a:schemeClr val="tx1"/>
                </a:solidFill>
              </a:rPr>
              <a:t>Fonte: SNIS e projeções próprias 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F70640E7-A224-4D69-9E50-18C084C8B1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206" y="1885899"/>
            <a:ext cx="8477587" cy="4680000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CBB5933C-35C0-489A-A1FA-10943569AF7F}"/>
              </a:ext>
            </a:extLst>
          </p:cNvPr>
          <p:cNvSpPr/>
          <p:nvPr/>
        </p:nvSpPr>
        <p:spPr bwMode="auto">
          <a:xfrm>
            <a:off x="433778" y="1145920"/>
            <a:ext cx="8477588" cy="570702"/>
          </a:xfrm>
          <a:prstGeom prst="rect">
            <a:avLst/>
          </a:prstGeom>
          <a:solidFill>
            <a:srgbClr val="FB9A26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Conjunto das medidas </a:t>
            </a:r>
          </a:p>
          <a:p>
            <a:pPr algn="ctr"/>
            <a:r>
              <a:rPr lang="pt-BR" sz="20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- perdas, - eficiência e -consumo</a:t>
            </a:r>
            <a:endParaRPr lang="x-none" sz="2000" b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24C19AD5-6260-4D9F-9BFC-1FEAEA2F58AA}"/>
              </a:ext>
            </a:extLst>
          </p:cNvPr>
          <p:cNvSpPr txBox="1"/>
          <p:nvPr/>
        </p:nvSpPr>
        <p:spPr>
          <a:xfrm>
            <a:off x="5697417" y="4900245"/>
            <a:ext cx="262597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chemeClr val="tx1"/>
                </a:solidFill>
              </a:rPr>
              <a:t>Meta: CND 6TWh</a:t>
            </a:r>
          </a:p>
        </p:txBody>
      </p:sp>
    </p:spTree>
    <p:extLst>
      <p:ext uri="{BB962C8B-B14F-4D97-AF65-F5344CB8AC3E}">
        <p14:creationId xmlns:p14="http://schemas.microsoft.com/office/powerpoint/2010/main" val="2297581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m para figura cidade sustentÃ¡vel">
            <a:extLst>
              <a:ext uri="{FF2B5EF4-FFF2-40B4-BE49-F238E27FC236}">
                <a16:creationId xmlns:a16="http://schemas.microsoft.com/office/drawing/2014/main" id="{8E5FB548-8E7B-46BD-B18F-4B15C487AD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37" b="4344"/>
          <a:stretch/>
        </p:blipFill>
        <p:spPr bwMode="auto">
          <a:xfrm>
            <a:off x="-63490" y="3931956"/>
            <a:ext cx="8982550" cy="289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4BA94032-5AF2-471C-ACBA-6F911101D69D}"/>
              </a:ext>
            </a:extLst>
          </p:cNvPr>
          <p:cNvSpPr txBox="1"/>
          <p:nvPr/>
        </p:nvSpPr>
        <p:spPr>
          <a:xfrm rot="16200000">
            <a:off x="6075888" y="3590948"/>
            <a:ext cx="59479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b="0" dirty="0"/>
              <a:t>Fonte imagens: Caloryfrio.com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DD80001-A30B-4BBA-9BF5-AF4449E5ED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8244"/>
            <a:ext cx="8399396" cy="2895600"/>
          </a:xfrm>
        </p:spPr>
        <p:txBody>
          <a:bodyPr/>
          <a:lstStyle/>
          <a:p>
            <a:r>
              <a:rPr lang="pt-BR" dirty="0">
                <a:solidFill>
                  <a:schemeClr val="tx1"/>
                </a:solidFill>
              </a:rPr>
              <a:t>É possível convergir com a Contribuição Nacional Determinada do Brasil no setor água ;</a:t>
            </a:r>
          </a:p>
          <a:p>
            <a:r>
              <a:rPr lang="pt-BR" dirty="0">
                <a:solidFill>
                  <a:schemeClr val="tx1"/>
                </a:solidFill>
              </a:rPr>
              <a:t>É possível aumentar a eficiência energética no setor de abastecimento nas 3 vertentes;</a:t>
            </a:r>
          </a:p>
          <a:p>
            <a:r>
              <a:rPr lang="pt-BR" dirty="0">
                <a:solidFill>
                  <a:schemeClr val="tx1"/>
                </a:solidFill>
              </a:rPr>
              <a:t>Existem recursos disponíveis (resultantes da EE e do PEE) ;</a:t>
            </a:r>
          </a:p>
          <a:p>
            <a:r>
              <a:rPr lang="pt-BR" dirty="0">
                <a:solidFill>
                  <a:schemeClr val="tx1"/>
                </a:solidFill>
              </a:rPr>
              <a:t>Existem bons exemplos;</a:t>
            </a:r>
          </a:p>
          <a:p>
            <a:r>
              <a:rPr lang="pt-BR" dirty="0">
                <a:solidFill>
                  <a:schemeClr val="tx1"/>
                </a:solidFill>
              </a:rPr>
              <a:t>A eficiência energética libera recursos para a universalização dos serviços.</a:t>
            </a:r>
          </a:p>
        </p:txBody>
      </p:sp>
    </p:spTree>
    <p:extLst>
      <p:ext uri="{BB962C8B-B14F-4D97-AF65-F5344CB8AC3E}">
        <p14:creationId xmlns:p14="http://schemas.microsoft.com/office/powerpoint/2010/main" val="30378660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368" t="29059" r="12015" b="29474"/>
          <a:stretch/>
        </p:blipFill>
        <p:spPr>
          <a:xfrm>
            <a:off x="5671127" y="5455396"/>
            <a:ext cx="3297960" cy="1313077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3457DD29-2A82-4110-A226-FE823172FE66}"/>
              </a:ext>
            </a:extLst>
          </p:cNvPr>
          <p:cNvSpPr/>
          <p:nvPr/>
        </p:nvSpPr>
        <p:spPr bwMode="auto">
          <a:xfrm>
            <a:off x="0" y="0"/>
            <a:ext cx="9144000" cy="1225741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9" name="Rechteck 1"/>
          <p:cNvSpPr/>
          <p:nvPr/>
        </p:nvSpPr>
        <p:spPr>
          <a:xfrm>
            <a:off x="224052" y="2726152"/>
            <a:ext cx="8695895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dirty="0">
                <a:solidFill>
                  <a:srgbClr val="C80F0F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Obrigada!</a:t>
            </a:r>
          </a:p>
          <a:p>
            <a:endParaRPr lang="es-ES" sz="2000" dirty="0">
              <a:solidFill>
                <a:srgbClr val="C80F0F"/>
              </a:solidFill>
              <a:latin typeface="Arial" panose="020B0604020202020204" pitchFamily="34" charset="0"/>
            </a:endParaRPr>
          </a:p>
          <a:p>
            <a:endParaRPr lang="pt-BR" sz="1800" dirty="0">
              <a:solidFill>
                <a:schemeClr val="bg1">
                  <a:lumMod val="50000"/>
                </a:schemeClr>
              </a:solidFill>
            </a:endParaRPr>
          </a:p>
          <a:p>
            <a:endParaRPr lang="pt-BR" sz="1600" dirty="0">
              <a:solidFill>
                <a:schemeClr val="bg1">
                  <a:lumMod val="50000"/>
                </a:schemeClr>
              </a:solidFill>
            </a:endParaRPr>
          </a:p>
          <a:p>
            <a:endParaRPr lang="pt-BR" sz="1800" dirty="0">
              <a:solidFill>
                <a:schemeClr val="bg1">
                  <a:lumMod val="50000"/>
                </a:schemeClr>
              </a:solidFill>
            </a:endParaRPr>
          </a:p>
          <a:p>
            <a:endParaRPr lang="pt-BR" sz="18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pt-BR" sz="1500" dirty="0">
                <a:solidFill>
                  <a:schemeClr val="tx1"/>
                </a:solidFill>
              </a:rPr>
              <a:t>Jessica Rocha Gama </a:t>
            </a:r>
          </a:p>
          <a:p>
            <a:r>
              <a:rPr lang="pt-BR" sz="1500" b="0" dirty="0">
                <a:solidFill>
                  <a:schemeClr val="tx1"/>
                </a:solidFill>
              </a:rPr>
              <a:t>Assessora técnica do </a:t>
            </a:r>
            <a:r>
              <a:rPr lang="pt-BR" sz="1500" b="0" dirty="0" err="1">
                <a:solidFill>
                  <a:schemeClr val="tx1"/>
                </a:solidFill>
              </a:rPr>
              <a:t>ProEESA</a:t>
            </a:r>
            <a:endParaRPr lang="pt-BR" sz="1500" b="0" dirty="0">
              <a:solidFill>
                <a:schemeClr val="tx1"/>
              </a:solidFill>
            </a:endParaRPr>
          </a:p>
          <a:p>
            <a:r>
              <a:rPr lang="pt-BR" sz="1500" b="0" dirty="0">
                <a:solidFill>
                  <a:schemeClr val="tx1"/>
                </a:solidFill>
              </a:rPr>
              <a:t>gama@akut-umwelt.de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22EA2403-DC53-4B2B-810F-DCE06ED7CE76}"/>
              </a:ext>
            </a:extLst>
          </p:cNvPr>
          <p:cNvSpPr/>
          <p:nvPr/>
        </p:nvSpPr>
        <p:spPr>
          <a:xfrm rot="10800000">
            <a:off x="6019800" y="0"/>
            <a:ext cx="3124200" cy="5188585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4800299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GIZ_Banner_Kopfzeile-Ausland (3)">
  <a:themeElements>
    <a:clrScheme name="GIZ">
      <a:dk1>
        <a:srgbClr val="000000"/>
      </a:dk1>
      <a:lt1>
        <a:srgbClr val="FFFFFF"/>
      </a:lt1>
      <a:dk2>
        <a:srgbClr val="6E6452"/>
      </a:dk2>
      <a:lt2>
        <a:srgbClr val="D2CDC8"/>
      </a:lt2>
      <a:accent1>
        <a:srgbClr val="C80F0F"/>
      </a:accent1>
      <a:accent2>
        <a:srgbClr val="4B859F"/>
      </a:accent2>
      <a:accent3>
        <a:srgbClr val="B498BA"/>
      </a:accent3>
      <a:accent4>
        <a:srgbClr val="F3BF49"/>
      </a:accent4>
      <a:accent5>
        <a:srgbClr val="94B322"/>
      </a:accent5>
      <a:accent6>
        <a:srgbClr val="B4E3ED"/>
      </a:accent6>
      <a:hlink>
        <a:srgbClr val="0000FF"/>
      </a:hlink>
      <a:folHlink>
        <a:srgbClr val="800080"/>
      </a:folHlink>
    </a:clrScheme>
    <a:fontScheme name="GIZ Schrif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GTZ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Personalizar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GIZ_Banner_Kopfzeile-Ausland (3)</Template>
  <TotalTime>28267</TotalTime>
  <Words>560</Words>
  <Application>Microsoft Office PowerPoint</Application>
  <PresentationFormat>Apresentação na tela (4:3)</PresentationFormat>
  <Paragraphs>92</Paragraphs>
  <Slides>16</Slides>
  <Notes>4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16</vt:i4>
      </vt:variant>
    </vt:vector>
  </HeadingPairs>
  <TitlesOfParts>
    <vt:vector size="23" baseType="lpstr">
      <vt:lpstr>Arial</vt:lpstr>
      <vt:lpstr>Arial Narrow</vt:lpstr>
      <vt:lpstr>Calibri</vt:lpstr>
      <vt:lpstr>Calibri Light</vt:lpstr>
      <vt:lpstr>Times New Roman</vt:lpstr>
      <vt:lpstr>GIZ_Banner_Kopfzeile-Ausland (3)</vt:lpstr>
      <vt:lpstr>Personalizar design</vt:lpstr>
      <vt:lpstr>Apresentação do PowerPoint</vt:lpstr>
      <vt:lpstr>Apresentação do PowerPoint</vt:lpstr>
      <vt:lpstr>Apresentação do PowerPoint</vt:lpstr>
      <vt:lpstr>    </vt:lpstr>
      <vt:lpstr>Apresentação do PowerPoint</vt:lpstr>
      <vt:lpstr>Apresentação do PowerPoint</vt:lpstr>
      <vt:lpstr>Apresentação do PowerPoint</vt:lpstr>
      <vt:lpstr>Apresentação do PowerPoint</vt:lpstr>
      <vt:lpstr>   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GIZ-Design</dc:creator>
  <cp:keywords>GIZ-Leerfolie</cp:keywords>
  <cp:lastModifiedBy>Jessica Gama</cp:lastModifiedBy>
  <cp:revision>638</cp:revision>
  <cp:lastPrinted>2016-09-02T14:25:44Z</cp:lastPrinted>
  <dcterms:created xsi:type="dcterms:W3CDTF">2013-09-05T11:54:56Z</dcterms:created>
  <dcterms:modified xsi:type="dcterms:W3CDTF">2018-05-25T00:04:12Z</dcterms:modified>
</cp:coreProperties>
</file>