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91" r:id="rId1"/>
    <p:sldMasterId id="2147483716" r:id="rId2"/>
  </p:sldMasterIdLst>
  <p:notesMasterIdLst>
    <p:notesMasterId r:id="rId14"/>
  </p:notesMasterIdLst>
  <p:handoutMasterIdLst>
    <p:handoutMasterId r:id="rId15"/>
  </p:handoutMasterIdLst>
  <p:sldIdLst>
    <p:sldId id="861" r:id="rId3"/>
    <p:sldId id="1048" r:id="rId4"/>
    <p:sldId id="1075" r:id="rId5"/>
    <p:sldId id="1076" r:id="rId6"/>
    <p:sldId id="1077" r:id="rId7"/>
    <p:sldId id="1043" r:id="rId8"/>
    <p:sldId id="1045" r:id="rId9"/>
    <p:sldId id="1041" r:id="rId10"/>
    <p:sldId id="1047" r:id="rId11"/>
    <p:sldId id="1039" r:id="rId12"/>
    <p:sldId id="1040" r:id="rId13"/>
  </p:sldIdLst>
  <p:sldSz cx="9144000" cy="6858000" type="screen4x3"/>
  <p:notesSz cx="6888163" cy="100203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58">
          <p15:clr>
            <a:srgbClr val="A4A3A4"/>
          </p15:clr>
        </p15:guide>
        <p15:guide id="2" orient="horz" pos="388">
          <p15:clr>
            <a:srgbClr val="A4A3A4"/>
          </p15:clr>
        </p15:guide>
        <p15:guide id="3" pos="288">
          <p15:clr>
            <a:srgbClr val="A4A3A4"/>
          </p15:clr>
        </p15:guide>
        <p15:guide id="4" pos="102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5" userDrawn="1">
          <p15:clr>
            <a:srgbClr val="A4A3A4"/>
          </p15:clr>
        </p15:guide>
        <p15:guide id="2" pos="2150" userDrawn="1">
          <p15:clr>
            <a:srgbClr val="A4A3A4"/>
          </p15:clr>
        </p15:guide>
        <p15:guide id="3" pos="217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essica Rocha Gama" initials="JRG" lastIdx="2" clrIdx="0"/>
  <p:cmAuthor id="1" name="ProEESA _" initials="P_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ECC"/>
    <a:srgbClr val="00B0F0"/>
    <a:srgbClr val="FDB043"/>
    <a:srgbClr val="F3BF49"/>
    <a:srgbClr val="002245"/>
    <a:srgbClr val="FFCC66"/>
    <a:srgbClr val="CCECFF"/>
    <a:srgbClr val="C80A0A"/>
    <a:srgbClr val="002060"/>
    <a:srgbClr val="0054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2" autoAdjust="0"/>
    <p:restoredTop sz="92037" autoAdjust="0"/>
  </p:normalViewPr>
  <p:slideViewPr>
    <p:cSldViewPr snapToGrid="0">
      <p:cViewPr varScale="1">
        <p:scale>
          <a:sx n="72" d="100"/>
          <a:sy n="72" d="100"/>
        </p:scale>
        <p:origin x="1224" y="96"/>
      </p:cViewPr>
      <p:guideLst>
        <p:guide orient="horz" pos="658"/>
        <p:guide orient="horz" pos="388"/>
        <p:guide pos="288"/>
        <p:guide pos="102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108" d="100"/>
          <a:sy n="108" d="100"/>
        </p:scale>
        <p:origin x="-4140" y="-102"/>
      </p:cViewPr>
      <p:guideLst>
        <p:guide orient="horz" pos="3155"/>
        <p:guide pos="2150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871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5" tIns="45833" rIns="91665" bIns="45833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3293" y="0"/>
            <a:ext cx="2984871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5" tIns="45833" rIns="91665" bIns="45833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19685"/>
            <a:ext cx="2984871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5" tIns="45833" rIns="91665" bIns="45833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endParaRPr lang="de-DE">
              <a:latin typeface="Arial Narrow" pitchFamily="34" charset="0"/>
            </a:endParaRPr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3293" y="9519685"/>
            <a:ext cx="2984871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5" tIns="45833" rIns="91665" bIns="45833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" charset="0"/>
              </a:defRPr>
            </a:lvl1pPr>
          </a:lstStyle>
          <a:p>
            <a:fld id="{47F930EC-4FD0-431B-BB9B-47DE359CDF6F}" type="slidenum">
              <a:rPr lang="de-DE">
                <a:latin typeface="Arial Narrow" pitchFamily="34" charset="0"/>
              </a:rPr>
              <a:pPr/>
              <a:t>‹nº›</a:t>
            </a:fld>
            <a:endParaRPr lang="de-DE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2276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871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5" tIns="45833" rIns="91665" bIns="45833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3293" y="0"/>
            <a:ext cx="2984871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5" tIns="45833" rIns="91665" bIns="45833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8213" y="750888"/>
            <a:ext cx="5011737" cy="3759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8423" y="4759844"/>
            <a:ext cx="5051320" cy="4508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5" tIns="45833" rIns="91665" bIns="4583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Klicken Sie, um die Formate des Vorlagentextes zu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19685"/>
            <a:ext cx="2984871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5" tIns="45833" rIns="91665" bIns="45833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3293" y="9519685"/>
            <a:ext cx="2984871" cy="50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65" tIns="45833" rIns="91665" bIns="45833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 Narrow" pitchFamily="34" charset="0"/>
              </a:defRPr>
            </a:lvl1pPr>
          </a:lstStyle>
          <a:p>
            <a:fld id="{276F4F92-661F-4424-ADED-7D3829A4203F}" type="slidenum">
              <a:rPr lang="de-DE" smtClean="0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16004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F4F92-661F-4424-ADED-7D3829A4203F}" type="slidenum">
              <a:rPr lang="de-DE" smtClean="0"/>
              <a:pPr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1646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5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/>
              <a:t>Erste Ebene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pic>
        <p:nvPicPr>
          <p:cNvPr id="6" name="Grafik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7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8" name="Picture 2" descr="[GIZ-ProESA] Barra de logos-01"/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239545" y="224489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301025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077" y="2282"/>
            <a:ext cx="1876423" cy="1165933"/>
          </a:xfrm>
          <a:prstGeom prst="rect">
            <a:avLst/>
          </a:prstGeom>
        </p:spPr>
      </p:pic>
      <p:pic>
        <p:nvPicPr>
          <p:cNvPr id="9" name="Picture 2" descr="[GIZ-ProESA] Barra de logos-01">
            <a:extLst>
              <a:ext uri="{FF2B5EF4-FFF2-40B4-BE49-F238E27FC236}">
                <a16:creationId xmlns:a16="http://schemas.microsoft.com/office/drawing/2014/main" id="{A396B88A-4910-4C2C-AF74-FF390E387B1A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5835877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6" name="Bildplatzhalter 2"/>
          <p:cNvSpPr>
            <a:spLocks noGrp="1"/>
          </p:cNvSpPr>
          <p:nvPr>
            <p:ph type="pic" idx="12"/>
          </p:nvPr>
        </p:nvSpPr>
        <p:spPr>
          <a:xfrm>
            <a:off x="6786000" y="2448001"/>
            <a:ext cx="2358000" cy="2052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noProof="0"/>
              <a:t>Bild durch Klicken auf Symbol hinzufügen</a:t>
            </a:r>
          </a:p>
        </p:txBody>
      </p:sp>
      <p:pic>
        <p:nvPicPr>
          <p:cNvPr id="8" name="Picture 2" descr="[GIZ-ProESA] Barra de logos-01">
            <a:extLst>
              <a:ext uri="{FF2B5EF4-FFF2-40B4-BE49-F238E27FC236}">
                <a16:creationId xmlns:a16="http://schemas.microsoft.com/office/drawing/2014/main" id="{C613BB3A-7BE0-4BC3-AE0E-35E32C0C3D35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9" name="Grafik 7">
            <a:extLst>
              <a:ext uri="{FF2B5EF4-FFF2-40B4-BE49-F238E27FC236}">
                <a16:creationId xmlns:a16="http://schemas.microsoft.com/office/drawing/2014/main" id="{FF4516ED-D634-4D1F-9DC2-2AB9479D53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10" name="Picture 2" descr="[GIZ-ProESA] Barra de logos-01">
            <a:extLst>
              <a:ext uri="{FF2B5EF4-FFF2-40B4-BE49-F238E27FC236}">
                <a16:creationId xmlns:a16="http://schemas.microsoft.com/office/drawing/2014/main" id="{243CF512-6731-464F-AC55-E008A0C5C5A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468145" y="421824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142785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head, Bulletpoints, großes Bild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576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8" name="Bildplatzhalter 2"/>
          <p:cNvSpPr>
            <a:spLocks noGrp="1"/>
          </p:cNvSpPr>
          <p:nvPr>
            <p:ph type="pic" idx="12"/>
          </p:nvPr>
        </p:nvSpPr>
        <p:spPr>
          <a:xfrm>
            <a:off x="6786000" y="2448001"/>
            <a:ext cx="2358000" cy="33480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noProof="0"/>
              <a:t>Bild durch Klicken auf Symbol hinzufügen</a:t>
            </a:r>
          </a:p>
        </p:txBody>
      </p:sp>
      <p:pic>
        <p:nvPicPr>
          <p:cNvPr id="9" name="Picture 2" descr="[GIZ-ProESA] Barra de logos-01">
            <a:extLst>
              <a:ext uri="{FF2B5EF4-FFF2-40B4-BE49-F238E27FC236}">
                <a16:creationId xmlns:a16="http://schemas.microsoft.com/office/drawing/2014/main" id="{F800F088-E9A1-42D2-9984-3DBBFE85E2B0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0" name="Grafik 7">
            <a:extLst>
              <a:ext uri="{FF2B5EF4-FFF2-40B4-BE49-F238E27FC236}">
                <a16:creationId xmlns:a16="http://schemas.microsoft.com/office/drawing/2014/main" id="{B4F05248-3008-464B-87E1-D81E6CD4FCD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11" name="Picture 2" descr="[GIZ-ProESA] Barra de logos-01">
            <a:extLst>
              <a:ext uri="{FF2B5EF4-FFF2-40B4-BE49-F238E27FC236}">
                <a16:creationId xmlns:a16="http://schemas.microsoft.com/office/drawing/2014/main" id="{BE315DA4-F33A-405D-A37F-D348913EAFD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468145" y="421824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162670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Spalten, Sub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7" name="Inhaltsplatzhalter 2"/>
          <p:cNvSpPr>
            <a:spLocks noGrp="1"/>
          </p:cNvSpPr>
          <p:nvPr>
            <p:ph idx="1" hasCustomPrompt="1"/>
          </p:nvPr>
        </p:nvSpPr>
        <p:spPr>
          <a:xfrm>
            <a:off x="684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8" name="Inhaltsplatzhalter 2"/>
          <p:cNvSpPr>
            <a:spLocks noGrp="1"/>
          </p:cNvSpPr>
          <p:nvPr>
            <p:ph idx="12" hasCustomPrompt="1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/>
              <a:t>Text durch klicken hinzufügen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pic>
        <p:nvPicPr>
          <p:cNvPr id="9" name="Picture 2" descr="[GIZ-ProESA] Barra de logos-01">
            <a:extLst>
              <a:ext uri="{FF2B5EF4-FFF2-40B4-BE49-F238E27FC236}">
                <a16:creationId xmlns:a16="http://schemas.microsoft.com/office/drawing/2014/main" id="{4D1419DB-21D8-4920-BE5E-D175EDC364EB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0" name="Grafik 7">
            <a:extLst>
              <a:ext uri="{FF2B5EF4-FFF2-40B4-BE49-F238E27FC236}">
                <a16:creationId xmlns:a16="http://schemas.microsoft.com/office/drawing/2014/main" id="{9F92ACE8-0BE3-46DE-8BAD-5BC1C87379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11" name="Picture 2" descr="[GIZ-ProESA] Barra de logos-01">
            <a:extLst>
              <a:ext uri="{FF2B5EF4-FFF2-40B4-BE49-F238E27FC236}">
                <a16:creationId xmlns:a16="http://schemas.microsoft.com/office/drawing/2014/main" id="{82FEAA1C-5796-44CA-A1BE-664A47B64C45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468145" y="421824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179538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2 Spalten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000" y="1483200"/>
            <a:ext cx="7776000" cy="617928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2862776" y="6581001"/>
            <a:ext cx="3418449" cy="24622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XXX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1"/>
          </p:nvPr>
        </p:nvSpPr>
        <p:spPr>
          <a:xfrm>
            <a:off x="679155" y="6581001"/>
            <a:ext cx="1295400" cy="246221"/>
          </a:xfrm>
          <a:prstGeom prst="rect">
            <a:avLst/>
          </a:prstGeom>
        </p:spPr>
        <p:txBody>
          <a:bodyPr/>
          <a:lstStyle/>
          <a:p>
            <a:fld id="{9317A057-C766-48FB-B1EC-CC1898F04EF1}" type="datetime1">
              <a:rPr lang="de-DE" noProof="0" smtClean="0"/>
              <a:pPr/>
              <a:t>24.05.2018</a:t>
            </a:fld>
            <a:endParaRPr lang="de-DE" noProof="0"/>
          </a:p>
        </p:txBody>
      </p:sp>
      <p:sp>
        <p:nvSpPr>
          <p:cNvPr id="9" name="Inhaltsplatzhalter 2"/>
          <p:cNvSpPr>
            <a:spLocks noGrp="1"/>
          </p:cNvSpPr>
          <p:nvPr>
            <p:ph idx="1" hasCustomPrompt="1"/>
          </p:nvPr>
        </p:nvSpPr>
        <p:spPr>
          <a:xfrm>
            <a:off x="683999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/>
              <a:t>Erste Ebene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</p:txBody>
      </p:sp>
      <p:sp>
        <p:nvSpPr>
          <p:cNvPr id="10" name="Inhaltsplatzhalter 2"/>
          <p:cNvSpPr>
            <a:spLocks noGrp="1"/>
          </p:cNvSpPr>
          <p:nvPr>
            <p:ph idx="12" hasCustomPrompt="1"/>
          </p:nvPr>
        </p:nvSpPr>
        <p:spPr>
          <a:xfrm>
            <a:off x="4680000" y="2448000"/>
            <a:ext cx="3780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/>
              <a:t>Erste Ebene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</p:txBody>
      </p:sp>
      <p:pic>
        <p:nvPicPr>
          <p:cNvPr id="7" name="Picture 2" descr="[GIZ-ProESA] Barra de logos-01">
            <a:extLst>
              <a:ext uri="{FF2B5EF4-FFF2-40B4-BE49-F238E27FC236}">
                <a16:creationId xmlns:a16="http://schemas.microsoft.com/office/drawing/2014/main" id="{C0C74319-FF22-4ED3-87F2-927A16CBE584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690C01E6-ADD2-40D9-9985-51E35F8533D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11" name="Picture 2" descr="[GIZ-ProESA] Barra de logos-01">
            <a:extLst>
              <a:ext uri="{FF2B5EF4-FFF2-40B4-BE49-F238E27FC236}">
                <a16:creationId xmlns:a16="http://schemas.microsoft.com/office/drawing/2014/main" id="{1F281982-9A07-41C5-80E1-C987E1B5DFDE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468145" y="421824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3457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9"/>
          <p:cNvSpPr/>
          <p:nvPr userDrawn="1"/>
        </p:nvSpPr>
        <p:spPr bwMode="auto">
          <a:xfrm>
            <a:off x="7721600" y="6604000"/>
            <a:ext cx="1422400" cy="254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de-DE">
              <a:cs typeface="+mn-cs"/>
            </a:endParaRPr>
          </a:p>
        </p:txBody>
      </p:sp>
      <p:sp>
        <p:nvSpPr>
          <p:cNvPr id="8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 baseline="0"/>
            </a:lvl1pPr>
          </a:lstStyle>
          <a:p>
            <a:r>
              <a:rPr lang="de-DE" dirty="0"/>
              <a:t>Formatvorlage des Untertitelmasters durch Klicken bearbeiten</a:t>
            </a:r>
          </a:p>
        </p:txBody>
      </p:sp>
      <p:sp>
        <p:nvSpPr>
          <p:cNvPr id="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</p:spPr>
        <p:txBody>
          <a:bodyPr anchor="ctr"/>
          <a:lstStyle>
            <a:lvl1pPr algn="ctr">
              <a:defRPr sz="3600"/>
            </a:lvl1pPr>
          </a:lstStyle>
          <a:p>
            <a:r>
              <a:rPr lang="de-DE" dirty="0"/>
              <a:t>Titelmasterformat durch Klicken bearbeiten</a:t>
            </a:r>
          </a:p>
        </p:txBody>
      </p:sp>
      <p:pic>
        <p:nvPicPr>
          <p:cNvPr id="5" name="Picture 2" descr="[GIZ-ProESA] Barra de logos-01">
            <a:extLst>
              <a:ext uri="{FF2B5EF4-FFF2-40B4-BE49-F238E27FC236}">
                <a16:creationId xmlns:a16="http://schemas.microsoft.com/office/drawing/2014/main" id="{56603800-5ED2-4A88-B581-9D90611674CD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65776" y="0"/>
            <a:ext cx="3998964" cy="1204979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7" name="Grafik 7">
            <a:extLst>
              <a:ext uri="{FF2B5EF4-FFF2-40B4-BE49-F238E27FC236}">
                <a16:creationId xmlns:a16="http://schemas.microsoft.com/office/drawing/2014/main" id="{0D6AEE22-9DA9-4709-BCE1-6288E80D54C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5" y="103546"/>
            <a:ext cx="1605973" cy="997886"/>
          </a:xfrm>
          <a:prstGeom prst="rect">
            <a:avLst/>
          </a:prstGeom>
        </p:spPr>
      </p:pic>
      <p:pic>
        <p:nvPicPr>
          <p:cNvPr id="10" name="Picture 2" descr="[GIZ-ProESA] Barra de logos-01">
            <a:extLst>
              <a:ext uri="{FF2B5EF4-FFF2-40B4-BE49-F238E27FC236}">
                <a16:creationId xmlns:a16="http://schemas.microsoft.com/office/drawing/2014/main" id="{BB2B7B8E-67AA-4AC5-AE50-F10B31F24715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399" t="38299" r="46731" b="12670"/>
          <a:stretch/>
        </p:blipFill>
        <p:spPr bwMode="auto">
          <a:xfrm>
            <a:off x="2468145" y="421824"/>
            <a:ext cx="1872000" cy="7560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99ACBE8-CF85-4DCD-947E-A887D4E067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942" y="5729027"/>
            <a:ext cx="2128058" cy="150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88185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96464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72996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09567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54113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79663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62032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92794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01857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472447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850667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21382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gif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rafik 6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269"/>
          <a:stretch/>
        </p:blipFill>
        <p:spPr bwMode="auto">
          <a:xfrm>
            <a:off x="1670539" y="20761"/>
            <a:ext cx="7473461" cy="1115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Grafik 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851524"/>
            <a:ext cx="9144000" cy="100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9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000" y="2447999"/>
            <a:ext cx="7776000" cy="38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Erste Ebene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7579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684000" y="1483200"/>
            <a:ext cx="7776000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/>
              <a:t>Titel durch Klicken hinzufügen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8" r:id="rId2"/>
    <p:sldLayoutId id="2147483709" r:id="rId3"/>
    <p:sldLayoutId id="2147483714" r:id="rId4"/>
    <p:sldLayoutId id="2147483710" r:id="rId5"/>
    <p:sldLayoutId id="2147483711" r:id="rId6"/>
    <p:sldLayoutId id="2147483729" r:id="rId7"/>
  </p:sldLayoutIdLst>
  <p:transition/>
  <p:hf sldNum="0"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60000" indent="-360000" algn="l" rtl="0" eaLnBrk="1" fontAlgn="base" hangingPunct="1">
        <a:spcBef>
          <a:spcPts val="400"/>
        </a:spcBef>
        <a:spcAft>
          <a:spcPts val="800"/>
        </a:spcAft>
        <a:buClr>
          <a:srgbClr val="C80F0F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  <a:ea typeface="+mn-ea"/>
          <a:cs typeface="+mn-cs"/>
        </a:defRPr>
      </a:lvl1pPr>
      <a:lvl2pPr marL="7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2pPr>
      <a:lvl3pPr marL="10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>
          <a:solidFill>
            <a:srgbClr val="6E6452"/>
          </a:solidFill>
          <a:latin typeface="+mn-lt"/>
        </a:defRPr>
      </a:lvl3pPr>
      <a:lvl4pPr marL="14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4pPr>
      <a:lvl5pPr marL="180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x-none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x-none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986CC-1D20-4A45-A582-657DC8FBDEBD}" type="datetimeFigureOut">
              <a:rPr lang="x-none" smtClean="0"/>
              <a:t>24/05/2018</a:t>
            </a:fld>
            <a:endParaRPr lang="x-none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6CDFF-62B6-47AD-A153-100CE9A39FEC}" type="slidenum">
              <a:rPr lang="x-none" smtClean="0"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08774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21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0.png"/><Relationship Id="rId5" Type="http://schemas.openxmlformats.org/officeDocument/2006/relationships/image" Target="../media/image11.svg"/><Relationship Id="rId10" Type="http://schemas.openxmlformats.org/officeDocument/2006/relationships/image" Target="../media/image19.svg"/><Relationship Id="rId4" Type="http://schemas.openxmlformats.org/officeDocument/2006/relationships/image" Target="../media/image10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X:\1.GIZ no Brasil\19. Artes\Imagem folder e cabeçalho\2012-08-01_Imagem_GIZ-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98129"/>
            <a:ext cx="9142810" cy="1370746"/>
          </a:xfrm>
          <a:prstGeom prst="rect">
            <a:avLst/>
          </a:prstGeom>
          <a:noFill/>
        </p:spPr>
      </p:pic>
      <p:sp>
        <p:nvSpPr>
          <p:cNvPr id="15" name="Rechteck 1"/>
          <p:cNvSpPr/>
          <p:nvPr/>
        </p:nvSpPr>
        <p:spPr>
          <a:xfrm>
            <a:off x="450376" y="3373907"/>
            <a:ext cx="8695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Cooperação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Alemã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para o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Desenvolvimento</a:t>
            </a:r>
            <a:r>
              <a:rPr lang="es-ES" sz="180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s-ES" sz="1800" err="1">
                <a:solidFill>
                  <a:schemeClr val="bg1">
                    <a:lumMod val="50000"/>
                  </a:schemeClr>
                </a:solidFill>
              </a:rPr>
              <a:t>Sustentável</a:t>
            </a:r>
            <a:endParaRPr lang="de-DE" sz="1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Rechteck 1"/>
          <p:cNvSpPr/>
          <p:nvPr/>
        </p:nvSpPr>
        <p:spPr>
          <a:xfrm>
            <a:off x="223457" y="4221704"/>
            <a:ext cx="8695895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600" dirty="0">
              <a:solidFill>
                <a:schemeClr val="tx1"/>
              </a:solidFill>
            </a:endParaRPr>
          </a:p>
          <a:p>
            <a:r>
              <a:rPr lang="pt-BR" sz="1600" dirty="0">
                <a:solidFill>
                  <a:schemeClr val="tx1"/>
                </a:solidFill>
              </a:rPr>
              <a:t>Medidas de Eficiência Energética no Saneamento - </a:t>
            </a:r>
            <a:r>
              <a:rPr lang="pt-BR" sz="1600" dirty="0" err="1">
                <a:solidFill>
                  <a:schemeClr val="tx1"/>
                </a:solidFill>
              </a:rPr>
              <a:t>Kahoot</a:t>
            </a:r>
            <a:endParaRPr lang="pt-BR" sz="1600" dirty="0">
              <a:solidFill>
                <a:schemeClr val="tx1"/>
              </a:solidFill>
            </a:endParaRPr>
          </a:p>
          <a:p>
            <a:r>
              <a:rPr lang="pt-BR" sz="1800" dirty="0">
                <a:solidFill>
                  <a:schemeClr val="bg1">
                    <a:lumMod val="50000"/>
                  </a:schemeClr>
                </a:solidFill>
              </a:rPr>
              <a:t>	</a:t>
            </a:r>
          </a:p>
          <a:p>
            <a:r>
              <a:rPr lang="pt-BR" sz="1800" dirty="0">
                <a:solidFill>
                  <a:schemeClr val="bg1">
                    <a:lumMod val="50000"/>
                  </a:schemeClr>
                </a:solidFill>
              </a:rPr>
              <a:t>Jessica Rocha Gama – </a:t>
            </a:r>
            <a:r>
              <a:rPr lang="pt-BR" sz="1800" dirty="0" err="1">
                <a:solidFill>
                  <a:schemeClr val="bg1">
                    <a:lumMod val="50000"/>
                  </a:schemeClr>
                </a:solidFill>
              </a:rPr>
              <a:t>ProEESA</a:t>
            </a:r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sz="18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pt-BR" sz="1600" dirty="0">
                <a:solidFill>
                  <a:schemeClr val="tx1"/>
                </a:solidFill>
              </a:rPr>
              <a:t>Fortaleza 28.05.2018 </a:t>
            </a:r>
            <a:endParaRPr lang="pt-BR" sz="1200" dirty="0">
              <a:solidFill>
                <a:schemeClr val="tx1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58"/>
          <a:stretch/>
        </p:blipFill>
        <p:spPr>
          <a:xfrm>
            <a:off x="4257040" y="-489846"/>
            <a:ext cx="4886960" cy="200951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9" name="Retângulo 8"/>
          <p:cNvSpPr/>
          <p:nvPr/>
        </p:nvSpPr>
        <p:spPr bwMode="auto">
          <a:xfrm>
            <a:off x="0" y="5883696"/>
            <a:ext cx="9144000" cy="97430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1" i="0" u="none" strike="noStrike" cap="none" normalizeH="0" baseline="0">
              <a:ln>
                <a:noFill/>
              </a:ln>
              <a:solidFill>
                <a:srgbClr val="999999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06950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6">
            <a:extLst>
              <a:ext uri="{FF2B5EF4-FFF2-40B4-BE49-F238E27FC236}">
                <a16:creationId xmlns:a16="http://schemas.microsoft.com/office/drawing/2014/main" id="{3708D38E-D4B3-418A-9A38-CE58E47C145C}"/>
              </a:ext>
            </a:extLst>
          </p:cNvPr>
          <p:cNvSpPr txBox="1">
            <a:spLocks/>
          </p:cNvSpPr>
          <p:nvPr/>
        </p:nvSpPr>
        <p:spPr bwMode="auto">
          <a:xfrm>
            <a:off x="1" y="1595257"/>
            <a:ext cx="9143999" cy="43200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kern="0" dirty="0">
                <a:solidFill>
                  <a:schemeClr val="bg1"/>
                </a:solidFill>
              </a:rPr>
              <a:t>       A dimensão da eficiência energética</a:t>
            </a:r>
          </a:p>
          <a:p>
            <a:endParaRPr lang="pt-BR" b="1" kern="0" dirty="0">
              <a:solidFill>
                <a:schemeClr val="bg1"/>
              </a:solidFill>
            </a:endParaRPr>
          </a:p>
          <a:p>
            <a:endParaRPr lang="pt-BR" b="1" kern="0" dirty="0">
              <a:solidFill>
                <a:schemeClr val="bg1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AF7E722-0873-4E29-9328-6D4A5D2B817F}"/>
              </a:ext>
            </a:extLst>
          </p:cNvPr>
          <p:cNvPicPr/>
          <p:nvPr/>
        </p:nvPicPr>
        <p:blipFill rotWithShape="1">
          <a:blip r:embed="rId2"/>
          <a:srcRect l="39546" t="23259" r="38724" b="42883"/>
          <a:stretch/>
        </p:blipFill>
        <p:spPr bwMode="auto">
          <a:xfrm>
            <a:off x="1254594" y="2742865"/>
            <a:ext cx="2193558" cy="17411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Gráfico 6">
            <a:extLst>
              <a:ext uri="{FF2B5EF4-FFF2-40B4-BE49-F238E27FC236}">
                <a16:creationId xmlns:a16="http://schemas.microsoft.com/office/drawing/2014/main" id="{6D70861E-D177-4137-884B-080B6845DD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37935" y="2742865"/>
            <a:ext cx="1741192" cy="1741192"/>
          </a:xfrm>
          <a:prstGeom prst="rect">
            <a:avLst/>
          </a:prstGeom>
        </p:spPr>
      </p:pic>
      <p:sp>
        <p:nvSpPr>
          <p:cNvPr id="9" name="Título 2">
            <a:extLst>
              <a:ext uri="{FF2B5EF4-FFF2-40B4-BE49-F238E27FC236}">
                <a16:creationId xmlns:a16="http://schemas.microsoft.com/office/drawing/2014/main" id="{95E779FF-65C9-4E71-9DD2-D740165D3C51}"/>
              </a:ext>
            </a:extLst>
          </p:cNvPr>
          <p:cNvSpPr txBox="1">
            <a:spLocks/>
          </p:cNvSpPr>
          <p:nvPr/>
        </p:nvSpPr>
        <p:spPr bwMode="auto">
          <a:xfrm>
            <a:off x="5561977" y="5121529"/>
            <a:ext cx="2461300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b="0" kern="0" dirty="0">
                <a:solidFill>
                  <a:schemeClr val="tx1"/>
                </a:solidFill>
              </a:rPr>
              <a:t>Ambiental</a:t>
            </a:r>
          </a:p>
        </p:txBody>
      </p:sp>
      <p:sp>
        <p:nvSpPr>
          <p:cNvPr id="10" name="Título 2">
            <a:extLst>
              <a:ext uri="{FF2B5EF4-FFF2-40B4-BE49-F238E27FC236}">
                <a16:creationId xmlns:a16="http://schemas.microsoft.com/office/drawing/2014/main" id="{DEAD8257-8233-4246-B17B-B94CDC2D5134}"/>
              </a:ext>
            </a:extLst>
          </p:cNvPr>
          <p:cNvSpPr txBox="1">
            <a:spLocks/>
          </p:cNvSpPr>
          <p:nvPr/>
        </p:nvSpPr>
        <p:spPr bwMode="auto">
          <a:xfrm>
            <a:off x="1120723" y="5068767"/>
            <a:ext cx="2461300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b="0" kern="0" dirty="0">
                <a:solidFill>
                  <a:schemeClr val="tx1"/>
                </a:solidFill>
              </a:rPr>
              <a:t>Econômica</a:t>
            </a:r>
          </a:p>
        </p:txBody>
      </p:sp>
    </p:spTree>
    <p:extLst>
      <p:ext uri="{BB962C8B-B14F-4D97-AF65-F5344CB8AC3E}">
        <p14:creationId xmlns:p14="http://schemas.microsoft.com/office/powerpoint/2010/main" val="3546985325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6">
            <a:extLst>
              <a:ext uri="{FF2B5EF4-FFF2-40B4-BE49-F238E27FC236}">
                <a16:creationId xmlns:a16="http://schemas.microsoft.com/office/drawing/2014/main" id="{3708D38E-D4B3-418A-9A38-CE58E47C145C}"/>
              </a:ext>
            </a:extLst>
          </p:cNvPr>
          <p:cNvSpPr txBox="1">
            <a:spLocks/>
          </p:cNvSpPr>
          <p:nvPr/>
        </p:nvSpPr>
        <p:spPr bwMode="auto">
          <a:xfrm>
            <a:off x="1" y="1595257"/>
            <a:ext cx="9143999" cy="43200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kern="0" dirty="0">
                <a:solidFill>
                  <a:schemeClr val="bg1"/>
                </a:solidFill>
              </a:rPr>
              <a:t>       A dimensão da eficiência</a:t>
            </a:r>
            <a:endParaRPr lang="pt-BR" b="1" kern="0" dirty="0">
              <a:solidFill>
                <a:schemeClr val="bg1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AF7E722-0873-4E29-9328-6D4A5D2B817F}"/>
              </a:ext>
            </a:extLst>
          </p:cNvPr>
          <p:cNvPicPr/>
          <p:nvPr/>
        </p:nvPicPr>
        <p:blipFill rotWithShape="1">
          <a:blip r:embed="rId2"/>
          <a:srcRect l="39546" t="23259" r="38724" b="42883"/>
          <a:stretch/>
        </p:blipFill>
        <p:spPr bwMode="auto">
          <a:xfrm>
            <a:off x="1254594" y="2742865"/>
            <a:ext cx="2193558" cy="17411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ítulo 2">
            <a:extLst>
              <a:ext uri="{FF2B5EF4-FFF2-40B4-BE49-F238E27FC236}">
                <a16:creationId xmlns:a16="http://schemas.microsoft.com/office/drawing/2014/main" id="{DEAD8257-8233-4246-B17B-B94CDC2D5134}"/>
              </a:ext>
            </a:extLst>
          </p:cNvPr>
          <p:cNvSpPr txBox="1">
            <a:spLocks/>
          </p:cNvSpPr>
          <p:nvPr/>
        </p:nvSpPr>
        <p:spPr bwMode="auto">
          <a:xfrm>
            <a:off x="1120723" y="5068767"/>
            <a:ext cx="2461300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b="0" kern="0" dirty="0">
                <a:solidFill>
                  <a:schemeClr val="tx1"/>
                </a:solidFill>
              </a:rPr>
              <a:t>Econômica</a:t>
            </a:r>
          </a:p>
        </p:txBody>
      </p:sp>
      <p:sp>
        <p:nvSpPr>
          <p:cNvPr id="8" name="Título 2">
            <a:extLst>
              <a:ext uri="{FF2B5EF4-FFF2-40B4-BE49-F238E27FC236}">
                <a16:creationId xmlns:a16="http://schemas.microsoft.com/office/drawing/2014/main" id="{6588F3A3-3B6B-43B4-A8D2-EA620A5EB175}"/>
              </a:ext>
            </a:extLst>
          </p:cNvPr>
          <p:cNvSpPr txBox="1">
            <a:spLocks/>
          </p:cNvSpPr>
          <p:nvPr/>
        </p:nvSpPr>
        <p:spPr bwMode="auto">
          <a:xfrm>
            <a:off x="4185138" y="3304497"/>
            <a:ext cx="473905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b="0" kern="0" dirty="0">
                <a:solidFill>
                  <a:schemeClr val="tx1"/>
                </a:solidFill>
              </a:rPr>
              <a:t>$R      USD</a:t>
            </a:r>
          </a:p>
          <a:p>
            <a:endParaRPr lang="pt-BR" b="0" kern="0" dirty="0">
              <a:solidFill>
                <a:schemeClr val="tx1"/>
              </a:solidFill>
            </a:endParaRPr>
          </a:p>
          <a:p>
            <a:pPr algn="l"/>
            <a:r>
              <a:rPr lang="pt-BR" b="0" kern="0" dirty="0">
                <a:solidFill>
                  <a:schemeClr val="tx1"/>
                </a:solidFill>
              </a:rPr>
              <a:t>Custos evitados </a:t>
            </a:r>
          </a:p>
          <a:p>
            <a:pPr algn="l"/>
            <a:r>
              <a:rPr lang="pt-BR" b="0" kern="0" dirty="0">
                <a:solidFill>
                  <a:schemeClr val="tx1"/>
                </a:solidFill>
              </a:rPr>
              <a:t>Custos economizados</a:t>
            </a:r>
          </a:p>
        </p:txBody>
      </p:sp>
    </p:spTree>
    <p:extLst>
      <p:ext uri="{BB962C8B-B14F-4D97-AF65-F5344CB8AC3E}">
        <p14:creationId xmlns:p14="http://schemas.microsoft.com/office/powerpoint/2010/main" val="205569563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6">
            <a:extLst>
              <a:ext uri="{FF2B5EF4-FFF2-40B4-BE49-F238E27FC236}">
                <a16:creationId xmlns:a16="http://schemas.microsoft.com/office/drawing/2014/main" id="{3708D38E-D4B3-418A-9A38-CE58E47C145C}"/>
              </a:ext>
            </a:extLst>
          </p:cNvPr>
          <p:cNvSpPr txBox="1">
            <a:spLocks/>
          </p:cNvSpPr>
          <p:nvPr/>
        </p:nvSpPr>
        <p:spPr bwMode="auto">
          <a:xfrm>
            <a:off x="1" y="1595257"/>
            <a:ext cx="9143999" cy="43200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kern="0" dirty="0">
                <a:solidFill>
                  <a:schemeClr val="bg1"/>
                </a:solidFill>
              </a:rPr>
              <a:t>       A dimensão da eficiência</a:t>
            </a:r>
            <a:endParaRPr lang="pt-BR" b="1" kern="0" dirty="0">
              <a:solidFill>
                <a:schemeClr val="bg1"/>
              </a:solidFill>
            </a:endParaRPr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6D70861E-D177-4137-884B-080B6845DD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37935" y="2742865"/>
            <a:ext cx="1741192" cy="1741192"/>
          </a:xfrm>
          <a:prstGeom prst="rect">
            <a:avLst/>
          </a:prstGeom>
        </p:spPr>
      </p:pic>
      <p:sp>
        <p:nvSpPr>
          <p:cNvPr id="9" name="Título 2">
            <a:extLst>
              <a:ext uri="{FF2B5EF4-FFF2-40B4-BE49-F238E27FC236}">
                <a16:creationId xmlns:a16="http://schemas.microsoft.com/office/drawing/2014/main" id="{95E779FF-65C9-4E71-9DD2-D740165D3C51}"/>
              </a:ext>
            </a:extLst>
          </p:cNvPr>
          <p:cNvSpPr txBox="1">
            <a:spLocks/>
          </p:cNvSpPr>
          <p:nvPr/>
        </p:nvSpPr>
        <p:spPr bwMode="auto">
          <a:xfrm>
            <a:off x="5561977" y="5121529"/>
            <a:ext cx="2461300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b="0" kern="0" dirty="0">
                <a:solidFill>
                  <a:schemeClr val="tx1"/>
                </a:solidFill>
              </a:rPr>
              <a:t>Ambiental</a:t>
            </a:r>
          </a:p>
        </p:txBody>
      </p:sp>
      <p:sp>
        <p:nvSpPr>
          <p:cNvPr id="8" name="Título 2">
            <a:extLst>
              <a:ext uri="{FF2B5EF4-FFF2-40B4-BE49-F238E27FC236}">
                <a16:creationId xmlns:a16="http://schemas.microsoft.com/office/drawing/2014/main" id="{5C80293B-ACDE-48A3-AF80-A120D8F139EC}"/>
              </a:ext>
            </a:extLst>
          </p:cNvPr>
          <p:cNvSpPr txBox="1">
            <a:spLocks/>
          </p:cNvSpPr>
          <p:nvPr/>
        </p:nvSpPr>
        <p:spPr bwMode="auto">
          <a:xfrm>
            <a:off x="936539" y="2995574"/>
            <a:ext cx="473905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2000" b="0" kern="0" dirty="0">
                <a:solidFill>
                  <a:schemeClr val="tx1"/>
                </a:solidFill>
              </a:rPr>
              <a:t>Água não perdida (m</a:t>
            </a:r>
            <a:r>
              <a:rPr lang="pt-BR" sz="2000" b="0" kern="0" baseline="30000" dirty="0">
                <a:solidFill>
                  <a:schemeClr val="tx1"/>
                </a:solidFill>
              </a:rPr>
              <a:t>3</a:t>
            </a:r>
            <a:r>
              <a:rPr lang="pt-BR" sz="2000" b="0" kern="0" dirty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FE2429FE-9216-4956-BCCE-96F4917BB19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88" y="2799406"/>
            <a:ext cx="984590" cy="9401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ráfico 2">
            <a:extLst>
              <a:ext uri="{FF2B5EF4-FFF2-40B4-BE49-F238E27FC236}">
                <a16:creationId xmlns:a16="http://schemas.microsoft.com/office/drawing/2014/main" id="{1022F9F9-9384-45DC-9264-956082AE48C5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97937" y="4206210"/>
            <a:ext cx="1106492" cy="105653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F74A3D46-9C99-481A-B9EA-359B164AD71C}"/>
              </a:ext>
            </a:extLst>
          </p:cNvPr>
          <p:cNvPicPr/>
          <p:nvPr/>
        </p:nvPicPr>
        <p:blipFill rotWithShape="1">
          <a:blip r:embed="rId7"/>
          <a:srcRect l="36325" t="36135" r="37280" b="30425"/>
          <a:stretch/>
        </p:blipFill>
        <p:spPr bwMode="auto">
          <a:xfrm>
            <a:off x="57698" y="5488185"/>
            <a:ext cx="1639644" cy="10629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Título 2">
            <a:extLst>
              <a:ext uri="{FF2B5EF4-FFF2-40B4-BE49-F238E27FC236}">
                <a16:creationId xmlns:a16="http://schemas.microsoft.com/office/drawing/2014/main" id="{C519CAD6-9419-43F9-9F61-2EC181F75DB8}"/>
              </a:ext>
            </a:extLst>
          </p:cNvPr>
          <p:cNvSpPr txBox="1">
            <a:spLocks/>
          </p:cNvSpPr>
          <p:nvPr/>
        </p:nvSpPr>
        <p:spPr bwMode="auto">
          <a:xfrm>
            <a:off x="936539" y="4469989"/>
            <a:ext cx="473905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2000" b="0" kern="0">
                <a:solidFill>
                  <a:schemeClr val="tx1"/>
                </a:solidFill>
              </a:rPr>
              <a:t>Energia evitada (</a:t>
            </a:r>
            <a:r>
              <a:rPr lang="pt-BR" sz="2000" b="0" kern="0" dirty="0">
                <a:solidFill>
                  <a:schemeClr val="tx1"/>
                </a:solidFill>
              </a:rPr>
              <a:t>kWh</a:t>
            </a:r>
            <a:r>
              <a:rPr lang="pt-BR" sz="2000" b="0" kern="0" baseline="30000" dirty="0">
                <a:solidFill>
                  <a:schemeClr val="tx1"/>
                </a:solidFill>
              </a:rPr>
              <a:t>3</a:t>
            </a:r>
            <a:r>
              <a:rPr lang="pt-BR" sz="2000" b="0" kern="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5" name="Título 2">
            <a:extLst>
              <a:ext uri="{FF2B5EF4-FFF2-40B4-BE49-F238E27FC236}">
                <a16:creationId xmlns:a16="http://schemas.microsoft.com/office/drawing/2014/main" id="{D750A8C4-E741-4162-A0E0-9BA5FA271714}"/>
              </a:ext>
            </a:extLst>
          </p:cNvPr>
          <p:cNvSpPr txBox="1">
            <a:spLocks/>
          </p:cNvSpPr>
          <p:nvPr/>
        </p:nvSpPr>
        <p:spPr bwMode="auto">
          <a:xfrm>
            <a:off x="1260133" y="5964899"/>
            <a:ext cx="4739054" cy="61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sz="2000" b="0" kern="0" dirty="0">
                <a:solidFill>
                  <a:schemeClr val="tx1"/>
                </a:solidFill>
              </a:rPr>
              <a:t>Emissões não emitidas (</a:t>
            </a:r>
            <a:r>
              <a:rPr lang="pt-BR" sz="2000" b="0" kern="0" dirty="0" err="1">
                <a:solidFill>
                  <a:schemeClr val="tx1"/>
                </a:solidFill>
              </a:rPr>
              <a:t>ton</a:t>
            </a:r>
            <a:r>
              <a:rPr lang="pt-BR" sz="2000" b="0" kern="0" dirty="0">
                <a:solidFill>
                  <a:schemeClr val="tx1"/>
                </a:solidFill>
              </a:rPr>
              <a:t> CO</a:t>
            </a:r>
            <a:r>
              <a:rPr lang="pt-BR" sz="2000" b="0" kern="0" baseline="-25000" dirty="0">
                <a:solidFill>
                  <a:schemeClr val="tx1"/>
                </a:solidFill>
              </a:rPr>
              <a:t>2</a:t>
            </a:r>
            <a:r>
              <a:rPr lang="pt-BR" sz="2000" b="0" kern="0" dirty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4959136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78B7CA31-10B1-43FA-B759-4D95914126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8479"/>
          <a:stretch/>
        </p:blipFill>
        <p:spPr>
          <a:xfrm>
            <a:off x="250914" y="3339920"/>
            <a:ext cx="8816236" cy="1490824"/>
          </a:xfrm>
          <a:prstGeom prst="rect">
            <a:avLst/>
          </a:prstGeom>
        </p:spPr>
      </p:pic>
      <p:sp>
        <p:nvSpPr>
          <p:cNvPr id="4" name="Titel 6">
            <a:extLst>
              <a:ext uri="{FF2B5EF4-FFF2-40B4-BE49-F238E27FC236}">
                <a16:creationId xmlns:a16="http://schemas.microsoft.com/office/drawing/2014/main" id="{3708D38E-D4B3-418A-9A38-CE58E47C145C}"/>
              </a:ext>
            </a:extLst>
          </p:cNvPr>
          <p:cNvSpPr txBox="1">
            <a:spLocks/>
          </p:cNvSpPr>
          <p:nvPr/>
        </p:nvSpPr>
        <p:spPr bwMode="auto">
          <a:xfrm>
            <a:off x="1764172" y="1614536"/>
            <a:ext cx="7379828" cy="432000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rgbClr val="6E645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pt-BR" kern="0" dirty="0">
                <a:solidFill>
                  <a:schemeClr val="bg1"/>
                </a:solidFill>
              </a:rPr>
              <a:t>       Impacto de medidas de eficiência energética</a:t>
            </a:r>
            <a:endParaRPr lang="pt-BR" b="1" kern="0" dirty="0">
              <a:solidFill>
                <a:schemeClr val="bg1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AF7E722-0873-4E29-9328-6D4A5D2B817F}"/>
              </a:ext>
            </a:extLst>
          </p:cNvPr>
          <p:cNvPicPr/>
          <p:nvPr/>
        </p:nvPicPr>
        <p:blipFill rotWithShape="1">
          <a:blip r:embed="rId3"/>
          <a:srcRect l="39546" t="23259" r="38724" b="42883"/>
          <a:stretch/>
        </p:blipFill>
        <p:spPr bwMode="auto">
          <a:xfrm>
            <a:off x="1722873" y="2333664"/>
            <a:ext cx="1321552" cy="10550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Gráfico 6">
            <a:extLst>
              <a:ext uri="{FF2B5EF4-FFF2-40B4-BE49-F238E27FC236}">
                <a16:creationId xmlns:a16="http://schemas.microsoft.com/office/drawing/2014/main" id="{6D70861E-D177-4137-884B-080B6845DD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723784" y="5113514"/>
            <a:ext cx="723486" cy="723486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FCFC94C-73BA-4786-8CF0-15DBBBBBE93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0" t="7922" r="3796" b="41458"/>
          <a:stretch/>
        </p:blipFill>
        <p:spPr>
          <a:xfrm>
            <a:off x="153971" y="1075900"/>
            <a:ext cx="1710634" cy="1617328"/>
          </a:xfrm>
          <a:prstGeom prst="rect">
            <a:avLst/>
          </a:prstGeom>
        </p:spPr>
      </p:pic>
      <p:pic>
        <p:nvPicPr>
          <p:cNvPr id="12" name="Gráfico 2">
            <a:extLst>
              <a:ext uri="{FF2B5EF4-FFF2-40B4-BE49-F238E27FC236}">
                <a16:creationId xmlns:a16="http://schemas.microsoft.com/office/drawing/2014/main" id="{7EA7BE16-1295-4452-A973-C069EEF94C6A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078439" y="2417794"/>
            <a:ext cx="889477" cy="77673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1F710435-6213-4355-856C-15048DB93943}"/>
              </a:ext>
            </a:extLst>
          </p:cNvPr>
          <p:cNvPicPr/>
          <p:nvPr/>
        </p:nvPicPr>
        <p:blipFill rotWithShape="1">
          <a:blip r:embed="rId3"/>
          <a:srcRect l="39546" t="23259" r="38724" b="42883"/>
          <a:stretch/>
        </p:blipFill>
        <p:spPr bwMode="auto">
          <a:xfrm>
            <a:off x="1009288" y="4892005"/>
            <a:ext cx="1321552" cy="10550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Gráfico 2">
            <a:extLst>
              <a:ext uri="{FF2B5EF4-FFF2-40B4-BE49-F238E27FC236}">
                <a16:creationId xmlns:a16="http://schemas.microsoft.com/office/drawing/2014/main" id="{C3F5BAE2-D61D-48CC-991B-3344C6207EF1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511693" y="5031168"/>
            <a:ext cx="889477" cy="776733"/>
          </a:xfrm>
          <a:prstGeom prst="rect">
            <a:avLst/>
          </a:prstGeom>
        </p:spPr>
      </p:pic>
      <p:pic>
        <p:nvPicPr>
          <p:cNvPr id="3" name="Gráfico 2">
            <a:extLst>
              <a:ext uri="{FF2B5EF4-FFF2-40B4-BE49-F238E27FC236}">
                <a16:creationId xmlns:a16="http://schemas.microsoft.com/office/drawing/2014/main" id="{42A1C8E9-533D-46E6-A618-F242323A1A0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423622" y="5044016"/>
            <a:ext cx="751034" cy="751034"/>
          </a:xfrm>
          <a:prstGeom prst="rect">
            <a:avLst/>
          </a:prstGeom>
        </p:spPr>
      </p:pic>
      <p:pic>
        <p:nvPicPr>
          <p:cNvPr id="15" name="Gráfico 14">
            <a:extLst>
              <a:ext uri="{FF2B5EF4-FFF2-40B4-BE49-F238E27FC236}">
                <a16:creationId xmlns:a16="http://schemas.microsoft.com/office/drawing/2014/main" id="{57487CAF-9F98-4B2D-97D0-04BE7D5351C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523178" y="5000840"/>
            <a:ext cx="924994" cy="92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0499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DE7DECB0-A084-4DD3-AF4C-E52A34C60E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187" y="1402384"/>
            <a:ext cx="3857625" cy="68580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A5239285-8F10-45A8-9DD1-498EAB31705C}"/>
              </a:ext>
            </a:extLst>
          </p:cNvPr>
          <p:cNvSpPr txBox="1"/>
          <p:nvPr/>
        </p:nvSpPr>
        <p:spPr>
          <a:xfrm rot="20231453">
            <a:off x="5384127" y="3570443"/>
            <a:ext cx="261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celular</a:t>
            </a:r>
          </a:p>
        </p:txBody>
      </p:sp>
    </p:spTree>
    <p:extLst>
      <p:ext uri="{BB962C8B-B14F-4D97-AF65-F5344CB8AC3E}">
        <p14:creationId xmlns:p14="http://schemas.microsoft.com/office/powerpoint/2010/main" val="410589648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73ED6874-2E3B-4AC8-A729-BBD88F87C5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0"/>
          <a:stretch/>
        </p:blipFill>
        <p:spPr>
          <a:xfrm>
            <a:off x="982797" y="1311964"/>
            <a:ext cx="2952831" cy="504000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6A42DF2-8648-4AD4-ADD7-B3AC9BAFBC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0"/>
          <a:stretch/>
        </p:blipFill>
        <p:spPr>
          <a:xfrm>
            <a:off x="4670100" y="1219199"/>
            <a:ext cx="2952832" cy="50400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469694E8-2664-4350-A45C-DB1B1A3A3570}"/>
              </a:ext>
            </a:extLst>
          </p:cNvPr>
          <p:cNvSpPr txBox="1"/>
          <p:nvPr/>
        </p:nvSpPr>
        <p:spPr>
          <a:xfrm rot="20231453">
            <a:off x="3182346" y="2680527"/>
            <a:ext cx="261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celular</a:t>
            </a:r>
          </a:p>
        </p:txBody>
      </p:sp>
    </p:spTree>
    <p:extLst>
      <p:ext uri="{BB962C8B-B14F-4D97-AF65-F5344CB8AC3E}">
        <p14:creationId xmlns:p14="http://schemas.microsoft.com/office/powerpoint/2010/main" val="163606253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m 19">
            <a:extLst>
              <a:ext uri="{FF2B5EF4-FFF2-40B4-BE49-F238E27FC236}">
                <a16:creationId xmlns:a16="http://schemas.microsoft.com/office/drawing/2014/main" id="{D88C71FC-8AE2-4491-8453-85B4E71602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89" t="-3725" r="6890" b="47153"/>
          <a:stretch/>
        </p:blipFill>
        <p:spPr>
          <a:xfrm>
            <a:off x="119270" y="927652"/>
            <a:ext cx="4587653" cy="1637574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83D4C4A3-6B33-498D-BBEA-EDFF17057B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089" y="2134402"/>
            <a:ext cx="2227501" cy="3960000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D0D27F2C-FC0E-48D1-85C1-44E4A54E7A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082" y="2134402"/>
            <a:ext cx="2227501" cy="3960000"/>
          </a:xfrm>
          <a:prstGeom prst="rect">
            <a:avLst/>
          </a:prstGeom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CC31E4A1-CFAE-4FCA-B626-C5CA58DED3FA}"/>
              </a:ext>
            </a:extLst>
          </p:cNvPr>
          <p:cNvSpPr txBox="1"/>
          <p:nvPr/>
        </p:nvSpPr>
        <p:spPr>
          <a:xfrm rot="20231453">
            <a:off x="1436761" y="5503494"/>
            <a:ext cx="261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celular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A0E8702D-9A39-4998-B4B9-F1C64978C702}"/>
              </a:ext>
            </a:extLst>
          </p:cNvPr>
          <p:cNvSpPr txBox="1"/>
          <p:nvPr/>
        </p:nvSpPr>
        <p:spPr>
          <a:xfrm rot="20231453">
            <a:off x="-439459" y="2467923"/>
            <a:ext cx="261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computador</a:t>
            </a:r>
          </a:p>
        </p:txBody>
      </p:sp>
    </p:spTree>
    <p:extLst>
      <p:ext uri="{BB962C8B-B14F-4D97-AF65-F5344CB8AC3E}">
        <p14:creationId xmlns:p14="http://schemas.microsoft.com/office/powerpoint/2010/main" val="2604583580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ítulo 1">
            <a:extLst>
              <a:ext uri="{FF2B5EF4-FFF2-40B4-BE49-F238E27FC236}">
                <a16:creationId xmlns:a16="http://schemas.microsoft.com/office/drawing/2014/main" id="{68672F4D-6FC8-45C6-84A0-6D1B4468AE30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919E15AC-F168-4B4A-B1E6-5555695A834E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163C14E8-25BE-4B0E-B33A-F9ADE7472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4364"/>
            <a:ext cx="9144000" cy="4905375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28619FD-5ACA-4FA8-A8A1-9B5764E838E0}"/>
              </a:ext>
            </a:extLst>
          </p:cNvPr>
          <p:cNvSpPr txBox="1"/>
          <p:nvPr/>
        </p:nvSpPr>
        <p:spPr>
          <a:xfrm rot="20392200">
            <a:off x="5132477" y="3027760"/>
            <a:ext cx="35423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bg1"/>
                </a:solidFill>
              </a:rPr>
              <a:t>15 perguntas:</a:t>
            </a:r>
          </a:p>
          <a:p>
            <a:pPr algn="ctr"/>
            <a:r>
              <a:rPr lang="pt-BR" dirty="0">
                <a:solidFill>
                  <a:schemeClr val="bg1"/>
                </a:solidFill>
              </a:rPr>
              <a:t>2 de adaptação </a:t>
            </a:r>
          </a:p>
          <a:p>
            <a:pPr algn="ctr"/>
            <a:r>
              <a:rPr lang="pt-BR" dirty="0">
                <a:solidFill>
                  <a:schemeClr val="bg1"/>
                </a:solidFill>
              </a:rPr>
              <a:t>13 de jogo </a:t>
            </a:r>
          </a:p>
        </p:txBody>
      </p:sp>
    </p:spTree>
    <p:extLst>
      <p:ext uri="{BB962C8B-B14F-4D97-AF65-F5344CB8AC3E}">
        <p14:creationId xmlns:p14="http://schemas.microsoft.com/office/powerpoint/2010/main" val="197080616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ítulo 1">
            <a:extLst>
              <a:ext uri="{FF2B5EF4-FFF2-40B4-BE49-F238E27FC236}">
                <a16:creationId xmlns:a16="http://schemas.microsoft.com/office/drawing/2014/main" id="{CADC1252-0BAA-43BB-BC1E-46D506C8BECA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91FDE9D3-B234-41BF-A291-506C472AD0A1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7FCEFC8-7D46-4880-BAD8-E8296170A6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327"/>
          <a:stretch/>
        </p:blipFill>
        <p:spPr>
          <a:xfrm>
            <a:off x="795605" y="1243534"/>
            <a:ext cx="7552787" cy="371439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CABB05E-C519-486E-9C2D-0515047CAD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570" y="4256453"/>
            <a:ext cx="1418859" cy="2522416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4838DA45-708A-4EDC-A6EF-B6EABABE945B}"/>
              </a:ext>
            </a:extLst>
          </p:cNvPr>
          <p:cNvSpPr txBox="1"/>
          <p:nvPr/>
        </p:nvSpPr>
        <p:spPr>
          <a:xfrm rot="20231453">
            <a:off x="284262" y="4528943"/>
            <a:ext cx="2617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30 segundos para responder 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55A47931-651D-473D-883E-2FC38AC2F395}"/>
              </a:ext>
            </a:extLst>
          </p:cNvPr>
          <p:cNvSpPr txBox="1"/>
          <p:nvPr/>
        </p:nvSpPr>
        <p:spPr>
          <a:xfrm rot="20231453">
            <a:off x="3741015" y="6008109"/>
            <a:ext cx="261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celular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CE216F18-E8DB-4E24-BFFF-4F21772D7BCA}"/>
              </a:ext>
            </a:extLst>
          </p:cNvPr>
          <p:cNvSpPr txBox="1"/>
          <p:nvPr/>
        </p:nvSpPr>
        <p:spPr>
          <a:xfrm rot="20231453">
            <a:off x="6895797" y="1901488"/>
            <a:ext cx="261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computador</a:t>
            </a:r>
          </a:p>
        </p:txBody>
      </p:sp>
    </p:spTree>
    <p:extLst>
      <p:ext uri="{BB962C8B-B14F-4D97-AF65-F5344CB8AC3E}">
        <p14:creationId xmlns:p14="http://schemas.microsoft.com/office/powerpoint/2010/main" val="1808194037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ítulo 1">
            <a:extLst>
              <a:ext uri="{FF2B5EF4-FFF2-40B4-BE49-F238E27FC236}">
                <a16:creationId xmlns:a16="http://schemas.microsoft.com/office/drawing/2014/main" id="{FADEAF02-E291-436A-B611-2BB75AAB0D31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2F1D0F47-F80D-4274-A820-806F93BE2288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7D28F87-3F68-43B4-AA10-366D5459F9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463"/>
          <a:stretch/>
        </p:blipFill>
        <p:spPr>
          <a:xfrm>
            <a:off x="0" y="1391478"/>
            <a:ext cx="9144000" cy="4490209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EFCFD7A-CE75-4DE4-B4D0-1A08105BD5B8}"/>
              </a:ext>
            </a:extLst>
          </p:cNvPr>
          <p:cNvSpPr txBox="1"/>
          <p:nvPr/>
        </p:nvSpPr>
        <p:spPr>
          <a:xfrm rot="20764086">
            <a:off x="1786020" y="5599262"/>
            <a:ext cx="35301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tx1"/>
                </a:solidFill>
              </a:rPr>
              <a:t>Discussão e debate de opiniões</a:t>
            </a:r>
          </a:p>
        </p:txBody>
      </p:sp>
    </p:spTree>
    <p:extLst>
      <p:ext uri="{BB962C8B-B14F-4D97-AF65-F5344CB8AC3E}">
        <p14:creationId xmlns:p14="http://schemas.microsoft.com/office/powerpoint/2010/main" val="95800992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GIZ_Banner_Kopfzeile-Ausland (3)">
  <a:themeElements>
    <a:clrScheme name="GIZ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C80F0F"/>
      </a:accent1>
      <a:accent2>
        <a:srgbClr val="4B859F"/>
      </a:accent2>
      <a:accent3>
        <a:srgbClr val="B498BA"/>
      </a:accent3>
      <a:accent4>
        <a:srgbClr val="F3BF49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Personalizar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GIZ_Banner_Kopfzeile-Ausland (3)</Template>
  <TotalTime>38512</TotalTime>
  <Words>91</Words>
  <Application>Microsoft Office PowerPoint</Application>
  <PresentationFormat>Apresentação na tela (4:3)</PresentationFormat>
  <Paragraphs>34</Paragraphs>
  <Slides>11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11</vt:i4>
      </vt:variant>
    </vt:vector>
  </HeadingPairs>
  <TitlesOfParts>
    <vt:vector size="18" baseType="lpstr">
      <vt:lpstr>Arial</vt:lpstr>
      <vt:lpstr>Arial Narrow</vt:lpstr>
      <vt:lpstr>Calibri</vt:lpstr>
      <vt:lpstr>Calibri Light</vt:lpstr>
      <vt:lpstr>Wingdings</vt:lpstr>
      <vt:lpstr>GIZ_Banner_Kopfzeile-Ausland (3)</vt:lpstr>
      <vt:lpstr>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GIZ-Design</dc:creator>
  <cp:keywords>GIZ-Leerfolie</cp:keywords>
  <cp:lastModifiedBy>Jessica Gama</cp:lastModifiedBy>
  <cp:revision>847</cp:revision>
  <cp:lastPrinted>2017-05-16T09:08:27Z</cp:lastPrinted>
  <dcterms:created xsi:type="dcterms:W3CDTF">2013-09-05T11:54:56Z</dcterms:created>
  <dcterms:modified xsi:type="dcterms:W3CDTF">2018-05-24T23:07:10Z</dcterms:modified>
</cp:coreProperties>
</file>