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  <p:sldMasterId id="2147483716" r:id="rId2"/>
  </p:sldMasterIdLst>
  <p:notesMasterIdLst>
    <p:notesMasterId r:id="rId19"/>
  </p:notesMasterIdLst>
  <p:handoutMasterIdLst>
    <p:handoutMasterId r:id="rId20"/>
  </p:handoutMasterIdLst>
  <p:sldIdLst>
    <p:sldId id="861" r:id="rId3"/>
    <p:sldId id="984" r:id="rId4"/>
    <p:sldId id="877" r:id="rId5"/>
    <p:sldId id="967" r:id="rId6"/>
    <p:sldId id="979" r:id="rId7"/>
    <p:sldId id="968" r:id="rId8"/>
    <p:sldId id="980" r:id="rId9"/>
    <p:sldId id="969" r:id="rId10"/>
    <p:sldId id="971" r:id="rId11"/>
    <p:sldId id="981" r:id="rId12"/>
    <p:sldId id="972" r:id="rId13"/>
    <p:sldId id="982" r:id="rId14"/>
    <p:sldId id="973" r:id="rId15"/>
    <p:sldId id="983" r:id="rId16"/>
    <p:sldId id="978" r:id="rId17"/>
    <p:sldId id="916" r:id="rId18"/>
  </p:sldIdLst>
  <p:sldSz cx="9144000" cy="6858000" type="screen4x3"/>
  <p:notesSz cx="6858000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88">
          <p15:clr>
            <a:srgbClr val="A4A3A4"/>
          </p15:clr>
        </p15:guide>
        <p15:guide id="3" pos="288">
          <p15:clr>
            <a:srgbClr val="A4A3A4"/>
          </p15:clr>
        </p15:guide>
        <p15:guide id="4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Barreto" initials="MB" lastIdx="1" clrIdx="0">
    <p:extLst>
      <p:ext uri="{19B8F6BF-5375-455C-9EA6-DF929625EA0E}">
        <p15:presenceInfo xmlns:p15="http://schemas.microsoft.com/office/powerpoint/2012/main" userId="84c9c76ddd11164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7C5"/>
    <a:srgbClr val="CCAC7F"/>
    <a:srgbClr val="FB9A26"/>
    <a:srgbClr val="7AB3A7"/>
    <a:srgbClr val="929A98"/>
    <a:srgbClr val="00B7C6"/>
    <a:srgbClr val="002060"/>
    <a:srgbClr val="FF9D20"/>
    <a:srgbClr val="C80A0A"/>
    <a:srgbClr val="F3B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53" autoAdjust="0"/>
    <p:restoredTop sz="92037" autoAdjust="0"/>
  </p:normalViewPr>
  <p:slideViewPr>
    <p:cSldViewPr snapToGrid="0">
      <p:cViewPr varScale="1">
        <p:scale>
          <a:sx n="63" d="100"/>
          <a:sy n="63" d="100"/>
        </p:scale>
        <p:origin x="1314" y="90"/>
      </p:cViewPr>
      <p:guideLst>
        <p:guide orient="horz" pos="658"/>
        <p:guide orient="horz" pos="388"/>
        <p:guide pos="288"/>
        <p:guide pos="10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26"/>
        <p:guide pos="214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1" y="4715352"/>
            <a:ext cx="5029200" cy="446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9074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5877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4530102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988800" y="2857227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 durch klicken hinzufügen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pic>
        <p:nvPicPr>
          <p:cNvPr id="22" name="Imagem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022228"/>
            <a:ext cx="4152899" cy="83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großes Bil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 userDrawn="1"/>
        </p:nvSpPr>
        <p:spPr bwMode="auto">
          <a:xfrm rot="1156194" flipH="1">
            <a:off x="-2624521" y="-6130227"/>
            <a:ext cx="21178443" cy="15226856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3348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022228"/>
            <a:ext cx="4152899" cy="835771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267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 userDrawn="1"/>
        </p:nvSpPr>
        <p:spPr bwMode="auto">
          <a:xfrm rot="1156194" flipH="1">
            <a:off x="-2624521" y="-6130227"/>
            <a:ext cx="21178443" cy="15226856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022228"/>
            <a:ext cx="4152899" cy="83577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9538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B925B431-E4C1-4B83-9E90-49B5A113C3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12" name="Picture 2" descr="[GIZ-ProESA] Barra de logos-01">
            <a:extLst>
              <a:ext uri="{FF2B5EF4-FFF2-40B4-BE49-F238E27FC236}">
                <a16:creationId xmlns:a16="http://schemas.microsoft.com/office/drawing/2014/main" id="{90DDF850-347C-4ED3-88B8-0BB50C12CC44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3" name="Grafik 7">
            <a:extLst>
              <a:ext uri="{FF2B5EF4-FFF2-40B4-BE49-F238E27FC236}">
                <a16:creationId xmlns:a16="http://schemas.microsoft.com/office/drawing/2014/main" id="{C99C6CD3-82AB-49EA-89F8-3CE9F44132B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4" name="Picture 2" descr="[GIZ-ProESA] Barra de logos-01">
            <a:extLst>
              <a:ext uri="{FF2B5EF4-FFF2-40B4-BE49-F238E27FC236}">
                <a16:creationId xmlns:a16="http://schemas.microsoft.com/office/drawing/2014/main" id="{9663EC1A-D274-40B1-90B3-DA144B4B7C7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457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0A6595A-B9A8-4FDF-8F7A-98F966121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11" name="Picture 2" descr="[GIZ-ProESA] Barra de logos-01">
            <a:extLst>
              <a:ext uri="{FF2B5EF4-FFF2-40B4-BE49-F238E27FC236}">
                <a16:creationId xmlns:a16="http://schemas.microsoft.com/office/drawing/2014/main" id="{A74926F1-CC64-44F4-A6FB-B1844E184D4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2" name="Grafik 7">
            <a:extLst>
              <a:ext uri="{FF2B5EF4-FFF2-40B4-BE49-F238E27FC236}">
                <a16:creationId xmlns:a16="http://schemas.microsoft.com/office/drawing/2014/main" id="{96E2076C-0B7F-4D03-A7A3-F1A9610FD96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3" name="Picture 2" descr="[GIZ-ProESA] Barra de logos-01">
            <a:extLst>
              <a:ext uri="{FF2B5EF4-FFF2-40B4-BE49-F238E27FC236}">
                <a16:creationId xmlns:a16="http://schemas.microsoft.com/office/drawing/2014/main" id="{875C3ABB-668C-486B-9D1A-A79A9256733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377457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5877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7F9A08B-387C-45EF-BA11-B3D35A1DBD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7" name="Picture 2" descr="[GIZ-ProESA] Barra de logos-01">
            <a:extLst>
              <a:ext uri="{FF2B5EF4-FFF2-40B4-BE49-F238E27FC236}">
                <a16:creationId xmlns:a16="http://schemas.microsoft.com/office/drawing/2014/main" id="{84B4F006-1C24-4D03-A868-B7B5347C6B7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372EFD16-7731-49BE-B544-A0AD66995C4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CAE60883-4C02-4623-8F73-BD6374003354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037127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181059752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2624058934"/>
      </p:ext>
    </p:extLst>
  </p:cSld>
  <p:clrMapOvr>
    <a:masterClrMapping/>
  </p:clrMapOvr>
  <p:transition/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96464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72996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09567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54113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9663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62032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2794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018575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72447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85066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2138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image" Target="../media/image6.jpeg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2447999"/>
            <a:ext cx="7776000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1483200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Titel durch Klicken hinzufügen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8" r:id="rId2"/>
    <p:sldLayoutId id="2147483709" r:id="rId3"/>
    <p:sldLayoutId id="2147483714" r:id="rId4"/>
    <p:sldLayoutId id="2147483710" r:id="rId5"/>
    <p:sldLayoutId id="2147483711" r:id="rId6"/>
    <p:sldLayoutId id="2147483715" r:id="rId7"/>
    <p:sldLayoutId id="2147483740" r:id="rId8"/>
    <p:sldLayoutId id="2147483741" r:id="rId9"/>
    <p:sldLayoutId id="2147483742" r:id="rId10"/>
  </p:sldLayoutIdLst>
  <p:transition/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3F9FDE5-7D69-4B47-875D-7727D18B6F6D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8" name="Picture 2" descr="[GIZ-ProESA] Barra de logos-01">
            <a:extLst>
              <a:ext uri="{FF2B5EF4-FFF2-40B4-BE49-F238E27FC236}">
                <a16:creationId xmlns:a16="http://schemas.microsoft.com/office/drawing/2014/main" id="{FF427FC5-47C1-4A89-9680-470B59C5BD9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9" name="Grafik 7">
            <a:extLst>
              <a:ext uri="{FF2B5EF4-FFF2-40B4-BE49-F238E27FC236}">
                <a16:creationId xmlns:a16="http://schemas.microsoft.com/office/drawing/2014/main" id="{D33FB9E7-412A-4059-BA77-77595322D443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0" name="Picture 2" descr="[GIZ-ProESA] Barra de logos-01">
            <a:extLst>
              <a:ext uri="{FF2B5EF4-FFF2-40B4-BE49-F238E27FC236}">
                <a16:creationId xmlns:a16="http://schemas.microsoft.com/office/drawing/2014/main" id="{F112E643-C5E7-4107-9CD7-2CB1B94E5B0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877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98129"/>
            <a:ext cx="9142810" cy="1370746"/>
          </a:xfrm>
          <a:prstGeom prst="rect">
            <a:avLst/>
          </a:prstGeom>
          <a:noFill/>
        </p:spPr>
      </p:pic>
      <p:sp>
        <p:nvSpPr>
          <p:cNvPr id="15" name="Rechteck 1"/>
          <p:cNvSpPr/>
          <p:nvPr/>
        </p:nvSpPr>
        <p:spPr>
          <a:xfrm>
            <a:off x="450376" y="3373907"/>
            <a:ext cx="869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Cooperação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Alemã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para o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Desenvolvimento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Sustentável</a:t>
            </a:r>
            <a:endParaRPr lang="de-DE" sz="1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hteck 1"/>
          <p:cNvSpPr/>
          <p:nvPr/>
        </p:nvSpPr>
        <p:spPr>
          <a:xfrm>
            <a:off x="223457" y="4221704"/>
            <a:ext cx="869589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>
              <a:solidFill>
                <a:schemeClr val="tx1"/>
              </a:solidFill>
            </a:endParaRPr>
          </a:p>
          <a:p>
            <a:r>
              <a:rPr lang="pt-BR" sz="1600" dirty="0">
                <a:solidFill>
                  <a:schemeClr val="tx1"/>
                </a:solidFill>
              </a:rPr>
              <a:t>Gestão de Faturas elétricas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Jessica Gama Rocha – ProEESA</a:t>
            </a: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pt-BR" sz="1600" dirty="0">
                <a:solidFill>
                  <a:schemeClr val="tx1"/>
                </a:solidFill>
              </a:rPr>
              <a:t>Fortaleza 28.05.2018 </a:t>
            </a:r>
            <a:endParaRPr lang="pt-BR" sz="1200" dirty="0">
              <a:solidFill>
                <a:schemeClr val="tx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8"/>
          <a:stretch/>
        </p:blipFill>
        <p:spPr>
          <a:xfrm>
            <a:off x="4257040" y="-489846"/>
            <a:ext cx="4886960" cy="200951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tângulo 8"/>
          <p:cNvSpPr/>
          <p:nvPr/>
        </p:nvSpPr>
        <p:spPr bwMode="auto">
          <a:xfrm>
            <a:off x="0" y="5883696"/>
            <a:ext cx="9144000" cy="97430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695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1010847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Resultados ARES-PCJ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B8536F7F-8840-49D0-BB66-5E91E9F624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4" t="36675" r="64923" b="54947"/>
          <a:stretch/>
        </p:blipFill>
        <p:spPr>
          <a:xfrm>
            <a:off x="245097" y="2797879"/>
            <a:ext cx="8823704" cy="7434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0FEC2BD-0899-4C06-A072-103414C23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905" t="6796" r="3315" b="7460"/>
          <a:stretch/>
        </p:blipFill>
        <p:spPr>
          <a:xfrm>
            <a:off x="169682" y="3948246"/>
            <a:ext cx="8899119" cy="8021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B0A73AB-DCF7-4800-9E58-ED1833CEACB6}"/>
              </a:ext>
            </a:extLst>
          </p:cNvPr>
          <p:cNvSpPr/>
          <p:nvPr/>
        </p:nvSpPr>
        <p:spPr>
          <a:xfrm rot="19761454">
            <a:off x="7660868" y="1779180"/>
            <a:ext cx="12763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Em 2016</a:t>
            </a:r>
            <a:endParaRPr lang="pt-PT" dirty="0"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C55A2BF2-6148-4E6C-9A5E-C2141EB10B63}"/>
              </a:ext>
            </a:extLst>
          </p:cNvPr>
          <p:cNvSpPr txBox="1">
            <a:spLocks/>
          </p:cNvSpPr>
          <p:nvPr/>
        </p:nvSpPr>
        <p:spPr bwMode="auto">
          <a:xfrm>
            <a:off x="293675" y="5092587"/>
            <a:ext cx="9027992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800" b="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Potencial de economia – muito variável entre 10% e 0% </a:t>
            </a:r>
          </a:p>
          <a:p>
            <a:r>
              <a:rPr lang="pt-BR" sz="2800" b="0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Depende de processos de empresas (Exemplo – boa prática  EMBASA)</a:t>
            </a:r>
          </a:p>
        </p:txBody>
      </p:sp>
    </p:spTree>
    <p:extLst>
      <p:ext uri="{BB962C8B-B14F-4D97-AF65-F5344CB8AC3E}">
        <p14:creationId xmlns:p14="http://schemas.microsoft.com/office/powerpoint/2010/main" val="1253246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1052" y="2036090"/>
            <a:ext cx="8362948" cy="3816000"/>
          </a:xfrm>
        </p:spPr>
        <p:txBody>
          <a:bodyPr/>
          <a:lstStyle/>
          <a:p>
            <a:r>
              <a:rPr lang="pt-BR" sz="2800" dirty="0"/>
              <a:t>EE1 = Multas de ultrapassagem de demanda e de atraso de pagamento (%)</a:t>
            </a:r>
          </a:p>
          <a:p>
            <a:r>
              <a:rPr lang="pt-BR" sz="2800" dirty="0"/>
              <a:t>EE2 = Excesso de demanda contratada (%)</a:t>
            </a:r>
          </a:p>
          <a:p>
            <a:r>
              <a:rPr lang="pt-BR" sz="2800" dirty="0"/>
              <a:t>EE3 = Adequação da tarifa contratada (%)</a:t>
            </a:r>
          </a:p>
          <a:p>
            <a:r>
              <a:rPr lang="pt-BR" sz="2800" dirty="0"/>
              <a:t>EE4 = Operação em horário de ponta (%)</a:t>
            </a:r>
          </a:p>
          <a:p>
            <a:r>
              <a:rPr lang="pt-BR" sz="2800" dirty="0"/>
              <a:t>EE5 = Baixo fator de potência (%)</a:t>
            </a:r>
          </a:p>
          <a:p>
            <a:pPr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1"/>
              </a:buClr>
              <a:buFont typeface="+mj-lt"/>
              <a:buAutoNum type="arabicPeriod"/>
            </a:pPr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1010847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Indicadores de gestão de faturas de energia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3783622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l="30746" t="29768" r="27015" b="12122"/>
          <a:stretch/>
        </p:blipFill>
        <p:spPr>
          <a:xfrm>
            <a:off x="1127761" y="1209322"/>
            <a:ext cx="6629399" cy="513017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82589" y="3350173"/>
            <a:ext cx="256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0" dirty="0">
                <a:solidFill>
                  <a:schemeClr val="tx1"/>
                </a:solidFill>
              </a:rPr>
              <a:t>em 2018</a:t>
            </a:r>
          </a:p>
        </p:txBody>
      </p:sp>
    </p:spTree>
    <p:extLst>
      <p:ext uri="{BB962C8B-B14F-4D97-AF65-F5344CB8AC3E}">
        <p14:creationId xmlns:p14="http://schemas.microsoft.com/office/powerpoint/2010/main" val="1146914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788" y="1052959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Multas de ultrapassagem de demanda e atraso de pagamento EE1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2151556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3" name="Imagem 2">
            <a:extLst>
              <a:ext uri="{FF2B5EF4-FFF2-40B4-BE49-F238E27FC236}">
                <a16:creationId xmlns:a16="http://schemas.microsoft.com/office/drawing/2014/main" id="{F798B3CF-F97E-452F-954A-AC4978D5C3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980" r="693"/>
          <a:stretch/>
        </p:blipFill>
        <p:spPr>
          <a:xfrm>
            <a:off x="1388883" y="2453042"/>
            <a:ext cx="6183493" cy="4306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50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30597" t="27115" r="26865" b="10531"/>
          <a:stretch/>
        </p:blipFill>
        <p:spPr>
          <a:xfrm>
            <a:off x="245659" y="0"/>
            <a:ext cx="8529851" cy="70333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54731" y="3208915"/>
            <a:ext cx="256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0" dirty="0">
                <a:solidFill>
                  <a:schemeClr val="tx1"/>
                </a:solidFill>
              </a:rPr>
              <a:t>em 2018</a:t>
            </a:r>
          </a:p>
        </p:txBody>
      </p:sp>
    </p:spTree>
    <p:extLst>
      <p:ext uri="{BB962C8B-B14F-4D97-AF65-F5344CB8AC3E}">
        <p14:creationId xmlns:p14="http://schemas.microsoft.com/office/powerpoint/2010/main" val="404135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532" y="975095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Excesso de demanda contratada EE2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968CC519-9BFA-4B0A-9539-6114BAF89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841" y="1963966"/>
            <a:ext cx="6915630" cy="384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51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30597" t="27115" r="26865" b="10531"/>
          <a:stretch/>
        </p:blipFill>
        <p:spPr>
          <a:xfrm>
            <a:off x="1065663" y="1220525"/>
            <a:ext cx="6223606" cy="513174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54731" y="3208915"/>
            <a:ext cx="256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0" dirty="0">
                <a:solidFill>
                  <a:schemeClr val="tx1"/>
                </a:solidFill>
              </a:rPr>
              <a:t>em 2018</a:t>
            </a:r>
          </a:p>
        </p:txBody>
      </p:sp>
    </p:spTree>
    <p:extLst>
      <p:ext uri="{BB962C8B-B14F-4D97-AF65-F5344CB8AC3E}">
        <p14:creationId xmlns:p14="http://schemas.microsoft.com/office/powerpoint/2010/main" val="3961644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31078" t="31758" r="27592" b="10803"/>
          <a:stretch/>
        </p:blipFill>
        <p:spPr>
          <a:xfrm>
            <a:off x="1229710" y="1166648"/>
            <a:ext cx="6574222" cy="513955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32660" y="3005967"/>
            <a:ext cx="256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0" dirty="0">
                <a:solidFill>
                  <a:schemeClr val="tx1"/>
                </a:solidFill>
              </a:rPr>
              <a:t>em 2018</a:t>
            </a:r>
          </a:p>
        </p:txBody>
      </p:sp>
    </p:spTree>
    <p:extLst>
      <p:ext uri="{BB962C8B-B14F-4D97-AF65-F5344CB8AC3E}">
        <p14:creationId xmlns:p14="http://schemas.microsoft.com/office/powerpoint/2010/main" val="1672590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532" y="975095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Adequação tarifária EE3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5" name="Imagem 4">
            <a:extLst>
              <a:ext uri="{FF2B5EF4-FFF2-40B4-BE49-F238E27FC236}">
                <a16:creationId xmlns:a16="http://schemas.microsoft.com/office/drawing/2014/main" id="{B6727A3F-70A4-40F8-9F82-B432D971B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002" y="2243775"/>
            <a:ext cx="6630374" cy="333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94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305719-13EB-4867-8780-CB651D2407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63" t="22210" r="63386" b="34830"/>
          <a:stretch/>
        </p:blipFill>
        <p:spPr>
          <a:xfrm>
            <a:off x="1167667" y="1113790"/>
            <a:ext cx="6574253" cy="519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92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532" y="975095"/>
            <a:ext cx="9027992" cy="617928"/>
          </a:xfrm>
        </p:spPr>
        <p:txBody>
          <a:bodyPr/>
          <a:lstStyle/>
          <a:p>
            <a:r>
              <a:rPr lang="pt-PT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Operação em horário fora de ponta </a:t>
            </a:r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EE4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3" name="Imagem 2">
            <a:extLst>
              <a:ext uri="{FF2B5EF4-FFF2-40B4-BE49-F238E27FC236}">
                <a16:creationId xmlns:a16="http://schemas.microsoft.com/office/drawing/2014/main" id="{D2EE78D0-043F-43AE-A1C2-DCA86F07B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350" y="1968483"/>
            <a:ext cx="7187299" cy="351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03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33433" t="30928" r="30574" b="20749"/>
          <a:stretch/>
        </p:blipFill>
        <p:spPr>
          <a:xfrm>
            <a:off x="1121845" y="1061044"/>
            <a:ext cx="6900309" cy="521121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23060" y="3593795"/>
            <a:ext cx="256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0" dirty="0">
                <a:solidFill>
                  <a:schemeClr val="tx1"/>
                </a:solidFill>
              </a:rPr>
              <a:t>em 2018</a:t>
            </a:r>
          </a:p>
        </p:txBody>
      </p:sp>
    </p:spTree>
    <p:extLst>
      <p:ext uri="{BB962C8B-B14F-4D97-AF65-F5344CB8AC3E}">
        <p14:creationId xmlns:p14="http://schemas.microsoft.com/office/powerpoint/2010/main" val="3910849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532" y="975095"/>
            <a:ext cx="9027992" cy="617928"/>
          </a:xfrm>
        </p:spPr>
        <p:txBody>
          <a:bodyPr/>
          <a:lstStyle/>
          <a:p>
            <a:r>
              <a:rPr lang="pt-PT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Baixo fator de potência </a:t>
            </a:r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EE5 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B8194545-4FDC-4B7E-B596-3974B854B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266" y="1907601"/>
            <a:ext cx="6513431" cy="417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42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1010847"/>
            <a:ext cx="9027992" cy="617928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Planilha para cálculo </a:t>
            </a:r>
            <a:r>
              <a:rPr lang="pt-BR" sz="3600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dos indicadores E1-E5</a:t>
            </a:r>
            <a:endParaRPr lang="pt-BR" sz="36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61925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10" name="Imagem 9">
            <a:extLst>
              <a:ext uri="{FF2B5EF4-FFF2-40B4-BE49-F238E27FC236}">
                <a16:creationId xmlns:a16="http://schemas.microsoft.com/office/drawing/2014/main" id="{69A8D67B-5C9A-47A5-967B-3E687A9EF3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02" b="10481"/>
          <a:stretch/>
        </p:blipFill>
        <p:spPr>
          <a:xfrm>
            <a:off x="286510" y="1860271"/>
            <a:ext cx="8420152" cy="423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773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368" t="29059" r="12015" b="29474"/>
          <a:stretch/>
        </p:blipFill>
        <p:spPr>
          <a:xfrm>
            <a:off x="5671127" y="5455396"/>
            <a:ext cx="3297960" cy="1313077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457DD29-2A82-4110-A226-FE823172FE66}"/>
              </a:ext>
            </a:extLst>
          </p:cNvPr>
          <p:cNvSpPr/>
          <p:nvPr/>
        </p:nvSpPr>
        <p:spPr bwMode="auto">
          <a:xfrm>
            <a:off x="0" y="0"/>
            <a:ext cx="9144000" cy="122574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9" name="Rechteck 1"/>
          <p:cNvSpPr/>
          <p:nvPr/>
        </p:nvSpPr>
        <p:spPr>
          <a:xfrm>
            <a:off x="224052" y="2726152"/>
            <a:ext cx="869589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Obrigada!</a:t>
            </a:r>
          </a:p>
          <a:p>
            <a:endParaRPr lang="es-ES" sz="2000" dirty="0">
              <a:solidFill>
                <a:srgbClr val="C80F0F"/>
              </a:solidFill>
              <a:latin typeface="Arial" panose="020B0604020202020204" pitchFamily="34" charset="0"/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6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pt-BR" sz="1500" dirty="0">
                <a:solidFill>
                  <a:schemeClr val="tx1"/>
                </a:solidFill>
              </a:rPr>
              <a:t>Jessica Rocha Gama </a:t>
            </a:r>
          </a:p>
          <a:p>
            <a:r>
              <a:rPr lang="pt-BR" sz="1500" b="0" dirty="0">
                <a:solidFill>
                  <a:schemeClr val="tx1"/>
                </a:solidFill>
              </a:rPr>
              <a:t>Assessora técnica do </a:t>
            </a:r>
            <a:r>
              <a:rPr lang="pt-BR" sz="1500" b="0" dirty="0" err="1">
                <a:solidFill>
                  <a:schemeClr val="tx1"/>
                </a:solidFill>
              </a:rPr>
              <a:t>ProEESA</a:t>
            </a:r>
            <a:endParaRPr lang="pt-BR" sz="1500" b="0" dirty="0">
              <a:solidFill>
                <a:schemeClr val="tx1"/>
              </a:solidFill>
            </a:endParaRPr>
          </a:p>
          <a:p>
            <a:r>
              <a:rPr lang="pt-BR" sz="1500" b="0" dirty="0">
                <a:solidFill>
                  <a:schemeClr val="tx1"/>
                </a:solidFill>
              </a:rPr>
              <a:t>gama@akut-umwelt.de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2EA2403-DC53-4B2B-810F-DCE06ED7CE76}"/>
              </a:ext>
            </a:extLst>
          </p:cNvPr>
          <p:cNvSpPr/>
          <p:nvPr/>
        </p:nvSpPr>
        <p:spPr>
          <a:xfrm rot="10800000">
            <a:off x="6019800" y="0"/>
            <a:ext cx="3124200" cy="5188585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800299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IZ_Banner_Kopfzeile-Ausland (3)">
  <a:themeElements>
    <a:clrScheme name="Personalizada 1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FB9A26"/>
      </a:accent1>
      <a:accent2>
        <a:srgbClr val="00B7C5"/>
      </a:accent2>
      <a:accent3>
        <a:srgbClr val="7AB3A7"/>
      </a:accent3>
      <a:accent4>
        <a:srgbClr val="CCAE7F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GIZ_Banner_Kopfzeile-Ausland (3)</Template>
  <TotalTime>2519</TotalTime>
  <Words>148</Words>
  <Application>Microsoft Office PowerPoint</Application>
  <PresentationFormat>Apresentação na tela (4:3)</PresentationFormat>
  <Paragraphs>43</Paragraphs>
  <Slides>16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Narrow</vt:lpstr>
      <vt:lpstr>Calibri</vt:lpstr>
      <vt:lpstr>Calibri Light</vt:lpstr>
      <vt:lpstr>GIZ_Banner_Kopfzeile-Ausland (3)</vt:lpstr>
      <vt:lpstr>Personalizar design</vt:lpstr>
      <vt:lpstr>Apresentação do PowerPoint</vt:lpstr>
      <vt:lpstr>Resultados ARES-PCJ</vt:lpstr>
      <vt:lpstr>Indicadores de gestão de faturas de energia</vt:lpstr>
      <vt:lpstr>Apresentação do PowerPoint</vt:lpstr>
      <vt:lpstr>Multas de ultrapassagem de demanda e atraso de pagamento EE1 </vt:lpstr>
      <vt:lpstr>Apresentação do PowerPoint</vt:lpstr>
      <vt:lpstr>Excesso de demanda contratada EE2 </vt:lpstr>
      <vt:lpstr>Apresentação do PowerPoint</vt:lpstr>
      <vt:lpstr>Apresentação do PowerPoint</vt:lpstr>
      <vt:lpstr>Adequação tarifária EE3 </vt:lpstr>
      <vt:lpstr>Apresentação do PowerPoint</vt:lpstr>
      <vt:lpstr>Operação em horário fora de ponta EE4 </vt:lpstr>
      <vt:lpstr>Apresentação do PowerPoint</vt:lpstr>
      <vt:lpstr>Baixo fator de potência EE5 </vt:lpstr>
      <vt:lpstr>Planilha para cálculo dos indicadores E1-E5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Jessica Gama</cp:lastModifiedBy>
  <cp:revision>729</cp:revision>
  <cp:lastPrinted>2016-09-02T14:25:44Z</cp:lastPrinted>
  <dcterms:created xsi:type="dcterms:W3CDTF">2013-09-05T11:54:56Z</dcterms:created>
  <dcterms:modified xsi:type="dcterms:W3CDTF">2018-05-26T11:51:58Z</dcterms:modified>
</cp:coreProperties>
</file>