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ppt/slideLayouts/slideLayout5.xml" ContentType="application/vnd.openxmlformats-officedocument.presentationml.slideLayout+xml"/>
  <Override PartName="/ppt/theme/theme5.xml" ContentType="application/vnd.openxmlformats-officedocument.theme+xml"/>
  <Override PartName="/ppt/slideLayouts/slideLayout6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4" r:id="rId1"/>
    <p:sldMasterId id="2147483652" r:id="rId2"/>
    <p:sldMasterId id="2147483660" r:id="rId3"/>
    <p:sldMasterId id="2147483656" r:id="rId4"/>
    <p:sldMasterId id="2147483662" r:id="rId5"/>
    <p:sldMasterId id="2147483664" r:id="rId6"/>
  </p:sldMasterIdLst>
  <p:notesMasterIdLst>
    <p:notesMasterId r:id="rId29"/>
  </p:notesMasterIdLst>
  <p:handoutMasterIdLst>
    <p:handoutMasterId r:id="rId30"/>
  </p:handoutMasterIdLst>
  <p:sldIdLst>
    <p:sldId id="260" r:id="rId7"/>
    <p:sldId id="263" r:id="rId8"/>
    <p:sldId id="284" r:id="rId9"/>
    <p:sldId id="264" r:id="rId10"/>
    <p:sldId id="268" r:id="rId11"/>
    <p:sldId id="280" r:id="rId12"/>
    <p:sldId id="266" r:id="rId13"/>
    <p:sldId id="269" r:id="rId14"/>
    <p:sldId id="270" r:id="rId15"/>
    <p:sldId id="282" r:id="rId16"/>
    <p:sldId id="271" r:id="rId17"/>
    <p:sldId id="283" r:id="rId18"/>
    <p:sldId id="281" r:id="rId19"/>
    <p:sldId id="272" r:id="rId20"/>
    <p:sldId id="274" r:id="rId21"/>
    <p:sldId id="275" r:id="rId22"/>
    <p:sldId id="276" r:id="rId23"/>
    <p:sldId id="273" r:id="rId24"/>
    <p:sldId id="279" r:id="rId25"/>
    <p:sldId id="278" r:id="rId26"/>
    <p:sldId id="285" r:id="rId27"/>
    <p:sldId id="261" r:id="rId28"/>
  </p:sldIdLst>
  <p:sldSz cx="9144000" cy="6858000" type="screen4x3"/>
  <p:notesSz cx="6811963" cy="9945688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33">
          <p15:clr>
            <a:srgbClr val="A4A3A4"/>
          </p15:clr>
        </p15:guide>
        <p15:guide id="2" pos="2146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0F0"/>
    <a:srgbClr val="00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4" d="100"/>
          <a:sy n="64" d="100"/>
        </p:scale>
        <p:origin x="-3444" y="-114"/>
      </p:cViewPr>
      <p:guideLst>
        <p:guide orient="horz" pos="3133"/>
        <p:guide pos="2146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5.xml"/><Relationship Id="rId34" Type="http://schemas.openxmlformats.org/officeDocument/2006/relationships/tableStyles" Target="tableStyles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2593" cy="497762"/>
          </a:xfrm>
          <a:prstGeom prst="rect">
            <a:avLst/>
          </a:prstGeom>
        </p:spPr>
        <p:txBody>
          <a:bodyPr vert="horz" lIns="91605" tIns="45802" rIns="91605" bIns="45802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57780" y="0"/>
            <a:ext cx="2952593" cy="497762"/>
          </a:xfrm>
          <a:prstGeom prst="rect">
            <a:avLst/>
          </a:prstGeom>
        </p:spPr>
        <p:txBody>
          <a:bodyPr vert="horz" lIns="91605" tIns="45802" rIns="91605" bIns="45802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72E9157-3A58-428D-996D-E95586FF3AA4}" type="datetimeFigureOut">
              <a:rPr lang="pt-BR"/>
              <a:pPr>
                <a:defRPr/>
              </a:pPr>
              <a:t>28/05/2018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9446336"/>
            <a:ext cx="2952593" cy="497762"/>
          </a:xfrm>
          <a:prstGeom prst="rect">
            <a:avLst/>
          </a:prstGeom>
        </p:spPr>
        <p:txBody>
          <a:bodyPr vert="horz" lIns="91605" tIns="45802" rIns="91605" bIns="45802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57780" y="9446336"/>
            <a:ext cx="2952593" cy="497762"/>
          </a:xfrm>
          <a:prstGeom prst="rect">
            <a:avLst/>
          </a:prstGeom>
        </p:spPr>
        <p:txBody>
          <a:bodyPr vert="horz" lIns="91605" tIns="45802" rIns="91605" bIns="45802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C4B13246-6FF8-4E0E-A681-39FA5BD42C4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549808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2593" cy="497762"/>
          </a:xfrm>
          <a:prstGeom prst="rect">
            <a:avLst/>
          </a:prstGeom>
        </p:spPr>
        <p:txBody>
          <a:bodyPr vert="horz" lIns="91605" tIns="45802" rIns="91605" bIns="45802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57780" y="0"/>
            <a:ext cx="2952593" cy="497762"/>
          </a:xfrm>
          <a:prstGeom prst="rect">
            <a:avLst/>
          </a:prstGeom>
        </p:spPr>
        <p:txBody>
          <a:bodyPr vert="horz" lIns="91605" tIns="45802" rIns="91605" bIns="45802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B78D23A-233E-4615-BA27-690AC0C07E4E}" type="datetimeFigureOut">
              <a:rPr lang="pt-BR"/>
              <a:pPr>
                <a:defRPr/>
              </a:pPr>
              <a:t>28/05/2018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6125"/>
            <a:ext cx="4973637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605" tIns="45802" rIns="91605" bIns="45802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0879" y="4724759"/>
            <a:ext cx="5450207" cy="4475083"/>
          </a:xfrm>
          <a:prstGeom prst="rect">
            <a:avLst/>
          </a:prstGeom>
        </p:spPr>
        <p:txBody>
          <a:bodyPr vert="horz" lIns="91605" tIns="45802" rIns="91605" bIns="45802" rtlCol="0"/>
          <a:lstStyle/>
          <a:p>
            <a:pPr lvl="0"/>
            <a:r>
              <a:rPr lang="pt-BR" noProof="0" smtClean="0"/>
              <a:t>Clique para editar 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9446336"/>
            <a:ext cx="2952593" cy="497762"/>
          </a:xfrm>
          <a:prstGeom prst="rect">
            <a:avLst/>
          </a:prstGeom>
        </p:spPr>
        <p:txBody>
          <a:bodyPr vert="horz" lIns="91605" tIns="45802" rIns="91605" bIns="45802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57780" y="9446336"/>
            <a:ext cx="2952593" cy="497762"/>
          </a:xfrm>
          <a:prstGeom prst="rect">
            <a:avLst/>
          </a:prstGeom>
        </p:spPr>
        <p:txBody>
          <a:bodyPr vert="horz" lIns="91605" tIns="45802" rIns="91605" bIns="45802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933A7DE-072A-4DC8-B5B5-8CAB5AEC6A4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9157670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819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4287" indent="-286264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5057" indent="-229011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3080" indent="-229011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61103" indent="-229011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9126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7149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35172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93195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5992313-24D2-4AF3-8240-67849F1F472D}" type="slidenum">
              <a:rPr lang="pt-BR" smtClean="0">
                <a:solidFill>
                  <a:prstClr val="black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pt-BR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17635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955786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894434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151563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19951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78468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291976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microsoft.com/office/2007/relationships/hdphoto" Target="../media/hdphoto1.wdp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gif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Relationship Id="rId6" Type="http://schemas.microsoft.com/office/2007/relationships/hdphoto" Target="../media/hdphoto1.wdp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6.xml"/><Relationship Id="rId6" Type="http://schemas.microsoft.com/office/2007/relationships/hdphoto" Target="../media/hdphoto2.wdp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668088"/>
            <a:ext cx="1979712" cy="744437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4527" y="5733256"/>
            <a:ext cx="1631025" cy="580245"/>
          </a:xfrm>
          <a:prstGeom prst="rect">
            <a:avLst/>
          </a:prstGeom>
        </p:spPr>
      </p:pic>
      <p:pic>
        <p:nvPicPr>
          <p:cNvPr id="5" name="Picture 2" descr="logo congresso"/>
          <p:cNvPicPr>
            <a:picLocks noChangeAspect="1" noChangeArrowheads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0"/>
            <a:ext cx="3192289" cy="1224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Resultado de imagem para assemae"/>
          <p:cNvPicPr>
            <a:picLocks noChangeAspect="1" noChangeArrowheads="1"/>
          </p:cNvPicPr>
          <p:nvPr userDrawn="1"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207176"/>
            <a:ext cx="1251664" cy="810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 userDrawn="1"/>
        </p:nvSpPr>
        <p:spPr>
          <a:xfrm>
            <a:off x="6704969" y="219799"/>
            <a:ext cx="888385" cy="2462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1000" b="1" cap="none" spc="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REALIZAÇÃO:</a:t>
            </a:r>
            <a:endParaRPr lang="pt-BR" sz="1000" b="1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00B0F0">
                <a:alpha val="40000"/>
              </a:srgbClr>
            </a:gs>
            <a:gs pos="30000">
              <a:schemeClr val="accent1">
                <a:tint val="44500"/>
                <a:satMod val="160000"/>
                <a:alpha val="1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4" name="Retângulo de cantos arredondados 3"/>
          <p:cNvSpPr/>
          <p:nvPr userDrawn="1"/>
        </p:nvSpPr>
        <p:spPr>
          <a:xfrm>
            <a:off x="250825" y="215900"/>
            <a:ext cx="7273925" cy="620713"/>
          </a:xfrm>
          <a:prstGeom prst="roundRect">
            <a:avLst/>
          </a:prstGeom>
          <a:solidFill>
            <a:srgbClr val="00B0F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pic>
        <p:nvPicPr>
          <p:cNvPr id="5" name="Picture 2" descr="C:\Users\rcs2036\Desktop\Logo 40 anos 1 cor.gif"/>
          <p:cNvPicPr>
            <a:picLocks noChangeAspect="1" noChangeArrowheads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096" b="10418"/>
          <a:stretch/>
        </p:blipFill>
        <p:spPr bwMode="auto">
          <a:xfrm>
            <a:off x="7612903" y="288007"/>
            <a:ext cx="1351585" cy="476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logo congresso"/>
          <p:cNvPicPr>
            <a:picLocks noChangeAspect="1" noChangeArrowheads="1"/>
          </p:cNvPicPr>
          <p:nvPr userDrawn="1"/>
        </p:nvPicPr>
        <p:blipFill>
          <a:blip r:embed="rId5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09320"/>
            <a:ext cx="1430207" cy="548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tângulo 9"/>
          <p:cNvSpPr/>
          <p:nvPr userDrawn="1"/>
        </p:nvSpPr>
        <p:spPr>
          <a:xfrm>
            <a:off x="7740352" y="6491407"/>
            <a:ext cx="882356" cy="21544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800" b="1" cap="none" spc="0" dirty="0" smtClean="0">
                <a:ln w="0"/>
                <a:solidFill>
                  <a:schemeClr val="accent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REALIZAÇÃO:</a:t>
            </a:r>
            <a:endParaRPr lang="pt-BR" sz="800" b="1" cap="none" spc="0" dirty="0">
              <a:ln w="0"/>
              <a:solidFill>
                <a:schemeClr val="accent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1" name="Picture 2" descr="Resultado de imagem para assemae"/>
          <p:cNvPicPr>
            <a:picLocks noChangeAspect="1" noChangeArrowheads="1"/>
          </p:cNvPicPr>
          <p:nvPr userDrawn="1"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439" y="6403812"/>
            <a:ext cx="606913" cy="392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00B0F0">
                <a:alpha val="40000"/>
              </a:srgbClr>
            </a:gs>
            <a:gs pos="30000">
              <a:schemeClr val="accent1">
                <a:tint val="44500"/>
                <a:satMod val="160000"/>
                <a:alpha val="1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11" name="Picture 2" descr="logo congresso"/>
          <p:cNvPicPr>
            <a:picLocks noChangeAspect="1" noChangeArrowheads="1"/>
          </p:cNvPicPr>
          <p:nvPr userDrawn="1"/>
        </p:nvPicPr>
        <p:blipFill>
          <a:blip r:embed="rId4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09320"/>
            <a:ext cx="1430207" cy="548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tângulo 11"/>
          <p:cNvSpPr/>
          <p:nvPr userDrawn="1"/>
        </p:nvSpPr>
        <p:spPr>
          <a:xfrm>
            <a:off x="7740352" y="6491407"/>
            <a:ext cx="882356" cy="21544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800" b="1" cap="none" spc="0" dirty="0" smtClean="0">
                <a:ln w="0"/>
                <a:solidFill>
                  <a:schemeClr val="accent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REALIZAÇÃO:</a:t>
            </a:r>
            <a:endParaRPr lang="pt-BR" sz="800" b="1" cap="none" spc="0" dirty="0">
              <a:ln w="0"/>
              <a:solidFill>
                <a:schemeClr val="accent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3" name="Picture 2" descr="Resultado de imagem para assemae"/>
          <p:cNvPicPr>
            <a:picLocks noChangeAspect="1" noChangeArrowheads="1"/>
          </p:cNvPicPr>
          <p:nvPr userDrawn="1"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439" y="6403812"/>
            <a:ext cx="606913" cy="392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3729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077" name="CaixaDeTexto 5"/>
          <p:cNvSpPr txBox="1">
            <a:spLocks noChangeArrowheads="1"/>
          </p:cNvSpPr>
          <p:nvPr userDrawn="1"/>
        </p:nvSpPr>
        <p:spPr bwMode="auto">
          <a:xfrm>
            <a:off x="395288" y="1675542"/>
            <a:ext cx="8353425" cy="39857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Aft>
                <a:spcPts val="1200"/>
              </a:spcAft>
              <a:buSzPct val="95000"/>
              <a:defRPr/>
            </a:pPr>
            <a:r>
              <a:rPr lang="pt-BR" sz="2000" b="1" dirty="0" smtClean="0">
                <a:solidFill>
                  <a:srgbClr val="000066"/>
                </a:solidFill>
              </a:rPr>
              <a:t>____________________________________________________________</a:t>
            </a:r>
          </a:p>
          <a:p>
            <a:pPr algn="ctr">
              <a:lnSpc>
                <a:spcPct val="150000"/>
              </a:lnSpc>
              <a:spcAft>
                <a:spcPts val="1200"/>
              </a:spcAft>
              <a:buSzPct val="95000"/>
              <a:defRPr/>
            </a:pPr>
            <a:r>
              <a:rPr lang="pt-BR" sz="1600" b="1" dirty="0" smtClean="0">
                <a:solidFill>
                  <a:srgbClr val="002060"/>
                </a:solidFill>
              </a:rPr>
              <a:t>DIRETORIA EXECUTIVA DA SANASA</a:t>
            </a:r>
          </a:p>
          <a:p>
            <a:pPr algn="ctr" eaLnBrk="1" hangingPunct="1">
              <a:lnSpc>
                <a:spcPct val="150000"/>
              </a:lnSpc>
            </a:pPr>
            <a:r>
              <a:rPr lang="pt-BR" sz="1600" b="1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Diretor presidente  </a:t>
            </a:r>
            <a:r>
              <a:rPr lang="pt-BR" sz="1600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- </a:t>
            </a:r>
            <a:r>
              <a:rPr lang="pt-BR" sz="1600" kern="1200" dirty="0" err="1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Arly</a:t>
            </a:r>
            <a:r>
              <a:rPr lang="pt-BR" sz="1600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 de Lara  </a:t>
            </a:r>
            <a:r>
              <a:rPr lang="pt-BR" sz="1600" kern="1200" dirty="0" err="1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Romêo</a:t>
            </a:r>
            <a:endParaRPr lang="pt-BR" sz="1600" kern="1200" dirty="0" smtClean="0">
              <a:solidFill>
                <a:srgbClr val="002060"/>
              </a:solidFill>
              <a:latin typeface="Calibri" pitchFamily="34" charset="0"/>
              <a:ea typeface="MS PGothic" charset="0"/>
              <a:cs typeface="MS PGothic" charset="0"/>
            </a:endParaRPr>
          </a:p>
          <a:p>
            <a:pPr algn="ctr" eaLnBrk="1" hangingPunct="1">
              <a:lnSpc>
                <a:spcPct val="150000"/>
              </a:lnSpc>
            </a:pPr>
            <a:r>
              <a:rPr lang="pt-BR" sz="1600" b="1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Chefe de Gabinete/Procuradora Geral </a:t>
            </a:r>
            <a:r>
              <a:rPr lang="pt-BR" sz="1600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– </a:t>
            </a:r>
            <a:r>
              <a:rPr lang="pt-BR" sz="1600" dirty="0" smtClean="0">
                <a:solidFill>
                  <a:srgbClr val="002060"/>
                </a:solidFill>
                <a:ea typeface="MS PGothic" charset="0"/>
                <a:cs typeface="MS PGothic" charset="0"/>
              </a:rPr>
              <a:t>Maria Paula Balesteros Silva</a:t>
            </a:r>
            <a:endParaRPr lang="pt-BR" sz="1600" b="1" kern="1200" dirty="0" smtClean="0">
              <a:solidFill>
                <a:srgbClr val="002060"/>
              </a:solidFill>
              <a:latin typeface="Calibri" pitchFamily="34" charset="0"/>
              <a:ea typeface="MS PGothic" charset="0"/>
              <a:cs typeface="MS PGothic" charset="0"/>
            </a:endParaRPr>
          </a:p>
          <a:p>
            <a:pPr algn="ctr" eaLnBrk="1" hangingPunct="1">
              <a:lnSpc>
                <a:spcPct val="150000"/>
              </a:lnSpc>
            </a:pPr>
            <a:r>
              <a:rPr lang="pt-BR" sz="1600" b="1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Diretor Administrativo </a:t>
            </a:r>
            <a:r>
              <a:rPr lang="pt-BR" sz="1600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– Paulo Jorge Zeraik</a:t>
            </a:r>
            <a:endParaRPr lang="pt-BR" sz="1600" b="1" kern="1200" dirty="0" smtClean="0">
              <a:solidFill>
                <a:srgbClr val="002060"/>
              </a:solidFill>
              <a:latin typeface="Calibri" pitchFamily="34" charset="0"/>
              <a:ea typeface="MS PGothic" charset="0"/>
              <a:cs typeface="MS PGothic" charset="0"/>
            </a:endParaRPr>
          </a:p>
          <a:p>
            <a:pPr algn="ctr" eaLnBrk="1" hangingPunct="1">
              <a:lnSpc>
                <a:spcPct val="150000"/>
              </a:lnSpc>
            </a:pPr>
            <a:r>
              <a:rPr lang="pt-BR" sz="1600" b="1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Diretor Comercial </a:t>
            </a:r>
            <a:r>
              <a:rPr lang="pt-BR" sz="1600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– Luiz Fernando Lopes</a:t>
            </a:r>
            <a:endParaRPr lang="pt-BR" sz="1600" b="1" kern="1200" dirty="0" smtClean="0">
              <a:solidFill>
                <a:srgbClr val="002060"/>
              </a:solidFill>
              <a:latin typeface="Calibri" pitchFamily="34" charset="0"/>
              <a:ea typeface="MS PGothic" charset="0"/>
              <a:cs typeface="MS PGothic" charset="0"/>
            </a:endParaRPr>
          </a:p>
          <a:p>
            <a:pPr algn="ctr" eaLnBrk="1" hangingPunct="1">
              <a:lnSpc>
                <a:spcPct val="150000"/>
              </a:lnSpc>
            </a:pPr>
            <a:r>
              <a:rPr lang="pt-BR" sz="1600" b="1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Diretor Financeiro e de Rel. com Investidores </a:t>
            </a:r>
            <a:r>
              <a:rPr lang="pt-BR" sz="1600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– Pedro Cláudio da Silva</a:t>
            </a:r>
          </a:p>
          <a:p>
            <a:pPr algn="ctr" eaLnBrk="1" hangingPunct="1">
              <a:lnSpc>
                <a:spcPct val="150000"/>
              </a:lnSpc>
            </a:pPr>
            <a:r>
              <a:rPr lang="pt-BR" sz="1600" b="1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Diretor Técnico </a:t>
            </a:r>
            <a:r>
              <a:rPr lang="pt-BR" sz="1600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– Marco Antônio dos Santos</a:t>
            </a:r>
          </a:p>
          <a:p>
            <a:pPr algn="ctr" eaLnBrk="1" hangingPunct="1">
              <a:lnSpc>
                <a:spcPct val="150000"/>
              </a:lnSpc>
            </a:pPr>
            <a:endParaRPr lang="pt-BR" sz="1000" b="1" dirty="0" smtClean="0">
              <a:solidFill>
                <a:srgbClr val="002060"/>
              </a:solidFill>
            </a:endParaRPr>
          </a:p>
          <a:p>
            <a:pPr algn="ctr">
              <a:lnSpc>
                <a:spcPct val="150000"/>
              </a:lnSpc>
              <a:spcAft>
                <a:spcPts val="1200"/>
              </a:spcAft>
              <a:buSzPct val="95000"/>
              <a:defRPr/>
            </a:pPr>
            <a:r>
              <a:rPr lang="pt-BR" sz="2000" b="1" dirty="0" smtClean="0">
                <a:solidFill>
                  <a:srgbClr val="002060"/>
                </a:solidFill>
              </a:rPr>
              <a:t>www.sanasa.com.br    0800 77 21 195</a:t>
            </a:r>
            <a:endParaRPr lang="pt-BR" dirty="0" smtClean="0"/>
          </a:p>
        </p:txBody>
      </p:sp>
      <p:pic>
        <p:nvPicPr>
          <p:cNvPr id="7" name="Imagem 6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3" y="5756561"/>
            <a:ext cx="1646701" cy="619214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6913" y="5809134"/>
            <a:ext cx="1405985" cy="500186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077" name="CaixaDeTexto 5"/>
          <p:cNvSpPr txBox="1">
            <a:spLocks noChangeArrowheads="1"/>
          </p:cNvSpPr>
          <p:nvPr userDrawn="1"/>
        </p:nvSpPr>
        <p:spPr bwMode="auto">
          <a:xfrm>
            <a:off x="395288" y="1603534"/>
            <a:ext cx="8353425" cy="39857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Aft>
                <a:spcPts val="1200"/>
              </a:spcAft>
              <a:buSzPct val="95000"/>
              <a:defRPr/>
            </a:pPr>
            <a:r>
              <a:rPr lang="pt-BR" sz="2000" b="1" dirty="0" smtClean="0">
                <a:solidFill>
                  <a:srgbClr val="000066"/>
                </a:solidFill>
              </a:rPr>
              <a:t>____________________________________________________________</a:t>
            </a:r>
          </a:p>
          <a:p>
            <a:pPr algn="ctr">
              <a:lnSpc>
                <a:spcPct val="150000"/>
              </a:lnSpc>
              <a:spcAft>
                <a:spcPts val="1200"/>
              </a:spcAft>
              <a:buSzPct val="95000"/>
              <a:defRPr/>
            </a:pPr>
            <a:r>
              <a:rPr lang="pt-BR" sz="1600" b="1" dirty="0" smtClean="0">
                <a:solidFill>
                  <a:srgbClr val="002060"/>
                </a:solidFill>
              </a:rPr>
              <a:t>DIRETORIA EXECUTIVA DA SANASA</a:t>
            </a:r>
          </a:p>
          <a:p>
            <a:pPr algn="ctr">
              <a:lnSpc>
                <a:spcPct val="150000"/>
              </a:lnSpc>
            </a:pPr>
            <a:r>
              <a:rPr lang="pt-BR" sz="1600" b="1" dirty="0" smtClean="0">
                <a:solidFill>
                  <a:srgbClr val="002060"/>
                </a:solidFill>
                <a:ea typeface="MS PGothic" charset="0"/>
                <a:cs typeface="MS PGothic" charset="0"/>
              </a:rPr>
              <a:t>Diretor Presidente  </a:t>
            </a:r>
            <a:r>
              <a:rPr lang="pt-BR" sz="1600" dirty="0" smtClean="0">
                <a:solidFill>
                  <a:srgbClr val="002060"/>
                </a:solidFill>
                <a:ea typeface="MS PGothic" charset="0"/>
                <a:cs typeface="MS PGothic" charset="0"/>
              </a:rPr>
              <a:t>- Arly de Lara  Romêo</a:t>
            </a:r>
          </a:p>
          <a:p>
            <a:pPr algn="ctr">
              <a:lnSpc>
                <a:spcPct val="150000"/>
              </a:lnSpc>
            </a:pPr>
            <a:r>
              <a:rPr lang="pt-BR" sz="1600" b="1" dirty="0" smtClean="0">
                <a:solidFill>
                  <a:srgbClr val="002060"/>
                </a:solidFill>
                <a:ea typeface="MS PGothic" charset="0"/>
                <a:cs typeface="MS PGothic" charset="0"/>
              </a:rPr>
              <a:t>Chefe de Gabinete/Procuradora Geral </a:t>
            </a:r>
            <a:r>
              <a:rPr lang="pt-BR" sz="1600" dirty="0" smtClean="0">
                <a:solidFill>
                  <a:srgbClr val="002060"/>
                </a:solidFill>
                <a:ea typeface="MS PGothic" charset="0"/>
                <a:cs typeface="MS PGothic" charset="0"/>
              </a:rPr>
              <a:t>– Maria Paula Balesteros Silva</a:t>
            </a:r>
            <a:endParaRPr lang="pt-BR" sz="1600" b="1" dirty="0" smtClean="0">
              <a:solidFill>
                <a:srgbClr val="002060"/>
              </a:solidFill>
              <a:ea typeface="MS PGothic" charset="0"/>
              <a:cs typeface="MS PGothic" charset="0"/>
            </a:endParaRPr>
          </a:p>
          <a:p>
            <a:pPr algn="ctr">
              <a:lnSpc>
                <a:spcPct val="150000"/>
              </a:lnSpc>
            </a:pPr>
            <a:r>
              <a:rPr lang="pt-BR" sz="1600" b="1" dirty="0" smtClean="0">
                <a:solidFill>
                  <a:srgbClr val="002060"/>
                </a:solidFill>
                <a:ea typeface="MS PGothic" charset="0"/>
                <a:cs typeface="MS PGothic" charset="0"/>
              </a:rPr>
              <a:t>Diretor Administrativo </a:t>
            </a:r>
            <a:r>
              <a:rPr lang="pt-BR" sz="1600" dirty="0" smtClean="0">
                <a:solidFill>
                  <a:srgbClr val="002060"/>
                </a:solidFill>
                <a:ea typeface="MS PGothic" charset="0"/>
                <a:cs typeface="MS PGothic" charset="0"/>
              </a:rPr>
              <a:t>– Paulo Jorge Zeraik</a:t>
            </a:r>
            <a:endParaRPr lang="pt-BR" sz="1600" b="1" dirty="0" smtClean="0">
              <a:solidFill>
                <a:srgbClr val="002060"/>
              </a:solidFill>
              <a:ea typeface="MS PGothic" charset="0"/>
              <a:cs typeface="MS PGothic" charset="0"/>
            </a:endParaRPr>
          </a:p>
          <a:p>
            <a:pPr algn="ctr">
              <a:lnSpc>
                <a:spcPct val="150000"/>
              </a:lnSpc>
            </a:pPr>
            <a:r>
              <a:rPr lang="pt-BR" sz="1600" b="1" dirty="0" smtClean="0">
                <a:solidFill>
                  <a:srgbClr val="002060"/>
                </a:solidFill>
                <a:ea typeface="MS PGothic" charset="0"/>
                <a:cs typeface="MS PGothic" charset="0"/>
              </a:rPr>
              <a:t>Diretor Comercial </a:t>
            </a:r>
            <a:r>
              <a:rPr lang="pt-BR" sz="1600" dirty="0" smtClean="0">
                <a:solidFill>
                  <a:srgbClr val="002060"/>
                </a:solidFill>
                <a:ea typeface="MS PGothic" charset="0"/>
                <a:cs typeface="MS PGothic" charset="0"/>
              </a:rPr>
              <a:t>– Luiz Fernando Lopes</a:t>
            </a:r>
            <a:endParaRPr lang="pt-BR" sz="1600" b="1" dirty="0" smtClean="0">
              <a:solidFill>
                <a:srgbClr val="002060"/>
              </a:solidFill>
              <a:ea typeface="MS PGothic" charset="0"/>
              <a:cs typeface="MS PGothic" charset="0"/>
            </a:endParaRPr>
          </a:p>
          <a:p>
            <a:pPr algn="ctr">
              <a:lnSpc>
                <a:spcPct val="150000"/>
              </a:lnSpc>
            </a:pPr>
            <a:r>
              <a:rPr lang="pt-BR" sz="1600" b="1" dirty="0" smtClean="0">
                <a:solidFill>
                  <a:srgbClr val="002060"/>
                </a:solidFill>
                <a:ea typeface="MS PGothic" charset="0"/>
                <a:cs typeface="MS PGothic" charset="0"/>
              </a:rPr>
              <a:t>Diretor Financeiro e de Rel. com Investidores </a:t>
            </a:r>
            <a:r>
              <a:rPr lang="pt-BR" sz="1600" dirty="0" smtClean="0">
                <a:solidFill>
                  <a:srgbClr val="002060"/>
                </a:solidFill>
                <a:ea typeface="MS PGothic" charset="0"/>
                <a:cs typeface="MS PGothic" charset="0"/>
              </a:rPr>
              <a:t>– Pedro Cláudio da Silva</a:t>
            </a:r>
          </a:p>
          <a:p>
            <a:pPr algn="ctr">
              <a:lnSpc>
                <a:spcPct val="150000"/>
              </a:lnSpc>
            </a:pPr>
            <a:r>
              <a:rPr lang="pt-BR" sz="1600" b="1" dirty="0" smtClean="0">
                <a:solidFill>
                  <a:srgbClr val="002060"/>
                </a:solidFill>
                <a:ea typeface="MS PGothic" charset="0"/>
                <a:cs typeface="MS PGothic" charset="0"/>
              </a:rPr>
              <a:t>Diretor Técnico </a:t>
            </a:r>
            <a:r>
              <a:rPr lang="pt-BR" sz="1600" dirty="0" smtClean="0">
                <a:solidFill>
                  <a:srgbClr val="002060"/>
                </a:solidFill>
                <a:ea typeface="MS PGothic" charset="0"/>
                <a:cs typeface="MS PGothic" charset="0"/>
              </a:rPr>
              <a:t>– Marco Antônio dos Santos</a:t>
            </a:r>
          </a:p>
          <a:p>
            <a:pPr algn="ctr">
              <a:lnSpc>
                <a:spcPct val="150000"/>
              </a:lnSpc>
            </a:pPr>
            <a:endParaRPr lang="pt-BR" sz="1000" b="1" dirty="0" smtClean="0">
              <a:solidFill>
                <a:srgbClr val="002060"/>
              </a:solidFill>
            </a:endParaRPr>
          </a:p>
          <a:p>
            <a:pPr algn="ctr">
              <a:lnSpc>
                <a:spcPct val="150000"/>
              </a:lnSpc>
              <a:spcAft>
                <a:spcPts val="1200"/>
              </a:spcAft>
              <a:buSzPct val="95000"/>
              <a:defRPr/>
            </a:pPr>
            <a:r>
              <a:rPr lang="pt-BR" sz="2000" b="1" dirty="0" smtClean="0">
                <a:solidFill>
                  <a:srgbClr val="002060"/>
                </a:solidFill>
              </a:rPr>
              <a:t>www.sanasa.com.br    0800 77 21 195</a:t>
            </a:r>
            <a:endParaRPr lang="pt-BR" dirty="0" smtClean="0">
              <a:solidFill>
                <a:prstClr val="black"/>
              </a:solidFill>
            </a:endParaRPr>
          </a:p>
        </p:txBody>
      </p:sp>
      <p:pic>
        <p:nvPicPr>
          <p:cNvPr id="7" name="Imagem 6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3" y="5756561"/>
            <a:ext cx="1646701" cy="619214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6913" y="5809134"/>
            <a:ext cx="1405985" cy="500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2892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00B0F0">
                <a:alpha val="40000"/>
              </a:srgbClr>
            </a:gs>
            <a:gs pos="30000">
              <a:schemeClr val="accent1">
                <a:tint val="44500"/>
                <a:satMod val="160000"/>
                <a:alpha val="1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11" name="Picture 2" descr="logo congresso"/>
          <p:cNvPicPr>
            <a:picLocks noChangeAspect="1" noChangeArrowheads="1"/>
          </p:cNvPicPr>
          <p:nvPr userDrawn="1"/>
        </p:nvPicPr>
        <p:blipFill>
          <a:blip r:embed="rId4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09320"/>
            <a:ext cx="1430207" cy="548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tângulo 11"/>
          <p:cNvSpPr/>
          <p:nvPr userDrawn="1"/>
        </p:nvSpPr>
        <p:spPr>
          <a:xfrm>
            <a:off x="7740352" y="6491407"/>
            <a:ext cx="882356" cy="21544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800" b="1" dirty="0" smtClean="0">
                <a:ln w="0"/>
                <a:solidFill>
                  <a:srgbClr val="4F81BD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REALIZAÇÃO:</a:t>
            </a:r>
            <a:endParaRPr lang="pt-BR" sz="800" b="1" dirty="0">
              <a:ln w="0"/>
              <a:solidFill>
                <a:srgbClr val="4F81BD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pic>
        <p:nvPicPr>
          <p:cNvPr id="13" name="Picture 2" descr="Resultado de imagem para assemae"/>
          <p:cNvPicPr>
            <a:picLocks noChangeAspect="1" noChangeArrowheads="1"/>
          </p:cNvPicPr>
          <p:nvPr userDrawn="1"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439" y="6403812"/>
            <a:ext cx="606913" cy="392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7828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de cantos arredondados 1"/>
          <p:cNvSpPr/>
          <p:nvPr/>
        </p:nvSpPr>
        <p:spPr>
          <a:xfrm>
            <a:off x="467544" y="1025052"/>
            <a:ext cx="8065269" cy="3416320"/>
          </a:xfrm>
          <a:prstGeom prst="round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5" name="CaixaDeTexto 4"/>
          <p:cNvSpPr txBox="1"/>
          <p:nvPr/>
        </p:nvSpPr>
        <p:spPr>
          <a:xfrm>
            <a:off x="2718193" y="4441372"/>
            <a:ext cx="581461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457200"/>
            <a:r>
              <a:rPr lang="pt-BR" sz="2000" b="1" baseline="30000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Autores:</a:t>
            </a:r>
            <a:r>
              <a:rPr lang="pt-BR" sz="2000" b="1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 </a:t>
            </a:r>
          </a:p>
          <a:p>
            <a:pPr algn="r" defTabSz="457200"/>
            <a:r>
              <a:rPr lang="pt-BR" sz="2000" dirty="0">
                <a:solidFill>
                  <a:srgbClr val="002060"/>
                </a:solidFill>
                <a:latin typeface="Arial" charset="0"/>
              </a:rPr>
              <a:t>Audinei Silva </a:t>
            </a:r>
            <a:r>
              <a:rPr lang="pt-BR" sz="2000" dirty="0">
                <a:solidFill>
                  <a:schemeClr val="tx2">
                    <a:lumMod val="75000"/>
                  </a:schemeClr>
                </a:solidFill>
                <a:latin typeface="Arial" charset="0"/>
              </a:rPr>
              <a:t>da</a:t>
            </a:r>
            <a:r>
              <a:rPr lang="pt-BR" sz="2000" dirty="0">
                <a:solidFill>
                  <a:srgbClr val="002060"/>
                </a:solidFill>
                <a:latin typeface="Arial" charset="0"/>
              </a:rPr>
              <a:t> </a:t>
            </a:r>
            <a:r>
              <a:rPr lang="pt-BR" sz="2000" dirty="0" smtClean="0">
                <a:solidFill>
                  <a:srgbClr val="002060"/>
                </a:solidFill>
                <a:latin typeface="Arial" charset="0"/>
              </a:rPr>
              <a:t>Rocha</a:t>
            </a:r>
            <a:r>
              <a:rPr lang="pt-BR" sz="2000" b="1" dirty="0" smtClean="0">
                <a:solidFill>
                  <a:schemeClr val="tx2"/>
                </a:solidFill>
                <a:ea typeface="MS PGothic" panose="020B0600070205080204" pitchFamily="34" charset="-128"/>
                <a:cs typeface="+mn-cs"/>
              </a:rPr>
              <a:t>           </a:t>
            </a:r>
          </a:p>
          <a:p>
            <a:pPr algn="r" defTabSz="457200"/>
            <a:r>
              <a:rPr lang="pt-BR" sz="2000" b="1" dirty="0" smtClean="0">
                <a:solidFill>
                  <a:schemeClr val="tx2"/>
                </a:solidFill>
                <a:ea typeface="MS PGothic" panose="020B0600070205080204" pitchFamily="34" charset="-128"/>
                <a:cs typeface="+mn-cs"/>
              </a:rPr>
              <a:t>           </a:t>
            </a:r>
            <a:r>
              <a:rPr lang="pt-BR" sz="2000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André Felipe de Oliveira</a:t>
            </a:r>
          </a:p>
          <a:p>
            <a:pPr algn="r" defTabSz="457200"/>
            <a:r>
              <a:rPr lang="pt-BR" sz="20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Ivânio Rodrigues Alves</a:t>
            </a:r>
          </a:p>
        </p:txBody>
      </p:sp>
      <p:sp>
        <p:nvSpPr>
          <p:cNvPr id="6" name="CaixaDeTexto 2"/>
          <p:cNvSpPr txBox="1">
            <a:spLocks noChangeArrowheads="1"/>
          </p:cNvSpPr>
          <p:nvPr/>
        </p:nvSpPr>
        <p:spPr bwMode="auto">
          <a:xfrm>
            <a:off x="755265" y="1025052"/>
            <a:ext cx="7489825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3600" b="1" dirty="0" smtClean="0">
                <a:solidFill>
                  <a:srgbClr val="002060"/>
                </a:solidFill>
                <a:latin typeface="Arial" charset="0"/>
              </a:rPr>
              <a:t>Monitoramento de Trihalometanos em águas de abastecimento - Via Purge and </a:t>
            </a:r>
            <a:r>
              <a:rPr lang="pt-BR" sz="3600" b="1" dirty="0">
                <a:solidFill>
                  <a:srgbClr val="002060"/>
                </a:solidFill>
                <a:latin typeface="Arial" charset="0"/>
              </a:rPr>
              <a:t>T</a:t>
            </a:r>
            <a:r>
              <a:rPr lang="pt-BR" sz="3600" b="1" dirty="0" smtClean="0">
                <a:solidFill>
                  <a:srgbClr val="002060"/>
                </a:solidFill>
                <a:latin typeface="Arial" charset="0"/>
              </a:rPr>
              <a:t>rap / CG /</a:t>
            </a:r>
            <a:r>
              <a:rPr lang="pt-BR" sz="3600" b="1" dirty="0">
                <a:solidFill>
                  <a:srgbClr val="002060"/>
                </a:solidFill>
                <a:latin typeface="Arial" charset="0"/>
              </a:rPr>
              <a:t> </a:t>
            </a:r>
            <a:r>
              <a:rPr lang="pt-BR" sz="3600" b="1" dirty="0" smtClean="0">
                <a:solidFill>
                  <a:srgbClr val="002060"/>
                </a:solidFill>
                <a:latin typeface="Arial" charset="0"/>
              </a:rPr>
              <a:t>ECD:</a:t>
            </a:r>
            <a:endParaRPr lang="pt-BR" sz="3600" b="1" dirty="0">
              <a:solidFill>
                <a:srgbClr val="002060"/>
              </a:solidFill>
              <a:latin typeface="Arial" charset="0"/>
            </a:endParaRPr>
          </a:p>
          <a:p>
            <a:pPr algn="ctr" eaLnBrk="1" hangingPunct="1"/>
            <a:r>
              <a:rPr lang="pt-BR" sz="3600" b="1" dirty="0" smtClean="0">
                <a:solidFill>
                  <a:srgbClr val="002060"/>
                </a:solidFill>
                <a:latin typeface="Arial" charset="0"/>
              </a:rPr>
              <a:t>Quantificação na saída das ETAs e rede de distribuição.</a:t>
            </a:r>
            <a:endParaRPr lang="pt-BR" sz="3600" b="1" dirty="0">
              <a:solidFill>
                <a:srgbClr val="00206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251520" y="282415"/>
            <a:ext cx="7272807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600" b="1" dirty="0" smtClean="0">
                <a:solidFill>
                  <a:schemeClr val="tx2"/>
                </a:solidFill>
                <a:latin typeface="Arial" charset="0"/>
              </a:rPr>
              <a:t>MUNICÍPIO DE CAMPINAS-SP</a:t>
            </a:r>
            <a:endParaRPr lang="pt-BR" sz="2600" b="1" dirty="0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07504" y="869455"/>
            <a:ext cx="8280920" cy="43088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pt-BR" sz="2200" b="1" dirty="0">
                <a:solidFill>
                  <a:schemeClr val="tx2"/>
                </a:solidFill>
                <a:latin typeface="Arial" charset="0"/>
              </a:rPr>
              <a:t>Está localizado em uma região Metropolitana composta por: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247517" y="1336640"/>
            <a:ext cx="6048672" cy="5537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6"/>
          <p:cNvPicPr>
            <a:picLocks noChangeAspect="1" noChangeArrowheads="1"/>
          </p:cNvPicPr>
          <p:nvPr/>
        </p:nvPicPr>
        <p:blipFill rotWithShape="1"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8309" y="2972745"/>
            <a:ext cx="3528159" cy="3290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Line 7"/>
          <p:cNvSpPr>
            <a:spLocks noChangeShapeType="1"/>
          </p:cNvSpPr>
          <p:nvPr/>
        </p:nvSpPr>
        <p:spPr bwMode="auto">
          <a:xfrm flipV="1">
            <a:off x="3163103" y="4941167"/>
            <a:ext cx="3048003" cy="628286"/>
          </a:xfrm>
          <a:prstGeom prst="line">
            <a:avLst/>
          </a:prstGeom>
          <a:noFill/>
          <a:ln w="38100">
            <a:solidFill>
              <a:srgbClr val="000066"/>
            </a:solidFill>
            <a:round/>
            <a:headEnd/>
            <a:tailEnd type="stealth" w="med" len="med"/>
          </a:ln>
        </p:spPr>
        <p:txBody>
          <a:bodyPr/>
          <a:lstStyle/>
          <a:p>
            <a:pPr>
              <a:defRPr/>
            </a:pPr>
            <a:endParaRPr lang="pt-B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 Box 14"/>
          <p:cNvSpPr txBox="1">
            <a:spLocks noChangeArrowheads="1"/>
          </p:cNvSpPr>
          <p:nvPr/>
        </p:nvSpPr>
        <p:spPr bwMode="auto">
          <a:xfrm>
            <a:off x="2682948" y="4617819"/>
            <a:ext cx="14688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pt-BR" sz="1200" dirty="0">
                <a:solidFill>
                  <a:srgbClr val="000066"/>
                </a:solidFill>
              </a:rPr>
              <a:t>Estado de São Paulo</a:t>
            </a:r>
          </a:p>
        </p:txBody>
      </p:sp>
      <p:sp>
        <p:nvSpPr>
          <p:cNvPr id="8" name="Text Box 9"/>
          <p:cNvSpPr txBox="1">
            <a:spLocks noChangeArrowheads="1"/>
          </p:cNvSpPr>
          <p:nvPr/>
        </p:nvSpPr>
        <p:spPr bwMode="auto">
          <a:xfrm>
            <a:off x="113525" y="1301820"/>
            <a:ext cx="5817318" cy="1169551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rgbClr val="7A1F00"/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ts val="600"/>
              </a:spcBef>
            </a:pPr>
            <a:r>
              <a:rPr lang="pt-BR" dirty="0" smtClean="0">
                <a:solidFill>
                  <a:schemeClr val="tx2"/>
                </a:solidFill>
              </a:rPr>
              <a:t>20 municípios (5 </a:t>
            </a:r>
            <a:r>
              <a:rPr lang="pt-BR" dirty="0">
                <a:solidFill>
                  <a:schemeClr val="tx2"/>
                </a:solidFill>
              </a:rPr>
              <a:t>milhões </a:t>
            </a:r>
            <a:r>
              <a:rPr lang="pt-BR" dirty="0" smtClean="0">
                <a:solidFill>
                  <a:schemeClr val="tx2"/>
                </a:solidFill>
              </a:rPr>
              <a:t>habitantes)</a:t>
            </a:r>
          </a:p>
          <a:p>
            <a:pPr>
              <a:spcBef>
                <a:spcPts val="600"/>
              </a:spcBef>
            </a:pPr>
            <a:endParaRPr lang="pt-BR" dirty="0" smtClean="0">
              <a:solidFill>
                <a:schemeClr val="tx2"/>
              </a:solidFill>
            </a:endParaRPr>
          </a:p>
          <a:p>
            <a:pPr>
              <a:spcBef>
                <a:spcPts val="600"/>
              </a:spcBef>
            </a:pPr>
            <a:r>
              <a:rPr lang="pt-BR" sz="1600" dirty="0" smtClean="0">
                <a:solidFill>
                  <a:schemeClr val="tx2"/>
                </a:solidFill>
              </a:rPr>
              <a:t>População Campinas: 1.182.429  Hab. (IBGE 2017)</a:t>
            </a:r>
            <a:endParaRPr lang="pt-BR" sz="16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2673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>
                <a:alpha val="27843"/>
              </a:srgbClr>
            </a:gs>
            <a:gs pos="33000">
              <a:schemeClr val="accent1">
                <a:tint val="44500"/>
                <a:satMod val="160000"/>
                <a:alpha val="1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2536" y="-99392"/>
            <a:ext cx="9144000" cy="6467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2794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251520" y="260648"/>
            <a:ext cx="7272808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600" b="1" dirty="0" smtClean="0">
                <a:solidFill>
                  <a:schemeClr val="tx2"/>
                </a:solidFill>
                <a:latin typeface="Arial" charset="0"/>
              </a:rPr>
              <a:t>INTRODUÇÃO</a:t>
            </a:r>
            <a:endParaRPr lang="pt-BR" sz="2600" b="1" dirty="0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008918" y="1052736"/>
            <a:ext cx="81369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  <a:p>
            <a:endParaRPr lang="pt-BR" dirty="0"/>
          </a:p>
        </p:txBody>
      </p:sp>
      <p:sp>
        <p:nvSpPr>
          <p:cNvPr id="4" name="CaixaDeTexto 9"/>
          <p:cNvSpPr txBox="1">
            <a:spLocks noChangeArrowheads="1"/>
          </p:cNvSpPr>
          <p:nvPr/>
        </p:nvSpPr>
        <p:spPr bwMode="auto">
          <a:xfrm>
            <a:off x="250825" y="1125538"/>
            <a:ext cx="8713788" cy="4770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pt-BR" sz="2000" b="1" dirty="0" smtClean="0">
                <a:solidFill>
                  <a:srgbClr val="002060"/>
                </a:solidFill>
                <a:latin typeface="Arial" charset="0"/>
              </a:rPr>
              <a:t>Manancial de Abastecimento</a:t>
            </a:r>
          </a:p>
          <a:p>
            <a:pPr eaLnBrk="1" hangingPunct="1"/>
            <a:endParaRPr lang="pt-BR" sz="2400" dirty="0">
              <a:solidFill>
                <a:srgbClr val="002060"/>
              </a:solidFill>
              <a:latin typeface="Arial" charset="0"/>
            </a:endParaRPr>
          </a:p>
          <a:p>
            <a:pPr eaLnBrk="1" hangingPunct="1"/>
            <a:r>
              <a:rPr lang="pt-BR" sz="2000" dirty="0">
                <a:solidFill>
                  <a:srgbClr val="002060"/>
                </a:solidFill>
                <a:latin typeface="Arial" charset="0"/>
              </a:rPr>
              <a:t>As águas dos mananciais que abastecem os grandes centros consumidores, incluindo a região metropolitana de Campinas, tem por características a presença de material orgânico, nutrientes, oriundos de algas e de fontes </a:t>
            </a:r>
            <a:r>
              <a:rPr lang="pt-BR" sz="2000" dirty="0" smtClean="0">
                <a:solidFill>
                  <a:srgbClr val="002060"/>
                </a:solidFill>
                <a:latin typeface="Arial" charset="0"/>
              </a:rPr>
              <a:t>poluidoras.</a:t>
            </a:r>
          </a:p>
          <a:p>
            <a:pPr eaLnBrk="1" hangingPunct="1"/>
            <a:endParaRPr lang="pt-BR" sz="2000" dirty="0">
              <a:solidFill>
                <a:srgbClr val="002060"/>
              </a:solidFill>
              <a:latin typeface="Arial" charset="0"/>
            </a:endParaRPr>
          </a:p>
          <a:p>
            <a:pPr eaLnBrk="1" hangingPunct="1"/>
            <a:r>
              <a:rPr lang="pt-BR" sz="2000" dirty="0">
                <a:solidFill>
                  <a:srgbClr val="002060"/>
                </a:solidFill>
                <a:latin typeface="Arial" charset="0"/>
              </a:rPr>
              <a:t>Estas águas, captadas para o processo de tratamento e abastecimento público, são submetidas ao processo de desinfecção.</a:t>
            </a:r>
            <a:endParaRPr lang="pt-BR" sz="2000" dirty="0" smtClean="0">
              <a:solidFill>
                <a:srgbClr val="002060"/>
              </a:solidFill>
              <a:latin typeface="Arial" charset="0"/>
            </a:endParaRPr>
          </a:p>
          <a:p>
            <a:pPr eaLnBrk="1" hangingPunct="1"/>
            <a:endParaRPr lang="pt-BR" sz="2000" dirty="0" smtClean="0">
              <a:solidFill>
                <a:srgbClr val="002060"/>
              </a:solidFill>
              <a:latin typeface="Arial" charset="0"/>
            </a:endParaRPr>
          </a:p>
          <a:p>
            <a:pPr eaLnBrk="1" hangingPunct="1"/>
            <a:r>
              <a:rPr lang="pt-BR" sz="2000" dirty="0">
                <a:solidFill>
                  <a:srgbClr val="002060"/>
                </a:solidFill>
                <a:latin typeface="Arial" charset="0"/>
              </a:rPr>
              <a:t>Os </a:t>
            </a:r>
            <a:r>
              <a:rPr lang="pt-BR" sz="2000" dirty="0" smtClean="0">
                <a:solidFill>
                  <a:srgbClr val="002060"/>
                </a:solidFill>
                <a:latin typeface="Arial" charset="0"/>
              </a:rPr>
              <a:t>desinfetantes </a:t>
            </a:r>
            <a:r>
              <a:rPr lang="pt-BR" sz="2000" dirty="0">
                <a:solidFill>
                  <a:srgbClr val="002060"/>
                </a:solidFill>
                <a:latin typeface="Arial" charset="0"/>
              </a:rPr>
              <a:t>empregados no processo de tratamento de água, devem destruir ou inativar os organismos patogênicos. </a:t>
            </a:r>
            <a:r>
              <a:rPr lang="pt-BR" sz="2000" dirty="0" smtClean="0">
                <a:solidFill>
                  <a:srgbClr val="002060"/>
                </a:solidFill>
                <a:latin typeface="Arial" charset="0"/>
              </a:rPr>
              <a:t>Assegurando </a:t>
            </a:r>
            <a:r>
              <a:rPr lang="pt-BR" sz="2000" dirty="0">
                <a:solidFill>
                  <a:srgbClr val="002060"/>
                </a:solidFill>
                <a:latin typeface="Arial" charset="0"/>
              </a:rPr>
              <a:t>desse modo a qualidade da água contra eventuais contaminações nas diferentes partes do sistema de </a:t>
            </a:r>
            <a:r>
              <a:rPr lang="pt-BR" sz="2000" dirty="0" smtClean="0">
                <a:solidFill>
                  <a:srgbClr val="002060"/>
                </a:solidFill>
                <a:latin typeface="Arial" charset="0"/>
              </a:rPr>
              <a:t>abastecimento.</a:t>
            </a:r>
          </a:p>
          <a:p>
            <a:pPr eaLnBrk="1" hangingPunct="1"/>
            <a:endParaRPr lang="pt-BR" sz="2000" dirty="0">
              <a:solidFill>
                <a:srgbClr val="00206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9779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250825" y="277671"/>
            <a:ext cx="7272808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600" b="1" dirty="0" smtClean="0">
                <a:solidFill>
                  <a:schemeClr val="tx2"/>
                </a:solidFill>
                <a:latin typeface="Arial" charset="0"/>
              </a:rPr>
              <a:t>PROPOSTA DO TRABALHO</a:t>
            </a:r>
            <a:endParaRPr lang="pt-BR" sz="2800" b="1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008918" y="1052736"/>
            <a:ext cx="81369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  <a:p>
            <a:endParaRPr lang="pt-BR" dirty="0"/>
          </a:p>
        </p:txBody>
      </p:sp>
      <p:sp>
        <p:nvSpPr>
          <p:cNvPr id="4" name="CaixaDeTexto 9"/>
          <p:cNvSpPr txBox="1">
            <a:spLocks noChangeArrowheads="1"/>
          </p:cNvSpPr>
          <p:nvPr/>
        </p:nvSpPr>
        <p:spPr bwMode="auto">
          <a:xfrm>
            <a:off x="250825" y="1125538"/>
            <a:ext cx="8065591" cy="4062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pt-BR" sz="2000" b="1" dirty="0" smtClean="0">
                <a:solidFill>
                  <a:srgbClr val="002060"/>
                </a:solidFill>
                <a:latin typeface="Arial" charset="0"/>
              </a:rPr>
              <a:t>Objetivos</a:t>
            </a:r>
            <a:endParaRPr lang="pt-BR" sz="2400" dirty="0">
              <a:solidFill>
                <a:srgbClr val="002060"/>
              </a:solidFill>
              <a:latin typeface="Arial" charset="0"/>
            </a:endParaRPr>
          </a:p>
          <a:p>
            <a:pPr eaLnBrk="1" hangingPunct="1"/>
            <a:endParaRPr lang="pt-BR" dirty="0" smtClean="0">
              <a:solidFill>
                <a:srgbClr val="002060"/>
              </a:solidFill>
              <a:latin typeface="Arial" charset="0"/>
            </a:endParaRPr>
          </a:p>
          <a:p>
            <a:pPr eaLnBrk="1" hangingPunct="1"/>
            <a:r>
              <a:rPr lang="pt-BR" sz="2000" dirty="0" smtClean="0">
                <a:solidFill>
                  <a:srgbClr val="002060"/>
                </a:solidFill>
                <a:latin typeface="Arial" charset="0"/>
              </a:rPr>
              <a:t>Nesse </a:t>
            </a:r>
            <a:r>
              <a:rPr lang="pt-BR" sz="2000" dirty="0">
                <a:solidFill>
                  <a:srgbClr val="002060"/>
                </a:solidFill>
                <a:latin typeface="Arial" charset="0"/>
              </a:rPr>
              <a:t>trabalho foi feito o monitoramento por 12 meses, com coleta mensal de amostras da rede de distribuição e das saídas das </a:t>
            </a:r>
            <a:r>
              <a:rPr lang="pt-BR" sz="2000" dirty="0" smtClean="0">
                <a:solidFill>
                  <a:srgbClr val="002060"/>
                </a:solidFill>
                <a:latin typeface="Arial" charset="0"/>
              </a:rPr>
              <a:t>ETAs.</a:t>
            </a:r>
          </a:p>
          <a:p>
            <a:pPr eaLnBrk="1" hangingPunct="1"/>
            <a:endParaRPr lang="pt-BR" sz="2000" dirty="0" smtClean="0">
              <a:solidFill>
                <a:srgbClr val="002060"/>
              </a:solidFill>
              <a:latin typeface="Arial" charset="0"/>
            </a:endParaRPr>
          </a:p>
          <a:p>
            <a:pPr marL="285750" indent="-285750" eaLnBrk="1" hangingPunct="1">
              <a:buFont typeface="Wingdings" panose="05000000000000000000" pitchFamily="2" charset="2"/>
              <a:buChar char="ü"/>
            </a:pPr>
            <a:r>
              <a:rPr lang="pt-BR" sz="2000" dirty="0">
                <a:solidFill>
                  <a:srgbClr val="002060"/>
                </a:solidFill>
                <a:latin typeface="Arial" charset="0"/>
              </a:rPr>
              <a:t>D</a:t>
            </a:r>
            <a:r>
              <a:rPr lang="pt-BR" sz="2000" dirty="0" smtClean="0">
                <a:solidFill>
                  <a:srgbClr val="002060"/>
                </a:solidFill>
                <a:latin typeface="Arial" charset="0"/>
              </a:rPr>
              <a:t>eterminar </a:t>
            </a:r>
            <a:r>
              <a:rPr lang="pt-BR" sz="2000" dirty="0">
                <a:solidFill>
                  <a:srgbClr val="002060"/>
                </a:solidFill>
                <a:latin typeface="Arial" charset="0"/>
              </a:rPr>
              <a:t>e avaliar a formação de </a:t>
            </a:r>
            <a:r>
              <a:rPr lang="pt-BR" sz="2000" dirty="0" smtClean="0">
                <a:solidFill>
                  <a:srgbClr val="002060"/>
                </a:solidFill>
                <a:latin typeface="Arial" charset="0"/>
              </a:rPr>
              <a:t>trihalometanos </a:t>
            </a:r>
            <a:r>
              <a:rPr lang="pt-BR" sz="2000" dirty="0">
                <a:solidFill>
                  <a:srgbClr val="002060"/>
                </a:solidFill>
                <a:latin typeface="Arial" charset="0"/>
              </a:rPr>
              <a:t>após a utilização da cloroamoniação para a </a:t>
            </a:r>
            <a:r>
              <a:rPr lang="pt-BR" sz="2000" dirty="0" smtClean="0">
                <a:solidFill>
                  <a:srgbClr val="002060"/>
                </a:solidFill>
                <a:latin typeface="Arial" charset="0"/>
              </a:rPr>
              <a:t>desinfecção </a:t>
            </a:r>
            <a:r>
              <a:rPr lang="pt-BR" sz="2000" dirty="0">
                <a:solidFill>
                  <a:srgbClr val="002060"/>
                </a:solidFill>
                <a:latin typeface="Arial" charset="0"/>
              </a:rPr>
              <a:t>da água </a:t>
            </a:r>
            <a:r>
              <a:rPr lang="pt-BR" sz="2000" dirty="0" smtClean="0">
                <a:solidFill>
                  <a:srgbClr val="002060"/>
                </a:solidFill>
                <a:latin typeface="Arial" charset="0"/>
              </a:rPr>
              <a:t>tratada.</a:t>
            </a:r>
          </a:p>
          <a:p>
            <a:pPr marL="285750" indent="-285750" eaLnBrk="1" hangingPunct="1">
              <a:buFont typeface="Wingdings" panose="05000000000000000000" pitchFamily="2" charset="2"/>
              <a:buChar char="ü"/>
            </a:pPr>
            <a:endParaRPr lang="pt-BR" sz="2000" dirty="0">
              <a:solidFill>
                <a:srgbClr val="002060"/>
              </a:solidFill>
              <a:latin typeface="Arial" charset="0"/>
            </a:endParaRPr>
          </a:p>
          <a:p>
            <a:pPr marL="285750" indent="-285750" eaLnBrk="1" hangingPunct="1">
              <a:buFont typeface="Wingdings" panose="05000000000000000000" pitchFamily="2" charset="2"/>
              <a:buChar char="ü"/>
            </a:pPr>
            <a:r>
              <a:rPr lang="pt-BR" sz="2000" dirty="0" smtClean="0">
                <a:solidFill>
                  <a:srgbClr val="002060"/>
                </a:solidFill>
                <a:latin typeface="Arial" charset="0"/>
              </a:rPr>
              <a:t>Avaliar a formação dos THMs durante a reservação e distribuição.</a:t>
            </a:r>
          </a:p>
          <a:p>
            <a:pPr eaLnBrk="1" hangingPunct="1"/>
            <a:endParaRPr lang="pt-BR" sz="2000" dirty="0" smtClean="0">
              <a:solidFill>
                <a:srgbClr val="002060"/>
              </a:solidFill>
              <a:latin typeface="Arial" charset="0"/>
            </a:endParaRPr>
          </a:p>
          <a:p>
            <a:pPr marL="285750" indent="-285750" eaLnBrk="1" hangingPunct="1">
              <a:buFont typeface="Wingdings" panose="05000000000000000000" pitchFamily="2" charset="2"/>
              <a:buChar char="ü"/>
            </a:pPr>
            <a:r>
              <a:rPr lang="pt-BR" sz="2000" dirty="0" smtClean="0">
                <a:solidFill>
                  <a:srgbClr val="002060"/>
                </a:solidFill>
                <a:latin typeface="Arial" charset="0"/>
              </a:rPr>
              <a:t>Avaliar a </a:t>
            </a:r>
            <a:r>
              <a:rPr lang="pt-BR" sz="2000" dirty="0">
                <a:solidFill>
                  <a:srgbClr val="002060"/>
                </a:solidFill>
                <a:latin typeface="Arial" charset="0"/>
              </a:rPr>
              <a:t>técnica analítica Cromatografia Gasosa (CG) com extração via PURGE AND TRAP para a determinação da concentração dos </a:t>
            </a:r>
            <a:r>
              <a:rPr lang="pt-BR" sz="2000" dirty="0" smtClean="0">
                <a:solidFill>
                  <a:srgbClr val="002060"/>
                </a:solidFill>
                <a:latin typeface="Arial" charset="0"/>
              </a:rPr>
              <a:t>TTHMs.</a:t>
            </a:r>
            <a:endParaRPr lang="pt-BR" sz="2000" dirty="0">
              <a:solidFill>
                <a:srgbClr val="00206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7213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251520" y="260648"/>
            <a:ext cx="7272808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600" b="1" dirty="0" smtClean="0">
                <a:solidFill>
                  <a:schemeClr val="tx2"/>
                </a:solidFill>
                <a:latin typeface="Arial" charset="0"/>
              </a:rPr>
              <a:t>CLORAÇÃO</a:t>
            </a:r>
            <a:endParaRPr lang="pt-BR" sz="2600" b="1" dirty="0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21" name="Rectangle 18"/>
          <p:cNvSpPr>
            <a:spLocks noChangeArrowheads="1"/>
          </p:cNvSpPr>
          <p:nvPr/>
        </p:nvSpPr>
        <p:spPr bwMode="auto">
          <a:xfrm>
            <a:off x="323528" y="2958777"/>
            <a:ext cx="856895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sp>
        <p:nvSpPr>
          <p:cNvPr id="28" name="Espaço Reservado para Conteúdo 2"/>
          <p:cNvSpPr txBox="1">
            <a:spLocks/>
          </p:cNvSpPr>
          <p:nvPr/>
        </p:nvSpPr>
        <p:spPr>
          <a:xfrm>
            <a:off x="501996" y="908720"/>
            <a:ext cx="8212016" cy="5472608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59A9F2"/>
              </a:buClr>
              <a:buSzPct val="70000"/>
              <a:buFont typeface="Wingdings"/>
              <a:buNone/>
              <a:tabLst/>
              <a:defRPr/>
            </a:pPr>
            <a:r>
              <a:rPr lang="pt-BR" sz="2000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Desinfecção e Oxidação.</a:t>
            </a:r>
            <a:endParaRPr kumimoji="0" lang="pt-BR" sz="2000" b="1" i="0" u="none" strike="noStrike" kern="1200" cap="none" spc="0" normalizeH="0" baseline="0" noProof="0" dirty="0" smtClean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0" indent="0" fontAlgn="auto">
              <a:spcAft>
                <a:spcPts val="0"/>
              </a:spcAft>
              <a:buClr>
                <a:srgbClr val="59A9F2"/>
              </a:buClr>
              <a:buNone/>
            </a:pPr>
            <a:r>
              <a:rPr lang="pt-BR" sz="2000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A desinfecção da água é de extrema importância para manutenção da saúde, com tudo, o emprego de determinados desinfetantes </a:t>
            </a:r>
            <a:r>
              <a:rPr lang="pt-BR" sz="2000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requer </a:t>
            </a:r>
            <a:r>
              <a:rPr lang="pt-BR" sz="2000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atenção</a:t>
            </a:r>
            <a:r>
              <a:rPr lang="pt-BR" sz="2000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 fontAlgn="auto">
              <a:spcAft>
                <a:spcPts val="0"/>
              </a:spcAft>
              <a:buClr>
                <a:schemeClr val="tx2">
                  <a:lumMod val="75000"/>
                </a:schemeClr>
              </a:buClr>
              <a:buNone/>
            </a:pPr>
            <a:r>
              <a:rPr lang="pt-BR" sz="2000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Desta </a:t>
            </a:r>
            <a:r>
              <a:rPr lang="pt-BR" sz="2000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forma a cloração (com cloro gasoso) é o método mais </a:t>
            </a:r>
            <a:r>
              <a:rPr lang="pt-BR" sz="2000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utilizado na </a:t>
            </a:r>
            <a:r>
              <a:rPr lang="pt-BR" sz="2000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desinfecção de águas para fins de abastecimento público no Brasil (DI BERNARDO, 2005). </a:t>
            </a:r>
            <a:endParaRPr lang="pt-BR" sz="2000" dirty="0" smtClean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 fontAlgn="auto">
              <a:spcAft>
                <a:spcPts val="0"/>
              </a:spcAft>
              <a:buClr>
                <a:schemeClr val="tx2">
                  <a:lumMod val="75000"/>
                </a:schemeClr>
              </a:buClr>
              <a:buFont typeface="Wingdings" panose="05000000000000000000" pitchFamily="2" charset="2"/>
              <a:buChar char="ü"/>
            </a:pPr>
            <a:r>
              <a:rPr lang="pt-BR" sz="2000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Inativa </a:t>
            </a:r>
            <a:r>
              <a:rPr lang="pt-BR" sz="2000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larga gama de espécies patogênicas em água</a:t>
            </a:r>
            <a:r>
              <a:rPr lang="pt-BR" sz="2000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;</a:t>
            </a:r>
          </a:p>
          <a:p>
            <a:pPr lvl="0">
              <a:buClr>
                <a:schemeClr val="tx2">
                  <a:lumMod val="75000"/>
                </a:schemeClr>
              </a:buClr>
              <a:buFont typeface="Wingdings" panose="05000000000000000000" pitchFamily="2" charset="2"/>
              <a:buChar char="ü"/>
            </a:pPr>
            <a:r>
              <a:rPr lang="pt-BR" sz="20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Deixa residual na água que é facilmente mensurado e controlado;</a:t>
            </a:r>
          </a:p>
          <a:p>
            <a:pPr lvl="0">
              <a:buClr>
                <a:schemeClr val="tx2">
                  <a:lumMod val="75000"/>
                </a:schemeClr>
              </a:buClr>
              <a:buFont typeface="Wingdings" panose="05000000000000000000" pitchFamily="2" charset="2"/>
              <a:buChar char="ü"/>
            </a:pPr>
            <a:r>
              <a:rPr lang="pt-BR" sz="20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É econômico</a:t>
            </a:r>
            <a:r>
              <a:rPr lang="pt-BR" sz="2000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;</a:t>
            </a:r>
          </a:p>
          <a:p>
            <a:pPr marL="0" lvl="0" indent="0" fontAlgn="auto">
              <a:spcAft>
                <a:spcPts val="0"/>
              </a:spcAft>
              <a:buClr>
                <a:srgbClr val="59A9F2"/>
              </a:buClr>
              <a:buNone/>
            </a:pPr>
            <a:r>
              <a:rPr lang="pt-BR" sz="2000" dirty="0" smtClean="0">
                <a:solidFill>
                  <a:srgbClr val="002060"/>
                </a:solidFill>
                <a:latin typeface="Arial" charset="0"/>
                <a:cs typeface="Arial" charset="0"/>
              </a:rPr>
              <a:t>Oxidação da matéria orgânica:</a:t>
            </a:r>
          </a:p>
          <a:p>
            <a:pPr marL="0" lvl="0" indent="0" fontAlgn="auto">
              <a:spcAft>
                <a:spcPts val="0"/>
              </a:spcAft>
              <a:buClr>
                <a:srgbClr val="59A9F2"/>
              </a:buClr>
              <a:buNone/>
            </a:pPr>
            <a:endParaRPr lang="pt-BR" sz="2000" dirty="0">
              <a:solidFill>
                <a:srgbClr val="002060"/>
              </a:solidFill>
              <a:latin typeface="Arial" charset="0"/>
              <a:cs typeface="Arial" charset="0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59A9F2"/>
              </a:buClr>
              <a:buSzPct val="70000"/>
              <a:buFont typeface="Wingdings"/>
              <a:buNone/>
              <a:tabLst/>
              <a:defRPr/>
            </a:pPr>
            <a:r>
              <a:rPr kumimoji="0" lang="pt-B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Cl</a:t>
            </a:r>
            <a:r>
              <a:rPr kumimoji="0" lang="pt-BR" sz="2000" b="0" i="0" u="none" strike="noStrike" kern="1200" cap="none" spc="0" normalizeH="0" baseline="-2500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kumimoji="0" lang="pt-B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(g) + H</a:t>
            </a:r>
            <a:r>
              <a:rPr kumimoji="0" lang="pt-BR" sz="2000" b="0" i="0" u="none" strike="noStrike" kern="1200" cap="none" spc="0" normalizeH="0" baseline="-2500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kumimoji="0" lang="pt-B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O (l) </a:t>
            </a:r>
            <a:r>
              <a:rPr kumimoji="0" lang="pt-B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Wingdings"/>
              </a:rPr>
              <a:t></a:t>
            </a:r>
            <a:r>
              <a:rPr kumimoji="0" lang="pt-B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HOCl (</a:t>
            </a:r>
            <a:r>
              <a:rPr kumimoji="0" lang="pt-BR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aq</a:t>
            </a:r>
            <a:r>
              <a:rPr kumimoji="0" lang="pt-B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) + H</a:t>
            </a:r>
            <a:r>
              <a:rPr kumimoji="0" lang="pt-BR" sz="2000" b="0" i="0" u="none" strike="noStrike" kern="1200" cap="none" spc="0" normalizeH="0" baseline="3000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r>
              <a:rPr kumimoji="0" lang="pt-B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kumimoji="0" lang="pt-BR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aq</a:t>
            </a:r>
            <a:r>
              <a:rPr kumimoji="0" lang="pt-B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) + Cl</a:t>
            </a:r>
            <a:r>
              <a:rPr kumimoji="0" lang="pt-BR" sz="2000" b="0" i="0" u="none" strike="noStrike" kern="1200" cap="none" spc="0" normalizeH="0" baseline="3000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kumimoji="0" lang="pt-B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kumimoji="0" lang="pt-BR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aq</a:t>
            </a:r>
            <a:r>
              <a:rPr kumimoji="0" lang="pt-B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kumimoji="0" lang="pt-BR" sz="2000" b="0" i="0" u="none" strike="noStrike" kern="1200" cap="none" spc="0" normalizeH="0" baseline="3000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59A9F2"/>
              </a:buClr>
              <a:buSzPct val="70000"/>
              <a:buFont typeface="Wingdings"/>
              <a:buNone/>
              <a:tabLst/>
              <a:defRPr/>
            </a:pPr>
            <a:r>
              <a:rPr kumimoji="0" lang="pt-B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HOCl (</a:t>
            </a:r>
            <a:r>
              <a:rPr kumimoji="0" lang="pt-BR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aq</a:t>
            </a:r>
            <a:r>
              <a:rPr kumimoji="0" lang="pt-B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kumimoji="0" lang="pt-B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Wingdings"/>
              </a:rPr>
              <a:t></a:t>
            </a:r>
            <a:r>
              <a:rPr kumimoji="0" lang="pt-B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pt-BR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ClO</a:t>
            </a:r>
            <a:r>
              <a:rPr kumimoji="0" lang="pt-BR" sz="2000" b="0" i="0" u="none" strike="noStrike" kern="1200" cap="none" spc="0" normalizeH="0" baseline="3000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kumimoji="0" lang="pt-B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kumimoji="0" lang="pt-BR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aq</a:t>
            </a:r>
            <a:r>
              <a:rPr kumimoji="0" lang="pt-B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)  + H</a:t>
            </a:r>
            <a:r>
              <a:rPr kumimoji="0" lang="pt-BR" sz="2000" b="0" i="0" u="none" strike="noStrike" kern="1200" cap="none" spc="0" normalizeH="0" baseline="3000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r>
              <a:rPr kumimoji="0" lang="pt-B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kumimoji="0" lang="pt-BR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aq</a:t>
            </a:r>
            <a:r>
              <a:rPr kumimoji="0" lang="pt-B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kumimoji="0" lang="pt-BR" sz="2000" b="1" i="0" u="none" strike="noStrike" kern="1200" cap="small" spc="0" normalizeH="0" baseline="0" noProof="0" dirty="0" smtClean="0">
              <a:ln>
                <a:noFill/>
              </a:ln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itchFamily="34" charset="0"/>
              <a:cs typeface="Arial" pitchFamily="34" charset="0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59A9F2"/>
              </a:buClr>
              <a:buSzPct val="70000"/>
              <a:buFont typeface="Wingdings"/>
              <a:buNone/>
              <a:tabLst/>
              <a:defRPr/>
            </a:pPr>
            <a:r>
              <a:rPr kumimoji="0" lang="pt-B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Matéria Orgânica + HOCl </a:t>
            </a:r>
            <a:r>
              <a:rPr kumimoji="0" lang="pt-B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Wingdings"/>
              </a:rPr>
              <a:t></a:t>
            </a:r>
            <a:r>
              <a:rPr kumimoji="0" lang="pt-B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THM + outros subprodutos + H</a:t>
            </a:r>
            <a:r>
              <a:rPr kumimoji="0" lang="pt-BR" sz="2000" b="0" i="0" u="none" strike="noStrike" kern="1200" cap="none" spc="0" normalizeH="0" baseline="-2500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kumimoji="0" lang="pt-B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O </a:t>
            </a:r>
          </a:p>
        </p:txBody>
      </p:sp>
    </p:spTree>
    <p:extLst>
      <p:ext uri="{BB962C8B-B14F-4D97-AF65-F5344CB8AC3E}">
        <p14:creationId xmlns:p14="http://schemas.microsoft.com/office/powerpoint/2010/main" val="3518826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251520" y="260648"/>
            <a:ext cx="7272808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600" b="1" dirty="0" smtClean="0">
                <a:solidFill>
                  <a:schemeClr val="tx2"/>
                </a:solidFill>
                <a:latin typeface="Arial" charset="0"/>
              </a:rPr>
              <a:t>PRECURSORES DE THMs</a:t>
            </a:r>
            <a:endParaRPr lang="pt-BR" sz="2600" b="1" dirty="0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5" name="CaixaDeTexto 9"/>
          <p:cNvSpPr txBox="1">
            <a:spLocks noChangeArrowheads="1"/>
          </p:cNvSpPr>
          <p:nvPr/>
        </p:nvSpPr>
        <p:spPr bwMode="auto">
          <a:xfrm>
            <a:off x="250825" y="799646"/>
            <a:ext cx="8713788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pt-BR" sz="2000" b="1" dirty="0">
                <a:solidFill>
                  <a:srgbClr val="002060"/>
                </a:solidFill>
                <a:latin typeface="Arial" charset="0"/>
              </a:rPr>
              <a:t>A MON, matéria orgânica de origem </a:t>
            </a:r>
            <a:r>
              <a:rPr lang="pt-BR" sz="2000" b="1" dirty="0" smtClean="0">
                <a:solidFill>
                  <a:srgbClr val="002060"/>
                </a:solidFill>
                <a:latin typeface="Arial" charset="0"/>
              </a:rPr>
              <a:t>natural, </a:t>
            </a:r>
            <a:r>
              <a:rPr lang="pt-BR" sz="2000" b="1" dirty="0">
                <a:solidFill>
                  <a:srgbClr val="002060"/>
                </a:solidFill>
                <a:latin typeface="Arial" charset="0"/>
              </a:rPr>
              <a:t>subdividida </a:t>
            </a:r>
            <a:r>
              <a:rPr lang="pt-BR" sz="2000" b="1" dirty="0" smtClean="0">
                <a:solidFill>
                  <a:srgbClr val="002060"/>
                </a:solidFill>
                <a:latin typeface="Arial" charset="0"/>
              </a:rPr>
              <a:t>por </a:t>
            </a:r>
            <a:r>
              <a:rPr lang="pt-BR" sz="2000" b="1" dirty="0">
                <a:solidFill>
                  <a:srgbClr val="002060"/>
                </a:solidFill>
                <a:latin typeface="Arial" charset="0"/>
              </a:rPr>
              <a:t>fração </a:t>
            </a:r>
            <a:r>
              <a:rPr lang="pt-BR" sz="2000" b="1" dirty="0" smtClean="0">
                <a:solidFill>
                  <a:srgbClr val="002060"/>
                </a:solidFill>
                <a:latin typeface="Arial" charset="0"/>
              </a:rPr>
              <a:t>hidrofóbica e hidrofílica.</a:t>
            </a:r>
          </a:p>
          <a:p>
            <a:pPr marL="342900" indent="-342900" eaLnBrk="1" hangingPunct="1">
              <a:buFont typeface="Wingdings" panose="05000000000000000000" pitchFamily="2" charset="2"/>
              <a:buChar char="ü"/>
            </a:pPr>
            <a:r>
              <a:rPr lang="pt-BR" sz="2000" dirty="0" smtClean="0">
                <a:solidFill>
                  <a:srgbClr val="002060"/>
                </a:solidFill>
                <a:latin typeface="Arial" charset="0"/>
              </a:rPr>
              <a:t>Molécula </a:t>
            </a:r>
            <a:r>
              <a:rPr lang="pt-BR" sz="2000" dirty="0">
                <a:solidFill>
                  <a:srgbClr val="002060"/>
                </a:solidFill>
                <a:latin typeface="Arial" charset="0"/>
              </a:rPr>
              <a:t>do ácido </a:t>
            </a:r>
            <a:r>
              <a:rPr lang="pt-BR" sz="2000" dirty="0" smtClean="0">
                <a:solidFill>
                  <a:srgbClr val="002060"/>
                </a:solidFill>
                <a:latin typeface="Arial" charset="0"/>
              </a:rPr>
              <a:t>húmico.</a:t>
            </a:r>
            <a:endParaRPr lang="pt-BR" sz="2400" dirty="0">
              <a:solidFill>
                <a:srgbClr val="002060"/>
              </a:solidFill>
              <a:latin typeface="Arial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7505" y="1842698"/>
            <a:ext cx="6215569" cy="223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5816" y="4640648"/>
            <a:ext cx="3618948" cy="1980000"/>
          </a:xfrm>
          <a:prstGeom prst="rect">
            <a:avLst/>
          </a:prstGeom>
        </p:spPr>
      </p:pic>
      <p:sp>
        <p:nvSpPr>
          <p:cNvPr id="8" name="Elipse 7"/>
          <p:cNvSpPr/>
          <p:nvPr/>
        </p:nvSpPr>
        <p:spPr>
          <a:xfrm>
            <a:off x="3167559" y="4869160"/>
            <a:ext cx="1440160" cy="1389436"/>
          </a:xfrm>
          <a:prstGeom prst="ellipse">
            <a:avLst/>
          </a:prstGeom>
          <a:noFill/>
          <a:ln>
            <a:solidFill>
              <a:srgbClr val="0033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noFill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250825" y="4130244"/>
            <a:ext cx="82816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eaLnBrk="1" hangingPunct="1">
              <a:buFont typeface="Wingdings" panose="05000000000000000000" pitchFamily="2" charset="2"/>
              <a:buChar char="ü"/>
            </a:pPr>
            <a:r>
              <a:rPr lang="pt-BR" sz="2000" dirty="0">
                <a:solidFill>
                  <a:srgbClr val="002060"/>
                </a:solidFill>
                <a:latin typeface="Arial" charset="0"/>
              </a:rPr>
              <a:t>Molécula </a:t>
            </a:r>
            <a:r>
              <a:rPr lang="pt-BR" sz="2000" dirty="0" smtClean="0">
                <a:solidFill>
                  <a:srgbClr val="002060"/>
                </a:solidFill>
                <a:latin typeface="Arial" charset="0"/>
              </a:rPr>
              <a:t>do </a:t>
            </a:r>
            <a:r>
              <a:rPr lang="pt-BR" sz="2000" dirty="0">
                <a:solidFill>
                  <a:srgbClr val="002060"/>
                </a:solidFill>
                <a:latin typeface="Arial" charset="0"/>
              </a:rPr>
              <a:t>ácido fúlvicos.</a:t>
            </a:r>
          </a:p>
        </p:txBody>
      </p:sp>
      <p:sp>
        <p:nvSpPr>
          <p:cNvPr id="11" name="Elipse 10"/>
          <p:cNvSpPr/>
          <p:nvPr/>
        </p:nvSpPr>
        <p:spPr>
          <a:xfrm>
            <a:off x="6660232" y="1859576"/>
            <a:ext cx="1296144" cy="1368152"/>
          </a:xfrm>
          <a:prstGeom prst="ellipse">
            <a:avLst/>
          </a:prstGeom>
          <a:noFill/>
          <a:ln>
            <a:solidFill>
              <a:srgbClr val="003399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88991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251520" y="260648"/>
            <a:ext cx="7272808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600" b="1" dirty="0" smtClean="0">
                <a:solidFill>
                  <a:schemeClr val="tx2"/>
                </a:solidFill>
                <a:latin typeface="Arial" charset="0"/>
              </a:rPr>
              <a:t>MECANISMO ILUSTRATIVO</a:t>
            </a:r>
            <a:endParaRPr lang="pt-BR" sz="2600" b="1" dirty="0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4" name="CaixaDeTexto 9"/>
          <p:cNvSpPr txBox="1">
            <a:spLocks noChangeArrowheads="1"/>
          </p:cNvSpPr>
          <p:nvPr/>
        </p:nvSpPr>
        <p:spPr bwMode="auto">
          <a:xfrm>
            <a:off x="274868" y="908720"/>
            <a:ext cx="8713788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pt-BR" sz="2000" b="1" dirty="0">
                <a:solidFill>
                  <a:srgbClr val="002060"/>
                </a:solidFill>
                <a:latin typeface="Arial" charset="0"/>
              </a:rPr>
              <a:t>Formação dos </a:t>
            </a:r>
            <a:r>
              <a:rPr lang="pt-BR" sz="2000" b="1" dirty="0" smtClean="0">
                <a:solidFill>
                  <a:srgbClr val="002060"/>
                </a:solidFill>
                <a:latin typeface="Arial" charset="0"/>
              </a:rPr>
              <a:t>Trihalometanos</a:t>
            </a:r>
            <a:endParaRPr lang="pt-BR" sz="2400" dirty="0">
              <a:solidFill>
                <a:srgbClr val="002060"/>
              </a:solidFill>
              <a:latin typeface="Arial" charset="0"/>
            </a:endParaRPr>
          </a:p>
          <a:p>
            <a:pPr eaLnBrk="1" hangingPunct="1"/>
            <a:r>
              <a:rPr lang="pt-BR" sz="2000" dirty="0">
                <a:solidFill>
                  <a:srgbClr val="002060"/>
                </a:solidFill>
                <a:latin typeface="Arial" charset="0"/>
              </a:rPr>
              <a:t>O composto utilizado na modelagem foi o </a:t>
            </a:r>
            <a:r>
              <a:rPr lang="pt-BR" sz="2000" dirty="0" smtClean="0">
                <a:solidFill>
                  <a:srgbClr val="002060"/>
                </a:solidFill>
                <a:latin typeface="Arial" charset="0"/>
              </a:rPr>
              <a:t>resorcinol</a:t>
            </a:r>
          </a:p>
          <a:p>
            <a:pPr eaLnBrk="1" hangingPunct="1"/>
            <a:r>
              <a:rPr lang="pt-BR" sz="2000" dirty="0" smtClean="0">
                <a:solidFill>
                  <a:srgbClr val="002060"/>
                </a:solidFill>
                <a:latin typeface="Arial" charset="0"/>
              </a:rPr>
              <a:t>A oxidação </a:t>
            </a:r>
            <a:r>
              <a:rPr lang="pt-BR" sz="2000" dirty="0">
                <a:solidFill>
                  <a:srgbClr val="002060"/>
                </a:solidFill>
                <a:latin typeface="Arial" charset="0"/>
              </a:rPr>
              <a:t>pelo ácido hipocloroso (</a:t>
            </a:r>
            <a:r>
              <a:rPr lang="pt-BR" sz="2000" dirty="0" smtClean="0">
                <a:solidFill>
                  <a:srgbClr val="002060"/>
                </a:solidFill>
                <a:latin typeface="Arial" charset="0"/>
              </a:rPr>
              <a:t>HOCl) ocorre </a:t>
            </a:r>
            <a:r>
              <a:rPr lang="pt-BR" sz="2000" dirty="0">
                <a:solidFill>
                  <a:srgbClr val="002060"/>
                </a:solidFill>
                <a:latin typeface="Arial" charset="0"/>
              </a:rPr>
              <a:t>clivagem da molécula </a:t>
            </a:r>
            <a:r>
              <a:rPr lang="pt-BR" sz="2000" dirty="0" smtClean="0">
                <a:solidFill>
                  <a:srgbClr val="002060"/>
                </a:solidFill>
                <a:latin typeface="Arial" charset="0"/>
              </a:rPr>
              <a:t>em A. </a:t>
            </a:r>
            <a:endParaRPr lang="pt-BR" sz="2000" dirty="0">
              <a:solidFill>
                <a:srgbClr val="002060"/>
              </a:solidFill>
              <a:latin typeface="Arial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268" y="1988840"/>
            <a:ext cx="7686987" cy="45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66103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251520" y="260648"/>
            <a:ext cx="7272808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600" b="1" dirty="0" smtClean="0">
                <a:solidFill>
                  <a:schemeClr val="tx2"/>
                </a:solidFill>
                <a:latin typeface="Arial" charset="0"/>
              </a:rPr>
              <a:t>COMPOSTOS ANALISADOS</a:t>
            </a:r>
            <a:endParaRPr lang="pt-BR" sz="2600" b="1" dirty="0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251520" y="921474"/>
            <a:ext cx="81369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hangingPunct="1"/>
            <a:r>
              <a:rPr lang="pt-BR" sz="2000" b="1" dirty="0" smtClean="0">
                <a:solidFill>
                  <a:srgbClr val="002060"/>
                </a:solidFill>
                <a:latin typeface="Arial" charset="0"/>
              </a:rPr>
              <a:t>Os Trihalometanos</a:t>
            </a:r>
            <a:r>
              <a:rPr lang="pt-BR" dirty="0" smtClean="0"/>
              <a:t> </a:t>
            </a:r>
            <a:endParaRPr lang="pt-BR" sz="2400" dirty="0">
              <a:solidFill>
                <a:srgbClr val="002060"/>
              </a:solidFill>
              <a:latin typeface="Arial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611560" y="1551522"/>
            <a:ext cx="7128792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eaLnBrk="1" hangingPunct="1">
              <a:buFont typeface="Wingdings" panose="05000000000000000000" pitchFamily="2" charset="2"/>
              <a:buChar char="ü"/>
            </a:pPr>
            <a:r>
              <a:rPr lang="pt-BR" sz="2000" dirty="0" smtClean="0">
                <a:solidFill>
                  <a:srgbClr val="002060"/>
                </a:solidFill>
                <a:latin typeface="Arial" charset="0"/>
              </a:rPr>
              <a:t>Triclorometano (Clorofórmio) </a:t>
            </a:r>
          </a:p>
          <a:p>
            <a:pPr eaLnBrk="1" hangingPunct="1"/>
            <a:endParaRPr lang="pt-BR" sz="2000" dirty="0" smtClean="0">
              <a:solidFill>
                <a:srgbClr val="002060"/>
              </a:solidFill>
              <a:latin typeface="Arial" charset="0"/>
            </a:endParaRPr>
          </a:p>
          <a:p>
            <a:pPr eaLnBrk="1" hangingPunct="1"/>
            <a:endParaRPr lang="pt-BR" sz="2000" dirty="0" smtClean="0">
              <a:solidFill>
                <a:srgbClr val="002060"/>
              </a:solidFill>
              <a:latin typeface="Arial" charset="0"/>
            </a:endParaRPr>
          </a:p>
          <a:p>
            <a:pPr eaLnBrk="1" hangingPunct="1"/>
            <a:endParaRPr lang="pt-BR" sz="2000" dirty="0">
              <a:solidFill>
                <a:srgbClr val="002060"/>
              </a:solidFill>
              <a:latin typeface="Arial" charset="0"/>
            </a:endParaRPr>
          </a:p>
          <a:p>
            <a:pPr marL="285750" indent="-285750" eaLnBrk="1" hangingPunct="1">
              <a:buFont typeface="Wingdings" panose="05000000000000000000" pitchFamily="2" charset="2"/>
              <a:buChar char="ü"/>
            </a:pPr>
            <a:r>
              <a:rPr lang="pt-BR" sz="2000" dirty="0" smtClean="0">
                <a:solidFill>
                  <a:srgbClr val="002060"/>
                </a:solidFill>
                <a:latin typeface="Arial" charset="0"/>
              </a:rPr>
              <a:t>Bromodiclorometano</a:t>
            </a:r>
          </a:p>
          <a:p>
            <a:pPr eaLnBrk="1" hangingPunct="1"/>
            <a:endParaRPr lang="pt-BR" sz="2000" dirty="0">
              <a:solidFill>
                <a:srgbClr val="002060"/>
              </a:solidFill>
              <a:latin typeface="Arial" charset="0"/>
            </a:endParaRPr>
          </a:p>
          <a:p>
            <a:pPr eaLnBrk="1" hangingPunct="1"/>
            <a:endParaRPr lang="pt-BR" sz="2000" dirty="0" smtClean="0">
              <a:solidFill>
                <a:srgbClr val="002060"/>
              </a:solidFill>
              <a:latin typeface="Arial" charset="0"/>
            </a:endParaRPr>
          </a:p>
          <a:p>
            <a:pPr eaLnBrk="1" hangingPunct="1"/>
            <a:endParaRPr lang="pt-BR" sz="2000" dirty="0">
              <a:solidFill>
                <a:srgbClr val="002060"/>
              </a:solidFill>
              <a:latin typeface="Arial" charset="0"/>
            </a:endParaRPr>
          </a:p>
          <a:p>
            <a:pPr marL="285750" indent="-285750" eaLnBrk="1" hangingPunct="1">
              <a:buFont typeface="Wingdings" panose="05000000000000000000" pitchFamily="2" charset="2"/>
              <a:buChar char="ü"/>
            </a:pPr>
            <a:r>
              <a:rPr lang="pt-BR" sz="2000" dirty="0" smtClean="0">
                <a:solidFill>
                  <a:srgbClr val="002060"/>
                </a:solidFill>
                <a:latin typeface="Arial" charset="0"/>
              </a:rPr>
              <a:t>Dibromoclorometano</a:t>
            </a:r>
            <a:endParaRPr lang="pt-BR" sz="2000" dirty="0">
              <a:solidFill>
                <a:srgbClr val="002060"/>
              </a:solidFill>
              <a:latin typeface="Arial" charset="0"/>
            </a:endParaRPr>
          </a:p>
          <a:p>
            <a:pPr eaLnBrk="1" hangingPunct="1"/>
            <a:endParaRPr lang="pt-BR" sz="2000" dirty="0" smtClean="0">
              <a:solidFill>
                <a:srgbClr val="002060"/>
              </a:solidFill>
              <a:latin typeface="Arial" charset="0"/>
            </a:endParaRPr>
          </a:p>
          <a:p>
            <a:pPr eaLnBrk="1" hangingPunct="1"/>
            <a:endParaRPr lang="pt-BR" sz="2000" dirty="0" smtClean="0">
              <a:solidFill>
                <a:srgbClr val="002060"/>
              </a:solidFill>
              <a:latin typeface="Arial" charset="0"/>
            </a:endParaRPr>
          </a:p>
          <a:p>
            <a:pPr eaLnBrk="1" hangingPunct="1"/>
            <a:endParaRPr lang="pt-BR" sz="2000" dirty="0">
              <a:solidFill>
                <a:srgbClr val="002060"/>
              </a:solidFill>
              <a:latin typeface="Arial" charset="0"/>
            </a:endParaRPr>
          </a:p>
          <a:p>
            <a:pPr marL="285750" indent="-285750" eaLnBrk="1" hangingPunct="1">
              <a:buFont typeface="Wingdings" panose="05000000000000000000" pitchFamily="2" charset="2"/>
              <a:buChar char="ü"/>
            </a:pPr>
            <a:r>
              <a:rPr lang="pt-BR" sz="2000" dirty="0" smtClean="0">
                <a:solidFill>
                  <a:srgbClr val="002060"/>
                </a:solidFill>
                <a:latin typeface="Arial" charset="0"/>
              </a:rPr>
              <a:t>Tribromometano (Bromofórmio)</a:t>
            </a:r>
            <a:endParaRPr lang="pt-BR" sz="2000" dirty="0">
              <a:solidFill>
                <a:srgbClr val="002060"/>
              </a:solidFill>
              <a:latin typeface="Arial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52432" y="2928606"/>
            <a:ext cx="1178946" cy="10080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46157" y="1635253"/>
            <a:ext cx="1170443" cy="100800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52432" y="5515313"/>
            <a:ext cx="1178947" cy="100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99902" y="4221960"/>
            <a:ext cx="1189621" cy="100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038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251520" y="260648"/>
            <a:ext cx="7272808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600" b="1" dirty="0" smtClean="0">
                <a:solidFill>
                  <a:schemeClr val="tx2"/>
                </a:solidFill>
                <a:latin typeface="Arial" charset="0"/>
              </a:rPr>
              <a:t>CLOROAMONIAÇÃO</a:t>
            </a:r>
            <a:endParaRPr lang="pt-BR" sz="2600" b="1" dirty="0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397493" y="1009969"/>
            <a:ext cx="81369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hangingPunct="1"/>
            <a:r>
              <a:rPr lang="pt-BR" sz="2000" b="1" dirty="0" smtClean="0">
                <a:solidFill>
                  <a:srgbClr val="002060"/>
                </a:solidFill>
                <a:latin typeface="Arial" charset="0"/>
              </a:rPr>
              <a:t>Agente Desinfetante</a:t>
            </a:r>
            <a:endParaRPr lang="pt-BR" sz="2400" dirty="0">
              <a:solidFill>
                <a:srgbClr val="002060"/>
              </a:solidFill>
              <a:latin typeface="Arial" charset="0"/>
            </a:endParaRPr>
          </a:p>
        </p:txBody>
      </p:sp>
      <p:sp>
        <p:nvSpPr>
          <p:cNvPr id="18" name="Seta para a direita 9"/>
          <p:cNvSpPr>
            <a:spLocks noChangeArrowheads="1"/>
          </p:cNvSpPr>
          <p:nvPr/>
        </p:nvSpPr>
        <p:spPr bwMode="auto">
          <a:xfrm>
            <a:off x="3300690" y="4707415"/>
            <a:ext cx="337700" cy="90487"/>
          </a:xfrm>
          <a:prstGeom prst="rightArrow">
            <a:avLst>
              <a:gd name="adj1" fmla="val 50000"/>
              <a:gd name="adj2" fmla="val 99562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9" name="Seta para a direita 8"/>
          <p:cNvSpPr>
            <a:spLocks noChangeArrowheads="1"/>
          </p:cNvSpPr>
          <p:nvPr/>
        </p:nvSpPr>
        <p:spPr bwMode="auto">
          <a:xfrm>
            <a:off x="3131840" y="3827857"/>
            <a:ext cx="337700" cy="90487"/>
          </a:xfrm>
          <a:prstGeom prst="rightArrow">
            <a:avLst>
              <a:gd name="adj1" fmla="val 50000"/>
              <a:gd name="adj2" fmla="val 99562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20" name="Seta para a direita 7"/>
          <p:cNvSpPr>
            <a:spLocks noChangeArrowheads="1"/>
          </p:cNvSpPr>
          <p:nvPr/>
        </p:nvSpPr>
        <p:spPr bwMode="auto">
          <a:xfrm>
            <a:off x="3300690" y="4267636"/>
            <a:ext cx="337700" cy="90487"/>
          </a:xfrm>
          <a:prstGeom prst="rightArrow">
            <a:avLst>
              <a:gd name="adj1" fmla="val 50000"/>
              <a:gd name="adj2" fmla="val 99562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21" name="Rectangle 18"/>
          <p:cNvSpPr>
            <a:spLocks noChangeArrowheads="1"/>
          </p:cNvSpPr>
          <p:nvPr/>
        </p:nvSpPr>
        <p:spPr bwMode="auto">
          <a:xfrm>
            <a:off x="323528" y="2958777"/>
            <a:ext cx="856895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sp>
        <p:nvSpPr>
          <p:cNvPr id="22" name="Rectangle 19"/>
          <p:cNvSpPr>
            <a:spLocks noChangeArrowheads="1"/>
          </p:cNvSpPr>
          <p:nvPr/>
        </p:nvSpPr>
        <p:spPr bwMode="auto">
          <a:xfrm>
            <a:off x="73188" y="3524736"/>
            <a:ext cx="8568952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508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45085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20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NH</a:t>
            </a:r>
            <a:r>
              <a:rPr kumimoji="0" lang="pt-BR" altLang="pt-BR" sz="2000" b="0" i="0" u="none" strike="noStrike" cap="none" normalizeH="0" baseline="-3000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3 (aq.) </a:t>
            </a:r>
            <a:r>
              <a:rPr kumimoji="0" lang="pt-BR" altLang="pt-BR" sz="20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+ HOCl </a:t>
            </a:r>
            <a:r>
              <a:rPr kumimoji="0" lang="pt-BR" altLang="pt-BR" sz="2000" b="0" i="0" u="none" strike="noStrike" cap="none" normalizeH="0" baseline="-3000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(aq.)                    </a:t>
            </a:r>
            <a:r>
              <a:rPr kumimoji="0" lang="pt-BR" altLang="pt-BR" sz="20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NH</a:t>
            </a:r>
            <a:r>
              <a:rPr kumimoji="0" lang="pt-BR" altLang="pt-BR" sz="2000" b="0" i="0" u="none" strike="noStrike" cap="none" normalizeH="0" baseline="-3000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2</a:t>
            </a:r>
            <a:r>
              <a:rPr kumimoji="0" lang="pt-BR" altLang="pt-BR" sz="20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Cl </a:t>
            </a:r>
            <a:r>
              <a:rPr kumimoji="0" lang="pt-BR" altLang="pt-BR" sz="2000" b="0" i="0" u="none" strike="noStrike" cap="none" normalizeH="0" baseline="-3000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(aq.) </a:t>
            </a:r>
            <a:r>
              <a:rPr kumimoji="0" lang="pt-BR" altLang="pt-BR" sz="20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+ H</a:t>
            </a:r>
            <a:r>
              <a:rPr kumimoji="0" lang="pt-BR" altLang="pt-BR" sz="2000" b="0" i="0" u="none" strike="noStrike" cap="none" normalizeH="0" baseline="-3000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2</a:t>
            </a:r>
            <a:r>
              <a:rPr kumimoji="0" lang="pt-BR" altLang="pt-BR" sz="20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O (monocloramina</a:t>
            </a:r>
            <a:r>
              <a:rPr lang="pt-BR" altLang="pt-BR" sz="2000" dirty="0" smtClean="0">
                <a:solidFill>
                  <a:schemeClr val="tx2">
                    <a:lumMod val="75000"/>
                  </a:schemeClr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)</a:t>
            </a:r>
            <a:r>
              <a:rPr kumimoji="0" lang="pt-BR" altLang="pt-BR" sz="20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   (eq.1)</a:t>
            </a:r>
          </a:p>
          <a:p>
            <a:pPr>
              <a:lnSpc>
                <a:spcPct val="150000"/>
              </a:lnSpc>
            </a:pPr>
            <a:r>
              <a:rPr lang="pt-BR" altLang="pt-BR" sz="2000" dirty="0">
                <a:solidFill>
                  <a:schemeClr val="tx2">
                    <a:lumMod val="75000"/>
                  </a:schemeClr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NH</a:t>
            </a:r>
            <a:r>
              <a:rPr lang="pt-BR" altLang="pt-BR" sz="2000" baseline="-30000" dirty="0">
                <a:solidFill>
                  <a:schemeClr val="tx2">
                    <a:lumMod val="75000"/>
                  </a:schemeClr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2</a:t>
            </a:r>
            <a:r>
              <a:rPr lang="pt-BR" altLang="pt-BR" sz="2000" dirty="0">
                <a:solidFill>
                  <a:schemeClr val="tx2">
                    <a:lumMod val="75000"/>
                  </a:schemeClr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Cl </a:t>
            </a:r>
            <a:r>
              <a:rPr lang="pt-BR" altLang="pt-BR" sz="2000" baseline="-30000" dirty="0">
                <a:solidFill>
                  <a:schemeClr val="tx2">
                    <a:lumMod val="75000"/>
                  </a:schemeClr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(aq.) </a:t>
            </a:r>
            <a:r>
              <a:rPr lang="pt-BR" altLang="pt-BR" sz="2000" dirty="0">
                <a:solidFill>
                  <a:schemeClr val="tx2">
                    <a:lumMod val="75000"/>
                  </a:schemeClr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+ HOCl </a:t>
            </a:r>
            <a:r>
              <a:rPr lang="pt-BR" altLang="pt-BR" sz="2000" baseline="-30000" dirty="0">
                <a:solidFill>
                  <a:schemeClr val="tx2">
                    <a:lumMod val="75000"/>
                  </a:schemeClr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(aq.)                     </a:t>
            </a:r>
            <a:r>
              <a:rPr lang="pt-BR" altLang="pt-BR" sz="2000" dirty="0">
                <a:solidFill>
                  <a:schemeClr val="tx2">
                    <a:lumMod val="75000"/>
                  </a:schemeClr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NHCl</a:t>
            </a:r>
            <a:r>
              <a:rPr lang="pt-BR" altLang="pt-BR" sz="2000" baseline="-30000" dirty="0">
                <a:solidFill>
                  <a:schemeClr val="tx2">
                    <a:lumMod val="75000"/>
                  </a:schemeClr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2 (aq.) </a:t>
            </a:r>
            <a:r>
              <a:rPr lang="pt-BR" altLang="pt-BR" sz="2000" dirty="0">
                <a:solidFill>
                  <a:schemeClr val="tx2">
                    <a:lumMod val="75000"/>
                  </a:schemeClr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+ H</a:t>
            </a:r>
            <a:r>
              <a:rPr lang="pt-BR" altLang="pt-BR" sz="2000" baseline="-30000" dirty="0">
                <a:solidFill>
                  <a:schemeClr val="tx2">
                    <a:lumMod val="75000"/>
                  </a:schemeClr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2</a:t>
            </a:r>
            <a:r>
              <a:rPr lang="pt-BR" altLang="pt-BR" sz="2000" dirty="0">
                <a:solidFill>
                  <a:schemeClr val="tx2">
                    <a:lumMod val="75000"/>
                  </a:schemeClr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O (</a:t>
            </a:r>
            <a:r>
              <a:rPr lang="pt-BR" altLang="pt-BR" sz="2000" dirty="0" smtClean="0">
                <a:solidFill>
                  <a:schemeClr val="tx2">
                    <a:lumMod val="75000"/>
                  </a:schemeClr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dicloramina</a:t>
            </a:r>
            <a:r>
              <a:rPr lang="pt-BR" altLang="pt-BR" sz="2000" dirty="0">
                <a:solidFill>
                  <a:schemeClr val="tx2">
                    <a:lumMod val="75000"/>
                  </a:schemeClr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)      (eq.2</a:t>
            </a:r>
            <a:r>
              <a:rPr lang="pt-BR" altLang="pt-BR" sz="2000" dirty="0" smtClean="0">
                <a:solidFill>
                  <a:schemeClr val="tx2">
                    <a:lumMod val="75000"/>
                  </a:schemeClr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)</a:t>
            </a:r>
            <a:endParaRPr lang="pt-BR" altLang="pt-BR" sz="2000" dirty="0" smtClean="0">
              <a:solidFill>
                <a:schemeClr val="tx2">
                  <a:lumMod val="75000"/>
                </a:schemeClr>
              </a:solidFill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pt-BR" altLang="pt-BR" sz="2000" dirty="0">
                <a:solidFill>
                  <a:schemeClr val="tx2">
                    <a:lumMod val="75000"/>
                  </a:schemeClr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NHCl</a:t>
            </a:r>
            <a:r>
              <a:rPr lang="pt-BR" altLang="pt-BR" sz="2000" baseline="-30000" dirty="0">
                <a:solidFill>
                  <a:schemeClr val="tx2">
                    <a:lumMod val="75000"/>
                  </a:schemeClr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2 (aq.) </a:t>
            </a:r>
            <a:r>
              <a:rPr lang="pt-BR" altLang="pt-BR" sz="2000" dirty="0">
                <a:solidFill>
                  <a:schemeClr val="tx2">
                    <a:lumMod val="75000"/>
                  </a:schemeClr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+ HOCl </a:t>
            </a:r>
            <a:r>
              <a:rPr lang="pt-BR" altLang="pt-BR" sz="2000" baseline="-30000" dirty="0">
                <a:solidFill>
                  <a:schemeClr val="tx2">
                    <a:lumMod val="75000"/>
                  </a:schemeClr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(aq.)                      </a:t>
            </a:r>
            <a:r>
              <a:rPr lang="pt-BR" altLang="pt-BR" sz="2000" dirty="0">
                <a:solidFill>
                  <a:schemeClr val="tx2">
                    <a:lumMod val="75000"/>
                  </a:schemeClr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NCl</a:t>
            </a:r>
            <a:r>
              <a:rPr lang="pt-BR" altLang="pt-BR" sz="2000" baseline="-30000" dirty="0">
                <a:solidFill>
                  <a:schemeClr val="tx2">
                    <a:lumMod val="75000"/>
                  </a:schemeClr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3 (aq.) </a:t>
            </a:r>
            <a:r>
              <a:rPr lang="pt-BR" altLang="pt-BR" sz="2000" dirty="0">
                <a:solidFill>
                  <a:schemeClr val="tx2">
                    <a:lumMod val="75000"/>
                  </a:schemeClr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+ H</a:t>
            </a:r>
            <a:r>
              <a:rPr lang="pt-BR" altLang="pt-BR" sz="2000" baseline="-30000" dirty="0">
                <a:solidFill>
                  <a:schemeClr val="tx2">
                    <a:lumMod val="75000"/>
                  </a:schemeClr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2</a:t>
            </a:r>
            <a:r>
              <a:rPr lang="pt-BR" altLang="pt-BR" sz="2000" dirty="0">
                <a:solidFill>
                  <a:schemeClr val="tx2">
                    <a:lumMod val="75000"/>
                  </a:schemeClr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O (</a:t>
            </a:r>
            <a:r>
              <a:rPr lang="pt-BR" altLang="pt-BR" sz="2000" dirty="0" smtClean="0">
                <a:solidFill>
                  <a:schemeClr val="tx2">
                    <a:lumMod val="75000"/>
                  </a:schemeClr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tricloramina</a:t>
            </a:r>
            <a:r>
              <a:rPr lang="pt-BR" altLang="pt-BR" sz="2000" dirty="0">
                <a:solidFill>
                  <a:schemeClr val="tx2">
                    <a:lumMod val="75000"/>
                  </a:schemeClr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)        (eq.3</a:t>
            </a:r>
            <a:r>
              <a:rPr lang="pt-BR" altLang="pt-BR" sz="2000" dirty="0" smtClean="0">
                <a:solidFill>
                  <a:schemeClr val="tx2">
                    <a:lumMod val="75000"/>
                  </a:schemeClr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)</a:t>
            </a:r>
            <a:endParaRPr lang="pt-BR" altLang="pt-BR" sz="20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26" name="CaixaDeTexto 25"/>
          <p:cNvSpPr txBox="1"/>
          <p:nvPr/>
        </p:nvSpPr>
        <p:spPr>
          <a:xfrm>
            <a:off x="310916" y="1411098"/>
            <a:ext cx="833122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buFont typeface="Wingdings" panose="05000000000000000000" pitchFamily="2" charset="2"/>
              <a:buChar char="ü"/>
            </a:pPr>
            <a:r>
              <a:rPr lang="pt-BR" sz="2000" dirty="0">
                <a:solidFill>
                  <a:srgbClr val="002060"/>
                </a:solidFill>
                <a:latin typeface="Arial" charset="0"/>
              </a:rPr>
              <a:t>Após a descoberta da presença de trihalometanos nas redes de abastecimento, verificou-se que a aplicação da amônia em conjunto com o cloro reduzia a formação destes compostos (WHITE, 1999). </a:t>
            </a:r>
            <a:endParaRPr lang="pt-BR" sz="2000" dirty="0" smtClean="0">
              <a:solidFill>
                <a:srgbClr val="002060"/>
              </a:solidFill>
              <a:latin typeface="Arial" charset="0"/>
            </a:endParaRPr>
          </a:p>
          <a:p>
            <a:pPr marL="342900" lvl="0" indent="-342900">
              <a:buFont typeface="Wingdings" panose="05000000000000000000" pitchFamily="2" charset="2"/>
              <a:buChar char="ü"/>
            </a:pPr>
            <a:r>
              <a:rPr lang="pt-BR" sz="2000" dirty="0" smtClean="0">
                <a:solidFill>
                  <a:srgbClr val="002060"/>
                </a:solidFill>
                <a:latin typeface="Arial" charset="0"/>
              </a:rPr>
              <a:t>As </a:t>
            </a:r>
            <a:r>
              <a:rPr lang="pt-BR" sz="2000" dirty="0">
                <a:solidFill>
                  <a:srgbClr val="002060"/>
                </a:solidFill>
                <a:latin typeface="Arial" charset="0"/>
              </a:rPr>
              <a:t>cloraminas são formadas pela reação do ácido hipocloroso e amônia, são reações instantâneas e depende do pH, de acordo com as equações: </a:t>
            </a:r>
            <a:endParaRPr lang="pt-BR" sz="2000" dirty="0" smtClean="0">
              <a:solidFill>
                <a:srgbClr val="002060"/>
              </a:solidFill>
              <a:latin typeface="Arial" charset="0"/>
            </a:endParaRPr>
          </a:p>
        </p:txBody>
      </p:sp>
      <p:sp>
        <p:nvSpPr>
          <p:cNvPr id="27" name="CaixaDeTexto 26"/>
          <p:cNvSpPr txBox="1"/>
          <p:nvPr/>
        </p:nvSpPr>
        <p:spPr>
          <a:xfrm>
            <a:off x="310916" y="5119296"/>
            <a:ext cx="835292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pt-BR" sz="2000" dirty="0">
                <a:solidFill>
                  <a:srgbClr val="002060"/>
                </a:solidFill>
                <a:latin typeface="Arial" charset="0"/>
              </a:rPr>
              <a:t>As monocloraminas podem ser utilizadas como desinfetante secundário para manutenção de residual na rede de distribuição da água, devido à sua </a:t>
            </a:r>
            <a:r>
              <a:rPr lang="pt-BR" sz="2000" dirty="0" smtClean="0">
                <a:solidFill>
                  <a:srgbClr val="002060"/>
                </a:solidFill>
                <a:latin typeface="Arial" charset="0"/>
              </a:rPr>
              <a:t>estabilidade </a:t>
            </a:r>
            <a:r>
              <a:rPr lang="pt-BR" sz="2000" dirty="0">
                <a:solidFill>
                  <a:srgbClr val="002060"/>
                </a:solidFill>
                <a:latin typeface="Arial" charset="0"/>
              </a:rPr>
              <a:t>e persistência, por reduzir em até 80% a quantidade de sub-produtos da desinfecção</a:t>
            </a:r>
            <a:r>
              <a:rPr lang="pt-BR" sz="2000" dirty="0" smtClean="0">
                <a:solidFill>
                  <a:srgbClr val="002060"/>
                </a:solidFill>
                <a:latin typeface="Arial" charset="0"/>
              </a:rPr>
              <a:t>.</a:t>
            </a:r>
            <a:endParaRPr lang="pt-BR" sz="2000" dirty="0">
              <a:solidFill>
                <a:srgbClr val="00206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5181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251520" y="260648"/>
            <a:ext cx="7272808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600" b="1" dirty="0" smtClean="0">
                <a:solidFill>
                  <a:schemeClr val="tx2"/>
                </a:solidFill>
                <a:latin typeface="Arial" charset="0"/>
              </a:rPr>
              <a:t>METODOLOGIA</a:t>
            </a:r>
            <a:endParaRPr lang="pt-BR" sz="2600" b="1" dirty="0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4" name="CaixaDeTexto 9"/>
          <p:cNvSpPr txBox="1">
            <a:spLocks noChangeArrowheads="1"/>
          </p:cNvSpPr>
          <p:nvPr/>
        </p:nvSpPr>
        <p:spPr bwMode="auto">
          <a:xfrm>
            <a:off x="191865" y="854145"/>
            <a:ext cx="8713788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pt-BR" sz="2000" b="1" dirty="0" smtClean="0">
                <a:solidFill>
                  <a:srgbClr val="002060"/>
                </a:solidFill>
                <a:latin typeface="Arial" charset="0"/>
              </a:rPr>
              <a:t>Amostragem Coleta.</a:t>
            </a:r>
          </a:p>
          <a:p>
            <a:pPr eaLnBrk="1" hangingPunct="1"/>
            <a:r>
              <a:rPr lang="pt-BR" sz="2000" dirty="0">
                <a:solidFill>
                  <a:srgbClr val="002060"/>
                </a:solidFill>
                <a:latin typeface="Arial" charset="0"/>
              </a:rPr>
              <a:t>Durante um o período de janeiro de 2017 a dezembro de 2017, foram realizadas mensalmente coletas de água tratada nas saídas das estações de tratamentos da </a:t>
            </a:r>
            <a:r>
              <a:rPr lang="pt-BR" sz="2000" dirty="0" smtClean="0">
                <a:solidFill>
                  <a:srgbClr val="002060"/>
                </a:solidFill>
                <a:latin typeface="Arial" charset="0"/>
              </a:rPr>
              <a:t>SANASA.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250825" y="2342597"/>
            <a:ext cx="889317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hangingPunct="1"/>
            <a:r>
              <a:rPr lang="pt-BR" sz="2000" b="1" dirty="0" smtClean="0">
                <a:solidFill>
                  <a:srgbClr val="002060"/>
                </a:solidFill>
                <a:latin typeface="Arial" charset="0"/>
              </a:rPr>
              <a:t>Saídas das ETAs;</a:t>
            </a:r>
            <a:endParaRPr lang="pt-BR" sz="2000" b="1" dirty="0">
              <a:solidFill>
                <a:srgbClr val="002060"/>
              </a:solidFill>
              <a:latin typeface="Arial" charset="0"/>
            </a:endParaRPr>
          </a:p>
          <a:p>
            <a:pPr eaLnBrk="1" hangingPunct="1"/>
            <a:r>
              <a:rPr lang="pt-BR" sz="2000" dirty="0" smtClean="0">
                <a:solidFill>
                  <a:srgbClr val="002060"/>
                </a:solidFill>
                <a:latin typeface="Arial" charset="0"/>
              </a:rPr>
              <a:t>ETA 1 e 2;</a:t>
            </a:r>
            <a:endParaRPr lang="pt-BR" sz="2000" dirty="0">
              <a:solidFill>
                <a:srgbClr val="002060"/>
              </a:solidFill>
              <a:latin typeface="Arial" charset="0"/>
            </a:endParaRPr>
          </a:p>
          <a:p>
            <a:pPr eaLnBrk="1" hangingPunct="1"/>
            <a:r>
              <a:rPr lang="pt-BR" sz="2000" dirty="0" smtClean="0">
                <a:solidFill>
                  <a:srgbClr val="002060"/>
                </a:solidFill>
                <a:latin typeface="Arial" charset="0"/>
              </a:rPr>
              <a:t>ETA 3 e 4;</a:t>
            </a:r>
            <a:endParaRPr lang="pt-BR" sz="2000" dirty="0">
              <a:solidFill>
                <a:srgbClr val="002060"/>
              </a:solidFill>
              <a:latin typeface="Arial" charset="0"/>
            </a:endParaRPr>
          </a:p>
          <a:p>
            <a:pPr eaLnBrk="1" hangingPunct="1"/>
            <a:r>
              <a:rPr lang="pt-BR" sz="2000" dirty="0" smtClean="0">
                <a:solidFill>
                  <a:srgbClr val="002060"/>
                </a:solidFill>
                <a:latin typeface="Arial" charset="0"/>
              </a:rPr>
              <a:t>ETA Capivari.</a:t>
            </a:r>
            <a:endParaRPr lang="pt-BR" sz="2000" dirty="0">
              <a:solidFill>
                <a:srgbClr val="002060"/>
              </a:solidFill>
              <a:latin typeface="Arial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249914" y="3831049"/>
            <a:ext cx="889317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hangingPunct="1"/>
            <a:r>
              <a:rPr lang="pt-BR" sz="2000" b="1" dirty="0" smtClean="0">
                <a:solidFill>
                  <a:srgbClr val="002060"/>
                </a:solidFill>
                <a:latin typeface="Arial" charset="0"/>
              </a:rPr>
              <a:t>Pontos de Rede;</a:t>
            </a:r>
            <a:endParaRPr lang="pt-BR" sz="2000" b="1" dirty="0">
              <a:solidFill>
                <a:srgbClr val="002060"/>
              </a:solidFill>
              <a:latin typeface="Arial" charset="0"/>
            </a:endParaRPr>
          </a:p>
          <a:p>
            <a:pPr eaLnBrk="1" hangingPunct="1"/>
            <a:r>
              <a:rPr lang="pt-BR" sz="2000" dirty="0" smtClean="0">
                <a:solidFill>
                  <a:srgbClr val="002060"/>
                </a:solidFill>
                <a:latin typeface="Arial" charset="0"/>
              </a:rPr>
              <a:t>Ponto </a:t>
            </a:r>
            <a:r>
              <a:rPr lang="pt-BR" sz="2000" dirty="0">
                <a:solidFill>
                  <a:srgbClr val="002060"/>
                </a:solidFill>
                <a:latin typeface="Arial" charset="0"/>
              </a:rPr>
              <a:t>1: Rua Beato Marcelino Champagnato, 187,Jd São Vicente (ETA 1/2).</a:t>
            </a:r>
          </a:p>
          <a:p>
            <a:pPr eaLnBrk="1" hangingPunct="1"/>
            <a:r>
              <a:rPr lang="pt-BR" sz="2000" dirty="0" smtClean="0">
                <a:solidFill>
                  <a:srgbClr val="002060"/>
                </a:solidFill>
                <a:latin typeface="Arial" charset="0"/>
              </a:rPr>
              <a:t>Ponto </a:t>
            </a:r>
            <a:r>
              <a:rPr lang="pt-BR" sz="2000" dirty="0">
                <a:solidFill>
                  <a:srgbClr val="002060"/>
                </a:solidFill>
                <a:latin typeface="Arial" charset="0"/>
              </a:rPr>
              <a:t>2: Rua Hermantino Coelho, 758, Mansões </a:t>
            </a:r>
            <a:r>
              <a:rPr lang="pt-BR" sz="2000" dirty="0" smtClean="0">
                <a:solidFill>
                  <a:srgbClr val="002060"/>
                </a:solidFill>
                <a:latin typeface="Arial" charset="0"/>
              </a:rPr>
              <a:t>Sto. </a:t>
            </a:r>
            <a:r>
              <a:rPr lang="pt-BR" sz="2000" dirty="0">
                <a:solidFill>
                  <a:srgbClr val="002060"/>
                </a:solidFill>
                <a:latin typeface="Arial" charset="0"/>
              </a:rPr>
              <a:t>Antônio (ETA 3/4).</a:t>
            </a:r>
          </a:p>
          <a:p>
            <a:pPr eaLnBrk="1" hangingPunct="1"/>
            <a:r>
              <a:rPr lang="pt-BR" sz="2000" dirty="0" smtClean="0">
                <a:solidFill>
                  <a:srgbClr val="002060"/>
                </a:solidFill>
                <a:latin typeface="Arial" charset="0"/>
              </a:rPr>
              <a:t>Ponto </a:t>
            </a:r>
            <a:r>
              <a:rPr lang="pt-BR" sz="2000" dirty="0">
                <a:solidFill>
                  <a:srgbClr val="002060"/>
                </a:solidFill>
                <a:latin typeface="Arial" charset="0"/>
              </a:rPr>
              <a:t>3: Av. Suassuna, 325, Vila Aeroporto (ETA Capivari</a:t>
            </a:r>
            <a:r>
              <a:rPr lang="pt-BR" sz="2000" dirty="0" smtClean="0">
                <a:solidFill>
                  <a:srgbClr val="002060"/>
                </a:solidFill>
                <a:latin typeface="Arial" charset="0"/>
              </a:rPr>
              <a:t>).</a:t>
            </a:r>
          </a:p>
          <a:p>
            <a:pPr eaLnBrk="1" hangingPunct="1"/>
            <a:endParaRPr lang="pt-BR" sz="2000" dirty="0">
              <a:solidFill>
                <a:srgbClr val="002060"/>
              </a:solidFill>
              <a:latin typeface="Arial" charset="0"/>
            </a:endParaRPr>
          </a:p>
          <a:p>
            <a:r>
              <a:rPr lang="pt-BR" sz="2000" dirty="0">
                <a:solidFill>
                  <a:srgbClr val="002060"/>
                </a:solidFill>
                <a:latin typeface="Arial" charset="0"/>
              </a:rPr>
              <a:t>Utilizado </a:t>
            </a:r>
            <a:r>
              <a:rPr lang="pt-BR" sz="2000" dirty="0" smtClean="0">
                <a:solidFill>
                  <a:srgbClr val="002060"/>
                </a:solidFill>
                <a:latin typeface="Arial" charset="0"/>
              </a:rPr>
              <a:t>garrafas de PTFE </a:t>
            </a:r>
            <a:r>
              <a:rPr lang="pt-BR" sz="2000" dirty="0">
                <a:solidFill>
                  <a:srgbClr val="002060"/>
                </a:solidFill>
                <a:latin typeface="Arial" charset="0"/>
              </a:rPr>
              <a:t>com tampas rosqueáveis de capacidade de 500mL, contendo agente desclorante: ácido ascórbico (1g) e tiossulfato de sódio (0,1g).</a:t>
            </a:r>
          </a:p>
        </p:txBody>
      </p:sp>
    </p:spTree>
    <p:extLst>
      <p:ext uri="{BB962C8B-B14F-4D97-AF65-F5344CB8AC3E}">
        <p14:creationId xmlns:p14="http://schemas.microsoft.com/office/powerpoint/2010/main" val="1720939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251520" y="260648"/>
            <a:ext cx="7272808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600" b="1" dirty="0" smtClean="0">
                <a:solidFill>
                  <a:schemeClr val="tx2"/>
                </a:solidFill>
                <a:latin typeface="Arial" charset="0"/>
              </a:rPr>
              <a:t>METODOLOGIA</a:t>
            </a:r>
            <a:endParaRPr lang="pt-BR" sz="2600" b="1" dirty="0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4" name="CaixaDeTexto 9"/>
          <p:cNvSpPr txBox="1">
            <a:spLocks noChangeArrowheads="1"/>
          </p:cNvSpPr>
          <p:nvPr/>
        </p:nvSpPr>
        <p:spPr bwMode="auto">
          <a:xfrm>
            <a:off x="250825" y="1053026"/>
            <a:ext cx="8713788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pt-BR" sz="2000" b="1" dirty="0" smtClean="0">
                <a:solidFill>
                  <a:srgbClr val="002060"/>
                </a:solidFill>
                <a:latin typeface="Arial" charset="0"/>
              </a:rPr>
              <a:t>Cromatógrafo Gasoso (CG / ECD).</a:t>
            </a:r>
          </a:p>
          <a:p>
            <a:pPr eaLnBrk="1" hangingPunct="1"/>
            <a:r>
              <a:rPr lang="pt-BR" sz="2000" dirty="0" smtClean="0">
                <a:solidFill>
                  <a:srgbClr val="002060"/>
                </a:solidFill>
                <a:latin typeface="Arial" charset="0"/>
              </a:rPr>
              <a:t>Modelo </a:t>
            </a:r>
            <a:r>
              <a:rPr lang="pt-BR" sz="2000" dirty="0">
                <a:solidFill>
                  <a:srgbClr val="002060"/>
                </a:solidFill>
                <a:latin typeface="Arial" charset="0"/>
              </a:rPr>
              <a:t>CP 3800 </a:t>
            </a:r>
            <a:r>
              <a:rPr lang="pt-BR" sz="2000" dirty="0" smtClean="0">
                <a:solidFill>
                  <a:srgbClr val="002060"/>
                </a:solidFill>
                <a:latin typeface="Arial" charset="0"/>
              </a:rPr>
              <a:t>Varian com </a:t>
            </a:r>
            <a:r>
              <a:rPr lang="pt-BR" sz="2000" dirty="0">
                <a:solidFill>
                  <a:srgbClr val="002060"/>
                </a:solidFill>
                <a:latin typeface="Arial" charset="0"/>
              </a:rPr>
              <a:t>extrator via PURGE AND </a:t>
            </a:r>
            <a:r>
              <a:rPr lang="pt-BR" sz="2000" dirty="0" smtClean="0">
                <a:solidFill>
                  <a:srgbClr val="002060"/>
                </a:solidFill>
                <a:latin typeface="Arial" charset="0"/>
              </a:rPr>
              <a:t>TRAP.</a:t>
            </a:r>
            <a:endParaRPr lang="pt-BR" sz="2400" dirty="0" smtClean="0">
              <a:solidFill>
                <a:srgbClr val="002060"/>
              </a:solidFill>
              <a:latin typeface="Arial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272798" y="2060847"/>
            <a:ext cx="2664296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eaLnBrk="1" hangingPunct="1">
              <a:buFont typeface="Wingdings" panose="05000000000000000000" pitchFamily="2" charset="2"/>
              <a:buChar char="ü"/>
            </a:pPr>
            <a:endParaRPr lang="pt-BR" dirty="0" smtClean="0">
              <a:solidFill>
                <a:srgbClr val="002060"/>
              </a:solidFill>
              <a:latin typeface="Arial" charset="0"/>
            </a:endParaRPr>
          </a:p>
          <a:p>
            <a:pPr eaLnBrk="1" hangingPunct="1"/>
            <a:r>
              <a:rPr lang="pt-BR" sz="2000" b="1" dirty="0" smtClean="0">
                <a:solidFill>
                  <a:srgbClr val="002060"/>
                </a:solidFill>
                <a:latin typeface="Arial" charset="0"/>
              </a:rPr>
              <a:t>Composição:</a:t>
            </a:r>
            <a:endParaRPr lang="pt-BR" sz="2000" b="1" dirty="0">
              <a:solidFill>
                <a:srgbClr val="002060"/>
              </a:solidFill>
              <a:latin typeface="Arial" charset="0"/>
            </a:endParaRPr>
          </a:p>
          <a:p>
            <a:pPr eaLnBrk="1" hangingPunct="1"/>
            <a:endParaRPr lang="pt-BR" sz="2000" dirty="0">
              <a:solidFill>
                <a:srgbClr val="002060"/>
              </a:solidFill>
              <a:latin typeface="Arial" charset="0"/>
            </a:endParaRPr>
          </a:p>
          <a:p>
            <a:pPr marL="285750" indent="-285750" eaLnBrk="1" hangingPunct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BR" sz="2000" dirty="0" smtClean="0">
                <a:solidFill>
                  <a:srgbClr val="002060"/>
                </a:solidFill>
                <a:latin typeface="Arial" charset="0"/>
              </a:rPr>
              <a:t>Gás </a:t>
            </a:r>
            <a:r>
              <a:rPr lang="pt-BR" sz="2000" dirty="0">
                <a:solidFill>
                  <a:srgbClr val="002060"/>
                </a:solidFill>
                <a:latin typeface="Arial" charset="0"/>
              </a:rPr>
              <a:t>de </a:t>
            </a:r>
            <a:r>
              <a:rPr lang="pt-BR" sz="2000" dirty="0" smtClean="0">
                <a:solidFill>
                  <a:srgbClr val="002060"/>
                </a:solidFill>
                <a:latin typeface="Arial" charset="0"/>
              </a:rPr>
              <a:t>arraste                                                                     </a:t>
            </a:r>
            <a:endParaRPr lang="pt-BR" sz="2000" dirty="0">
              <a:solidFill>
                <a:srgbClr val="002060"/>
              </a:solidFill>
              <a:latin typeface="Arial" charset="0"/>
            </a:endParaRPr>
          </a:p>
          <a:p>
            <a:pPr marL="285750" indent="-285750" eaLnBrk="1" hangingPunct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BR" sz="2000" dirty="0" smtClean="0">
                <a:solidFill>
                  <a:srgbClr val="002060"/>
                </a:solidFill>
                <a:latin typeface="Arial" charset="0"/>
              </a:rPr>
              <a:t>Controle </a:t>
            </a:r>
            <a:r>
              <a:rPr lang="pt-BR" sz="2000" dirty="0">
                <a:solidFill>
                  <a:srgbClr val="002060"/>
                </a:solidFill>
                <a:latin typeface="Arial" charset="0"/>
              </a:rPr>
              <a:t>de fluxo</a:t>
            </a:r>
          </a:p>
          <a:p>
            <a:pPr marL="285750" indent="-285750" eaLnBrk="1" hangingPunct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BR" sz="2000" dirty="0" smtClean="0">
                <a:solidFill>
                  <a:srgbClr val="002060"/>
                </a:solidFill>
                <a:latin typeface="Arial" charset="0"/>
              </a:rPr>
              <a:t>Injetor</a:t>
            </a:r>
            <a:endParaRPr lang="pt-BR" sz="2000" dirty="0">
              <a:solidFill>
                <a:srgbClr val="002060"/>
              </a:solidFill>
              <a:latin typeface="Arial" charset="0"/>
            </a:endParaRPr>
          </a:p>
          <a:p>
            <a:pPr marL="285750" indent="-285750" eaLnBrk="1" hangingPunct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BR" sz="2000" dirty="0" smtClean="0">
                <a:solidFill>
                  <a:srgbClr val="002060"/>
                </a:solidFill>
                <a:latin typeface="Arial" charset="0"/>
              </a:rPr>
              <a:t>Forno</a:t>
            </a:r>
          </a:p>
          <a:p>
            <a:pPr marL="285750" indent="-285750" eaLnBrk="1" hangingPunct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BR" sz="2000" dirty="0" smtClean="0">
                <a:solidFill>
                  <a:srgbClr val="002060"/>
                </a:solidFill>
                <a:latin typeface="Arial" charset="0"/>
              </a:rPr>
              <a:t>Coluna</a:t>
            </a:r>
            <a:endParaRPr lang="pt-BR" sz="2000" dirty="0">
              <a:solidFill>
                <a:srgbClr val="002060"/>
              </a:solidFill>
              <a:latin typeface="Arial" charset="0"/>
            </a:endParaRPr>
          </a:p>
          <a:p>
            <a:pPr marL="285750" indent="-285750" eaLnBrk="1" hangingPunct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BR" sz="2000" dirty="0" smtClean="0">
                <a:solidFill>
                  <a:srgbClr val="002060"/>
                </a:solidFill>
                <a:latin typeface="Arial" charset="0"/>
              </a:rPr>
              <a:t>Detector </a:t>
            </a:r>
            <a:r>
              <a:rPr lang="pt-BR" sz="2000" dirty="0">
                <a:solidFill>
                  <a:srgbClr val="002060"/>
                </a:solidFill>
                <a:latin typeface="Arial" charset="0"/>
              </a:rPr>
              <a:t>– ECD</a:t>
            </a:r>
          </a:p>
          <a:p>
            <a:pPr marL="285750" indent="-285750" eaLnBrk="1" hangingPunct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BR" sz="2000" dirty="0" smtClean="0">
                <a:solidFill>
                  <a:srgbClr val="002060"/>
                </a:solidFill>
                <a:latin typeface="Arial" charset="0"/>
              </a:rPr>
              <a:t>Sistema </a:t>
            </a:r>
            <a:r>
              <a:rPr lang="pt-BR" sz="2000" dirty="0">
                <a:solidFill>
                  <a:srgbClr val="002060"/>
                </a:solidFill>
                <a:latin typeface="Arial" charset="0"/>
              </a:rPr>
              <a:t>de </a:t>
            </a:r>
            <a:r>
              <a:rPr lang="pt-BR" sz="2000" dirty="0" smtClean="0">
                <a:solidFill>
                  <a:srgbClr val="002060"/>
                </a:solidFill>
                <a:latin typeface="Arial" charset="0"/>
              </a:rPr>
              <a:t>dados</a:t>
            </a:r>
            <a:endParaRPr lang="pt-BR" sz="2000" dirty="0">
              <a:solidFill>
                <a:srgbClr val="002060"/>
              </a:solidFill>
              <a:latin typeface="Arial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41505" y="2060848"/>
            <a:ext cx="5769655" cy="4342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8545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251520" y="260648"/>
            <a:ext cx="7272808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600" b="1" dirty="0" smtClean="0">
                <a:solidFill>
                  <a:schemeClr val="tx2"/>
                </a:solidFill>
                <a:latin typeface="Arial" charset="0"/>
              </a:rPr>
              <a:t>METODOLOGIA</a:t>
            </a:r>
            <a:endParaRPr lang="pt-BR" sz="2600" b="1" dirty="0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251520" y="908720"/>
            <a:ext cx="879069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hangingPunct="1"/>
            <a:r>
              <a:rPr lang="pt-BR" sz="2000" b="1" dirty="0" smtClean="0">
                <a:solidFill>
                  <a:srgbClr val="002060"/>
                </a:solidFill>
                <a:latin typeface="Arial" charset="0"/>
              </a:rPr>
              <a:t> </a:t>
            </a:r>
            <a:r>
              <a:rPr lang="pt-BR" sz="2000" b="1" dirty="0">
                <a:solidFill>
                  <a:srgbClr val="002060"/>
                </a:solidFill>
                <a:latin typeface="Arial" charset="0"/>
              </a:rPr>
              <a:t>P</a:t>
            </a:r>
            <a:r>
              <a:rPr lang="pt-BR" sz="2000" b="1" dirty="0" smtClean="0">
                <a:solidFill>
                  <a:srgbClr val="002060"/>
                </a:solidFill>
                <a:latin typeface="Arial" charset="0"/>
              </a:rPr>
              <a:t>rocedimento Análise:</a:t>
            </a:r>
          </a:p>
          <a:p>
            <a:pPr eaLnBrk="1" hangingPunct="1"/>
            <a:endParaRPr lang="pt-BR" sz="2000" b="1" dirty="0" smtClean="0">
              <a:solidFill>
                <a:srgbClr val="002060"/>
              </a:solidFill>
              <a:latin typeface="Arial" charset="0"/>
            </a:endParaRPr>
          </a:p>
          <a:p>
            <a:pPr marL="342900" indent="-342900" eaLnBrk="1" hangingPunct="1">
              <a:buFont typeface="Wingdings" panose="05000000000000000000" pitchFamily="2" charset="2"/>
              <a:buChar char="ü"/>
            </a:pPr>
            <a:r>
              <a:rPr lang="pt-BR" sz="2000" dirty="0" smtClean="0">
                <a:solidFill>
                  <a:srgbClr val="002060"/>
                </a:solidFill>
                <a:latin typeface="Arial" charset="0"/>
              </a:rPr>
              <a:t>volume de injeção da amostra de 5 ml, no extrator;</a:t>
            </a:r>
            <a:endParaRPr lang="pt-BR" sz="2000" dirty="0">
              <a:solidFill>
                <a:srgbClr val="002060"/>
              </a:solidFill>
              <a:latin typeface="Arial" charset="0"/>
            </a:endParaRPr>
          </a:p>
          <a:p>
            <a:pPr marL="342900" indent="-342900" eaLnBrk="1" hangingPunct="1">
              <a:buFont typeface="Wingdings" panose="05000000000000000000" pitchFamily="2" charset="2"/>
              <a:buChar char="ü"/>
            </a:pPr>
            <a:r>
              <a:rPr lang="pt-BR" sz="2000" dirty="0">
                <a:solidFill>
                  <a:srgbClr val="002060"/>
                </a:solidFill>
                <a:latin typeface="Arial" charset="0"/>
              </a:rPr>
              <a:t>coluna capilar VA-5 (filme de 0,25 µm com 5 % de </a:t>
            </a:r>
            <a:r>
              <a:rPr lang="pt-BR" sz="2000" dirty="0" smtClean="0">
                <a:solidFill>
                  <a:srgbClr val="002060"/>
                </a:solidFill>
                <a:latin typeface="Arial" charset="0"/>
              </a:rPr>
              <a:t>fenil </a:t>
            </a:r>
            <a:r>
              <a:rPr lang="pt-BR" sz="2000" dirty="0">
                <a:solidFill>
                  <a:srgbClr val="002060"/>
                </a:solidFill>
                <a:latin typeface="Arial" charset="0"/>
              </a:rPr>
              <a:t>e 95% polimetilsiloxana) com dimensões 30 m x 0,25 </a:t>
            </a:r>
            <a:r>
              <a:rPr lang="pt-BR" sz="2000" dirty="0" smtClean="0">
                <a:solidFill>
                  <a:srgbClr val="002060"/>
                </a:solidFill>
                <a:latin typeface="Arial" charset="0"/>
              </a:rPr>
              <a:t>mm;</a:t>
            </a:r>
          </a:p>
          <a:p>
            <a:pPr marL="342900" indent="-342900" eaLnBrk="1" hangingPunct="1">
              <a:buFont typeface="Wingdings" panose="05000000000000000000" pitchFamily="2" charset="2"/>
              <a:buChar char="ü"/>
            </a:pPr>
            <a:r>
              <a:rPr lang="pt-BR" sz="2000" dirty="0">
                <a:solidFill>
                  <a:srgbClr val="002060"/>
                </a:solidFill>
                <a:latin typeface="Arial" charset="0"/>
              </a:rPr>
              <a:t>fluxo de 0,5 </a:t>
            </a:r>
            <a:r>
              <a:rPr lang="pt-BR" sz="2000" dirty="0" err="1">
                <a:solidFill>
                  <a:srgbClr val="002060"/>
                </a:solidFill>
                <a:latin typeface="Arial" charset="0"/>
              </a:rPr>
              <a:t>mL</a:t>
            </a:r>
            <a:r>
              <a:rPr lang="pt-BR" sz="2000" dirty="0">
                <a:solidFill>
                  <a:srgbClr val="002060"/>
                </a:solidFill>
                <a:latin typeface="Arial" charset="0"/>
              </a:rPr>
              <a:t>/min de nitrogênio ultra </a:t>
            </a:r>
            <a:r>
              <a:rPr lang="pt-BR" sz="2000" dirty="0" smtClean="0">
                <a:solidFill>
                  <a:srgbClr val="002060"/>
                </a:solidFill>
                <a:latin typeface="Arial" charset="0"/>
              </a:rPr>
              <a:t>puro.</a:t>
            </a:r>
          </a:p>
          <a:p>
            <a:pPr eaLnBrk="1" hangingPunct="1"/>
            <a:endParaRPr lang="pt-BR" sz="2000" b="1" dirty="0" smtClean="0">
              <a:solidFill>
                <a:srgbClr val="002060"/>
              </a:solidFill>
              <a:latin typeface="Arial" charset="0"/>
            </a:endParaRPr>
          </a:p>
          <a:p>
            <a:pPr eaLnBrk="1" hangingPunct="1"/>
            <a:r>
              <a:rPr lang="pt-BR" sz="2000" b="1" dirty="0" smtClean="0">
                <a:solidFill>
                  <a:srgbClr val="002060"/>
                </a:solidFill>
                <a:latin typeface="Arial" charset="0"/>
              </a:rPr>
              <a:t>Programação </a:t>
            </a:r>
            <a:r>
              <a:rPr lang="pt-BR" sz="2000" b="1" dirty="0">
                <a:solidFill>
                  <a:srgbClr val="002060"/>
                </a:solidFill>
                <a:latin typeface="Arial" charset="0"/>
              </a:rPr>
              <a:t>de temperatura da </a:t>
            </a:r>
            <a:r>
              <a:rPr lang="pt-BR" sz="2000" b="1" dirty="0" smtClean="0">
                <a:solidFill>
                  <a:srgbClr val="002060"/>
                </a:solidFill>
                <a:latin typeface="Arial" charset="0"/>
              </a:rPr>
              <a:t>coluna:</a:t>
            </a:r>
          </a:p>
          <a:p>
            <a:pPr eaLnBrk="1" hangingPunct="1"/>
            <a:endParaRPr lang="pt-BR" sz="2000" dirty="0" smtClean="0">
              <a:solidFill>
                <a:srgbClr val="002060"/>
              </a:solidFill>
              <a:latin typeface="Arial" charset="0"/>
            </a:endParaRPr>
          </a:p>
          <a:p>
            <a:pPr marL="342900" indent="-342900" eaLnBrk="1" hangingPunct="1">
              <a:buFont typeface="Wingdings" panose="05000000000000000000" pitchFamily="2" charset="2"/>
              <a:buChar char="ü"/>
            </a:pPr>
            <a:r>
              <a:rPr lang="pt-BR" sz="2000" dirty="0" smtClean="0">
                <a:solidFill>
                  <a:srgbClr val="002060"/>
                </a:solidFill>
                <a:latin typeface="Arial" charset="0"/>
              </a:rPr>
              <a:t>inicial </a:t>
            </a:r>
            <a:r>
              <a:rPr lang="pt-BR" sz="2000" dirty="0">
                <a:solidFill>
                  <a:srgbClr val="002060"/>
                </a:solidFill>
                <a:latin typeface="Arial" charset="0"/>
              </a:rPr>
              <a:t>com 35 </a:t>
            </a:r>
            <a:r>
              <a:rPr lang="pt-BR" sz="2000" dirty="0" err="1">
                <a:solidFill>
                  <a:srgbClr val="002060"/>
                </a:solidFill>
                <a:latin typeface="Arial" charset="0"/>
              </a:rPr>
              <a:t>ºC</a:t>
            </a:r>
            <a:r>
              <a:rPr lang="pt-BR" sz="2000" dirty="0">
                <a:solidFill>
                  <a:srgbClr val="002060"/>
                </a:solidFill>
                <a:latin typeface="Arial" charset="0"/>
              </a:rPr>
              <a:t> durante 10 </a:t>
            </a:r>
            <a:r>
              <a:rPr lang="pt-BR" sz="2000" dirty="0" smtClean="0">
                <a:solidFill>
                  <a:srgbClr val="002060"/>
                </a:solidFill>
                <a:latin typeface="Arial" charset="0"/>
              </a:rPr>
              <a:t>min;</a:t>
            </a:r>
          </a:p>
          <a:p>
            <a:pPr marL="342900" indent="-342900" eaLnBrk="1" hangingPunct="1">
              <a:buFont typeface="Wingdings" panose="05000000000000000000" pitchFamily="2" charset="2"/>
              <a:buChar char="ü"/>
            </a:pPr>
            <a:r>
              <a:rPr lang="pt-BR" sz="2000" dirty="0" smtClean="0">
                <a:solidFill>
                  <a:srgbClr val="002060"/>
                </a:solidFill>
                <a:latin typeface="Arial" charset="0"/>
              </a:rPr>
              <a:t>rampa </a:t>
            </a:r>
            <a:r>
              <a:rPr lang="pt-BR" sz="2000" dirty="0">
                <a:solidFill>
                  <a:srgbClr val="002060"/>
                </a:solidFill>
                <a:latin typeface="Arial" charset="0"/>
              </a:rPr>
              <a:t>de 4 </a:t>
            </a:r>
            <a:r>
              <a:rPr lang="pt-BR" sz="2000" dirty="0" err="1">
                <a:solidFill>
                  <a:srgbClr val="002060"/>
                </a:solidFill>
                <a:latin typeface="Arial" charset="0"/>
              </a:rPr>
              <a:t>ºC</a:t>
            </a:r>
            <a:r>
              <a:rPr lang="pt-BR" sz="2000" dirty="0">
                <a:solidFill>
                  <a:srgbClr val="002060"/>
                </a:solidFill>
                <a:latin typeface="Arial" charset="0"/>
              </a:rPr>
              <a:t>/min até 110 </a:t>
            </a:r>
            <a:r>
              <a:rPr lang="pt-BR" sz="2000" dirty="0" err="1" smtClean="0">
                <a:solidFill>
                  <a:srgbClr val="002060"/>
                </a:solidFill>
                <a:latin typeface="Arial" charset="0"/>
              </a:rPr>
              <a:t>ºC</a:t>
            </a:r>
            <a:r>
              <a:rPr lang="pt-BR" sz="2000" dirty="0" smtClean="0">
                <a:solidFill>
                  <a:srgbClr val="002060"/>
                </a:solidFill>
                <a:latin typeface="Arial" charset="0"/>
              </a:rPr>
              <a:t>;</a:t>
            </a:r>
          </a:p>
          <a:p>
            <a:pPr marL="342900" indent="-342900" eaLnBrk="1" hangingPunct="1">
              <a:buFont typeface="Wingdings" panose="05000000000000000000" pitchFamily="2" charset="2"/>
              <a:buChar char="ü"/>
            </a:pPr>
            <a:r>
              <a:rPr lang="pt-BR" sz="2000" dirty="0">
                <a:solidFill>
                  <a:srgbClr val="002060"/>
                </a:solidFill>
                <a:latin typeface="Arial" charset="0"/>
              </a:rPr>
              <a:t>rampa de 20 </a:t>
            </a:r>
            <a:r>
              <a:rPr lang="pt-BR" sz="2000" dirty="0" err="1">
                <a:solidFill>
                  <a:srgbClr val="002060"/>
                </a:solidFill>
                <a:latin typeface="Arial" charset="0"/>
              </a:rPr>
              <a:t>ºC</a:t>
            </a:r>
            <a:r>
              <a:rPr lang="pt-BR" sz="2000" dirty="0">
                <a:solidFill>
                  <a:srgbClr val="002060"/>
                </a:solidFill>
                <a:latin typeface="Arial" charset="0"/>
              </a:rPr>
              <a:t>/min até 175 </a:t>
            </a:r>
            <a:r>
              <a:rPr lang="pt-BR" sz="2000" dirty="0" err="1">
                <a:solidFill>
                  <a:srgbClr val="002060"/>
                </a:solidFill>
                <a:latin typeface="Arial" charset="0"/>
              </a:rPr>
              <a:t>ºC</a:t>
            </a:r>
            <a:r>
              <a:rPr lang="pt-BR" sz="2000" dirty="0">
                <a:solidFill>
                  <a:srgbClr val="002060"/>
                </a:solidFill>
                <a:latin typeface="Arial" charset="0"/>
              </a:rPr>
              <a:t>. </a:t>
            </a:r>
            <a:endParaRPr lang="pt-BR" sz="2000" dirty="0" smtClean="0">
              <a:solidFill>
                <a:srgbClr val="002060"/>
              </a:solidFill>
              <a:latin typeface="Arial" charset="0"/>
            </a:endParaRPr>
          </a:p>
          <a:p>
            <a:pPr marL="342900" indent="-342900" eaLnBrk="1" hangingPunct="1">
              <a:buFont typeface="Wingdings" panose="05000000000000000000" pitchFamily="2" charset="2"/>
              <a:buChar char="ü"/>
            </a:pPr>
            <a:endParaRPr lang="pt-BR" sz="2000" dirty="0">
              <a:solidFill>
                <a:srgbClr val="002060"/>
              </a:solidFill>
              <a:latin typeface="Arial" charset="0"/>
            </a:endParaRPr>
          </a:p>
          <a:p>
            <a:pPr eaLnBrk="1" hangingPunct="1"/>
            <a:r>
              <a:rPr lang="pt-BR" sz="2000" dirty="0">
                <a:solidFill>
                  <a:srgbClr val="002060"/>
                </a:solidFill>
                <a:latin typeface="Arial" charset="0"/>
              </a:rPr>
              <a:t>A temperatura do injetor permaneceu em 275 </a:t>
            </a:r>
            <a:r>
              <a:rPr lang="pt-BR" sz="2000" dirty="0" err="1">
                <a:solidFill>
                  <a:srgbClr val="002060"/>
                </a:solidFill>
                <a:latin typeface="Arial" charset="0"/>
              </a:rPr>
              <a:t>ºC</a:t>
            </a:r>
            <a:r>
              <a:rPr lang="pt-BR" sz="2000" dirty="0">
                <a:solidFill>
                  <a:srgbClr val="002060"/>
                </a:solidFill>
                <a:latin typeface="Arial" charset="0"/>
              </a:rPr>
              <a:t> e a do detector em 300 </a:t>
            </a:r>
            <a:r>
              <a:rPr lang="pt-BR" sz="2000" dirty="0" err="1">
                <a:solidFill>
                  <a:srgbClr val="002060"/>
                </a:solidFill>
                <a:latin typeface="Arial" charset="0"/>
              </a:rPr>
              <a:t>ºC</a:t>
            </a:r>
            <a:r>
              <a:rPr lang="pt-BR" sz="2000" dirty="0" smtClean="0">
                <a:solidFill>
                  <a:srgbClr val="002060"/>
                </a:solidFill>
                <a:latin typeface="Arial" charset="0"/>
              </a:rPr>
              <a:t>.</a:t>
            </a:r>
          </a:p>
          <a:p>
            <a:pPr eaLnBrk="1" hangingPunct="1"/>
            <a:r>
              <a:rPr lang="pt-BR" sz="2000" dirty="0">
                <a:solidFill>
                  <a:srgbClr val="002060"/>
                </a:solidFill>
                <a:latin typeface="Arial" charset="0"/>
              </a:rPr>
              <a:t>Cada análise tem um tempo de duração de 32 </a:t>
            </a:r>
            <a:r>
              <a:rPr lang="pt-BR" sz="2000" dirty="0" smtClean="0">
                <a:solidFill>
                  <a:srgbClr val="002060"/>
                </a:solidFill>
                <a:latin typeface="Arial" charset="0"/>
              </a:rPr>
              <a:t>minutos.</a:t>
            </a:r>
          </a:p>
          <a:p>
            <a:pPr eaLnBrk="1" hangingPunct="1"/>
            <a:r>
              <a:rPr lang="pt-BR" sz="2000" dirty="0" smtClean="0">
                <a:solidFill>
                  <a:srgbClr val="002060"/>
                </a:solidFill>
                <a:latin typeface="Arial" charset="0"/>
              </a:rPr>
              <a:t>Adaptado </a:t>
            </a:r>
            <a:r>
              <a:rPr lang="pt-BR" sz="2000" dirty="0">
                <a:solidFill>
                  <a:srgbClr val="002060"/>
                </a:solidFill>
                <a:latin typeface="Arial" charset="0"/>
              </a:rPr>
              <a:t>do Standard Methods (AWWA, 2012</a:t>
            </a:r>
            <a:r>
              <a:rPr lang="pt-BR" sz="2000" dirty="0" smtClean="0">
                <a:solidFill>
                  <a:srgbClr val="002060"/>
                </a:solidFill>
                <a:latin typeface="Arial" charset="0"/>
              </a:rPr>
              <a:t>).</a:t>
            </a:r>
          </a:p>
          <a:p>
            <a:pPr eaLnBrk="1" hangingPunct="1"/>
            <a:r>
              <a:rPr lang="pt-BR" sz="2000" dirty="0">
                <a:solidFill>
                  <a:srgbClr val="002060"/>
                </a:solidFill>
                <a:latin typeface="Arial" charset="0"/>
              </a:rPr>
              <a:t>Na preparação desta curva de calibração externa, foram adotados padrões certificados Accustandart M-501-10X-PAK (2.0 mg/</a:t>
            </a:r>
            <a:r>
              <a:rPr lang="pt-BR" sz="2000" dirty="0" err="1">
                <a:solidFill>
                  <a:srgbClr val="002060"/>
                </a:solidFill>
                <a:latin typeface="Arial" charset="0"/>
              </a:rPr>
              <a:t>mL</a:t>
            </a:r>
            <a:r>
              <a:rPr lang="pt-BR" sz="2000" dirty="0">
                <a:solidFill>
                  <a:srgbClr val="002060"/>
                </a:solidFill>
                <a:latin typeface="Arial" charset="0"/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1796373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251520" y="260648"/>
            <a:ext cx="7272808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600" b="1" dirty="0" smtClean="0">
                <a:solidFill>
                  <a:schemeClr val="tx2"/>
                </a:solidFill>
                <a:latin typeface="Arial" charset="0"/>
              </a:rPr>
              <a:t>CROMATOGRAMAS PADRÕES</a:t>
            </a:r>
            <a:endParaRPr lang="pt-BR" sz="2600" b="1" dirty="0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6" name="CaixaDeTexto 9"/>
          <p:cNvSpPr txBox="1">
            <a:spLocks noChangeArrowheads="1"/>
          </p:cNvSpPr>
          <p:nvPr/>
        </p:nvSpPr>
        <p:spPr bwMode="auto">
          <a:xfrm>
            <a:off x="251520" y="946864"/>
            <a:ext cx="8713788" cy="984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pt-BR" sz="2000" b="1" dirty="0">
                <a:solidFill>
                  <a:srgbClr val="002060"/>
                </a:solidFill>
                <a:latin typeface="Arial" charset="0"/>
              </a:rPr>
              <a:t>Cromatogramas sobrepostos obtidos na preparação da curva de calibração dos </a:t>
            </a:r>
            <a:r>
              <a:rPr lang="pt-BR" sz="2000" b="1" dirty="0" smtClean="0">
                <a:solidFill>
                  <a:srgbClr val="002060"/>
                </a:solidFill>
                <a:latin typeface="Arial" charset="0"/>
              </a:rPr>
              <a:t>THMs</a:t>
            </a:r>
          </a:p>
          <a:p>
            <a:pPr eaLnBrk="1" hangingPunct="1"/>
            <a:r>
              <a:rPr lang="pt-BR" dirty="0" smtClean="0">
                <a:solidFill>
                  <a:srgbClr val="002060"/>
                </a:solidFill>
                <a:latin typeface="Arial" charset="0"/>
              </a:rPr>
              <a:t>Concentrações</a:t>
            </a:r>
            <a:r>
              <a:rPr lang="pt-BR" dirty="0">
                <a:solidFill>
                  <a:srgbClr val="002060"/>
                </a:solidFill>
                <a:latin typeface="Arial" charset="0"/>
              </a:rPr>
              <a:t>: 2ppb, 4ppb, 8ppb,16ppb, 24ppb e 32ppb dos constituintes.</a:t>
            </a: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6305" y="2082291"/>
            <a:ext cx="8224217" cy="4365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3838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251520" y="260648"/>
            <a:ext cx="7272808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600" b="1" dirty="0" smtClean="0">
                <a:solidFill>
                  <a:schemeClr val="tx2"/>
                </a:solidFill>
                <a:latin typeface="Arial" charset="0"/>
              </a:rPr>
              <a:t>CURVA DE CALIBRAÇÃO</a:t>
            </a:r>
            <a:endParaRPr lang="pt-BR" sz="2600" b="1" dirty="0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4" name="CaixaDeTexto 9"/>
          <p:cNvSpPr txBox="1">
            <a:spLocks noChangeArrowheads="1"/>
          </p:cNvSpPr>
          <p:nvPr/>
        </p:nvSpPr>
        <p:spPr bwMode="auto">
          <a:xfrm>
            <a:off x="251520" y="1161038"/>
            <a:ext cx="8713788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pt-BR" sz="2000" b="1" dirty="0">
                <a:solidFill>
                  <a:srgbClr val="002060"/>
                </a:solidFill>
                <a:latin typeface="Arial" charset="0"/>
              </a:rPr>
              <a:t>Resposta do CG versus concentração para gerar a curva de calibração:  Clorodibromometano e </a:t>
            </a:r>
            <a:r>
              <a:rPr lang="pt-BR" sz="2000" b="1" dirty="0" smtClean="0">
                <a:solidFill>
                  <a:srgbClr val="002060"/>
                </a:solidFill>
                <a:latin typeface="Arial" charset="0"/>
              </a:rPr>
              <a:t>Clorofórmio.</a:t>
            </a:r>
            <a:endParaRPr lang="pt-BR" sz="2400" dirty="0">
              <a:solidFill>
                <a:srgbClr val="002060"/>
              </a:solidFill>
              <a:latin typeface="Arial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2782" y="2276872"/>
            <a:ext cx="7949873" cy="3956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5467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251520" y="260648"/>
            <a:ext cx="7272808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600" b="1" dirty="0">
                <a:solidFill>
                  <a:schemeClr val="tx2"/>
                </a:solidFill>
                <a:latin typeface="Arial" charset="0"/>
              </a:rPr>
              <a:t>CURVA DE CALIBRAÇÃO</a:t>
            </a:r>
          </a:p>
        </p:txBody>
      </p:sp>
      <p:sp>
        <p:nvSpPr>
          <p:cNvPr id="4" name="CaixaDeTexto 9"/>
          <p:cNvSpPr txBox="1">
            <a:spLocks noChangeArrowheads="1"/>
          </p:cNvSpPr>
          <p:nvPr/>
        </p:nvSpPr>
        <p:spPr bwMode="auto">
          <a:xfrm>
            <a:off x="251520" y="1124744"/>
            <a:ext cx="8713788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pt-BR" sz="2000" b="1" dirty="0">
                <a:solidFill>
                  <a:srgbClr val="002060"/>
                </a:solidFill>
                <a:latin typeface="Arial" charset="0"/>
              </a:rPr>
              <a:t>Resposta do CG versus concentração para gerar a curva de calibração:  Bromodiclorometano e </a:t>
            </a:r>
            <a:r>
              <a:rPr lang="pt-BR" sz="2000" b="1" dirty="0" smtClean="0">
                <a:solidFill>
                  <a:srgbClr val="002060"/>
                </a:solidFill>
                <a:latin typeface="Arial" charset="0"/>
              </a:rPr>
              <a:t>Bromofórmio.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7381" y="2342718"/>
            <a:ext cx="7962066" cy="3956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4510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251520" y="260648"/>
            <a:ext cx="7272808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600" b="1" dirty="0" smtClean="0">
                <a:solidFill>
                  <a:schemeClr val="tx2"/>
                </a:solidFill>
                <a:latin typeface="Arial" charset="0"/>
              </a:rPr>
              <a:t>RESULTADOS</a:t>
            </a:r>
            <a:endParaRPr lang="pt-BR" sz="2600" b="1" dirty="0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4" name="CaixaDeTexto 9"/>
          <p:cNvSpPr txBox="1">
            <a:spLocks noChangeArrowheads="1"/>
          </p:cNvSpPr>
          <p:nvPr/>
        </p:nvSpPr>
        <p:spPr bwMode="auto">
          <a:xfrm>
            <a:off x="251520" y="922489"/>
            <a:ext cx="8023758" cy="12311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pt-BR" sz="2000" b="1" dirty="0">
                <a:solidFill>
                  <a:srgbClr val="002060"/>
                </a:solidFill>
                <a:latin typeface="Arial" charset="0"/>
              </a:rPr>
              <a:t>Cromatogramas sobrepostos obtidos na análise de </a:t>
            </a:r>
            <a:r>
              <a:rPr lang="pt-BR" sz="2000" b="1" dirty="0" smtClean="0">
                <a:solidFill>
                  <a:srgbClr val="002060"/>
                </a:solidFill>
                <a:latin typeface="Arial" charset="0"/>
              </a:rPr>
              <a:t>amostras </a:t>
            </a:r>
          </a:p>
          <a:p>
            <a:pPr marL="285750" indent="-285750" eaLnBrk="1" hangingPunct="1">
              <a:buFont typeface="Wingdings" panose="05000000000000000000" pitchFamily="2" charset="2"/>
              <a:buChar char="ü"/>
            </a:pPr>
            <a:r>
              <a:rPr lang="pt-BR" dirty="0">
                <a:solidFill>
                  <a:srgbClr val="002060"/>
                </a:solidFill>
                <a:latin typeface="Arial" charset="0"/>
              </a:rPr>
              <a:t>ETA </a:t>
            </a:r>
            <a:r>
              <a:rPr lang="pt-BR" dirty="0" smtClean="0">
                <a:solidFill>
                  <a:srgbClr val="002060"/>
                </a:solidFill>
                <a:latin typeface="Arial" charset="0"/>
              </a:rPr>
              <a:t>1 e 2</a:t>
            </a:r>
          </a:p>
          <a:p>
            <a:pPr marL="285750" indent="-285750" eaLnBrk="1" hangingPunct="1">
              <a:buFont typeface="Wingdings" panose="05000000000000000000" pitchFamily="2" charset="2"/>
              <a:buChar char="ü"/>
            </a:pPr>
            <a:r>
              <a:rPr lang="pt-BR" dirty="0">
                <a:solidFill>
                  <a:srgbClr val="002060"/>
                </a:solidFill>
                <a:latin typeface="Arial" charset="0"/>
              </a:rPr>
              <a:t>ETA </a:t>
            </a:r>
            <a:r>
              <a:rPr lang="pt-BR" dirty="0" smtClean="0">
                <a:solidFill>
                  <a:srgbClr val="002060"/>
                </a:solidFill>
                <a:latin typeface="Arial" charset="0"/>
              </a:rPr>
              <a:t>3 e 4</a:t>
            </a:r>
          </a:p>
          <a:p>
            <a:pPr marL="285750" indent="-285750" eaLnBrk="1" hangingPunct="1">
              <a:buFont typeface="Wingdings" panose="05000000000000000000" pitchFamily="2" charset="2"/>
              <a:buChar char="ü"/>
            </a:pPr>
            <a:r>
              <a:rPr lang="pt-BR" dirty="0">
                <a:solidFill>
                  <a:srgbClr val="002060"/>
                </a:solidFill>
                <a:latin typeface="Arial" charset="0"/>
              </a:rPr>
              <a:t>ETA Capivari.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3880" y="2152648"/>
            <a:ext cx="7401398" cy="43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6537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251520" y="260648"/>
            <a:ext cx="7272808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600" b="1" dirty="0" smtClean="0">
                <a:solidFill>
                  <a:schemeClr val="tx2"/>
                </a:solidFill>
                <a:latin typeface="Arial" charset="0"/>
              </a:rPr>
              <a:t>RESULTADOS ANUAIS</a:t>
            </a:r>
            <a:endParaRPr lang="pt-BR" sz="2600" b="1" dirty="0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4" name="CaixaDeTexto 9"/>
          <p:cNvSpPr txBox="1">
            <a:spLocks noChangeArrowheads="1"/>
          </p:cNvSpPr>
          <p:nvPr/>
        </p:nvSpPr>
        <p:spPr bwMode="auto">
          <a:xfrm>
            <a:off x="310512" y="1149793"/>
            <a:ext cx="3656249" cy="1631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pt-BR" sz="2000" b="1" dirty="0" smtClean="0">
                <a:solidFill>
                  <a:srgbClr val="002060"/>
                </a:solidFill>
                <a:latin typeface="Arial" charset="0"/>
              </a:rPr>
              <a:t>THMs Totais  </a:t>
            </a:r>
            <a:endParaRPr lang="pt-BR" sz="2400" dirty="0">
              <a:solidFill>
                <a:srgbClr val="002060"/>
              </a:solidFill>
              <a:latin typeface="Arial" charset="0"/>
            </a:endParaRPr>
          </a:p>
          <a:p>
            <a:pPr eaLnBrk="1" hangingPunct="1"/>
            <a:r>
              <a:rPr lang="pt-BR" sz="2000" dirty="0">
                <a:solidFill>
                  <a:srgbClr val="002060"/>
                </a:solidFill>
                <a:latin typeface="Arial" charset="0"/>
              </a:rPr>
              <a:t>Concentração Trihalometanos totais (µg/L</a:t>
            </a:r>
            <a:r>
              <a:rPr lang="pt-BR" sz="2000" dirty="0" smtClean="0">
                <a:solidFill>
                  <a:srgbClr val="002060"/>
                </a:solidFill>
                <a:latin typeface="Arial" charset="0"/>
              </a:rPr>
              <a:t>), amostras realizadas durante o ano de 2017</a:t>
            </a:r>
            <a:r>
              <a:rPr lang="pt-BR" sz="2000" dirty="0">
                <a:solidFill>
                  <a:srgbClr val="002060"/>
                </a:solidFill>
                <a:latin typeface="Arial" charset="0"/>
              </a:rPr>
              <a:t>.</a:t>
            </a:r>
            <a:endParaRPr lang="pt-BR" sz="2000" dirty="0" smtClean="0">
              <a:solidFill>
                <a:srgbClr val="002060"/>
              </a:solidFill>
              <a:latin typeface="Arial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310512" y="2781009"/>
            <a:ext cx="3529087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hangingPunct="1"/>
            <a:r>
              <a:rPr lang="pt-BR" sz="2000" dirty="0">
                <a:solidFill>
                  <a:srgbClr val="002060"/>
                </a:solidFill>
                <a:latin typeface="Arial" charset="0"/>
              </a:rPr>
              <a:t>Pontos de </a:t>
            </a:r>
            <a:r>
              <a:rPr lang="pt-BR" sz="2000" dirty="0" smtClean="0">
                <a:solidFill>
                  <a:srgbClr val="002060"/>
                </a:solidFill>
                <a:latin typeface="Arial" charset="0"/>
              </a:rPr>
              <a:t>coleta:</a:t>
            </a:r>
          </a:p>
          <a:p>
            <a:pPr marL="285750" indent="-285750" eaLnBrk="1" hangingPunct="1">
              <a:buFont typeface="Wingdings" panose="05000000000000000000" pitchFamily="2" charset="2"/>
              <a:buChar char="ü"/>
            </a:pPr>
            <a:endParaRPr lang="pt-BR" sz="2000" dirty="0">
              <a:solidFill>
                <a:srgbClr val="002060"/>
              </a:solidFill>
              <a:latin typeface="Arial" charset="0"/>
            </a:endParaRPr>
          </a:p>
          <a:p>
            <a:pPr marL="285750" indent="-285750" eaLnBrk="1" hangingPunct="1">
              <a:buFont typeface="Wingdings" panose="05000000000000000000" pitchFamily="2" charset="2"/>
              <a:buChar char="ü"/>
            </a:pPr>
            <a:r>
              <a:rPr lang="pt-BR" sz="2000" dirty="0">
                <a:solidFill>
                  <a:srgbClr val="002060"/>
                </a:solidFill>
                <a:latin typeface="Arial" charset="0"/>
              </a:rPr>
              <a:t>ETAs 1 e </a:t>
            </a:r>
            <a:r>
              <a:rPr lang="pt-BR" sz="2000" dirty="0" smtClean="0">
                <a:solidFill>
                  <a:srgbClr val="002060"/>
                </a:solidFill>
                <a:latin typeface="Arial" charset="0"/>
              </a:rPr>
              <a:t>2</a:t>
            </a:r>
          </a:p>
          <a:p>
            <a:pPr marL="285750" indent="-285750" eaLnBrk="1" hangingPunct="1">
              <a:buFont typeface="Wingdings" panose="05000000000000000000" pitchFamily="2" charset="2"/>
              <a:buChar char="ü"/>
            </a:pPr>
            <a:r>
              <a:rPr lang="pt-BR" sz="2000" dirty="0">
                <a:solidFill>
                  <a:srgbClr val="002060"/>
                </a:solidFill>
                <a:latin typeface="Arial" charset="0"/>
              </a:rPr>
              <a:t>Ponto </a:t>
            </a:r>
            <a:r>
              <a:rPr lang="pt-BR" sz="2000" dirty="0" smtClean="0">
                <a:solidFill>
                  <a:srgbClr val="002060"/>
                </a:solidFill>
                <a:latin typeface="Arial" charset="0"/>
              </a:rPr>
              <a:t>1</a:t>
            </a:r>
          </a:p>
          <a:p>
            <a:pPr marL="285750" indent="-285750" eaLnBrk="1" hangingPunct="1">
              <a:buFont typeface="Wingdings" panose="05000000000000000000" pitchFamily="2" charset="2"/>
              <a:buChar char="ü"/>
            </a:pPr>
            <a:endParaRPr lang="pt-BR" sz="2000" dirty="0">
              <a:solidFill>
                <a:srgbClr val="002060"/>
              </a:solidFill>
              <a:latin typeface="Arial" charset="0"/>
            </a:endParaRPr>
          </a:p>
          <a:p>
            <a:pPr marL="285750" indent="-285750" eaLnBrk="1" hangingPunct="1">
              <a:buFont typeface="Wingdings" panose="05000000000000000000" pitchFamily="2" charset="2"/>
              <a:buChar char="ü"/>
            </a:pPr>
            <a:r>
              <a:rPr lang="pt-BR" sz="2000" dirty="0">
                <a:solidFill>
                  <a:srgbClr val="002060"/>
                </a:solidFill>
                <a:latin typeface="Arial" charset="0"/>
              </a:rPr>
              <a:t>ETAs 3 e </a:t>
            </a:r>
            <a:r>
              <a:rPr lang="pt-BR" sz="2000" dirty="0" smtClean="0">
                <a:solidFill>
                  <a:srgbClr val="002060"/>
                </a:solidFill>
                <a:latin typeface="Arial" charset="0"/>
              </a:rPr>
              <a:t>4</a:t>
            </a:r>
          </a:p>
          <a:p>
            <a:pPr marL="285750" indent="-285750" eaLnBrk="1" hangingPunct="1">
              <a:buFont typeface="Wingdings" panose="05000000000000000000" pitchFamily="2" charset="2"/>
              <a:buChar char="ü"/>
            </a:pPr>
            <a:r>
              <a:rPr lang="pt-BR" sz="2000" dirty="0">
                <a:solidFill>
                  <a:srgbClr val="002060"/>
                </a:solidFill>
                <a:latin typeface="Arial" charset="0"/>
              </a:rPr>
              <a:t>Ponto </a:t>
            </a:r>
            <a:r>
              <a:rPr lang="pt-BR" sz="2000" dirty="0" smtClean="0">
                <a:solidFill>
                  <a:srgbClr val="002060"/>
                </a:solidFill>
                <a:latin typeface="Arial" charset="0"/>
              </a:rPr>
              <a:t>2</a:t>
            </a:r>
          </a:p>
          <a:p>
            <a:pPr marL="285750" indent="-285750" eaLnBrk="1" hangingPunct="1">
              <a:buFont typeface="Wingdings" panose="05000000000000000000" pitchFamily="2" charset="2"/>
              <a:buChar char="ü"/>
            </a:pPr>
            <a:endParaRPr lang="pt-BR" sz="2000" dirty="0">
              <a:solidFill>
                <a:srgbClr val="002060"/>
              </a:solidFill>
              <a:latin typeface="Arial" charset="0"/>
            </a:endParaRPr>
          </a:p>
          <a:p>
            <a:pPr marL="285750" indent="-285750" eaLnBrk="1" hangingPunct="1">
              <a:buFont typeface="Wingdings" panose="05000000000000000000" pitchFamily="2" charset="2"/>
              <a:buChar char="ü"/>
            </a:pPr>
            <a:r>
              <a:rPr lang="pt-BR" sz="2000" dirty="0">
                <a:solidFill>
                  <a:srgbClr val="002060"/>
                </a:solidFill>
                <a:latin typeface="Arial" charset="0"/>
              </a:rPr>
              <a:t>ETA </a:t>
            </a:r>
            <a:r>
              <a:rPr lang="pt-BR" sz="2000" dirty="0" smtClean="0">
                <a:solidFill>
                  <a:srgbClr val="002060"/>
                </a:solidFill>
                <a:latin typeface="Arial" charset="0"/>
              </a:rPr>
              <a:t>Capivari</a:t>
            </a:r>
          </a:p>
          <a:p>
            <a:pPr marL="285750" indent="-285750" eaLnBrk="1" hangingPunct="1">
              <a:buFont typeface="Wingdings" panose="05000000000000000000" pitchFamily="2" charset="2"/>
              <a:buChar char="ü"/>
            </a:pPr>
            <a:r>
              <a:rPr lang="pt-BR" sz="2000" dirty="0">
                <a:solidFill>
                  <a:srgbClr val="002060"/>
                </a:solidFill>
                <a:latin typeface="Arial" charset="0"/>
              </a:rPr>
              <a:t>Ponto 3</a:t>
            </a: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39599" y="908720"/>
            <a:ext cx="4974767" cy="5657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9703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251520" y="260648"/>
            <a:ext cx="7272808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600" b="1" dirty="0" smtClean="0">
                <a:solidFill>
                  <a:schemeClr val="tx2"/>
                </a:solidFill>
                <a:latin typeface="Arial" charset="0"/>
              </a:rPr>
              <a:t>CONCLUSÃO</a:t>
            </a:r>
            <a:endParaRPr lang="pt-BR" sz="2600" b="1" dirty="0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4" name="CaixaDeTexto 9"/>
          <p:cNvSpPr txBox="1">
            <a:spLocks noChangeArrowheads="1"/>
          </p:cNvSpPr>
          <p:nvPr/>
        </p:nvSpPr>
        <p:spPr bwMode="auto">
          <a:xfrm>
            <a:off x="250825" y="1125538"/>
            <a:ext cx="8641655" cy="5324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pt-BR" sz="2000" b="1" dirty="0">
                <a:solidFill>
                  <a:srgbClr val="002060"/>
                </a:solidFill>
                <a:latin typeface="Arial" charset="0"/>
              </a:rPr>
              <a:t>Através dos resultados obtidos no monitoramento do teor de TTHM na água tratada, conclui-se:</a:t>
            </a:r>
          </a:p>
          <a:p>
            <a:pPr eaLnBrk="1" hangingPunct="1"/>
            <a:r>
              <a:rPr lang="pt-BR" sz="2000" b="1" dirty="0" smtClean="0">
                <a:solidFill>
                  <a:srgbClr val="002060"/>
                </a:solidFill>
                <a:latin typeface="Arial" charset="0"/>
              </a:rPr>
              <a:t> </a:t>
            </a:r>
          </a:p>
          <a:p>
            <a:pPr eaLnBrk="1" hangingPunct="1"/>
            <a:r>
              <a:rPr lang="pt-BR" sz="2000" dirty="0" smtClean="0">
                <a:solidFill>
                  <a:srgbClr val="002060"/>
                </a:solidFill>
                <a:latin typeface="Arial" charset="0"/>
              </a:rPr>
              <a:t>O processo </a:t>
            </a:r>
            <a:r>
              <a:rPr lang="pt-BR" sz="2000" dirty="0">
                <a:solidFill>
                  <a:srgbClr val="002060"/>
                </a:solidFill>
                <a:latin typeface="Arial" charset="0"/>
              </a:rPr>
              <a:t>de </a:t>
            </a:r>
            <a:r>
              <a:rPr lang="pt-BR" sz="2000" dirty="0" smtClean="0">
                <a:solidFill>
                  <a:srgbClr val="002060"/>
                </a:solidFill>
                <a:latin typeface="Arial" charset="0"/>
              </a:rPr>
              <a:t>desinfecção </a:t>
            </a:r>
            <a:r>
              <a:rPr lang="pt-BR" sz="2000" dirty="0">
                <a:solidFill>
                  <a:srgbClr val="002060"/>
                </a:solidFill>
                <a:latin typeface="Arial" charset="0"/>
              </a:rPr>
              <a:t>por cloroamoniação proporciona uma formação de THM dentro do VMP estabelecido no anexo XX da Portaria de Consolidação N°. 5 de 2017. Cabe ressaltar que os valores encontrados, tanto nas estações de tratamento da SANASA quanto na rede, durante a distribuição de água, não apresentaram valores de THM acima do permitido nesta Portaria, para o qual é de 100µg/L de TTHM</a:t>
            </a:r>
            <a:r>
              <a:rPr lang="pt-BR" sz="2000" dirty="0" smtClean="0">
                <a:solidFill>
                  <a:srgbClr val="002060"/>
                </a:solidFill>
                <a:latin typeface="Arial" charset="0"/>
              </a:rPr>
              <a:t>.</a:t>
            </a:r>
          </a:p>
          <a:p>
            <a:pPr eaLnBrk="1" hangingPunct="1"/>
            <a:endParaRPr lang="pt-BR" sz="2000" dirty="0" smtClean="0">
              <a:solidFill>
                <a:srgbClr val="002060"/>
              </a:solidFill>
              <a:latin typeface="Arial" charset="0"/>
            </a:endParaRPr>
          </a:p>
          <a:p>
            <a:pPr eaLnBrk="1" hangingPunct="1"/>
            <a:r>
              <a:rPr lang="pt-BR" sz="2000" dirty="0">
                <a:solidFill>
                  <a:srgbClr val="002060"/>
                </a:solidFill>
                <a:latin typeface="Arial" charset="0"/>
              </a:rPr>
              <a:t>O método cromatográfico (CG/ECD) aplicado com extração via PURGE AND TRAP, com calibração externa com padrões certificados foi considerado eficiente na identificação dos TTHM. </a:t>
            </a:r>
            <a:endParaRPr lang="pt-BR" sz="2000" dirty="0" smtClean="0">
              <a:solidFill>
                <a:srgbClr val="002060"/>
              </a:solidFill>
              <a:latin typeface="Arial" charset="0"/>
            </a:endParaRPr>
          </a:p>
          <a:p>
            <a:pPr eaLnBrk="1" hangingPunct="1"/>
            <a:endParaRPr lang="pt-BR" sz="2000" dirty="0">
              <a:solidFill>
                <a:srgbClr val="002060"/>
              </a:solidFill>
              <a:latin typeface="Arial" charset="0"/>
            </a:endParaRPr>
          </a:p>
          <a:p>
            <a:pPr eaLnBrk="1" hangingPunct="1"/>
            <a:r>
              <a:rPr lang="pt-BR" sz="2000" dirty="0" smtClean="0">
                <a:solidFill>
                  <a:srgbClr val="002060"/>
                </a:solidFill>
                <a:latin typeface="Arial" charset="0"/>
              </a:rPr>
              <a:t>Este </a:t>
            </a:r>
            <a:r>
              <a:rPr lang="pt-BR" sz="2000" dirty="0">
                <a:solidFill>
                  <a:srgbClr val="002060"/>
                </a:solidFill>
                <a:latin typeface="Arial" charset="0"/>
              </a:rPr>
              <a:t>método é aplicado mensalmente nas rotinas de análises no Laboratório Central da SANASA para avaliação do padrão de qualidade da água tratada e distribuída.</a:t>
            </a:r>
            <a:endParaRPr lang="pt-BR" sz="2000" dirty="0" smtClean="0">
              <a:solidFill>
                <a:srgbClr val="00206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9902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251520" y="260648"/>
            <a:ext cx="7272808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600" b="1" dirty="0" smtClean="0">
                <a:solidFill>
                  <a:schemeClr val="tx2"/>
                </a:solidFill>
                <a:latin typeface="Arial" charset="0"/>
              </a:rPr>
              <a:t>REFERÊNCIAS BIBLIOGRÁFICAS</a:t>
            </a:r>
            <a:endParaRPr lang="pt-BR" sz="2600" b="1" dirty="0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4" name="CaixaDeTexto 9"/>
          <p:cNvSpPr txBox="1">
            <a:spLocks noChangeArrowheads="1"/>
          </p:cNvSpPr>
          <p:nvPr/>
        </p:nvSpPr>
        <p:spPr bwMode="auto">
          <a:xfrm>
            <a:off x="251520" y="980728"/>
            <a:ext cx="8785671" cy="5632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pt-BR" sz="2000" dirty="0" smtClean="0">
                <a:solidFill>
                  <a:srgbClr val="002060"/>
                </a:solidFill>
                <a:latin typeface="Arial" charset="0"/>
              </a:rPr>
              <a:t>AMERICAN </a:t>
            </a:r>
            <a:r>
              <a:rPr lang="pt-BR" sz="2000" dirty="0">
                <a:solidFill>
                  <a:srgbClr val="002060"/>
                </a:solidFill>
                <a:latin typeface="Arial" charset="0"/>
              </a:rPr>
              <a:t>WATER WORKS ASSOCIATION (AWWA). Standard Methods for </a:t>
            </a:r>
            <a:r>
              <a:rPr lang="pt-BR" sz="2000" dirty="0" err="1">
                <a:solidFill>
                  <a:srgbClr val="002060"/>
                </a:solidFill>
                <a:latin typeface="Arial" charset="0"/>
              </a:rPr>
              <a:t>the</a:t>
            </a:r>
            <a:r>
              <a:rPr lang="pt-BR" sz="2000" dirty="0">
                <a:solidFill>
                  <a:srgbClr val="002060"/>
                </a:solidFill>
                <a:latin typeface="Arial" charset="0"/>
              </a:rPr>
              <a:t> </a:t>
            </a:r>
            <a:r>
              <a:rPr lang="pt-BR" sz="2000" dirty="0" err="1">
                <a:solidFill>
                  <a:srgbClr val="002060"/>
                </a:solidFill>
                <a:latin typeface="Arial" charset="0"/>
              </a:rPr>
              <a:t>examination</a:t>
            </a:r>
            <a:r>
              <a:rPr lang="pt-BR" sz="2000" dirty="0">
                <a:solidFill>
                  <a:srgbClr val="002060"/>
                </a:solidFill>
                <a:latin typeface="Arial" charset="0"/>
              </a:rPr>
              <a:t> </a:t>
            </a:r>
            <a:r>
              <a:rPr lang="pt-BR" sz="2000" dirty="0" err="1">
                <a:solidFill>
                  <a:srgbClr val="002060"/>
                </a:solidFill>
                <a:latin typeface="Arial" charset="0"/>
              </a:rPr>
              <a:t>of</a:t>
            </a:r>
            <a:r>
              <a:rPr lang="pt-BR" sz="2000" dirty="0">
                <a:solidFill>
                  <a:srgbClr val="002060"/>
                </a:solidFill>
                <a:latin typeface="Arial" charset="0"/>
              </a:rPr>
              <a:t> </a:t>
            </a:r>
            <a:r>
              <a:rPr lang="pt-BR" sz="2000" dirty="0" err="1">
                <a:solidFill>
                  <a:srgbClr val="002060"/>
                </a:solidFill>
                <a:latin typeface="Arial" charset="0"/>
              </a:rPr>
              <a:t>Water</a:t>
            </a:r>
            <a:r>
              <a:rPr lang="pt-BR" sz="2000" dirty="0">
                <a:solidFill>
                  <a:srgbClr val="002060"/>
                </a:solidFill>
                <a:latin typeface="Arial" charset="0"/>
              </a:rPr>
              <a:t> and </a:t>
            </a:r>
            <a:r>
              <a:rPr lang="pt-BR" sz="2000" dirty="0" err="1">
                <a:solidFill>
                  <a:srgbClr val="002060"/>
                </a:solidFill>
                <a:latin typeface="Arial" charset="0"/>
              </a:rPr>
              <a:t>Wastewater</a:t>
            </a:r>
            <a:r>
              <a:rPr lang="pt-BR" sz="2000" dirty="0">
                <a:solidFill>
                  <a:srgbClr val="002060"/>
                </a:solidFill>
                <a:latin typeface="Arial" charset="0"/>
              </a:rPr>
              <a:t>. 22ª ed. Washington: American </a:t>
            </a:r>
            <a:r>
              <a:rPr lang="pt-BR" sz="2000" dirty="0" err="1">
                <a:solidFill>
                  <a:srgbClr val="002060"/>
                </a:solidFill>
                <a:latin typeface="Arial" charset="0"/>
              </a:rPr>
              <a:t>Public</a:t>
            </a:r>
            <a:r>
              <a:rPr lang="pt-BR" sz="2000" dirty="0">
                <a:solidFill>
                  <a:srgbClr val="002060"/>
                </a:solidFill>
                <a:latin typeface="Arial" charset="0"/>
              </a:rPr>
              <a:t> Health </a:t>
            </a:r>
            <a:r>
              <a:rPr lang="pt-BR" sz="2000" dirty="0" err="1">
                <a:solidFill>
                  <a:srgbClr val="002060"/>
                </a:solidFill>
                <a:latin typeface="Arial" charset="0"/>
              </a:rPr>
              <a:t>Association</a:t>
            </a:r>
            <a:r>
              <a:rPr lang="pt-BR" sz="2000" dirty="0">
                <a:solidFill>
                  <a:srgbClr val="002060"/>
                </a:solidFill>
                <a:latin typeface="Arial" charset="0"/>
              </a:rPr>
              <a:t>, 2012. </a:t>
            </a:r>
            <a:endParaRPr lang="pt-BR" sz="2000" dirty="0" smtClean="0">
              <a:solidFill>
                <a:srgbClr val="002060"/>
              </a:solidFill>
              <a:latin typeface="Arial" charset="0"/>
            </a:endParaRPr>
          </a:p>
          <a:p>
            <a:pPr eaLnBrk="1" hangingPunct="1"/>
            <a:endParaRPr lang="pt-BR" sz="2000" dirty="0">
              <a:solidFill>
                <a:srgbClr val="002060"/>
              </a:solidFill>
              <a:latin typeface="Arial" charset="0"/>
            </a:endParaRPr>
          </a:p>
          <a:p>
            <a:pPr eaLnBrk="1" hangingPunct="1"/>
            <a:r>
              <a:rPr lang="pt-BR" sz="2000" dirty="0">
                <a:solidFill>
                  <a:srgbClr val="002060"/>
                </a:solidFill>
                <a:latin typeface="Arial" charset="0"/>
              </a:rPr>
              <a:t>BRASIL, Ministério da Saúde, Portaria de Consolidação nº5 de 2017- Ações e Serviços de Saúde - Seção II do Capítulo V, Art.129 (Anexo XX – Do Controle e da Vigilância da Qualidade da Água para o Consumo Humano e seu Padrão de Potabilidade – Origem: Portaria MS/GM 2.914/2011</a:t>
            </a:r>
            <a:r>
              <a:rPr lang="pt-BR" sz="2000" dirty="0" smtClean="0">
                <a:solidFill>
                  <a:srgbClr val="002060"/>
                </a:solidFill>
                <a:latin typeface="Arial" charset="0"/>
              </a:rPr>
              <a:t>.</a:t>
            </a:r>
          </a:p>
          <a:p>
            <a:pPr eaLnBrk="1" hangingPunct="1"/>
            <a:endParaRPr lang="pt-BR" sz="2000" dirty="0">
              <a:solidFill>
                <a:srgbClr val="002060"/>
              </a:solidFill>
              <a:latin typeface="Arial" charset="0"/>
            </a:endParaRPr>
          </a:p>
          <a:p>
            <a:pPr eaLnBrk="1" hangingPunct="1"/>
            <a:r>
              <a:rPr lang="pt-BR" sz="2000" dirty="0">
                <a:solidFill>
                  <a:srgbClr val="002060"/>
                </a:solidFill>
                <a:latin typeface="Arial" charset="0"/>
              </a:rPr>
              <a:t>HILDESHEIM, M. E. et al. </a:t>
            </a:r>
            <a:r>
              <a:rPr lang="pt-BR" sz="2000" dirty="0" err="1">
                <a:solidFill>
                  <a:srgbClr val="002060"/>
                </a:solidFill>
                <a:latin typeface="Arial" charset="0"/>
              </a:rPr>
              <a:t>Drinking</a:t>
            </a:r>
            <a:r>
              <a:rPr lang="pt-BR" sz="2000" dirty="0">
                <a:solidFill>
                  <a:srgbClr val="002060"/>
                </a:solidFill>
                <a:latin typeface="Arial" charset="0"/>
              </a:rPr>
              <a:t> </a:t>
            </a:r>
            <a:r>
              <a:rPr lang="pt-BR" sz="2000" dirty="0" err="1">
                <a:solidFill>
                  <a:srgbClr val="002060"/>
                </a:solidFill>
                <a:latin typeface="Arial" charset="0"/>
              </a:rPr>
              <a:t>water</a:t>
            </a:r>
            <a:r>
              <a:rPr lang="pt-BR" sz="2000" dirty="0">
                <a:solidFill>
                  <a:srgbClr val="002060"/>
                </a:solidFill>
                <a:latin typeface="Arial" charset="0"/>
              </a:rPr>
              <a:t> </a:t>
            </a:r>
            <a:r>
              <a:rPr lang="pt-BR" sz="2000" dirty="0" err="1">
                <a:solidFill>
                  <a:srgbClr val="002060"/>
                </a:solidFill>
                <a:latin typeface="Arial" charset="0"/>
              </a:rPr>
              <a:t>source</a:t>
            </a:r>
            <a:r>
              <a:rPr lang="pt-BR" sz="2000" dirty="0">
                <a:solidFill>
                  <a:srgbClr val="002060"/>
                </a:solidFill>
                <a:latin typeface="Arial" charset="0"/>
              </a:rPr>
              <a:t> and </a:t>
            </a:r>
            <a:r>
              <a:rPr lang="pt-BR" sz="2000" dirty="0" err="1">
                <a:solidFill>
                  <a:srgbClr val="002060"/>
                </a:solidFill>
                <a:latin typeface="Arial" charset="0"/>
              </a:rPr>
              <a:t>chlorination</a:t>
            </a:r>
            <a:r>
              <a:rPr lang="pt-BR" sz="2000" dirty="0">
                <a:solidFill>
                  <a:srgbClr val="002060"/>
                </a:solidFill>
                <a:latin typeface="Arial" charset="0"/>
              </a:rPr>
              <a:t> </a:t>
            </a:r>
            <a:r>
              <a:rPr lang="pt-BR" sz="2000" dirty="0" err="1">
                <a:solidFill>
                  <a:srgbClr val="002060"/>
                </a:solidFill>
                <a:latin typeface="Arial" charset="0"/>
              </a:rPr>
              <a:t>by-products</a:t>
            </a:r>
            <a:r>
              <a:rPr lang="pt-BR" sz="2000" dirty="0">
                <a:solidFill>
                  <a:srgbClr val="002060"/>
                </a:solidFill>
                <a:latin typeface="Arial" charset="0"/>
              </a:rPr>
              <a:t> II. </a:t>
            </a:r>
            <a:r>
              <a:rPr lang="pt-BR" sz="2000" dirty="0" err="1">
                <a:solidFill>
                  <a:srgbClr val="002060"/>
                </a:solidFill>
                <a:latin typeface="Arial" charset="0"/>
              </a:rPr>
              <a:t>Risk</a:t>
            </a:r>
            <a:r>
              <a:rPr lang="pt-BR" sz="2000" dirty="0">
                <a:solidFill>
                  <a:srgbClr val="002060"/>
                </a:solidFill>
                <a:latin typeface="Arial" charset="0"/>
              </a:rPr>
              <a:t> </a:t>
            </a:r>
            <a:r>
              <a:rPr lang="pt-BR" sz="2000" dirty="0" err="1">
                <a:solidFill>
                  <a:srgbClr val="002060"/>
                </a:solidFill>
                <a:latin typeface="Arial" charset="0"/>
              </a:rPr>
              <a:t>of</a:t>
            </a:r>
            <a:r>
              <a:rPr lang="pt-BR" sz="2000" dirty="0">
                <a:solidFill>
                  <a:srgbClr val="002060"/>
                </a:solidFill>
                <a:latin typeface="Arial" charset="0"/>
              </a:rPr>
              <a:t> </a:t>
            </a:r>
            <a:r>
              <a:rPr lang="pt-BR" sz="2000" dirty="0" err="1">
                <a:solidFill>
                  <a:srgbClr val="002060"/>
                </a:solidFill>
                <a:latin typeface="Arial" charset="0"/>
              </a:rPr>
              <a:t>colon</a:t>
            </a:r>
            <a:r>
              <a:rPr lang="pt-BR" sz="2000" dirty="0">
                <a:solidFill>
                  <a:srgbClr val="002060"/>
                </a:solidFill>
                <a:latin typeface="Arial" charset="0"/>
              </a:rPr>
              <a:t> and </a:t>
            </a:r>
            <a:r>
              <a:rPr lang="pt-BR" sz="2000" dirty="0" err="1">
                <a:solidFill>
                  <a:srgbClr val="002060"/>
                </a:solidFill>
                <a:latin typeface="Arial" charset="0"/>
              </a:rPr>
              <a:t>rectal</a:t>
            </a:r>
            <a:r>
              <a:rPr lang="pt-BR" sz="2000" dirty="0">
                <a:solidFill>
                  <a:srgbClr val="002060"/>
                </a:solidFill>
                <a:latin typeface="Arial" charset="0"/>
              </a:rPr>
              <a:t> </a:t>
            </a:r>
            <a:r>
              <a:rPr lang="pt-BR" sz="2000" dirty="0" err="1">
                <a:solidFill>
                  <a:srgbClr val="002060"/>
                </a:solidFill>
                <a:latin typeface="Arial" charset="0"/>
              </a:rPr>
              <a:t>cancers</a:t>
            </a:r>
            <a:r>
              <a:rPr lang="pt-BR" sz="2000" dirty="0">
                <a:solidFill>
                  <a:srgbClr val="002060"/>
                </a:solidFill>
                <a:latin typeface="Arial" charset="0"/>
              </a:rPr>
              <a:t>. </a:t>
            </a:r>
            <a:r>
              <a:rPr lang="pt-BR" sz="2000" dirty="0" err="1">
                <a:solidFill>
                  <a:srgbClr val="002060"/>
                </a:solidFill>
                <a:latin typeface="Arial" charset="0"/>
              </a:rPr>
              <a:t>Epidemiology</a:t>
            </a:r>
            <a:r>
              <a:rPr lang="pt-BR" sz="2000" dirty="0">
                <a:solidFill>
                  <a:srgbClr val="002060"/>
                </a:solidFill>
                <a:latin typeface="Arial" charset="0"/>
              </a:rPr>
              <a:t>, 1998 v.9, n.1, 29-35</a:t>
            </a:r>
            <a:r>
              <a:rPr lang="pt-BR" sz="2000" dirty="0" smtClean="0">
                <a:solidFill>
                  <a:srgbClr val="002060"/>
                </a:solidFill>
                <a:latin typeface="Arial" charset="0"/>
              </a:rPr>
              <a:t>.</a:t>
            </a:r>
          </a:p>
          <a:p>
            <a:pPr eaLnBrk="1" hangingPunct="1"/>
            <a:endParaRPr lang="pt-BR" sz="2000" dirty="0">
              <a:solidFill>
                <a:srgbClr val="002060"/>
              </a:solidFill>
              <a:latin typeface="Arial" charset="0"/>
            </a:endParaRPr>
          </a:p>
          <a:p>
            <a:pPr eaLnBrk="1" hangingPunct="1"/>
            <a:r>
              <a:rPr lang="pt-BR" sz="2000" dirty="0">
                <a:solidFill>
                  <a:srgbClr val="002060"/>
                </a:solidFill>
                <a:latin typeface="Arial" charset="0"/>
              </a:rPr>
              <a:t>SKOOG, D. A; HOLLER, F. J; NIEMAN, T. A. (2006) Princípios de análise instrumental, [Porto Alegre], </a:t>
            </a:r>
            <a:r>
              <a:rPr lang="pt-BR" sz="2000" dirty="0" err="1">
                <a:solidFill>
                  <a:srgbClr val="002060"/>
                </a:solidFill>
                <a:latin typeface="Arial" charset="0"/>
              </a:rPr>
              <a:t>Bookman</a:t>
            </a:r>
            <a:r>
              <a:rPr lang="pt-BR" sz="2000" dirty="0">
                <a:solidFill>
                  <a:srgbClr val="002060"/>
                </a:solidFill>
                <a:latin typeface="Arial" charset="0"/>
              </a:rPr>
              <a:t>, </a:t>
            </a:r>
            <a:r>
              <a:rPr lang="pt-BR" sz="2000" dirty="0" smtClean="0">
                <a:solidFill>
                  <a:srgbClr val="002060"/>
                </a:solidFill>
                <a:latin typeface="Arial" charset="0"/>
              </a:rPr>
              <a:t>2006</a:t>
            </a:r>
          </a:p>
          <a:p>
            <a:pPr eaLnBrk="1" hangingPunct="1"/>
            <a:endParaRPr lang="pt-BR" sz="2000" dirty="0" smtClean="0">
              <a:solidFill>
                <a:srgbClr val="002060"/>
              </a:solidFill>
              <a:latin typeface="Arial" charset="0"/>
            </a:endParaRPr>
          </a:p>
          <a:p>
            <a:pPr eaLnBrk="1" hangingPunct="1"/>
            <a:r>
              <a:rPr lang="pt-BR" sz="2000" dirty="0">
                <a:solidFill>
                  <a:srgbClr val="002060"/>
                </a:solidFill>
                <a:latin typeface="Arial" charset="0"/>
              </a:rPr>
              <a:t>DI BERNARDO, L; DANTAS, A.D.B.; (2005) Métodos e técnicas de tratamento de água. [São Carlos]: v. 2, RIMA, 2000, p.1151-1312.</a:t>
            </a:r>
          </a:p>
        </p:txBody>
      </p:sp>
    </p:spTree>
    <p:extLst>
      <p:ext uri="{BB962C8B-B14F-4D97-AF65-F5344CB8AC3E}">
        <p14:creationId xmlns:p14="http://schemas.microsoft.com/office/powerpoint/2010/main" val="3136800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3203848" y="2204864"/>
            <a:ext cx="263405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hangingPunct="1"/>
            <a:r>
              <a:rPr lang="pt-BR" sz="4000" b="1" dirty="0" smtClean="0">
                <a:solidFill>
                  <a:schemeClr val="tx2"/>
                </a:solidFill>
                <a:latin typeface="Arial" charset="0"/>
              </a:rPr>
              <a:t>Obrigado!</a:t>
            </a:r>
            <a:endParaRPr lang="pt-BR" sz="4000" b="1" dirty="0">
              <a:solidFill>
                <a:schemeClr val="tx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089035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 txBox="1">
            <a:spLocks/>
          </p:cNvSpPr>
          <p:nvPr/>
        </p:nvSpPr>
        <p:spPr bwMode="auto">
          <a:xfrm>
            <a:off x="1429" y="980728"/>
            <a:ext cx="9144000" cy="936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0"/>
          <a:lstStyle>
            <a:lvl1pPr marL="457200" indent="-4572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marL="0" lvl="0" indent="0" algn="ctr" eaLnBrk="1" hangingPunct="1">
              <a:buSzPct val="95000"/>
            </a:pPr>
            <a:r>
              <a:rPr lang="pt-BR" sz="2200" b="1" dirty="0">
                <a:solidFill>
                  <a:srgbClr val="000066"/>
                </a:solidFill>
                <a:latin typeface="Arial" charset="0"/>
              </a:rPr>
              <a:t>AUDINEI SILVA DA ROCHA</a:t>
            </a:r>
          </a:p>
          <a:p>
            <a:pPr marL="0" lvl="0" indent="0" algn="ctr" eaLnBrk="1" hangingPunct="1">
              <a:buSzPct val="95000"/>
            </a:pPr>
            <a:r>
              <a:rPr lang="pt-BR" sz="1600" b="1" i="1" dirty="0">
                <a:solidFill>
                  <a:srgbClr val="000066"/>
                </a:solidFill>
                <a:latin typeface="Arial" charset="0"/>
              </a:rPr>
              <a:t>Agente Técnico Saneamento III / Analista laboratório</a:t>
            </a:r>
          </a:p>
          <a:p>
            <a:pPr marL="0" lvl="0" indent="0" algn="ctr" eaLnBrk="1" hangingPunct="1">
              <a:buSzPct val="95000"/>
            </a:pPr>
            <a:r>
              <a:rPr lang="pt-BR" sz="1600" i="1" dirty="0">
                <a:solidFill>
                  <a:srgbClr val="000066"/>
                </a:solidFill>
                <a:latin typeface="Arial" charset="0"/>
              </a:rPr>
              <a:t>Tel. +55 (19) 37355409 – Audinei.rocha@folha.com.br</a:t>
            </a:r>
            <a:endParaRPr lang="pt-BR" sz="1600" i="1" dirty="0">
              <a:solidFill>
                <a:srgbClr val="0099FF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Personalizar design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Personalizar design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Personalizar design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Personalizar design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4_Personalizar design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5_Personalizar design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2018</TotalTime>
  <Words>1377</Words>
  <Application>Microsoft Office PowerPoint</Application>
  <PresentationFormat>Apresentação na tela (4:3)</PresentationFormat>
  <Paragraphs>164</Paragraphs>
  <Slides>22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6</vt:i4>
      </vt:variant>
      <vt:variant>
        <vt:lpstr>Títulos de slides</vt:lpstr>
      </vt:variant>
      <vt:variant>
        <vt:i4>22</vt:i4>
      </vt:variant>
    </vt:vector>
  </HeadingPairs>
  <TitlesOfParts>
    <vt:vector size="33" baseType="lpstr">
      <vt:lpstr>MS PGothic</vt:lpstr>
      <vt:lpstr>Arial</vt:lpstr>
      <vt:lpstr>Calibri</vt:lpstr>
      <vt:lpstr>Times New Roman</vt:lpstr>
      <vt:lpstr>Wingdings</vt:lpstr>
      <vt:lpstr>1_Personalizar design</vt:lpstr>
      <vt:lpstr>Personalizar design</vt:lpstr>
      <vt:lpstr>3_Personalizar design</vt:lpstr>
      <vt:lpstr>2_Personalizar design</vt:lpstr>
      <vt:lpstr>4_Personalizar design</vt:lpstr>
      <vt:lpstr>5_Personalizar design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Alessandro Tetzner</dc:creator>
  <cp:lastModifiedBy>Audinei</cp:lastModifiedBy>
  <cp:revision>197</cp:revision>
  <cp:lastPrinted>2013-03-06T14:17:17Z</cp:lastPrinted>
  <dcterms:created xsi:type="dcterms:W3CDTF">2013-01-21T13:05:03Z</dcterms:created>
  <dcterms:modified xsi:type="dcterms:W3CDTF">2018-05-28T19:27:48Z</dcterms:modified>
</cp:coreProperties>
</file>