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4" r:id="rId1"/>
    <p:sldMasterId id="2147483652" r:id="rId2"/>
    <p:sldMasterId id="2147483660" r:id="rId3"/>
    <p:sldMasterId id="2147483656" r:id="rId4"/>
    <p:sldMasterId id="2147483662" r:id="rId5"/>
    <p:sldMasterId id="2147483664" r:id="rId6"/>
  </p:sldMasterIdLst>
  <p:notesMasterIdLst>
    <p:notesMasterId r:id="rId33"/>
  </p:notesMasterIdLst>
  <p:handoutMasterIdLst>
    <p:handoutMasterId r:id="rId34"/>
  </p:handoutMasterIdLst>
  <p:sldIdLst>
    <p:sldId id="260" r:id="rId7"/>
    <p:sldId id="263" r:id="rId8"/>
    <p:sldId id="292" r:id="rId9"/>
    <p:sldId id="280" r:id="rId10"/>
    <p:sldId id="285" r:id="rId11"/>
    <p:sldId id="266" r:id="rId12"/>
    <p:sldId id="267" r:id="rId13"/>
    <p:sldId id="284" r:id="rId14"/>
    <p:sldId id="268" r:id="rId15"/>
    <p:sldId id="289" r:id="rId16"/>
    <p:sldId id="282" r:id="rId17"/>
    <p:sldId id="283" r:id="rId18"/>
    <p:sldId id="270" r:id="rId19"/>
    <p:sldId id="291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87" r:id="rId28"/>
    <p:sldId id="278" r:id="rId29"/>
    <p:sldId id="279" r:id="rId30"/>
    <p:sldId id="288" r:id="rId31"/>
    <p:sldId id="261" r:id="rId32"/>
  </p:sldIdLst>
  <p:sldSz cx="9144000" cy="6858000" type="screen4x3"/>
  <p:notesSz cx="6811963" cy="9945688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3">
          <p15:clr>
            <a:srgbClr val="A4A3A4"/>
          </p15:clr>
        </p15:guide>
        <p15:guide id="2" pos="214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F0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-3444" y="-114"/>
      </p:cViewPr>
      <p:guideLst>
        <p:guide orient="horz" pos="3133"/>
        <p:guide pos="214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21" Type="http://schemas.openxmlformats.org/officeDocument/2006/relationships/slide" Target="slides/slide15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viewProps" Target="view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presProps" Target="presProps.xml"/><Relationship Id="rId8" Type="http://schemas.openxmlformats.org/officeDocument/2006/relationships/slide" Target="slides/slide2.xml"/><Relationship Id="rId3" Type="http://schemas.openxmlformats.org/officeDocument/2006/relationships/slideMaster" Target="slideMasters/slideMaster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57780" y="0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72E9157-3A58-428D-996D-E95586FF3AA4}" type="datetimeFigureOut">
              <a:rPr lang="pt-BR"/>
              <a:pPr>
                <a:defRPr/>
              </a:pPr>
              <a:t>28/05/2018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446336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57780" y="9446336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4B13246-6FF8-4E0E-A681-39FA5BD42C4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49808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57780" y="0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B78D23A-233E-4615-BA27-690AC0C07E4E}" type="datetimeFigureOut">
              <a:rPr lang="pt-BR"/>
              <a:pPr>
                <a:defRPr/>
              </a:pPr>
              <a:t>28/05/2018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73637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605" tIns="45802" rIns="91605" bIns="45802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0879" y="4724759"/>
            <a:ext cx="5450207" cy="4475083"/>
          </a:xfrm>
          <a:prstGeom prst="rect">
            <a:avLst/>
          </a:prstGeom>
        </p:spPr>
        <p:txBody>
          <a:bodyPr vert="horz" lIns="91605" tIns="45802" rIns="91605" bIns="45802" rtlCol="0"/>
          <a:lstStyle/>
          <a:p>
            <a:pPr lvl="0"/>
            <a:r>
              <a:rPr lang="pt-BR" noProof="0"/>
              <a:t>Clique para editar 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446336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57780" y="9446336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933A7DE-072A-4DC8-B5B5-8CAB5AEC6A4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15767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fld id="{A5992313-24D2-4AF3-8240-67849F1F472D}" type="slidenum">
              <a:rPr lang="pt-BR" smtClean="0">
                <a:solidFill>
                  <a:prstClr val="black"/>
                </a:solidFill>
              </a:rPr>
              <a:pPr>
                <a:defRPr/>
              </a:pPr>
              <a:t>3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fld id="{A5992313-24D2-4AF3-8240-67849F1F472D}" type="slidenum">
              <a:rPr lang="pt-BR" smtClean="0">
                <a:solidFill>
                  <a:prstClr val="black"/>
                </a:solidFill>
              </a:rPr>
              <a:pPr>
                <a:defRPr/>
              </a:pPr>
              <a:t>6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fld id="{A5992313-24D2-4AF3-8240-67849F1F472D}" type="slidenum">
              <a:rPr lang="pt-BR" smtClean="0">
                <a:solidFill>
                  <a:prstClr val="black"/>
                </a:solidFill>
              </a:rPr>
              <a:pPr>
                <a:defRPr/>
              </a:pPr>
              <a:t>7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fld id="{A5992313-24D2-4AF3-8240-67849F1F472D}" type="slidenum">
              <a:rPr lang="pt-BR" smtClean="0">
                <a:solidFill>
                  <a:prstClr val="black"/>
                </a:solidFill>
              </a:rPr>
              <a:pPr>
                <a:defRPr/>
              </a:pPr>
              <a:t>8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fld id="{A5992313-24D2-4AF3-8240-67849F1F472D}" type="slidenum">
              <a:rPr lang="pt-BR" smtClean="0">
                <a:solidFill>
                  <a:prstClr val="black"/>
                </a:solidFill>
              </a:rPr>
              <a:pPr>
                <a:defRPr/>
              </a:pPr>
              <a:t>9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fld id="{A5992313-24D2-4AF3-8240-67849F1F472D}" type="slidenum">
              <a:rPr lang="pt-BR" smtClean="0">
                <a:solidFill>
                  <a:prstClr val="black"/>
                </a:solidFill>
              </a:rPr>
              <a:pPr>
                <a:defRPr/>
              </a:pPr>
              <a:t>10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fld id="{A5992313-24D2-4AF3-8240-67849F1F472D}" type="slidenum">
              <a:rPr lang="pt-BR" smtClean="0">
                <a:solidFill>
                  <a:prstClr val="black"/>
                </a:solidFill>
              </a:rPr>
              <a:pPr>
                <a:defRPr/>
              </a:pPr>
              <a:t>11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fld id="{A5992313-24D2-4AF3-8240-67849F1F472D}" type="slidenum">
              <a:rPr lang="pt-BR" smtClean="0">
                <a:solidFill>
                  <a:prstClr val="black"/>
                </a:solidFill>
              </a:rPr>
              <a:pPr>
                <a:defRPr/>
              </a:pPr>
              <a:t>12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fld id="{A5992313-24D2-4AF3-8240-67849F1F472D}" type="slidenum">
              <a:rPr lang="pt-BR" smtClean="0">
                <a:solidFill>
                  <a:prstClr val="black"/>
                </a:solidFill>
              </a:rPr>
              <a:pPr>
                <a:defRPr/>
              </a:pPr>
              <a:t>13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fld id="{A5992313-24D2-4AF3-8240-67849F1F472D}" type="slidenum">
              <a:rPr lang="pt-BR" smtClean="0">
                <a:solidFill>
                  <a:prstClr val="black"/>
                </a:solidFill>
              </a:rPr>
              <a:pPr>
                <a:defRPr/>
              </a:pPr>
              <a:t>14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fld id="{A5992313-24D2-4AF3-8240-67849F1F472D}" type="slidenum">
              <a:rPr lang="pt-BR" smtClean="0">
                <a:solidFill>
                  <a:prstClr val="black"/>
                </a:solidFill>
              </a:rPr>
              <a:pPr>
                <a:defRPr/>
              </a:pPr>
              <a:t>15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fld id="{A5992313-24D2-4AF3-8240-67849F1F472D}" type="slidenum">
              <a:rPr lang="pt-BR" smtClean="0">
                <a:solidFill>
                  <a:prstClr val="black"/>
                </a:solidFill>
              </a:rPr>
              <a:pPr>
                <a:defRPr/>
              </a:pPr>
              <a:t>16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fld id="{A5992313-24D2-4AF3-8240-67849F1F472D}" type="slidenum">
              <a:rPr lang="pt-BR" smtClean="0">
                <a:solidFill>
                  <a:prstClr val="black"/>
                </a:solidFill>
              </a:rPr>
              <a:pPr>
                <a:defRPr/>
              </a:pPr>
              <a:t>17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fld id="{A5992313-24D2-4AF3-8240-67849F1F472D}" type="slidenum">
              <a:rPr lang="pt-BR" smtClean="0">
                <a:solidFill>
                  <a:prstClr val="black"/>
                </a:solidFill>
              </a:rPr>
              <a:pPr>
                <a:defRPr/>
              </a:pPr>
              <a:t>18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fld id="{A5992313-24D2-4AF3-8240-67849F1F472D}" type="slidenum">
              <a:rPr lang="pt-BR" smtClean="0">
                <a:solidFill>
                  <a:prstClr val="black"/>
                </a:solidFill>
              </a:rPr>
              <a:pPr>
                <a:defRPr/>
              </a:pPr>
              <a:t>19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fld id="{A5992313-24D2-4AF3-8240-67849F1F472D}" type="slidenum">
              <a:rPr lang="pt-BR" smtClean="0">
                <a:solidFill>
                  <a:prstClr val="black"/>
                </a:solidFill>
              </a:rPr>
              <a:pPr>
                <a:defRPr/>
              </a:pPr>
              <a:t>20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fld id="{A5992313-24D2-4AF3-8240-67849F1F472D}" type="slidenum">
              <a:rPr lang="pt-BR" smtClean="0">
                <a:solidFill>
                  <a:prstClr val="black"/>
                </a:solidFill>
              </a:rPr>
              <a:pPr>
                <a:defRPr/>
              </a:pPr>
              <a:t>21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fld id="{A5992313-24D2-4AF3-8240-67849F1F472D}" type="slidenum">
              <a:rPr lang="pt-BR" smtClean="0">
                <a:solidFill>
                  <a:prstClr val="black"/>
                </a:solidFill>
              </a:rPr>
              <a:pPr>
                <a:defRPr/>
              </a:pPr>
              <a:t>22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fld id="{A5992313-24D2-4AF3-8240-67849F1F472D}" type="slidenum">
              <a:rPr lang="pt-BR" smtClean="0">
                <a:solidFill>
                  <a:prstClr val="black"/>
                </a:solidFill>
              </a:rPr>
              <a:pPr>
                <a:defRPr/>
              </a:pPr>
              <a:t>23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fld id="{A5992313-24D2-4AF3-8240-67849F1F472D}" type="slidenum">
              <a:rPr lang="pt-BR" smtClean="0">
                <a:solidFill>
                  <a:prstClr val="black"/>
                </a:solidFill>
              </a:rPr>
              <a:pPr>
                <a:defRPr/>
              </a:pPr>
              <a:t>24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5578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9443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5156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995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07431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936338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5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microsoft.com/office/2007/relationships/hdphoto" Target="../media/hdphoto1.wdp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gif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Relationship Id="rId6" Type="http://schemas.microsoft.com/office/2007/relationships/hdphoto" Target="../media/hdphoto1.wdp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gif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.xml"/><Relationship Id="rId6" Type="http://schemas.microsoft.com/office/2007/relationships/hdphoto" Target="../media/hdphoto1.wdp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668088"/>
            <a:ext cx="1979712" cy="744437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4527" y="5733256"/>
            <a:ext cx="1631025" cy="580245"/>
          </a:xfrm>
          <a:prstGeom prst="rect">
            <a:avLst/>
          </a:prstGeom>
        </p:spPr>
      </p:pic>
      <p:pic>
        <p:nvPicPr>
          <p:cNvPr id="5" name="Picture 2" descr="logo congresso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0"/>
            <a:ext cx="3192289" cy="1224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Resultado de imagem para assemae"/>
          <p:cNvPicPr>
            <a:picLocks noChangeAspect="1" noChangeArrowheads="1"/>
          </p:cNvPicPr>
          <p:nvPr userDrawn="1"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207176"/>
            <a:ext cx="1251664" cy="810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 userDrawn="1"/>
        </p:nvSpPr>
        <p:spPr>
          <a:xfrm>
            <a:off x="6704969" y="219799"/>
            <a:ext cx="888385" cy="2462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1000" b="1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REALIZAÇÃO: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00B0F0">
                <a:alpha val="40000"/>
              </a:srgbClr>
            </a:gs>
            <a:gs pos="30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Retângulo de cantos arredondados 3"/>
          <p:cNvSpPr/>
          <p:nvPr userDrawn="1"/>
        </p:nvSpPr>
        <p:spPr>
          <a:xfrm>
            <a:off x="250825" y="215900"/>
            <a:ext cx="7273925" cy="620713"/>
          </a:xfrm>
          <a:prstGeom prst="roundRect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5" name="Picture 2" descr="C:\Users\rcs2036\Desktop\Logo 40 anos 1 cor.gif"/>
          <p:cNvPicPr>
            <a:picLocks noChangeAspect="1" noChangeArrowheads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096" b="10418"/>
          <a:stretch/>
        </p:blipFill>
        <p:spPr bwMode="auto">
          <a:xfrm>
            <a:off x="7612903" y="288007"/>
            <a:ext cx="1351585" cy="476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logo congresso"/>
          <p:cNvPicPr>
            <a:picLocks noChangeAspect="1" noChangeArrowheads="1"/>
          </p:cNvPicPr>
          <p:nvPr userDrawn="1"/>
        </p:nvPicPr>
        <p:blipFill>
          <a:blip r:embed="rId5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09320"/>
            <a:ext cx="1430207" cy="54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tângulo 9"/>
          <p:cNvSpPr/>
          <p:nvPr userDrawn="1"/>
        </p:nvSpPr>
        <p:spPr>
          <a:xfrm>
            <a:off x="7740352" y="6491407"/>
            <a:ext cx="882356" cy="21544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800" b="1" cap="none" spc="0" dirty="0">
                <a:ln w="0"/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REALIZAÇÃO:</a:t>
            </a:r>
          </a:p>
        </p:txBody>
      </p:sp>
      <p:pic>
        <p:nvPicPr>
          <p:cNvPr id="11" name="Picture 2" descr="Resultado de imagem para assemae"/>
          <p:cNvPicPr>
            <a:picLocks noChangeAspect="1" noChangeArrowheads="1"/>
          </p:cNvPicPr>
          <p:nvPr userDrawn="1"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39" y="6403812"/>
            <a:ext cx="606913" cy="392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00B0F0">
                <a:alpha val="40000"/>
              </a:srgbClr>
            </a:gs>
            <a:gs pos="30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11" name="Picture 2" descr="logo congresso"/>
          <p:cNvPicPr>
            <a:picLocks noChangeAspect="1" noChangeArrowheads="1"/>
          </p:cNvPicPr>
          <p:nvPr userDrawn="1"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09320"/>
            <a:ext cx="1430207" cy="54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tângulo 11"/>
          <p:cNvSpPr/>
          <p:nvPr userDrawn="1"/>
        </p:nvSpPr>
        <p:spPr>
          <a:xfrm>
            <a:off x="7740352" y="6491407"/>
            <a:ext cx="882356" cy="21544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800" b="1" cap="none" spc="0" dirty="0">
                <a:ln w="0"/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REALIZAÇÃO:</a:t>
            </a:r>
          </a:p>
        </p:txBody>
      </p:sp>
      <p:pic>
        <p:nvPicPr>
          <p:cNvPr id="13" name="Picture 2" descr="Resultado de imagem para assemae"/>
          <p:cNvPicPr>
            <a:picLocks noChangeAspect="1" noChangeArrowheads="1"/>
          </p:cNvPicPr>
          <p:nvPr userDrawn="1"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39" y="6403812"/>
            <a:ext cx="606913" cy="392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372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77" name="CaixaDeTexto 5"/>
          <p:cNvSpPr txBox="1">
            <a:spLocks noChangeArrowheads="1"/>
          </p:cNvSpPr>
          <p:nvPr userDrawn="1"/>
        </p:nvSpPr>
        <p:spPr bwMode="auto">
          <a:xfrm>
            <a:off x="395288" y="1675542"/>
            <a:ext cx="8353425" cy="3985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Aft>
                <a:spcPts val="1200"/>
              </a:spcAft>
              <a:buSzPct val="95000"/>
              <a:defRPr/>
            </a:pPr>
            <a:r>
              <a:rPr lang="pt-BR" sz="2000" b="1" dirty="0">
                <a:solidFill>
                  <a:srgbClr val="000066"/>
                </a:solidFill>
              </a:rPr>
              <a:t>____________________________________________________________</a:t>
            </a:r>
          </a:p>
          <a:p>
            <a:pPr algn="ctr">
              <a:lnSpc>
                <a:spcPct val="150000"/>
              </a:lnSpc>
              <a:spcAft>
                <a:spcPts val="1200"/>
              </a:spcAft>
              <a:buSzPct val="95000"/>
              <a:defRPr/>
            </a:pPr>
            <a:r>
              <a:rPr lang="pt-BR" sz="1600" b="1" dirty="0">
                <a:solidFill>
                  <a:srgbClr val="002060"/>
                </a:solidFill>
              </a:rPr>
              <a:t>DIRETORIA EXECUTIVA DA SANASA</a:t>
            </a: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presidente  </a:t>
            </a:r>
            <a:r>
              <a:rPr lang="pt-BR" sz="1600" kern="1200" dirty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- </a:t>
            </a:r>
            <a:r>
              <a:rPr lang="pt-BR" sz="1600" kern="1200" dirty="0" err="1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Arly</a:t>
            </a:r>
            <a:r>
              <a:rPr lang="pt-BR" sz="1600" kern="1200" dirty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 de Lara  </a:t>
            </a:r>
            <a:r>
              <a:rPr lang="pt-BR" sz="1600" kern="1200" dirty="0" err="1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Romêo</a:t>
            </a:r>
            <a:endParaRPr lang="pt-BR" sz="1600" kern="1200" dirty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Chefe de Gabinete/Procuradora Geral </a:t>
            </a:r>
            <a:r>
              <a:rPr lang="pt-BR" sz="1600" kern="1200" dirty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</a:t>
            </a:r>
            <a:r>
              <a:rPr lang="pt-BR" sz="1600" dirty="0">
                <a:solidFill>
                  <a:srgbClr val="002060"/>
                </a:solidFill>
                <a:ea typeface="MS PGothic" charset="0"/>
                <a:cs typeface="MS PGothic" charset="0"/>
              </a:rPr>
              <a:t>Maria Paula Balesteros Silva</a:t>
            </a:r>
            <a:endParaRPr lang="pt-BR" sz="1600" b="1" kern="1200" dirty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Administrativo </a:t>
            </a:r>
            <a:r>
              <a:rPr lang="pt-BR" sz="1600" kern="1200" dirty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Paulo Jorge Zeraik</a:t>
            </a:r>
            <a:endParaRPr lang="pt-BR" sz="1600" b="1" kern="1200" dirty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Comercial </a:t>
            </a:r>
            <a:r>
              <a:rPr lang="pt-BR" sz="1600" kern="1200" dirty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Luiz Fernando Lopes</a:t>
            </a:r>
            <a:endParaRPr lang="pt-BR" sz="1600" b="1" kern="1200" dirty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Financeiro e de Rel. com Investidores </a:t>
            </a:r>
            <a:r>
              <a:rPr lang="pt-BR" sz="1600" kern="1200" dirty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Pedro Cláudio da Silva</a:t>
            </a: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Técnico </a:t>
            </a:r>
            <a:r>
              <a:rPr lang="pt-BR" sz="1600" kern="1200" dirty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Marco Antônio dos Santos</a:t>
            </a:r>
          </a:p>
          <a:p>
            <a:pPr algn="ctr" eaLnBrk="1" hangingPunct="1">
              <a:lnSpc>
                <a:spcPct val="150000"/>
              </a:lnSpc>
            </a:pPr>
            <a:endParaRPr lang="pt-BR" sz="1000" b="1" dirty="0">
              <a:solidFill>
                <a:srgbClr val="002060"/>
              </a:solidFill>
            </a:endParaRPr>
          </a:p>
          <a:p>
            <a:pPr algn="ctr">
              <a:lnSpc>
                <a:spcPct val="150000"/>
              </a:lnSpc>
              <a:spcAft>
                <a:spcPts val="1200"/>
              </a:spcAft>
              <a:buSzPct val="95000"/>
              <a:defRPr/>
            </a:pPr>
            <a:r>
              <a:rPr lang="pt-BR" sz="2000" b="1" dirty="0">
                <a:solidFill>
                  <a:srgbClr val="002060"/>
                </a:solidFill>
              </a:rPr>
              <a:t>www.sanasa.com.br    0800 77 21 195</a:t>
            </a:r>
            <a:endParaRPr lang="pt-BR" dirty="0"/>
          </a:p>
        </p:txBody>
      </p:sp>
      <p:pic>
        <p:nvPicPr>
          <p:cNvPr id="7" name="Imagem 6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3" y="5756561"/>
            <a:ext cx="1646701" cy="61921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6913" y="5809134"/>
            <a:ext cx="1405985" cy="50018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00B0F0">
                <a:alpha val="40000"/>
              </a:srgbClr>
            </a:gs>
            <a:gs pos="30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Retângulo de cantos arredondados 3"/>
          <p:cNvSpPr/>
          <p:nvPr userDrawn="1"/>
        </p:nvSpPr>
        <p:spPr>
          <a:xfrm>
            <a:off x="250825" y="215900"/>
            <a:ext cx="7273925" cy="620713"/>
          </a:xfrm>
          <a:prstGeom prst="roundRect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prstClr val="white"/>
              </a:solidFill>
            </a:endParaRPr>
          </a:p>
        </p:txBody>
      </p:sp>
      <p:pic>
        <p:nvPicPr>
          <p:cNvPr id="5" name="Picture 2" descr="C:\Users\rcs2036\Desktop\Logo 40 anos 1 cor.gif"/>
          <p:cNvPicPr>
            <a:picLocks noChangeAspect="1" noChangeArrowheads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096" b="10418"/>
          <a:stretch/>
        </p:blipFill>
        <p:spPr bwMode="auto">
          <a:xfrm>
            <a:off x="7612903" y="288007"/>
            <a:ext cx="1351585" cy="476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5916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00B0F0">
                <a:alpha val="40000"/>
              </a:srgbClr>
            </a:gs>
            <a:gs pos="30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11" name="Picture 2" descr="logo congresso"/>
          <p:cNvPicPr>
            <a:picLocks noChangeAspect="1" noChangeArrowheads="1"/>
          </p:cNvPicPr>
          <p:nvPr userDrawn="1"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09320"/>
            <a:ext cx="1430207" cy="54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tângulo 11"/>
          <p:cNvSpPr/>
          <p:nvPr userDrawn="1"/>
        </p:nvSpPr>
        <p:spPr>
          <a:xfrm>
            <a:off x="7740352" y="6491407"/>
            <a:ext cx="882356" cy="21544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800" b="1" dirty="0">
                <a:ln w="0"/>
                <a:solidFill>
                  <a:srgbClr val="4F81BD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REALIZAÇÃO:</a:t>
            </a:r>
          </a:p>
        </p:txBody>
      </p:sp>
      <p:pic>
        <p:nvPicPr>
          <p:cNvPr id="13" name="Picture 2" descr="Resultado de imagem para assemae"/>
          <p:cNvPicPr>
            <a:picLocks noChangeAspect="1" noChangeArrowheads="1"/>
          </p:cNvPicPr>
          <p:nvPr userDrawn="1"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39" y="6403812"/>
            <a:ext cx="606913" cy="392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9379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8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467544" y="1484784"/>
            <a:ext cx="8065269" cy="2088232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099" name="CaixaDeTexto 2"/>
          <p:cNvSpPr txBox="1">
            <a:spLocks noChangeArrowheads="1"/>
          </p:cNvSpPr>
          <p:nvPr/>
        </p:nvSpPr>
        <p:spPr bwMode="auto">
          <a:xfrm>
            <a:off x="755265" y="1772816"/>
            <a:ext cx="7489825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800" b="1" dirty="0"/>
              <a:t>ENCONTRO TÉCNICO SABERES DA CASA – COMPARTILHANDO VIVÊNCIAS E EXPERIÊNCIAS EM BUSCA DE SOLUÇÕES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2718195" y="3537580"/>
            <a:ext cx="58146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457200"/>
            <a:r>
              <a:rPr lang="pt-BR" sz="2400" b="1" baseline="30000" dirty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Autores:</a:t>
            </a:r>
            <a:r>
              <a:rPr lang="pt-BR" sz="2400" b="1" dirty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 </a:t>
            </a:r>
          </a:p>
          <a:p>
            <a:pPr algn="r" defTabSz="457200"/>
            <a:r>
              <a:rPr lang="pt-BR" sz="2000" b="1" dirty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           José Geraldo Ferreira            </a:t>
            </a:r>
          </a:p>
          <a:p>
            <a:pPr algn="r" defTabSz="457200"/>
            <a:r>
              <a:rPr lang="pt-BR" sz="2000" b="1" dirty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Ana Lúcia Floriano Rosa Vieira</a:t>
            </a:r>
          </a:p>
          <a:p>
            <a:pPr algn="r" defTabSz="457200"/>
            <a:r>
              <a:rPr lang="pt-BR" sz="2000" b="1" dirty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Felipe Villas Boas</a:t>
            </a:r>
          </a:p>
          <a:p>
            <a:pPr algn="r" defTabSz="457200"/>
            <a:r>
              <a:rPr lang="pt-BR" sz="2000" b="1" dirty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Luis Antonio dos Santos</a:t>
            </a:r>
          </a:p>
          <a:p>
            <a:pPr algn="r" defTabSz="457200"/>
            <a:r>
              <a:rPr lang="pt-BR" sz="2000" b="1" dirty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Leda Teixeira de Camargo Vinicius da Silva</a:t>
            </a:r>
          </a:p>
          <a:p>
            <a:pPr algn="r" defTabSz="457200"/>
            <a:r>
              <a:rPr lang="pt-BR" sz="2000" b="1" dirty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Cesar Sperchi Henrique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82415"/>
            <a:ext cx="7272807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>
                <a:solidFill>
                  <a:schemeClr val="tx2"/>
                </a:solidFill>
                <a:latin typeface="Arial" charset="0"/>
              </a:rPr>
              <a:t>MUNICÍPIO DE CAMPINAS-SP</a:t>
            </a:r>
          </a:p>
        </p:txBody>
      </p:sp>
      <p:sp>
        <p:nvSpPr>
          <p:cNvPr id="3" name="Retângulo 2"/>
          <p:cNvSpPr/>
          <p:nvPr/>
        </p:nvSpPr>
        <p:spPr>
          <a:xfrm>
            <a:off x="107504" y="869455"/>
            <a:ext cx="8280920" cy="43088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pt-BR" sz="2200" b="1" dirty="0">
                <a:solidFill>
                  <a:schemeClr val="tx2"/>
                </a:solidFill>
                <a:latin typeface="Arial" charset="0"/>
              </a:rPr>
              <a:t>Está localizado em uma região Metropolitana composta por: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47517" y="1336640"/>
            <a:ext cx="6048672" cy="5537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 rotWithShape="1"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8309" y="2972745"/>
            <a:ext cx="3528159" cy="3290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Line 7"/>
          <p:cNvSpPr>
            <a:spLocks noChangeShapeType="1"/>
          </p:cNvSpPr>
          <p:nvPr/>
        </p:nvSpPr>
        <p:spPr bwMode="auto">
          <a:xfrm flipV="1">
            <a:off x="3163103" y="4941167"/>
            <a:ext cx="3048003" cy="628286"/>
          </a:xfrm>
          <a:prstGeom prst="line">
            <a:avLst/>
          </a:prstGeom>
          <a:noFill/>
          <a:ln w="38100">
            <a:solidFill>
              <a:srgbClr val="000066"/>
            </a:solidFill>
            <a:round/>
            <a:headEnd/>
            <a:tailEnd type="stealth" w="med" len="med"/>
          </a:ln>
        </p:spPr>
        <p:txBody>
          <a:bodyPr/>
          <a:lstStyle/>
          <a:p>
            <a:pPr>
              <a:defRPr/>
            </a:pP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 Box 14"/>
          <p:cNvSpPr txBox="1">
            <a:spLocks noChangeArrowheads="1"/>
          </p:cNvSpPr>
          <p:nvPr/>
        </p:nvSpPr>
        <p:spPr bwMode="auto">
          <a:xfrm>
            <a:off x="2682948" y="4617819"/>
            <a:ext cx="14688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pt-BR" sz="1200" dirty="0">
                <a:solidFill>
                  <a:srgbClr val="000066"/>
                </a:solidFill>
              </a:rPr>
              <a:t>Estado de São Paulo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113525" y="1301820"/>
            <a:ext cx="5817318" cy="1169551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7A1F00"/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ts val="600"/>
              </a:spcBef>
            </a:pPr>
            <a:r>
              <a:rPr lang="pt-BR" dirty="0">
                <a:solidFill>
                  <a:schemeClr val="tx2"/>
                </a:solidFill>
              </a:rPr>
              <a:t>20 municípios (5 milhões habitantes)</a:t>
            </a:r>
          </a:p>
          <a:p>
            <a:pPr>
              <a:spcBef>
                <a:spcPts val="600"/>
              </a:spcBef>
            </a:pPr>
            <a:endParaRPr lang="pt-BR" dirty="0">
              <a:solidFill>
                <a:schemeClr val="tx2"/>
              </a:solidFill>
            </a:endParaRPr>
          </a:p>
          <a:p>
            <a:pPr>
              <a:spcBef>
                <a:spcPts val="600"/>
              </a:spcBef>
            </a:pPr>
            <a:r>
              <a:rPr lang="pt-BR" sz="1600" dirty="0">
                <a:solidFill>
                  <a:schemeClr val="tx2"/>
                </a:solidFill>
              </a:rPr>
              <a:t>População Campinas: 1.182.429  Hab. (IBGE 2017)</a:t>
            </a:r>
          </a:p>
        </p:txBody>
      </p:sp>
    </p:spTree>
    <p:extLst>
      <p:ext uri="{BB962C8B-B14F-4D97-AF65-F5344CB8AC3E}">
        <p14:creationId xmlns:p14="http://schemas.microsoft.com/office/powerpoint/2010/main" val="16026736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>
                <a:alpha val="27843"/>
              </a:srgbClr>
            </a:gs>
            <a:gs pos="33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536" y="-99392"/>
            <a:ext cx="9144000" cy="6467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1489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272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tângulo 4"/>
          <p:cNvSpPr/>
          <p:nvPr/>
        </p:nvSpPr>
        <p:spPr>
          <a:xfrm>
            <a:off x="4572000" y="-19272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pt-BR" sz="2400" b="1" dirty="0">
                <a:solidFill>
                  <a:prstClr val="white"/>
                </a:solidFill>
                <a:latin typeface="Arial" charset="0"/>
              </a:rPr>
              <a:t>ENCONTRO TÉCNICO SABERES DA CASA</a:t>
            </a:r>
          </a:p>
        </p:txBody>
      </p:sp>
      <p:sp>
        <p:nvSpPr>
          <p:cNvPr id="6" name="Retângulo 5"/>
          <p:cNvSpPr/>
          <p:nvPr/>
        </p:nvSpPr>
        <p:spPr>
          <a:xfrm>
            <a:off x="4139952" y="805064"/>
            <a:ext cx="50040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BR" sz="2400" b="1" dirty="0">
                <a:solidFill>
                  <a:prstClr val="white"/>
                </a:solidFill>
                <a:latin typeface="Arial" charset="0"/>
              </a:rPr>
              <a:t>COMPARTILHANDO CONHECIMENTOS, EXPERIÊNCIAS, VIVÊNCIAS E SOLUÇÕES</a:t>
            </a:r>
          </a:p>
        </p:txBody>
      </p:sp>
    </p:spTree>
    <p:extLst>
      <p:ext uri="{BB962C8B-B14F-4D97-AF65-F5344CB8AC3E}">
        <p14:creationId xmlns:p14="http://schemas.microsoft.com/office/powerpoint/2010/main" val="13708544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34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ixaDeTexto 1"/>
          <p:cNvSpPr txBox="1">
            <a:spLocks noChangeArrowheads="1"/>
          </p:cNvSpPr>
          <p:nvPr/>
        </p:nvSpPr>
        <p:spPr bwMode="auto">
          <a:xfrm>
            <a:off x="250824" y="273050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400" b="1" dirty="0">
                <a:solidFill>
                  <a:prstClr val="white"/>
                </a:solidFill>
                <a:latin typeface="Arial" charset="0"/>
              </a:rPr>
              <a:t>ENCONTRO TÉCNICO SABERES DA CASA</a:t>
            </a:r>
          </a:p>
        </p:txBody>
      </p:sp>
      <p:sp>
        <p:nvSpPr>
          <p:cNvPr id="3" name="Retângulo 2"/>
          <p:cNvSpPr/>
          <p:nvPr/>
        </p:nvSpPr>
        <p:spPr>
          <a:xfrm>
            <a:off x="395536" y="734715"/>
            <a:ext cx="84969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BR" sz="2400" b="1" dirty="0">
                <a:solidFill>
                  <a:prstClr val="white"/>
                </a:solidFill>
                <a:latin typeface="Arial" charset="0"/>
              </a:rPr>
              <a:t>COMPARTILHANDO CONHECIMENTOS, EXPERIÊNCIAS, VIVÊNCIAS E SOLUÇÕES)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37" y="1565712"/>
            <a:ext cx="9107001" cy="1163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tângulo 5"/>
          <p:cNvSpPr/>
          <p:nvPr/>
        </p:nvSpPr>
        <p:spPr>
          <a:xfrm>
            <a:off x="180020" y="1528892"/>
            <a:ext cx="895921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pt-BR" sz="2400" b="1" dirty="0">
                <a:solidFill>
                  <a:prstClr val="white"/>
                </a:solidFill>
                <a:latin typeface="Arial" charset="0"/>
              </a:rPr>
              <a:t>O presente trabalho expõe, de maneira sucinta, o desenvolvimento de uma das atividades realizadas, em 2017, pelo Programa  CASA.</a:t>
            </a:r>
          </a:p>
        </p:txBody>
      </p:sp>
      <p:pic>
        <p:nvPicPr>
          <p:cNvPr id="2052" name="Picture 4" descr="Imagem relaciona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3068960"/>
            <a:ext cx="9139237" cy="1229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36781" y="3098551"/>
            <a:ext cx="895274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pt-BR" sz="2400" b="1" dirty="0">
                <a:solidFill>
                  <a:prstClr val="white"/>
                </a:solidFill>
                <a:latin typeface="Arial" charset="0"/>
              </a:rPr>
              <a:t>O Programa partiu de uma situação problema e utilizou da interdisciplinaridade para obter soluções possíveis e viáveis.</a:t>
            </a:r>
          </a:p>
        </p:txBody>
      </p:sp>
    </p:spTree>
    <p:extLst>
      <p:ext uri="{BB962C8B-B14F-4D97-AF65-F5344CB8AC3E}">
        <p14:creationId xmlns:p14="http://schemas.microsoft.com/office/powerpoint/2010/main" val="14677303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>
                <a:alpha val="27843"/>
              </a:srgbClr>
            </a:gs>
            <a:gs pos="33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250824" y="273050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400" b="1" dirty="0">
                <a:solidFill>
                  <a:prstClr val="white"/>
                </a:solidFill>
                <a:latin typeface="Arial" charset="0"/>
              </a:rPr>
              <a:t>ENCONTRO TÉCNICO SABERES DA CASA</a:t>
            </a:r>
          </a:p>
        </p:txBody>
      </p:sp>
      <p:sp>
        <p:nvSpPr>
          <p:cNvPr id="5123" name="CaixaDeTexto 9"/>
          <p:cNvSpPr txBox="1">
            <a:spLocks noChangeArrowheads="1"/>
          </p:cNvSpPr>
          <p:nvPr/>
        </p:nvSpPr>
        <p:spPr bwMode="auto">
          <a:xfrm>
            <a:off x="250825" y="1125538"/>
            <a:ext cx="8713788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400" b="1" dirty="0">
                <a:solidFill>
                  <a:srgbClr val="002060"/>
                </a:solidFill>
                <a:latin typeface="Arial" charset="0"/>
              </a:rPr>
              <a:t>A Demanda que surge do Índice de Manutenção Corretiva de Esgoto (IMCE), de um trecho de 107 metros de rede de um dos bairros da periferia de Campinas.</a:t>
            </a:r>
          </a:p>
          <a:p>
            <a:pPr eaLnBrk="1" hangingPunct="1"/>
            <a:endParaRPr lang="pt-BR" sz="2400" dirty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r>
              <a:rPr lang="pt-BR" sz="2000" dirty="0">
                <a:solidFill>
                  <a:srgbClr val="002060"/>
                </a:solidFill>
                <a:latin typeface="Arial" charset="0"/>
              </a:rPr>
              <a:t>Realizado pela Coordenadoria de Analise de Desempenho dos Sistemas e Cadastro Técnico, o IMCE torna possível diagnosticar a recorrência deste tipo de serviço, e os trechos mais problemáticos.</a:t>
            </a:r>
          </a:p>
          <a:p>
            <a:pPr eaLnBrk="1" hangingPunct="1"/>
            <a:endParaRPr lang="pt-BR" dirty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endParaRPr lang="pt-BR" dirty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endParaRPr lang="pt-BR" sz="2200" dirty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endParaRPr lang="pt-BR" sz="2200" dirty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endParaRPr lang="pt-BR" sz="2200" dirty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endParaRPr lang="pt-BR" sz="2200" dirty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endParaRPr lang="pt-BR" sz="2200" dirty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endParaRPr lang="pt-BR" sz="2200" dirty="0">
              <a:solidFill>
                <a:srgbClr val="002060"/>
              </a:solidFill>
              <a:latin typeface="Arial" charset="0"/>
            </a:endParaRPr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8717519"/>
              </p:ext>
            </p:extLst>
          </p:nvPr>
        </p:nvGraphicFramePr>
        <p:xfrm>
          <a:off x="1547664" y="3664694"/>
          <a:ext cx="5380186" cy="2683068"/>
        </p:xfrm>
        <a:graphic>
          <a:graphicData uri="http://schemas.openxmlformats.org/drawingml/2006/table">
            <a:tbl>
              <a:tblPr firstRow="1" firstCol="1" bandRow="1"/>
              <a:tblGrid>
                <a:gridCol w="18713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035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60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292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43460">
                <a:tc row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kern="1200" dirty="0">
                          <a:solidFill>
                            <a:srgbClr val="002060"/>
                          </a:solidFill>
                          <a:latin typeface="Arial" charset="0"/>
                          <a:ea typeface="+mn-ea"/>
                          <a:cs typeface="Arial" charset="0"/>
                        </a:rPr>
                        <a:t>Período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kern="1200" dirty="0">
                          <a:solidFill>
                            <a:srgbClr val="002060"/>
                          </a:solidFill>
                          <a:latin typeface="Arial" charset="0"/>
                          <a:ea typeface="+mn-ea"/>
                          <a:cs typeface="Arial" charset="0"/>
                        </a:rPr>
                        <a:t>Número de </a:t>
                      </a:r>
                      <a:r>
                        <a:rPr lang="pt-BR" kern="1200" dirty="0" err="1">
                          <a:solidFill>
                            <a:srgbClr val="002060"/>
                          </a:solidFill>
                          <a:latin typeface="Arial" charset="0"/>
                          <a:ea typeface="+mn-ea"/>
                          <a:cs typeface="Arial" charset="0"/>
                        </a:rPr>
                        <a:t>manut</a:t>
                      </a:r>
                      <a:r>
                        <a:rPr lang="pt-BR" kern="1200" dirty="0">
                          <a:solidFill>
                            <a:srgbClr val="002060"/>
                          </a:solidFill>
                          <a:latin typeface="Arial" charset="0"/>
                          <a:ea typeface="+mn-ea"/>
                          <a:cs typeface="Arial" charset="0"/>
                        </a:rPr>
                        <a:t>. corretivas realizadas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kern="1200" dirty="0">
                          <a:solidFill>
                            <a:srgbClr val="002060"/>
                          </a:solidFill>
                          <a:latin typeface="Arial" charset="0"/>
                          <a:ea typeface="+mn-ea"/>
                          <a:cs typeface="Arial" charset="0"/>
                        </a:rPr>
                        <a:t>IMCE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kern="1200" dirty="0">
                          <a:solidFill>
                            <a:srgbClr val="002060"/>
                          </a:solidFill>
                          <a:latin typeface="Arial" charset="0"/>
                          <a:ea typeface="+mn-ea"/>
                          <a:cs typeface="Arial" charset="0"/>
                        </a:rPr>
                        <a:t>IMCE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0224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kern="1200" dirty="0">
                          <a:solidFill>
                            <a:srgbClr val="002060"/>
                          </a:solidFill>
                          <a:latin typeface="Arial" charset="0"/>
                          <a:ea typeface="+mn-ea"/>
                          <a:cs typeface="Arial" charset="0"/>
                        </a:rPr>
                        <a:t>(</a:t>
                      </a:r>
                      <a:r>
                        <a:rPr lang="pt-BR" kern="1200" dirty="0" err="1">
                          <a:solidFill>
                            <a:srgbClr val="002060"/>
                          </a:solidFill>
                          <a:latin typeface="Arial" charset="0"/>
                          <a:ea typeface="+mn-ea"/>
                          <a:cs typeface="Arial" charset="0"/>
                        </a:rPr>
                        <a:t>Manut</a:t>
                      </a:r>
                      <a:r>
                        <a:rPr lang="pt-BR" kern="1200" dirty="0">
                          <a:solidFill>
                            <a:srgbClr val="002060"/>
                          </a:solidFill>
                          <a:latin typeface="Arial" charset="0"/>
                          <a:ea typeface="+mn-ea"/>
                          <a:cs typeface="Arial" charset="0"/>
                        </a:rPr>
                        <a:t>./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kern="1200">
                          <a:solidFill>
                            <a:srgbClr val="002060"/>
                          </a:solidFill>
                          <a:latin typeface="Arial" charset="0"/>
                          <a:ea typeface="+mn-ea"/>
                          <a:cs typeface="Arial" charset="0"/>
                        </a:rPr>
                        <a:t>Mensal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4246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kern="1200" dirty="0" err="1">
                          <a:solidFill>
                            <a:srgbClr val="002060"/>
                          </a:solidFill>
                          <a:latin typeface="Arial" charset="0"/>
                          <a:ea typeface="+mn-ea"/>
                          <a:cs typeface="Arial" charset="0"/>
                        </a:rPr>
                        <a:t>Km.ano</a:t>
                      </a:r>
                      <a:r>
                        <a:rPr lang="pt-BR" kern="1200" dirty="0">
                          <a:solidFill>
                            <a:srgbClr val="002060"/>
                          </a:solidFill>
                          <a:latin typeface="Arial" charset="0"/>
                          <a:ea typeface="+mn-ea"/>
                          <a:cs typeface="Arial" charset="0"/>
                        </a:rPr>
                        <a:t>)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kern="1200">
                          <a:solidFill>
                            <a:srgbClr val="002060"/>
                          </a:solidFill>
                          <a:latin typeface="Arial" charset="0"/>
                          <a:ea typeface="+mn-ea"/>
                          <a:cs typeface="Arial" charset="0"/>
                        </a:rPr>
                        <a:t>(Manut./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1258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kern="1200" dirty="0">
                          <a:solidFill>
                            <a:srgbClr val="002060"/>
                          </a:solidFill>
                          <a:latin typeface="Arial" charset="0"/>
                          <a:ea typeface="+mn-ea"/>
                          <a:cs typeface="Arial" charset="0"/>
                        </a:rPr>
                        <a:t> 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kern="1200">
                          <a:solidFill>
                            <a:srgbClr val="002060"/>
                          </a:solidFill>
                          <a:latin typeface="Arial" charset="0"/>
                          <a:ea typeface="+mn-ea"/>
                          <a:cs typeface="Arial" charset="0"/>
                        </a:rPr>
                        <a:t>Km.mês)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04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kern="1200">
                          <a:solidFill>
                            <a:srgbClr val="002060"/>
                          </a:solidFill>
                          <a:latin typeface="Arial" charset="0"/>
                          <a:ea typeface="+mn-ea"/>
                          <a:cs typeface="Arial" charset="0"/>
                        </a:rPr>
                        <a:t>Ano de 2014</a:t>
                      </a:r>
                    </a:p>
                  </a:txBody>
                  <a:tcPr marL="44450" marR="444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kern="1200" dirty="0">
                          <a:solidFill>
                            <a:srgbClr val="002060"/>
                          </a:solidFill>
                          <a:latin typeface="Arial" charset="0"/>
                          <a:ea typeface="+mn-ea"/>
                          <a:cs typeface="Arial" charset="0"/>
                        </a:rPr>
                        <a:t>4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kern="1200" dirty="0">
                          <a:solidFill>
                            <a:srgbClr val="002060"/>
                          </a:solidFill>
                          <a:latin typeface="Arial" charset="0"/>
                          <a:ea typeface="+mn-ea"/>
                          <a:cs typeface="Arial" charset="0"/>
                        </a:rPr>
                        <a:t>37,4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kern="1200" dirty="0">
                          <a:solidFill>
                            <a:srgbClr val="002060"/>
                          </a:solidFill>
                          <a:latin typeface="Arial" charset="0"/>
                          <a:ea typeface="+mn-ea"/>
                          <a:cs typeface="Arial" charset="0"/>
                        </a:rPr>
                        <a:t>3,1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04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kern="1200">
                          <a:solidFill>
                            <a:srgbClr val="002060"/>
                          </a:solidFill>
                          <a:latin typeface="Arial" charset="0"/>
                          <a:ea typeface="+mn-ea"/>
                          <a:cs typeface="Arial" charset="0"/>
                        </a:rPr>
                        <a:t>Ano de 2015</a:t>
                      </a:r>
                    </a:p>
                  </a:txBody>
                  <a:tcPr marL="44450" marR="444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kern="1200">
                          <a:solidFill>
                            <a:srgbClr val="002060"/>
                          </a:solidFill>
                          <a:latin typeface="Arial" charset="0"/>
                          <a:ea typeface="+mn-ea"/>
                          <a:cs typeface="Arial" charset="0"/>
                        </a:rPr>
                        <a:t>9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kern="1200" dirty="0">
                          <a:solidFill>
                            <a:srgbClr val="002060"/>
                          </a:solidFill>
                          <a:latin typeface="Arial" charset="0"/>
                          <a:ea typeface="+mn-ea"/>
                          <a:cs typeface="Arial" charset="0"/>
                        </a:rPr>
                        <a:t>84,1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kern="1200" dirty="0">
                          <a:solidFill>
                            <a:srgbClr val="002060"/>
                          </a:solidFill>
                          <a:latin typeface="Arial" charset="0"/>
                          <a:ea typeface="+mn-ea"/>
                          <a:cs typeface="Arial" charset="0"/>
                        </a:rPr>
                        <a:t>7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04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kern="1200">
                          <a:solidFill>
                            <a:srgbClr val="002060"/>
                          </a:solidFill>
                          <a:latin typeface="Arial" charset="0"/>
                          <a:ea typeface="+mn-ea"/>
                          <a:cs typeface="Arial" charset="0"/>
                        </a:rPr>
                        <a:t>Janeiro a junho de 2016</a:t>
                      </a:r>
                    </a:p>
                  </a:txBody>
                  <a:tcPr marL="44450" marR="4445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kern="1200">
                          <a:solidFill>
                            <a:srgbClr val="002060"/>
                          </a:solidFill>
                          <a:latin typeface="Arial" charset="0"/>
                          <a:ea typeface="+mn-ea"/>
                          <a:cs typeface="Arial" charset="0"/>
                        </a:rPr>
                        <a:t>11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kern="1200">
                          <a:solidFill>
                            <a:srgbClr val="002060"/>
                          </a:solidFill>
                          <a:latin typeface="Arial" charset="0"/>
                          <a:ea typeface="+mn-ea"/>
                          <a:cs typeface="Arial" charset="0"/>
                        </a:rPr>
                        <a:t>102,8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kern="1200" dirty="0">
                          <a:solidFill>
                            <a:srgbClr val="002060"/>
                          </a:solidFill>
                          <a:latin typeface="Arial" charset="0"/>
                          <a:ea typeface="+mn-ea"/>
                          <a:cs typeface="Arial" charset="0"/>
                        </a:rPr>
                        <a:t>17,1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671683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>
                <a:alpha val="27843"/>
              </a:srgbClr>
            </a:gs>
            <a:gs pos="33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179512" y="308302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400" b="1" dirty="0">
                <a:solidFill>
                  <a:prstClr val="white"/>
                </a:solidFill>
                <a:latin typeface="Arial" charset="0"/>
              </a:rPr>
              <a:t>Através do IMCE se observa que:</a:t>
            </a:r>
          </a:p>
        </p:txBody>
      </p:sp>
      <p:sp>
        <p:nvSpPr>
          <p:cNvPr id="5123" name="CaixaDeTexto 9"/>
          <p:cNvSpPr txBox="1">
            <a:spLocks noChangeArrowheads="1"/>
          </p:cNvSpPr>
          <p:nvPr/>
        </p:nvSpPr>
        <p:spPr bwMode="auto">
          <a:xfrm>
            <a:off x="272558" y="734715"/>
            <a:ext cx="8713788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marL="342900" indent="-342900" eaLnBrk="1" hangingPunct="1">
              <a:buFontTx/>
              <a:buAutoNum type="alphaLcParenR"/>
            </a:pPr>
            <a:endParaRPr lang="pt-BR" sz="2000" dirty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endParaRPr lang="pt-BR" sz="2200" dirty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endParaRPr lang="pt-BR" sz="2200" dirty="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179512" y="1382286"/>
            <a:ext cx="871296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Tx/>
              <a:buAutoNum type="alphaLcParenR"/>
            </a:pPr>
            <a:r>
              <a:rPr lang="pt-BR" sz="2400" b="1" dirty="0">
                <a:solidFill>
                  <a:schemeClr val="bg1"/>
                </a:solidFill>
                <a:latin typeface="Arial" charset="0"/>
              </a:rPr>
              <a:t>Em comparação com 2014, 2015 teve um aumento de 125% no IMCE neste trecho; </a:t>
            </a:r>
          </a:p>
          <a:p>
            <a:pPr marL="342900" lvl="0" indent="-342900">
              <a:buFontTx/>
              <a:buAutoNum type="alphaLcParenR"/>
            </a:pPr>
            <a:endParaRPr lang="pt-BR" sz="2400" b="1" dirty="0">
              <a:solidFill>
                <a:schemeClr val="bg1"/>
              </a:solidFill>
              <a:latin typeface="Arial" charset="0"/>
            </a:endParaRPr>
          </a:p>
          <a:p>
            <a:pPr marL="342900" lvl="0" indent="-342900">
              <a:buFontTx/>
              <a:buAutoNum type="alphaLcParenR"/>
            </a:pPr>
            <a:r>
              <a:rPr lang="pt-BR" sz="2400" b="1" dirty="0">
                <a:solidFill>
                  <a:schemeClr val="bg1"/>
                </a:solidFill>
                <a:latin typeface="Arial" charset="0"/>
              </a:rPr>
              <a:t>No primeiro semestre de 2016 as ocorrências superaram todo o ano de 2015;</a:t>
            </a:r>
          </a:p>
          <a:p>
            <a:pPr marL="342900" lvl="0" indent="-342900">
              <a:buFontTx/>
              <a:buAutoNum type="alphaLcParenR"/>
            </a:pPr>
            <a:endParaRPr lang="pt-BR" sz="2400" b="1" dirty="0">
              <a:solidFill>
                <a:schemeClr val="bg1"/>
              </a:solidFill>
              <a:latin typeface="Arial" charset="0"/>
            </a:endParaRPr>
          </a:p>
          <a:p>
            <a:pPr marL="342900" lvl="0" indent="-342900">
              <a:buFontTx/>
              <a:buAutoNum type="alphaLcParenR"/>
            </a:pPr>
            <a:r>
              <a:rPr lang="pt-BR" sz="2400" b="1" dirty="0">
                <a:solidFill>
                  <a:schemeClr val="bg1"/>
                </a:solidFill>
                <a:latin typeface="Arial" charset="0"/>
              </a:rPr>
              <a:t>Nas manutenções corretivas observou-se a existência de águas pluviais nas redes coletoras de esgoto;</a:t>
            </a:r>
            <a:endParaRPr lang="pt-BR" sz="2400" b="1" dirty="0">
              <a:solidFill>
                <a:srgbClr val="002060"/>
              </a:solidFill>
              <a:latin typeface="Arial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-15915"/>
            <a:ext cx="968456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tângulo 5"/>
          <p:cNvSpPr/>
          <p:nvPr/>
        </p:nvSpPr>
        <p:spPr>
          <a:xfrm>
            <a:off x="-313332" y="539006"/>
            <a:ext cx="1219199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Tx/>
              <a:buAutoNum type="alphaLcParenR"/>
            </a:pPr>
            <a:endParaRPr lang="pt-BR" sz="2400" b="1" dirty="0">
              <a:solidFill>
                <a:prstClr val="white"/>
              </a:solidFill>
              <a:latin typeface="Arial" charset="0"/>
            </a:endParaRPr>
          </a:p>
          <a:p>
            <a:pPr marL="342900" lvl="0" indent="-342900">
              <a:buFontTx/>
              <a:buAutoNum type="alphaLcParenR"/>
            </a:pPr>
            <a:endParaRPr lang="pt-BR" sz="2400" b="1" dirty="0">
              <a:solidFill>
                <a:prstClr val="white"/>
              </a:solidFill>
              <a:latin typeface="Arial" charset="0"/>
            </a:endParaRPr>
          </a:p>
          <a:p>
            <a:pPr marL="342900" lvl="0" indent="-342900">
              <a:buFontTx/>
              <a:buAutoNum type="alphaLcParenR"/>
            </a:pPr>
            <a:endParaRPr lang="pt-BR" sz="2400" b="1" dirty="0">
              <a:solidFill>
                <a:prstClr val="white"/>
              </a:solidFill>
              <a:latin typeface="Arial" charset="0"/>
            </a:endParaRPr>
          </a:p>
          <a:p>
            <a:pPr marL="342900" lvl="0" indent="-342900">
              <a:buFontTx/>
              <a:buAutoNum type="alphaLcParenR"/>
            </a:pPr>
            <a:endParaRPr lang="pt-BR" sz="2400" b="1" dirty="0">
              <a:solidFill>
                <a:prstClr val="white"/>
              </a:solidFill>
              <a:latin typeface="Arial" charset="0"/>
            </a:endParaRPr>
          </a:p>
          <a:p>
            <a:pPr marL="342900" lvl="0" indent="-342900">
              <a:buFontTx/>
              <a:buAutoNum type="alphaLcParenR"/>
            </a:pPr>
            <a:endParaRPr lang="pt-BR" sz="2400" b="1" dirty="0">
              <a:solidFill>
                <a:prstClr val="white"/>
              </a:solidFill>
              <a:latin typeface="Arial" charset="0"/>
            </a:endParaRPr>
          </a:p>
          <a:p>
            <a:pPr marL="342900" lvl="0" indent="-342900">
              <a:buFontTx/>
              <a:buAutoNum type="alphaLcParenR"/>
            </a:pPr>
            <a:endParaRPr lang="pt-BR" sz="2400" b="1" dirty="0">
              <a:solidFill>
                <a:prstClr val="white"/>
              </a:solidFill>
              <a:latin typeface="Arial" charset="0"/>
            </a:endParaRPr>
          </a:p>
          <a:p>
            <a:pPr marL="342900" lvl="0" indent="-342900">
              <a:buFontTx/>
              <a:buAutoNum type="alphaLcParenR"/>
            </a:pPr>
            <a:endParaRPr lang="pt-BR" sz="2400" b="1" dirty="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140558" y="0"/>
            <a:ext cx="659168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BR" sz="3000" b="1" dirty="0">
                <a:solidFill>
                  <a:prstClr val="white"/>
                </a:solidFill>
                <a:latin typeface="Arial" charset="0"/>
              </a:rPr>
              <a:t>Através do IMCE se observa que</a:t>
            </a:r>
            <a:r>
              <a:rPr lang="pt-BR" sz="2800" b="1" dirty="0">
                <a:solidFill>
                  <a:prstClr val="white"/>
                </a:solidFill>
                <a:latin typeface="Arial" charset="0"/>
              </a:rPr>
              <a:t>:</a:t>
            </a:r>
          </a:p>
        </p:txBody>
      </p:sp>
      <p:pic>
        <p:nvPicPr>
          <p:cNvPr id="3074" name="Picture 2" descr="Imagem relaciona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3331" y="553998"/>
            <a:ext cx="9457331" cy="719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8431" y="1479575"/>
            <a:ext cx="9457328" cy="576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0" y="503883"/>
            <a:ext cx="942717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BR" sz="2200" b="1" dirty="0">
                <a:solidFill>
                  <a:prstClr val="white"/>
                </a:solidFill>
                <a:latin typeface="Arial" charset="0"/>
              </a:rPr>
              <a:t>a) Em comparação com 2014, 2015 teve um aumento de 125% no IMCE neste trecho; </a:t>
            </a:r>
          </a:p>
        </p:txBody>
      </p:sp>
      <p:sp>
        <p:nvSpPr>
          <p:cNvPr id="3" name="Retângulo 2"/>
          <p:cNvSpPr/>
          <p:nvPr/>
        </p:nvSpPr>
        <p:spPr>
          <a:xfrm>
            <a:off x="0" y="1377795"/>
            <a:ext cx="921172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200" b="1" dirty="0">
                <a:solidFill>
                  <a:prstClr val="white"/>
                </a:solidFill>
                <a:latin typeface="Arial" charset="0"/>
              </a:rPr>
              <a:t>b) No primeiro semestre de 2016 as ocorrências superaram todo o ano de 2015;        </a:t>
            </a:r>
          </a:p>
        </p:txBody>
      </p:sp>
      <p:pic>
        <p:nvPicPr>
          <p:cNvPr id="12" name="Picture 2" descr="Imagem relaciona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5013176"/>
            <a:ext cx="9680289" cy="828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0" y="5006166"/>
            <a:ext cx="9144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BR" sz="2200" b="1" dirty="0">
                <a:solidFill>
                  <a:prstClr val="white"/>
                </a:solidFill>
                <a:latin typeface="Arial" charset="0"/>
              </a:rPr>
              <a:t>c) Nas manutenções corretivas observou-se a existência de águas pluviais nas redes coletoras de esgoto;</a:t>
            </a:r>
            <a:endParaRPr lang="pt-BR" sz="2200" b="1" dirty="0">
              <a:solidFill>
                <a:srgbClr val="00206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26285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>
                <a:alpha val="27843"/>
              </a:srgbClr>
            </a:gs>
            <a:gs pos="33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250824" y="273050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400" b="1" dirty="0">
                <a:solidFill>
                  <a:prstClr val="white"/>
                </a:solidFill>
                <a:latin typeface="Arial" charset="0"/>
              </a:rPr>
              <a:t>Através do IMCE se observa que:</a:t>
            </a:r>
          </a:p>
        </p:txBody>
      </p:sp>
      <p:sp>
        <p:nvSpPr>
          <p:cNvPr id="5123" name="CaixaDeTexto 9"/>
          <p:cNvSpPr txBox="1">
            <a:spLocks noChangeArrowheads="1"/>
          </p:cNvSpPr>
          <p:nvPr/>
        </p:nvSpPr>
        <p:spPr bwMode="auto">
          <a:xfrm>
            <a:off x="272558" y="734715"/>
            <a:ext cx="8713788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endParaRPr lang="pt-BR" sz="2200" dirty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endParaRPr lang="pt-BR" sz="2200" dirty="0">
              <a:solidFill>
                <a:srgbClr val="002060"/>
              </a:solidFill>
              <a:latin typeface="Arial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72090"/>
            <a:ext cx="4618712" cy="3464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0" y="785823"/>
            <a:ext cx="91440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BR" sz="2200" b="1" dirty="0">
                <a:solidFill>
                  <a:srgbClr val="002060"/>
                </a:solidFill>
                <a:latin typeface="Arial" charset="0"/>
              </a:rPr>
              <a:t>d) A maioria das intervenções foi de desobstrução e limpeza em coletores, PVs e inspeções;</a:t>
            </a:r>
          </a:p>
          <a:p>
            <a:pPr lvl="0"/>
            <a:endParaRPr lang="pt-BR" sz="2200" b="1" dirty="0">
              <a:solidFill>
                <a:srgbClr val="002060"/>
              </a:solidFill>
              <a:latin typeface="Arial" charset="0"/>
            </a:endParaRPr>
          </a:p>
          <a:p>
            <a:pPr lvl="0"/>
            <a:r>
              <a:rPr lang="pt-BR" sz="2200" b="1" dirty="0">
                <a:solidFill>
                  <a:srgbClr val="002060"/>
                </a:solidFill>
                <a:latin typeface="Arial" charset="0"/>
              </a:rPr>
              <a:t>e) O alto número de serviços realizados em inspeções pode estar relacionado ao mau uso da rede coletora de esgoto; </a:t>
            </a:r>
          </a:p>
          <a:p>
            <a:pPr marL="342900" lvl="0" indent="-342900">
              <a:buFontTx/>
              <a:buAutoNum type="alphaLcParenR"/>
            </a:pPr>
            <a:endParaRPr lang="pt-BR" sz="2200" b="1" dirty="0">
              <a:solidFill>
                <a:srgbClr val="002060"/>
              </a:solidFill>
              <a:latin typeface="Arial" charset="0"/>
            </a:endParaRPr>
          </a:p>
          <a:p>
            <a:pPr lvl="0"/>
            <a:r>
              <a:rPr lang="pt-BR" sz="2200" b="1" dirty="0">
                <a:solidFill>
                  <a:srgbClr val="002060"/>
                </a:solidFill>
                <a:latin typeface="Arial" charset="0"/>
              </a:rPr>
              <a:t>f) Este elevado número de manutenções impacta na qualidade de serviços prestados pela concessionaria e no aumento de custos. operacionais</a:t>
            </a:r>
            <a:endParaRPr lang="pt-BR" sz="2200" dirty="0">
              <a:solidFill>
                <a:srgbClr val="002060"/>
              </a:solidFill>
              <a:latin typeface="Arial" charset="0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9452" y="3472089"/>
            <a:ext cx="4514549" cy="3385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72089"/>
            <a:ext cx="1440160" cy="14244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12000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>
                <a:alpha val="27843"/>
              </a:srgbClr>
            </a:gs>
            <a:gs pos="33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250824" y="273050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400" b="1" dirty="0">
                <a:solidFill>
                  <a:prstClr val="white"/>
                </a:solidFill>
                <a:latin typeface="Arial" charset="0"/>
              </a:rPr>
              <a:t>ENCONTRO TÉCNICO SABERES DA CASA</a:t>
            </a:r>
          </a:p>
        </p:txBody>
      </p:sp>
      <p:sp>
        <p:nvSpPr>
          <p:cNvPr id="5123" name="CaixaDeTexto 9"/>
          <p:cNvSpPr txBox="1">
            <a:spLocks noChangeArrowheads="1"/>
          </p:cNvSpPr>
          <p:nvPr/>
        </p:nvSpPr>
        <p:spPr bwMode="auto">
          <a:xfrm>
            <a:off x="250825" y="1125538"/>
            <a:ext cx="4105151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just" eaLnBrk="1" hangingPunct="1"/>
            <a:r>
              <a:rPr lang="pt-BR" sz="2400" dirty="0">
                <a:solidFill>
                  <a:srgbClr val="002060"/>
                </a:solidFill>
                <a:latin typeface="Arial" charset="0"/>
              </a:rPr>
              <a:t>A partir da constatação do problema no trecho, vistorias e filmagens da rede coletora foram realizadas, nestas verificou-se que as mesmas se encontravam em perfeito estado, demonstrando não ser essa a causa do problema. 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726117" y="1610845"/>
            <a:ext cx="6190860" cy="4642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78962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>
                <a:alpha val="27843"/>
              </a:srgbClr>
            </a:gs>
            <a:gs pos="33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250824" y="273050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400" b="1" dirty="0">
                <a:solidFill>
                  <a:prstClr val="white"/>
                </a:solidFill>
                <a:latin typeface="Arial" charset="0"/>
              </a:rPr>
              <a:t>ENCONTRO TÉCNICO SABERES DA CASA</a:t>
            </a:r>
          </a:p>
        </p:txBody>
      </p:sp>
      <p:sp>
        <p:nvSpPr>
          <p:cNvPr id="5123" name="CaixaDeTexto 9"/>
          <p:cNvSpPr txBox="1">
            <a:spLocks noChangeArrowheads="1"/>
          </p:cNvSpPr>
          <p:nvPr/>
        </p:nvSpPr>
        <p:spPr bwMode="auto">
          <a:xfrm>
            <a:off x="250825" y="1125538"/>
            <a:ext cx="8713788" cy="486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just" eaLnBrk="1" hangingPunct="1"/>
            <a:r>
              <a:rPr lang="pt-BR" sz="2400" dirty="0">
                <a:solidFill>
                  <a:srgbClr val="002060"/>
                </a:solidFill>
                <a:latin typeface="Arial" charset="0"/>
              </a:rPr>
              <a:t>Nas vistorias verificou-se que:</a:t>
            </a:r>
          </a:p>
          <a:p>
            <a:pPr algn="just" eaLnBrk="1" hangingPunct="1"/>
            <a:endParaRPr lang="pt-BR" sz="2400" dirty="0">
              <a:solidFill>
                <a:srgbClr val="002060"/>
              </a:solidFill>
              <a:latin typeface="Arial" charset="0"/>
            </a:endParaRPr>
          </a:p>
          <a:p>
            <a:pPr marL="342900" indent="-342900" algn="just" eaLnBrk="1" hangingPunct="1">
              <a:buFont typeface="Arial" pitchFamily="34" charset="0"/>
              <a:buChar char="•"/>
            </a:pPr>
            <a:r>
              <a:rPr lang="pt-BR" sz="2400" dirty="0">
                <a:solidFill>
                  <a:srgbClr val="002060"/>
                </a:solidFill>
                <a:latin typeface="Arial" charset="0"/>
              </a:rPr>
              <a:t>70% dos imóveis se encontram sem irregularidades.</a:t>
            </a:r>
          </a:p>
          <a:p>
            <a:pPr algn="just" eaLnBrk="1" hangingPunct="1"/>
            <a:endParaRPr lang="pt-BR" sz="2400" dirty="0">
              <a:solidFill>
                <a:srgbClr val="002060"/>
              </a:solidFill>
              <a:latin typeface="Arial" charset="0"/>
            </a:endParaRPr>
          </a:p>
          <a:p>
            <a:pPr marL="342900" indent="-342900" algn="just" eaLnBrk="1" hangingPunct="1">
              <a:buFont typeface="Arial" pitchFamily="34" charset="0"/>
              <a:buChar char="•"/>
            </a:pPr>
            <a:r>
              <a:rPr lang="pt-BR" sz="2400" dirty="0">
                <a:solidFill>
                  <a:srgbClr val="002060"/>
                </a:solidFill>
                <a:latin typeface="Arial" charset="0"/>
              </a:rPr>
              <a:t>13% dos imóveis não foi possível realizar a vistoria.</a:t>
            </a:r>
          </a:p>
          <a:p>
            <a:pPr algn="just" eaLnBrk="1" hangingPunct="1"/>
            <a:endParaRPr lang="pt-BR" sz="2400" dirty="0">
              <a:solidFill>
                <a:srgbClr val="002060"/>
              </a:solidFill>
              <a:latin typeface="Arial" charset="0"/>
            </a:endParaRPr>
          </a:p>
          <a:p>
            <a:pPr marL="342900" indent="-342900" algn="just" eaLnBrk="1" hangingPunct="1">
              <a:buFont typeface="Arial" pitchFamily="34" charset="0"/>
              <a:buChar char="•"/>
            </a:pPr>
            <a:r>
              <a:rPr lang="pt-BR" sz="2400" dirty="0">
                <a:solidFill>
                  <a:srgbClr val="002060"/>
                </a:solidFill>
                <a:latin typeface="Arial" charset="0"/>
              </a:rPr>
              <a:t>6,5% se regularizaram ao longo do tempo, concluiu-se que os problemas não eram referentes às instalações sanitárias dos imóveis.</a:t>
            </a:r>
          </a:p>
          <a:p>
            <a:pPr algn="just" eaLnBrk="1" hangingPunct="1"/>
            <a:endParaRPr lang="pt-BR" sz="2400" dirty="0">
              <a:solidFill>
                <a:srgbClr val="002060"/>
              </a:solidFill>
              <a:latin typeface="Arial" charset="0"/>
            </a:endParaRPr>
          </a:p>
          <a:p>
            <a:pPr algn="just" eaLnBrk="1" hangingPunct="1"/>
            <a:r>
              <a:rPr lang="pt-BR" sz="2400" dirty="0">
                <a:solidFill>
                  <a:srgbClr val="002060"/>
                </a:solidFill>
                <a:latin typeface="Arial" charset="0"/>
              </a:rPr>
              <a:t>Concluiu-se que o problema poderia estar sendo causado pelo mau uso da rede coletora.</a:t>
            </a:r>
          </a:p>
          <a:p>
            <a:pPr eaLnBrk="1" hangingPunct="1"/>
            <a:endParaRPr lang="pt-BR" sz="2200" dirty="0">
              <a:solidFill>
                <a:srgbClr val="00206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08492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>
                <a:alpha val="27843"/>
              </a:srgbClr>
            </a:gs>
            <a:gs pos="33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250824" y="273050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400" b="1" dirty="0">
                <a:solidFill>
                  <a:prstClr val="white"/>
                </a:solidFill>
                <a:latin typeface="Arial" charset="0"/>
              </a:rPr>
              <a:t>ENCONTRO TÉCNICO SABERES DA CASA</a:t>
            </a:r>
          </a:p>
        </p:txBody>
      </p:sp>
      <p:sp>
        <p:nvSpPr>
          <p:cNvPr id="5123" name="CaixaDeTexto 9"/>
          <p:cNvSpPr txBox="1">
            <a:spLocks noChangeArrowheads="1"/>
          </p:cNvSpPr>
          <p:nvPr/>
        </p:nvSpPr>
        <p:spPr bwMode="auto">
          <a:xfrm>
            <a:off x="107504" y="1125538"/>
            <a:ext cx="871378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200" dirty="0">
                <a:solidFill>
                  <a:srgbClr val="002060"/>
                </a:solidFill>
                <a:latin typeface="Arial" charset="0"/>
              </a:rPr>
              <a:t> 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29" y="0"/>
            <a:ext cx="9148829" cy="6855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Resultado de imagem para quadro pret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954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0" y="0"/>
            <a:ext cx="90364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BR" sz="2800" b="1" dirty="0">
                <a:solidFill>
                  <a:prstClr val="white"/>
                </a:solidFill>
                <a:latin typeface="Arial" charset="0"/>
              </a:rPr>
              <a:t>CASA – Programa Para o Uso Consciente da água e Lançamento do Esgoto e a metodologia de ação</a:t>
            </a:r>
            <a:r>
              <a:rPr lang="pt-BR" sz="2200" dirty="0">
                <a:solidFill>
                  <a:prstClr val="white"/>
                </a:solidFill>
                <a:latin typeface="Arial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273188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>
                <a:alpha val="27843"/>
              </a:srgbClr>
            </a:gs>
            <a:gs pos="33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323528" y="264506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400" b="1" dirty="0">
                <a:solidFill>
                  <a:prstClr val="white"/>
                </a:solidFill>
                <a:latin typeface="Arial" charset="0"/>
              </a:rPr>
              <a:t>OFICINA CASA</a:t>
            </a:r>
          </a:p>
        </p:txBody>
      </p:sp>
      <p:sp>
        <p:nvSpPr>
          <p:cNvPr id="5123" name="CaixaDeTexto 9"/>
          <p:cNvSpPr txBox="1">
            <a:spLocks noChangeArrowheads="1"/>
          </p:cNvSpPr>
          <p:nvPr/>
        </p:nvSpPr>
        <p:spPr bwMode="auto">
          <a:xfrm>
            <a:off x="107504" y="1125538"/>
            <a:ext cx="871378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200" dirty="0">
                <a:solidFill>
                  <a:srgbClr val="002060"/>
                </a:solidFill>
                <a:latin typeface="Arial" charset="0"/>
              </a:rPr>
              <a:t> </a:t>
            </a:r>
          </a:p>
        </p:txBody>
      </p:sp>
      <p:pic>
        <p:nvPicPr>
          <p:cNvPr id="6" name="Imagem 5" descr="F:\AÇÂO Ciclo da agua no saneamento\2017\09 - Setembro\FOTOS\EE Pe. José dos Santos\SAM_729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05" y="3711302"/>
            <a:ext cx="4572001" cy="3123798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agem 6" descr="F:\AÇÂO Ciclo da agua no saneamento\2017\09 - Setembro\FOTOS\EE Pe. José dos Santos\SAM_722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2573" y="2406041"/>
            <a:ext cx="4500220" cy="338437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tângulo 1"/>
          <p:cNvSpPr/>
          <p:nvPr/>
        </p:nvSpPr>
        <p:spPr>
          <a:xfrm>
            <a:off x="294978" y="933203"/>
            <a:ext cx="859750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BR" sz="2200" b="1" dirty="0">
                <a:solidFill>
                  <a:srgbClr val="002060"/>
                </a:solidFill>
                <a:latin typeface="Arial" charset="0"/>
              </a:rPr>
              <a:t>A atividade promove o diálogo com a comunidade sobre o ciclo da água no saneamento e as interfaces deste no ciclo hídrico natural, enfatizando as ações humanas e os fatores que favorecem ou impactam estes ciclos.</a:t>
            </a:r>
          </a:p>
        </p:txBody>
      </p:sp>
      <p:pic>
        <p:nvPicPr>
          <p:cNvPr id="4098" name="Picture 2" descr="Resultado de imagem para esgoto sanas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0306" y="5562599"/>
            <a:ext cx="4502487" cy="1295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05" y="2412727"/>
            <a:ext cx="4572001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58284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>
                <a:alpha val="27843"/>
              </a:srgbClr>
            </a:gs>
            <a:gs pos="33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250824" y="273050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400" b="1" dirty="0">
                <a:solidFill>
                  <a:prstClr val="white"/>
                </a:solidFill>
                <a:latin typeface="Arial" charset="0"/>
              </a:rPr>
              <a:t>ENCONTRO TÉCNICO SABERES DA CASA</a:t>
            </a:r>
          </a:p>
        </p:txBody>
      </p:sp>
      <p:sp>
        <p:nvSpPr>
          <p:cNvPr id="5123" name="CaixaDeTexto 9"/>
          <p:cNvSpPr txBox="1">
            <a:spLocks noChangeArrowheads="1"/>
          </p:cNvSpPr>
          <p:nvPr/>
        </p:nvSpPr>
        <p:spPr bwMode="auto">
          <a:xfrm>
            <a:off x="107504" y="1125538"/>
            <a:ext cx="8713788" cy="246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just" eaLnBrk="1" hangingPunct="1"/>
            <a:r>
              <a:rPr lang="pt-BR" sz="2200" dirty="0">
                <a:solidFill>
                  <a:srgbClr val="002060"/>
                </a:solidFill>
                <a:latin typeface="Arial" charset="0"/>
              </a:rPr>
              <a:t>O que foi observado no bairro e no dialogo com a população, demonstrou a necessidade de uma intervenção que transpassava as ações que eram comumente realizadas.</a:t>
            </a:r>
          </a:p>
          <a:p>
            <a:pPr algn="just" eaLnBrk="1" hangingPunct="1"/>
            <a:endParaRPr lang="pt-BR" sz="2200" dirty="0">
              <a:solidFill>
                <a:srgbClr val="002060"/>
              </a:solidFill>
              <a:latin typeface="Arial" charset="0"/>
            </a:endParaRPr>
          </a:p>
          <a:p>
            <a:pPr algn="just" eaLnBrk="1" hangingPunct="1"/>
            <a:r>
              <a:rPr lang="pt-BR" sz="2200" dirty="0">
                <a:solidFill>
                  <a:srgbClr val="002060"/>
                </a:solidFill>
                <a:latin typeface="Arial" charset="0"/>
              </a:rPr>
              <a:t>Surgiu, assim, a proposta do “Encontro Técnico de Saberes da CASA” – atividade desenvolvida pela equipe Casa e por técnicos dos setores envolvidos com o caso estudado.</a:t>
            </a:r>
          </a:p>
        </p:txBody>
      </p:sp>
      <p:pic>
        <p:nvPicPr>
          <p:cNvPr id="3074" name="Picture 2" descr="Resultado de imagem para encontr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6899" y="3609455"/>
            <a:ext cx="5714998" cy="3270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75125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>
                <a:alpha val="27843"/>
              </a:srgbClr>
            </a:gs>
            <a:gs pos="33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250824" y="273050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400" b="1" dirty="0">
                <a:solidFill>
                  <a:prstClr val="white"/>
                </a:solidFill>
                <a:latin typeface="Arial" charset="0"/>
              </a:rPr>
              <a:t>ENCONTRO TÉCNICO SABERES DA CASA</a:t>
            </a:r>
          </a:p>
        </p:txBody>
      </p:sp>
      <p:sp>
        <p:nvSpPr>
          <p:cNvPr id="5123" name="CaixaDeTexto 9"/>
          <p:cNvSpPr txBox="1">
            <a:spLocks noChangeArrowheads="1"/>
          </p:cNvSpPr>
          <p:nvPr/>
        </p:nvSpPr>
        <p:spPr bwMode="auto">
          <a:xfrm>
            <a:off x="107504" y="734715"/>
            <a:ext cx="8713788" cy="4678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800" b="1" dirty="0">
                <a:solidFill>
                  <a:srgbClr val="002060"/>
                </a:solidFill>
                <a:latin typeface="Arial" charset="0"/>
              </a:rPr>
              <a:t>O que foi o Encontro Técnico de Saberes da CASA?</a:t>
            </a:r>
          </a:p>
          <a:p>
            <a:pPr algn="just" eaLnBrk="1" hangingPunct="1"/>
            <a:r>
              <a:rPr lang="pt-BR" sz="2200" dirty="0">
                <a:solidFill>
                  <a:srgbClr val="002060"/>
                </a:solidFill>
                <a:latin typeface="Arial" charset="0"/>
              </a:rPr>
              <a:t>Foi uma atividade na qual se reuniu diversos técnicos da concessionaria, que lidem ou que estejam envolvidos direta, ou indiretamente, com a situação ou com situações análogas ao observado neste IMCE, no intuito de aprender, apreender e proporcionar a partilha desses saberes sobre as melhores maneiras de intervir na situação problema, fazendo deste um estudo de caso para discussão coletiva.</a:t>
            </a:r>
          </a:p>
          <a:p>
            <a:pPr algn="just" eaLnBrk="1" hangingPunct="1"/>
            <a:endParaRPr lang="pt-BR" sz="2200" dirty="0">
              <a:solidFill>
                <a:srgbClr val="002060"/>
              </a:solidFill>
              <a:latin typeface="Arial" charset="0"/>
            </a:endParaRPr>
          </a:p>
          <a:p>
            <a:pPr algn="just" eaLnBrk="1" hangingPunct="1"/>
            <a:endParaRPr lang="pt-BR" sz="2200" dirty="0">
              <a:solidFill>
                <a:srgbClr val="002060"/>
              </a:solidFill>
              <a:latin typeface="Arial" charset="0"/>
            </a:endParaRPr>
          </a:p>
          <a:p>
            <a:pPr algn="just" eaLnBrk="1" hangingPunct="1"/>
            <a:r>
              <a:rPr lang="pt-BR" sz="2200" dirty="0">
                <a:solidFill>
                  <a:srgbClr val="002060"/>
                </a:solidFill>
                <a:latin typeface="Arial" charset="0"/>
              </a:rPr>
              <a:t> </a:t>
            </a:r>
          </a:p>
          <a:p>
            <a:pPr eaLnBrk="1" hangingPunct="1"/>
            <a:endParaRPr lang="pt-BR" sz="2200" dirty="0">
              <a:solidFill>
                <a:srgbClr val="002060"/>
              </a:solidFill>
              <a:latin typeface="Arial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695106"/>
            <a:ext cx="4064889" cy="343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21224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>
                <a:alpha val="27843"/>
              </a:srgbClr>
            </a:gs>
            <a:gs pos="33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250824" y="273050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400" b="1" dirty="0">
                <a:solidFill>
                  <a:prstClr val="white"/>
                </a:solidFill>
                <a:latin typeface="Arial" charset="0"/>
              </a:rPr>
              <a:t>ENCONTRO TÉCNICO SABERES DA CASA</a:t>
            </a:r>
          </a:p>
        </p:txBody>
      </p:sp>
      <p:sp>
        <p:nvSpPr>
          <p:cNvPr id="5123" name="CaixaDeTexto 9"/>
          <p:cNvSpPr txBox="1">
            <a:spLocks noChangeArrowheads="1"/>
          </p:cNvSpPr>
          <p:nvPr/>
        </p:nvSpPr>
        <p:spPr bwMode="auto">
          <a:xfrm>
            <a:off x="107504" y="734715"/>
            <a:ext cx="8713788" cy="313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just" eaLnBrk="1" hangingPunct="1"/>
            <a:endParaRPr lang="pt-BR" sz="2200" dirty="0">
              <a:solidFill>
                <a:srgbClr val="002060"/>
              </a:solidFill>
              <a:latin typeface="Arial" charset="0"/>
            </a:endParaRPr>
          </a:p>
          <a:p>
            <a:pPr algn="just" eaLnBrk="1" hangingPunct="1"/>
            <a:r>
              <a:rPr lang="pt-BR" sz="2200" dirty="0">
                <a:solidFill>
                  <a:srgbClr val="002060"/>
                </a:solidFill>
                <a:latin typeface="Arial" charset="0"/>
              </a:rPr>
              <a:t>O fazer da EA dentro da concessionária – Atenção voltada à realidade local, o que se faz único o ponto de atuação, a realidade singular.</a:t>
            </a:r>
          </a:p>
          <a:p>
            <a:pPr algn="just" eaLnBrk="1" hangingPunct="1"/>
            <a:endParaRPr lang="pt-BR" sz="2200" dirty="0">
              <a:solidFill>
                <a:srgbClr val="002060"/>
              </a:solidFill>
              <a:latin typeface="Arial" charset="0"/>
            </a:endParaRPr>
          </a:p>
          <a:p>
            <a:pPr algn="just" eaLnBrk="1" hangingPunct="1"/>
            <a:r>
              <a:rPr lang="pt-BR" sz="2200" dirty="0">
                <a:solidFill>
                  <a:srgbClr val="002060"/>
                </a:solidFill>
                <a:latin typeface="Arial" charset="0"/>
              </a:rPr>
              <a:t>Para este fazer algumas perguntas precisavam ser respondidas.</a:t>
            </a:r>
          </a:p>
          <a:p>
            <a:pPr algn="just" eaLnBrk="1" hangingPunct="1"/>
            <a:endParaRPr lang="pt-BR" sz="2200" dirty="0">
              <a:solidFill>
                <a:srgbClr val="002060"/>
              </a:solidFill>
              <a:latin typeface="Arial" charset="0"/>
            </a:endParaRPr>
          </a:p>
          <a:p>
            <a:pPr algn="just" eaLnBrk="1" hangingPunct="1"/>
            <a:r>
              <a:rPr lang="pt-BR" sz="2200" dirty="0">
                <a:solidFill>
                  <a:srgbClr val="002060"/>
                </a:solidFill>
                <a:latin typeface="Arial" charset="0"/>
              </a:rPr>
              <a:t> </a:t>
            </a:r>
          </a:p>
          <a:p>
            <a:pPr eaLnBrk="1" hangingPunct="1"/>
            <a:endParaRPr lang="pt-BR" sz="2200" dirty="0">
              <a:solidFill>
                <a:srgbClr val="002060"/>
              </a:solidFill>
              <a:latin typeface="Arial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3819" y="3140968"/>
            <a:ext cx="4358421" cy="3459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93041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>
                <a:alpha val="27843"/>
              </a:srgbClr>
            </a:gs>
            <a:gs pos="33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250824" y="273050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400" b="1" dirty="0">
                <a:solidFill>
                  <a:prstClr val="white"/>
                </a:solidFill>
                <a:latin typeface="Arial" charset="0"/>
              </a:rPr>
              <a:t>ENCONTRO TÉCNICO SABERES DA CASA</a:t>
            </a:r>
          </a:p>
        </p:txBody>
      </p:sp>
      <p:sp>
        <p:nvSpPr>
          <p:cNvPr id="5123" name="CaixaDeTexto 9"/>
          <p:cNvSpPr txBox="1">
            <a:spLocks noChangeArrowheads="1"/>
          </p:cNvSpPr>
          <p:nvPr/>
        </p:nvSpPr>
        <p:spPr bwMode="auto">
          <a:xfrm>
            <a:off x="107504" y="797263"/>
            <a:ext cx="8713788" cy="6278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pt-BR" sz="2800" b="1" dirty="0">
                <a:solidFill>
                  <a:srgbClr val="002060"/>
                </a:solidFill>
                <a:latin typeface="Arial" charset="0"/>
              </a:rPr>
              <a:t>Quem participaria desta discussão? </a:t>
            </a:r>
          </a:p>
          <a:p>
            <a:pPr eaLnBrk="1" hangingPunct="1"/>
            <a:endParaRPr lang="pt-BR" sz="2200" dirty="0">
              <a:solidFill>
                <a:srgbClr val="002060"/>
              </a:solidFill>
              <a:latin typeface="Arial" charset="0"/>
            </a:endParaRPr>
          </a:p>
          <a:p>
            <a:pPr algn="just" eaLnBrk="1" hangingPunct="1"/>
            <a:r>
              <a:rPr lang="pt-BR" sz="2200" dirty="0">
                <a:solidFill>
                  <a:srgbClr val="002060"/>
                </a:solidFill>
                <a:latin typeface="Arial" charset="0"/>
              </a:rPr>
              <a:t>O encontro deveria ser plural, de maneira que pudesse, realmente, ocorrer troca de saberes, entre setores envolvidos diretamente como estudo de caso ou com situação análoga. Buscou-se que todos os envolvidos pudessem se beneficiar. Foram convidados:</a:t>
            </a:r>
          </a:p>
          <a:p>
            <a:pPr algn="just" eaLnBrk="1" hangingPunct="1"/>
            <a:endParaRPr lang="pt-BR" sz="2200" dirty="0">
              <a:solidFill>
                <a:srgbClr val="002060"/>
              </a:solidFill>
              <a:latin typeface="Arial" charset="0"/>
            </a:endParaRPr>
          </a:p>
          <a:p>
            <a:pPr marL="342900" indent="-342900" algn="just" eaLnBrk="1" hangingPunct="1">
              <a:buFont typeface="Arial" charset="0"/>
              <a:buChar char="•"/>
            </a:pPr>
            <a:r>
              <a:rPr lang="pt-BR" sz="2200" dirty="0">
                <a:solidFill>
                  <a:srgbClr val="002060"/>
                </a:solidFill>
                <a:latin typeface="Arial" charset="0"/>
              </a:rPr>
              <a:t>Responsáveis pelas manutenções das redes coletoras de esgoto (coordenadores e equipe de manutenção - hidrojato).</a:t>
            </a:r>
          </a:p>
          <a:p>
            <a:pPr marL="342900" indent="-342900" algn="just" eaLnBrk="1" hangingPunct="1">
              <a:buFont typeface="Arial" charset="0"/>
              <a:buChar char="•"/>
            </a:pPr>
            <a:endParaRPr lang="pt-BR" sz="2200" dirty="0">
              <a:solidFill>
                <a:srgbClr val="002060"/>
              </a:solidFill>
              <a:latin typeface="Arial" charset="0"/>
            </a:endParaRPr>
          </a:p>
          <a:p>
            <a:pPr marL="342900" indent="-342900" algn="just" eaLnBrk="1" hangingPunct="1">
              <a:buFont typeface="Arial" charset="0"/>
              <a:buChar char="•"/>
            </a:pPr>
            <a:r>
              <a:rPr lang="pt-BR" sz="2200" dirty="0">
                <a:solidFill>
                  <a:srgbClr val="002060"/>
                </a:solidFill>
                <a:latin typeface="Arial" charset="0"/>
              </a:rPr>
              <a:t>responsáveis pelo diagnóstico (coordenadorias de Analises).</a:t>
            </a:r>
          </a:p>
          <a:p>
            <a:pPr marL="342900" indent="-342900" eaLnBrk="1" hangingPunct="1">
              <a:buFont typeface="Arial" charset="0"/>
              <a:buChar char="•"/>
            </a:pPr>
            <a:endParaRPr lang="pt-BR" sz="2200" dirty="0">
              <a:solidFill>
                <a:srgbClr val="002060"/>
              </a:solidFill>
              <a:latin typeface="Arial" charset="0"/>
            </a:endParaRPr>
          </a:p>
          <a:p>
            <a:pPr marL="342900" indent="-342900" eaLnBrk="1" hangingPunct="1">
              <a:buFont typeface="Arial" charset="0"/>
              <a:buChar char="•"/>
            </a:pPr>
            <a:r>
              <a:rPr lang="pt-BR" sz="2200" dirty="0">
                <a:solidFill>
                  <a:srgbClr val="002060"/>
                </a:solidFill>
                <a:latin typeface="Arial" charset="0"/>
              </a:rPr>
              <a:t>Devido ao ponto estudado envolver núcleos residenciais urbanizados, os setores envolvidos com essa clientela (coordenadoria de Assistência Social e coordenadoria                de Núcleos).</a:t>
            </a:r>
          </a:p>
          <a:p>
            <a:pPr eaLnBrk="1" hangingPunct="1"/>
            <a:r>
              <a:rPr lang="pt-BR" sz="2200" dirty="0">
                <a:solidFill>
                  <a:srgbClr val="002060"/>
                </a:solidFill>
                <a:latin typeface="Arial" charset="0"/>
              </a:rPr>
              <a:t> </a:t>
            </a:r>
          </a:p>
          <a:p>
            <a:pPr eaLnBrk="1" hangingPunct="1"/>
            <a:endParaRPr lang="pt-BR" sz="2200" dirty="0">
              <a:solidFill>
                <a:srgbClr val="002060"/>
              </a:solidFill>
              <a:latin typeface="Arial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2770" y="5589239"/>
            <a:ext cx="1660612" cy="1245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32527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>
                <a:alpha val="27843"/>
              </a:srgbClr>
            </a:gs>
            <a:gs pos="33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250824" y="273050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400" b="1" dirty="0">
                <a:solidFill>
                  <a:prstClr val="white"/>
                </a:solidFill>
                <a:latin typeface="Arial" charset="0"/>
              </a:rPr>
              <a:t>ENCONTRO TÉCNICO SABERES DA CASA</a:t>
            </a:r>
          </a:p>
        </p:txBody>
      </p:sp>
      <p:sp>
        <p:nvSpPr>
          <p:cNvPr id="5123" name="CaixaDeTexto 9"/>
          <p:cNvSpPr txBox="1">
            <a:spLocks noChangeArrowheads="1"/>
          </p:cNvSpPr>
          <p:nvPr/>
        </p:nvSpPr>
        <p:spPr bwMode="auto">
          <a:xfrm>
            <a:off x="150992" y="734715"/>
            <a:ext cx="8713788" cy="390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800" b="1" dirty="0">
                <a:solidFill>
                  <a:srgbClr val="002060"/>
                </a:solidFill>
                <a:latin typeface="Arial" charset="0"/>
              </a:rPr>
              <a:t>Como viabilizar a partilha de saberes técnico? </a:t>
            </a:r>
          </a:p>
          <a:p>
            <a:pPr algn="just" eaLnBrk="1" hangingPunct="1"/>
            <a:r>
              <a:rPr lang="pt-BR" sz="2200" dirty="0">
                <a:solidFill>
                  <a:srgbClr val="002060"/>
                </a:solidFill>
                <a:latin typeface="Arial" charset="0"/>
              </a:rPr>
              <a:t>Para viabilizar a participação o encontro se deu em dois dias distintos.</a:t>
            </a:r>
          </a:p>
          <a:p>
            <a:pPr algn="just" eaLnBrk="1" hangingPunct="1"/>
            <a:r>
              <a:rPr lang="pt-BR" sz="2200" dirty="0">
                <a:solidFill>
                  <a:srgbClr val="002060"/>
                </a:solidFill>
                <a:latin typeface="Arial" charset="0"/>
              </a:rPr>
              <a:t>Estes se deram através de roda de conversa, na qual se buscou a formação circular. Esta metodologia permite a ressonância das falas emitidas que repercutem no grupo e propicia reflexões, questionamentos e novas construções, ainda, possibilita que todos possam ser vistos durante as suas falas, que são estimuladas pelos facilitadores (pessoas envolvidas no processo de construção do encontro temático).</a:t>
            </a:r>
          </a:p>
          <a:p>
            <a:pPr algn="just" eaLnBrk="1" hangingPunct="1"/>
            <a:endParaRPr lang="pt-BR" sz="2200" dirty="0">
              <a:solidFill>
                <a:srgbClr val="002060"/>
              </a:solidFill>
              <a:latin typeface="Arial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1887" y="3883928"/>
            <a:ext cx="3936437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34844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>
                <a:alpha val="27843"/>
              </a:srgbClr>
            </a:gs>
            <a:gs pos="33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250824" y="273050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400" b="1" dirty="0">
                <a:solidFill>
                  <a:prstClr val="white"/>
                </a:solidFill>
                <a:latin typeface="Arial" charset="0"/>
              </a:rPr>
              <a:t>ENCONTRO TÉCNICO SABERES DA CASA</a:t>
            </a:r>
          </a:p>
        </p:txBody>
      </p:sp>
      <p:sp>
        <p:nvSpPr>
          <p:cNvPr id="5123" name="CaixaDeTexto 9"/>
          <p:cNvSpPr txBox="1">
            <a:spLocks noChangeArrowheads="1"/>
          </p:cNvSpPr>
          <p:nvPr/>
        </p:nvSpPr>
        <p:spPr bwMode="auto">
          <a:xfrm>
            <a:off x="107504" y="774403"/>
            <a:ext cx="8713788" cy="5693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pt-BR" sz="2800" b="1" dirty="0">
                <a:solidFill>
                  <a:srgbClr val="002060"/>
                </a:solidFill>
                <a:latin typeface="Arial" charset="0"/>
              </a:rPr>
              <a:t>Como proporcionar um Encontro dinâmico, produtivo e agradável? </a:t>
            </a:r>
          </a:p>
          <a:p>
            <a:pPr eaLnBrk="1" hangingPunct="1"/>
            <a:endParaRPr lang="pt-BR" sz="2200" dirty="0">
              <a:solidFill>
                <a:srgbClr val="002060"/>
              </a:solidFill>
              <a:latin typeface="Arial" charset="0"/>
            </a:endParaRPr>
          </a:p>
          <a:p>
            <a:pPr algn="just" eaLnBrk="1" hangingPunct="1"/>
            <a:r>
              <a:rPr lang="pt-BR" sz="2200" dirty="0">
                <a:solidFill>
                  <a:srgbClr val="002060"/>
                </a:solidFill>
                <a:latin typeface="Arial" charset="0"/>
              </a:rPr>
              <a:t>Para isso o Encontro, ainda, contou com dinâmicas, slides e vídeos referentes à temática: água, esgoto, empatia e protagonismo social. A dinâmica “World Café” (BROWN, 2002) foi uma das ferramentas usadas no Encontro.</a:t>
            </a:r>
          </a:p>
          <a:p>
            <a:pPr algn="just" eaLnBrk="1" hangingPunct="1"/>
            <a:endParaRPr lang="pt-BR" sz="2200" dirty="0">
              <a:solidFill>
                <a:srgbClr val="002060"/>
              </a:solidFill>
              <a:latin typeface="Arial" charset="0"/>
            </a:endParaRPr>
          </a:p>
          <a:p>
            <a:pPr algn="just" eaLnBrk="1" hangingPunct="1"/>
            <a:r>
              <a:rPr lang="pt-BR" sz="2200" dirty="0">
                <a:solidFill>
                  <a:srgbClr val="002060"/>
                </a:solidFill>
                <a:latin typeface="Arial" charset="0"/>
              </a:rPr>
              <a:t>Na dinâmica o grupo maior foi dividido em quatro grupos menores, cada grupo recebeu um tema para discussão, um dos membros foi o relator-anfitrião, o único que permaneceu no grupo, os demais mudaram de grupo ao ser solicitado pelo facilitador, o que ocorreu a cada 20 minutos, aproximadamente. Coube ao relator-anfitrião expor aos que chegavam o que fora discutido e fomentar que estes dessem, também, a sua contribuição ao que estava sendo construído.</a:t>
            </a:r>
          </a:p>
        </p:txBody>
      </p:sp>
    </p:spTree>
    <p:extLst>
      <p:ext uri="{BB962C8B-B14F-4D97-AF65-F5344CB8AC3E}">
        <p14:creationId xmlns:p14="http://schemas.microsoft.com/office/powerpoint/2010/main" val="20502598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>
                <a:alpha val="27843"/>
              </a:srgbClr>
            </a:gs>
            <a:gs pos="33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250824" y="273050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400" b="1" dirty="0">
                <a:solidFill>
                  <a:prstClr val="white"/>
                </a:solidFill>
                <a:latin typeface="Arial" charset="0"/>
              </a:rPr>
              <a:t>ENCONTRO TÉCNICO SABERES DA CASA</a:t>
            </a:r>
          </a:p>
        </p:txBody>
      </p:sp>
      <p:sp>
        <p:nvSpPr>
          <p:cNvPr id="5123" name="CaixaDeTexto 9"/>
          <p:cNvSpPr txBox="1">
            <a:spLocks noChangeArrowheads="1"/>
          </p:cNvSpPr>
          <p:nvPr/>
        </p:nvSpPr>
        <p:spPr bwMode="auto">
          <a:xfrm>
            <a:off x="239424" y="774403"/>
            <a:ext cx="8713788" cy="3847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pt-BR" sz="2800" b="1" dirty="0">
                <a:solidFill>
                  <a:srgbClr val="002060"/>
                </a:solidFill>
                <a:latin typeface="Arial" charset="0"/>
              </a:rPr>
              <a:t>Divisão dos grupos para o World Café </a:t>
            </a:r>
          </a:p>
          <a:p>
            <a:pPr eaLnBrk="1" hangingPunct="1"/>
            <a:r>
              <a:rPr lang="pt-BR" sz="2400" dirty="0">
                <a:solidFill>
                  <a:srgbClr val="002060"/>
                </a:solidFill>
                <a:latin typeface="Arial" charset="0"/>
              </a:rPr>
              <a:t>Grupo 1 – O que a SANASA precisa saber?</a:t>
            </a:r>
          </a:p>
          <a:p>
            <a:pPr eaLnBrk="1" hangingPunct="1"/>
            <a:endParaRPr lang="pt-BR" sz="2400" dirty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r>
              <a:rPr lang="pt-BR" sz="2400" dirty="0">
                <a:solidFill>
                  <a:srgbClr val="002060"/>
                </a:solidFill>
                <a:latin typeface="Arial" charset="0"/>
              </a:rPr>
              <a:t>Grupo 2 – Como favorecer o sistema de esgotamento sanitário?</a:t>
            </a:r>
          </a:p>
          <a:p>
            <a:pPr eaLnBrk="1" hangingPunct="1"/>
            <a:endParaRPr lang="pt-BR" sz="2400" dirty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r>
              <a:rPr lang="pt-BR" sz="2400" dirty="0">
                <a:solidFill>
                  <a:srgbClr val="002060"/>
                </a:solidFill>
                <a:latin typeface="Arial" charset="0"/>
              </a:rPr>
              <a:t>Grupo 3 – O que a população precisa saber?</a:t>
            </a:r>
          </a:p>
          <a:p>
            <a:pPr eaLnBrk="1" hangingPunct="1"/>
            <a:r>
              <a:rPr lang="pt-BR" sz="2400" dirty="0">
                <a:solidFill>
                  <a:srgbClr val="002060"/>
                </a:solidFill>
                <a:latin typeface="Arial" charset="0"/>
              </a:rPr>
              <a:t> </a:t>
            </a:r>
          </a:p>
          <a:p>
            <a:pPr eaLnBrk="1" hangingPunct="1"/>
            <a:r>
              <a:rPr lang="pt-BR" sz="2400" dirty="0">
                <a:solidFill>
                  <a:srgbClr val="002060"/>
                </a:solidFill>
                <a:latin typeface="Arial" charset="0"/>
              </a:rPr>
              <a:t>Grupo 4 – Sugestão para campanha educativa (EDUCOMUNICAÇÂO). </a:t>
            </a:r>
          </a:p>
        </p:txBody>
      </p:sp>
      <p:pic>
        <p:nvPicPr>
          <p:cNvPr id="4" name="Imagem 3" descr="F:\FOTOS II\2017\Encontro de Saberes - CCA 07.12.17\IMG_3390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588325"/>
            <a:ext cx="3000160" cy="22363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203724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>
                <a:alpha val="27843"/>
              </a:srgbClr>
            </a:gs>
            <a:gs pos="33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250824" y="273050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400" b="1" dirty="0">
                <a:solidFill>
                  <a:prstClr val="white"/>
                </a:solidFill>
                <a:latin typeface="Arial" charset="0"/>
              </a:rPr>
              <a:t>ENCONTRO TÉCNICO SABERES DA CASA</a:t>
            </a:r>
          </a:p>
        </p:txBody>
      </p:sp>
      <p:sp>
        <p:nvSpPr>
          <p:cNvPr id="5123" name="CaixaDeTexto 9"/>
          <p:cNvSpPr txBox="1">
            <a:spLocks noChangeArrowheads="1"/>
          </p:cNvSpPr>
          <p:nvPr/>
        </p:nvSpPr>
        <p:spPr bwMode="auto">
          <a:xfrm>
            <a:off x="107504" y="1125538"/>
            <a:ext cx="8713788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pt-BR" sz="2800" b="1" dirty="0">
                <a:solidFill>
                  <a:srgbClr val="002060"/>
                </a:solidFill>
                <a:latin typeface="Arial" charset="0"/>
              </a:rPr>
              <a:t>Como valorizar a todos, independentemente do cargo e função? </a:t>
            </a:r>
          </a:p>
          <a:p>
            <a:pPr eaLnBrk="1" hangingPunct="1"/>
            <a:endParaRPr lang="pt-BR" sz="2800" b="1" dirty="0">
              <a:solidFill>
                <a:srgbClr val="002060"/>
              </a:solidFill>
              <a:latin typeface="Arial" charset="0"/>
            </a:endParaRPr>
          </a:p>
          <a:p>
            <a:pPr algn="just" eaLnBrk="1" hangingPunct="1"/>
            <a:r>
              <a:rPr lang="pt-BR" sz="2400" dirty="0">
                <a:solidFill>
                  <a:srgbClr val="002060"/>
                </a:solidFill>
                <a:latin typeface="Arial" charset="0"/>
              </a:rPr>
              <a:t>Para conseguir isso, as discussões foram pautadas na horizontalidade das relações, de maneira a deixar claro que, naquele local, todos tinham conhecimentos e algo a dizer, logo, contribuições a serem feitas.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194" y="4207773"/>
            <a:ext cx="4163982" cy="2507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00286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>
                <a:alpha val="27843"/>
              </a:srgbClr>
            </a:gs>
            <a:gs pos="33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250824" y="273050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400" b="1" dirty="0">
                <a:solidFill>
                  <a:prstClr val="white"/>
                </a:solidFill>
                <a:latin typeface="Arial" charset="0"/>
              </a:rPr>
              <a:t>ENCONTRO TÉCNICO SABERES DA CASA</a:t>
            </a:r>
          </a:p>
        </p:txBody>
      </p:sp>
      <p:sp>
        <p:nvSpPr>
          <p:cNvPr id="5123" name="CaixaDeTexto 9"/>
          <p:cNvSpPr txBox="1">
            <a:spLocks noChangeArrowheads="1"/>
          </p:cNvSpPr>
          <p:nvPr/>
        </p:nvSpPr>
        <p:spPr bwMode="auto">
          <a:xfrm>
            <a:off x="107504" y="836712"/>
            <a:ext cx="8928992" cy="4185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800" b="1" dirty="0">
                <a:solidFill>
                  <a:srgbClr val="002060"/>
                </a:solidFill>
                <a:latin typeface="Arial" charset="0"/>
              </a:rPr>
              <a:t> Resultados obtidos</a:t>
            </a:r>
          </a:p>
          <a:p>
            <a:pPr eaLnBrk="1" hangingPunct="1"/>
            <a:endParaRPr lang="pt-BR" sz="2200" dirty="0">
              <a:solidFill>
                <a:srgbClr val="002060"/>
              </a:solidFill>
              <a:latin typeface="Arial" charset="0"/>
            </a:endParaRPr>
          </a:p>
          <a:p>
            <a:pPr marL="342900" indent="-342900" algn="just" eaLnBrk="1" hangingPunct="1">
              <a:buFont typeface="Arial" charset="0"/>
              <a:buChar char="•"/>
            </a:pPr>
            <a:r>
              <a:rPr lang="pt-BR" sz="2400" dirty="0">
                <a:solidFill>
                  <a:srgbClr val="002060"/>
                </a:solidFill>
                <a:latin typeface="Arial" charset="0"/>
              </a:rPr>
              <a:t>38 representantes dos setores envolvidos participaram do Encontro</a:t>
            </a:r>
          </a:p>
          <a:p>
            <a:pPr algn="just" eaLnBrk="1" hangingPunct="1"/>
            <a:endParaRPr lang="pt-BR" sz="2400" dirty="0">
              <a:solidFill>
                <a:srgbClr val="002060"/>
              </a:solidFill>
              <a:latin typeface="Arial" charset="0"/>
            </a:endParaRPr>
          </a:p>
          <a:p>
            <a:pPr marL="342900" indent="-342900" algn="just" eaLnBrk="1" hangingPunct="1">
              <a:buFont typeface="Arial" charset="0"/>
              <a:buChar char="•"/>
            </a:pPr>
            <a:r>
              <a:rPr lang="pt-BR" sz="2400" dirty="0">
                <a:solidFill>
                  <a:srgbClr val="002060"/>
                </a:solidFill>
                <a:latin typeface="Arial" charset="0"/>
              </a:rPr>
              <a:t>A formação circular propiciou a horizontalidade nas discussões.</a:t>
            </a:r>
          </a:p>
          <a:p>
            <a:pPr algn="just" eaLnBrk="1" hangingPunct="1"/>
            <a:endParaRPr lang="pt-BR" sz="2400" dirty="0">
              <a:solidFill>
                <a:srgbClr val="002060"/>
              </a:solidFill>
              <a:latin typeface="Arial" charset="0"/>
            </a:endParaRPr>
          </a:p>
          <a:p>
            <a:pPr marL="342900" indent="-342900" algn="just" eaLnBrk="1" hangingPunct="1">
              <a:buFont typeface="Arial" charset="0"/>
              <a:buChar char="•"/>
            </a:pPr>
            <a:r>
              <a:rPr lang="pt-BR" sz="2400" dirty="0">
                <a:solidFill>
                  <a:srgbClr val="002060"/>
                </a:solidFill>
                <a:latin typeface="Arial" charset="0"/>
              </a:rPr>
              <a:t>A divisão do encontro em dois dias distintos, além de não prejudicar as atividades realizadas pelos técnicos, propiciou a reflexão de questões trazidas à tona.</a:t>
            </a:r>
          </a:p>
        </p:txBody>
      </p:sp>
      <p:pic>
        <p:nvPicPr>
          <p:cNvPr id="2050" name="Picture 2" descr="Imagem relacio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536" y="4747895"/>
            <a:ext cx="2576960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63758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>
                <a:alpha val="27843"/>
              </a:srgbClr>
            </a:gs>
            <a:gs pos="33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250824" y="273050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400" b="1" dirty="0">
                <a:solidFill>
                  <a:prstClr val="white"/>
                </a:solidFill>
                <a:latin typeface="Arial" charset="0"/>
              </a:rPr>
              <a:t>ENCONTRO TÉCNICO SABERES DA CASA</a:t>
            </a:r>
          </a:p>
        </p:txBody>
      </p:sp>
      <p:sp>
        <p:nvSpPr>
          <p:cNvPr id="5123" name="CaixaDeTexto 9"/>
          <p:cNvSpPr txBox="1">
            <a:spLocks noChangeArrowheads="1"/>
          </p:cNvSpPr>
          <p:nvPr/>
        </p:nvSpPr>
        <p:spPr bwMode="auto">
          <a:xfrm>
            <a:off x="107504" y="836712"/>
            <a:ext cx="8928992" cy="47397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800" b="1" dirty="0">
                <a:solidFill>
                  <a:srgbClr val="002060"/>
                </a:solidFill>
                <a:latin typeface="Arial" charset="0"/>
              </a:rPr>
              <a:t> Resultados obtidos</a:t>
            </a:r>
          </a:p>
          <a:p>
            <a:pPr eaLnBrk="1" hangingPunct="1"/>
            <a:endParaRPr lang="pt-BR" sz="2200" dirty="0">
              <a:solidFill>
                <a:srgbClr val="002060"/>
              </a:solidFill>
              <a:latin typeface="Arial" charset="0"/>
            </a:endParaRPr>
          </a:p>
          <a:p>
            <a:pPr marL="342900" indent="-342900" algn="just" eaLnBrk="1" hangingPunct="1">
              <a:buFont typeface="Arial" charset="0"/>
              <a:buChar char="•"/>
            </a:pPr>
            <a:r>
              <a:rPr lang="pt-BR" sz="2800" dirty="0">
                <a:solidFill>
                  <a:srgbClr val="002060"/>
                </a:solidFill>
                <a:latin typeface="Arial" charset="0"/>
              </a:rPr>
              <a:t>A problemática enfrentada por moradores e colaboradores em reparos recorrentes foi explanada pelas assistentes sociais da empresa e pelos coordenadores e equipe operacional, levando os presentes à sensibilização empática sobre a questão.</a:t>
            </a:r>
          </a:p>
          <a:p>
            <a:pPr marL="342900" indent="-342900" algn="just" eaLnBrk="1" hangingPunct="1">
              <a:buFont typeface="Arial" charset="0"/>
              <a:buChar char="•"/>
            </a:pPr>
            <a:endParaRPr lang="pt-BR" sz="2800" dirty="0">
              <a:solidFill>
                <a:srgbClr val="002060"/>
              </a:solidFill>
              <a:latin typeface="Arial" charset="0"/>
            </a:endParaRPr>
          </a:p>
          <a:p>
            <a:pPr marL="342900" indent="-342900" algn="just" eaLnBrk="1" hangingPunct="1">
              <a:buFont typeface="Arial" charset="0"/>
              <a:buChar char="•"/>
            </a:pPr>
            <a:r>
              <a:rPr lang="pt-BR" sz="2800" dirty="0">
                <a:solidFill>
                  <a:srgbClr val="002060"/>
                </a:solidFill>
                <a:latin typeface="Arial" charset="0"/>
              </a:rPr>
              <a:t>A dinâmica do World Café, culminou no surgimento de diversas possibilidades de ação.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0509" y="5373217"/>
            <a:ext cx="3053491" cy="14664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22524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>
                <a:alpha val="27843"/>
              </a:srgbClr>
            </a:gs>
            <a:gs pos="33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250824" y="273050"/>
            <a:ext cx="728027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400" b="1" dirty="0">
                <a:solidFill>
                  <a:prstClr val="white"/>
                </a:solidFill>
                <a:latin typeface="Arial" charset="0"/>
              </a:rPr>
              <a:t>ENCONTRO TÉCNICO SABERES DA CASA</a:t>
            </a:r>
          </a:p>
          <a:p>
            <a:pPr eaLnBrk="1" hangingPunct="1"/>
            <a:r>
              <a:rPr lang="pt-BR" sz="2400" b="1" dirty="0">
                <a:solidFill>
                  <a:prstClr val="white"/>
                </a:solidFill>
                <a:latin typeface="Arial" charset="0"/>
              </a:rPr>
              <a:t>)</a:t>
            </a:r>
          </a:p>
        </p:txBody>
      </p:sp>
      <p:sp>
        <p:nvSpPr>
          <p:cNvPr id="5123" name="CaixaDeTexto 9"/>
          <p:cNvSpPr txBox="1">
            <a:spLocks noChangeArrowheads="1"/>
          </p:cNvSpPr>
          <p:nvPr/>
        </p:nvSpPr>
        <p:spPr bwMode="auto">
          <a:xfrm>
            <a:off x="107504" y="743142"/>
            <a:ext cx="8928992" cy="6463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pt-BR" sz="2800" b="1" dirty="0">
                <a:solidFill>
                  <a:srgbClr val="002060"/>
                </a:solidFill>
                <a:latin typeface="Arial" charset="0"/>
              </a:rPr>
              <a:t>Outros Resultados Obtidos</a:t>
            </a:r>
          </a:p>
          <a:p>
            <a:pPr eaLnBrk="1" hangingPunct="1"/>
            <a:endParaRPr lang="pt-BR" sz="2800" b="1" dirty="0">
              <a:solidFill>
                <a:srgbClr val="002060"/>
              </a:solidFill>
              <a:latin typeface="Arial" charset="0"/>
            </a:endParaRPr>
          </a:p>
          <a:p>
            <a:pPr algn="just" eaLnBrk="1" hangingPunct="1"/>
            <a:r>
              <a:rPr lang="pt-BR" sz="2800" dirty="0">
                <a:solidFill>
                  <a:srgbClr val="002060"/>
                </a:solidFill>
                <a:latin typeface="Arial" charset="0"/>
              </a:rPr>
              <a:t>A proposta foi bem aceita pelos técnicos, motivadora e instigante, além de ter sido experimentada como um instrumento promotor de autoestima, pois as sugestões levantadas nos grupos foram transformadas em um documento que foi encaminhado a gerência para que fosse verificada a sua viabilidade.</a:t>
            </a:r>
          </a:p>
          <a:p>
            <a:pPr algn="just" eaLnBrk="1" hangingPunct="1"/>
            <a:endParaRPr lang="pt-BR" sz="2800" dirty="0">
              <a:solidFill>
                <a:srgbClr val="002060"/>
              </a:solidFill>
              <a:latin typeface="Arial" charset="0"/>
            </a:endParaRPr>
          </a:p>
          <a:p>
            <a:pPr algn="just" eaLnBrk="1" hangingPunct="1"/>
            <a:r>
              <a:rPr lang="pt-BR" sz="2800" dirty="0">
                <a:solidFill>
                  <a:srgbClr val="002060"/>
                </a:solidFill>
                <a:latin typeface="Arial" charset="0"/>
              </a:rPr>
              <a:t>Para os Educadores Socioambientais do Programa CASA o principal produto da atividade foi a ampliação dos conhecimentos sobre a temática sanitária do município e a </a:t>
            </a:r>
            <a:r>
              <a:rPr lang="pt-BR" sz="2800" dirty="0" err="1">
                <a:solidFill>
                  <a:srgbClr val="002060"/>
                </a:solidFill>
                <a:latin typeface="Arial" charset="0"/>
              </a:rPr>
              <a:t>a</a:t>
            </a:r>
            <a:r>
              <a:rPr lang="pt-BR" sz="2800" dirty="0">
                <a:solidFill>
                  <a:srgbClr val="002060"/>
                </a:solidFill>
                <a:latin typeface="Arial" charset="0"/>
              </a:rPr>
              <a:t> aproximação do Programa de outros setores da empresa.</a:t>
            </a:r>
          </a:p>
          <a:p>
            <a:pPr eaLnBrk="1" hangingPunct="1"/>
            <a:endParaRPr lang="pt-BR" sz="2200" dirty="0">
              <a:solidFill>
                <a:srgbClr val="00206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36989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>
                <a:alpha val="27843"/>
              </a:srgbClr>
            </a:gs>
            <a:gs pos="33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250824" y="273050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400" b="1" dirty="0">
                <a:solidFill>
                  <a:prstClr val="white"/>
                </a:solidFill>
                <a:latin typeface="Arial" charset="0"/>
              </a:rPr>
              <a:t>ENCONTRO TÉCNICO SABERES DA CASA</a:t>
            </a:r>
          </a:p>
        </p:txBody>
      </p:sp>
      <p:sp>
        <p:nvSpPr>
          <p:cNvPr id="5123" name="CaixaDeTexto 9"/>
          <p:cNvSpPr txBox="1">
            <a:spLocks noChangeArrowheads="1"/>
          </p:cNvSpPr>
          <p:nvPr/>
        </p:nvSpPr>
        <p:spPr bwMode="auto">
          <a:xfrm>
            <a:off x="107504" y="734715"/>
            <a:ext cx="8928992" cy="6001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pt-BR" sz="2800" b="1" dirty="0">
                <a:solidFill>
                  <a:srgbClr val="002060"/>
                </a:solidFill>
                <a:latin typeface="Arial" charset="0"/>
              </a:rPr>
              <a:t>CONCLUSÃO</a:t>
            </a:r>
          </a:p>
          <a:p>
            <a:pPr eaLnBrk="1" hangingPunct="1"/>
            <a:endParaRPr lang="pt-BR" sz="2200" dirty="0">
              <a:solidFill>
                <a:srgbClr val="002060"/>
              </a:solidFill>
              <a:latin typeface="Arial" charset="0"/>
            </a:endParaRPr>
          </a:p>
          <a:p>
            <a:pPr algn="just" eaLnBrk="1" hangingPunct="1"/>
            <a:r>
              <a:rPr lang="pt-BR" sz="2400" dirty="0">
                <a:solidFill>
                  <a:srgbClr val="002060"/>
                </a:solidFill>
                <a:latin typeface="Arial" charset="0"/>
              </a:rPr>
              <a:t>É perfeitamente possível e necessária a promoção da interdisciplinaridade no campo da prestação de serviços em saneamento.</a:t>
            </a:r>
          </a:p>
          <a:p>
            <a:pPr algn="just" eaLnBrk="1" hangingPunct="1"/>
            <a:endParaRPr lang="pt-BR" sz="2400" dirty="0">
              <a:solidFill>
                <a:srgbClr val="002060"/>
              </a:solidFill>
              <a:latin typeface="Arial" charset="0"/>
            </a:endParaRPr>
          </a:p>
          <a:p>
            <a:pPr algn="just" eaLnBrk="1" hangingPunct="1"/>
            <a:r>
              <a:rPr lang="pt-BR" sz="2400" dirty="0">
                <a:solidFill>
                  <a:srgbClr val="002060"/>
                </a:solidFill>
                <a:latin typeface="Arial" charset="0"/>
              </a:rPr>
              <a:t>Encontros de Saberes Técnicos como este, ainda, podem promover protagonismo, motivação, alavancar o sentimento de pertencimento e de autoestima, além prover soluções, realmente, viáveis e benéficas a todos os envolvidos. </a:t>
            </a:r>
          </a:p>
          <a:p>
            <a:pPr algn="just" eaLnBrk="1" hangingPunct="1"/>
            <a:endParaRPr lang="pt-BR" sz="2400" dirty="0">
              <a:solidFill>
                <a:srgbClr val="002060"/>
              </a:solidFill>
              <a:latin typeface="Arial" charset="0"/>
            </a:endParaRPr>
          </a:p>
          <a:p>
            <a:pPr algn="just" eaLnBrk="1" hangingPunct="1"/>
            <a:r>
              <a:rPr lang="pt-BR" sz="2400" dirty="0">
                <a:solidFill>
                  <a:srgbClr val="002060"/>
                </a:solidFill>
                <a:latin typeface="Arial" charset="0"/>
              </a:rPr>
              <a:t>O trabalho foi bem sucedido, pois, desde seu inicio, nele se configura a pré-disposição e a colaboração de todas as partes envolvidas, deste modo, praticas similares carecem de possuir as mesmas atitudes em sua realização. </a:t>
            </a:r>
          </a:p>
          <a:p>
            <a:pPr eaLnBrk="1" hangingPunct="1"/>
            <a:endParaRPr lang="pt-BR" sz="2200" dirty="0">
              <a:solidFill>
                <a:srgbClr val="00206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95742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3322" y="-698296"/>
            <a:ext cx="9405692" cy="402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51032" y="3353044"/>
            <a:ext cx="8856984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tabLst>
                <a:tab pos="1520825" algn="l"/>
              </a:tabLst>
            </a:pPr>
            <a:r>
              <a:rPr lang="pt-BR" sz="2800" b="1" dirty="0">
                <a:solidFill>
                  <a:srgbClr val="002060"/>
                </a:solidFill>
                <a:latin typeface="Arial" charset="0"/>
              </a:rPr>
              <a:t>“Os rios não bebem sua própria água; as árvores não comem seus próprios frutos. O sol não brilha para si mesmo; e as flores não espalham sua fragrância para si. Viver para os outros é uma regra da natureza. (...) A vida é boa quando você está feliz; mas a vida é muito melhor quando os outros estão felizes por sua causa”.(Papa Francisco)</a:t>
            </a:r>
          </a:p>
        </p:txBody>
      </p:sp>
    </p:spTree>
    <p:extLst>
      <p:ext uri="{BB962C8B-B14F-4D97-AF65-F5344CB8AC3E}">
        <p14:creationId xmlns:p14="http://schemas.microsoft.com/office/powerpoint/2010/main" val="142116522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 txBox="1">
            <a:spLocks/>
          </p:cNvSpPr>
          <p:nvPr/>
        </p:nvSpPr>
        <p:spPr bwMode="auto">
          <a:xfrm>
            <a:off x="0" y="1052736"/>
            <a:ext cx="9144000" cy="936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>
            <a:lvl1pPr marL="457200" indent="-4572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2200" b="1" dirty="0">
                <a:solidFill>
                  <a:srgbClr val="000066"/>
                </a:solidFill>
                <a:latin typeface="Arial" charset="0"/>
              </a:rPr>
              <a:t>José Geraldo Ferreira</a:t>
            </a:r>
          </a:p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1600" b="1" i="1" dirty="0">
                <a:solidFill>
                  <a:srgbClr val="000066"/>
                </a:solidFill>
                <a:latin typeface="Arial" charset="0"/>
              </a:rPr>
              <a:t>Agente Técnico / Coordenadoria de Análise da Infraestrutura de Redes e Ligações </a:t>
            </a:r>
          </a:p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1600" i="1" dirty="0">
                <a:solidFill>
                  <a:srgbClr val="000066"/>
                </a:solidFill>
                <a:latin typeface="Arial" charset="0"/>
              </a:rPr>
              <a:t>(19)3735-5537 – josé.ferreira@sanasa.com.br</a:t>
            </a:r>
            <a:endParaRPr lang="pt-BR" sz="1600" i="1" dirty="0">
              <a:solidFill>
                <a:srgbClr val="0099FF"/>
              </a:solidFill>
              <a:latin typeface="Arial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3130</TotalTime>
  <Words>1684</Words>
  <Application>Microsoft Office PowerPoint</Application>
  <PresentationFormat>Apresentação na tela (4:3)</PresentationFormat>
  <Paragraphs>196</Paragraphs>
  <Slides>26</Slides>
  <Notes>20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6</vt:i4>
      </vt:variant>
      <vt:variant>
        <vt:lpstr>Títulos de slides</vt:lpstr>
      </vt:variant>
      <vt:variant>
        <vt:i4>26</vt:i4>
      </vt:variant>
    </vt:vector>
  </HeadingPairs>
  <TitlesOfParts>
    <vt:vector size="36" baseType="lpstr">
      <vt:lpstr>MS PGothic</vt:lpstr>
      <vt:lpstr>Arial</vt:lpstr>
      <vt:lpstr>Calibri</vt:lpstr>
      <vt:lpstr>Corbel</vt:lpstr>
      <vt:lpstr>1_Personalizar design</vt:lpstr>
      <vt:lpstr>Personalizar design</vt:lpstr>
      <vt:lpstr>3_Personalizar design</vt:lpstr>
      <vt:lpstr>2_Personalizar design</vt:lpstr>
      <vt:lpstr>4_Personalizar design</vt:lpstr>
      <vt:lpstr>5_Personalizar design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Alessandro Tetzner</dc:creator>
  <cp:lastModifiedBy>User</cp:lastModifiedBy>
  <cp:revision>115</cp:revision>
  <cp:lastPrinted>2013-03-06T14:17:17Z</cp:lastPrinted>
  <dcterms:created xsi:type="dcterms:W3CDTF">2013-01-21T13:05:03Z</dcterms:created>
  <dcterms:modified xsi:type="dcterms:W3CDTF">2018-05-29T01:20:44Z</dcterms:modified>
</cp:coreProperties>
</file>