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  <p:sldMasterId id="2147483652" r:id="rId2"/>
    <p:sldMasterId id="2147483660" r:id="rId3"/>
    <p:sldMasterId id="2147483656" r:id="rId4"/>
  </p:sldMasterIdLst>
  <p:notesMasterIdLst>
    <p:notesMasterId r:id="rId28"/>
  </p:notesMasterIdLst>
  <p:handoutMasterIdLst>
    <p:handoutMasterId r:id="rId29"/>
  </p:handoutMasterIdLst>
  <p:sldIdLst>
    <p:sldId id="260" r:id="rId5"/>
    <p:sldId id="263" r:id="rId6"/>
    <p:sldId id="258" r:id="rId7"/>
    <p:sldId id="264" r:id="rId8"/>
    <p:sldId id="265" r:id="rId9"/>
    <p:sldId id="266" r:id="rId10"/>
    <p:sldId id="268" r:id="rId11"/>
    <p:sldId id="269" r:id="rId12"/>
    <p:sldId id="267" r:id="rId13"/>
    <p:sldId id="274" r:id="rId14"/>
    <p:sldId id="270" r:id="rId15"/>
    <p:sldId id="271" r:id="rId16"/>
    <p:sldId id="272" r:id="rId17"/>
    <p:sldId id="273" r:id="rId18"/>
    <p:sldId id="275" r:id="rId19"/>
    <p:sldId id="276" r:id="rId20"/>
    <p:sldId id="277" r:id="rId21"/>
    <p:sldId id="278" r:id="rId22"/>
    <p:sldId id="281" r:id="rId23"/>
    <p:sldId id="282" r:id="rId24"/>
    <p:sldId id="279" r:id="rId25"/>
    <p:sldId id="280" r:id="rId26"/>
    <p:sldId id="261" r:id="rId27"/>
  </p:sldIdLst>
  <p:sldSz cx="9144000" cy="6858000" type="screen4x3"/>
  <p:notesSz cx="6811963" cy="9945688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33">
          <p15:clr>
            <a:srgbClr val="A4A3A4"/>
          </p15:clr>
        </p15:guide>
        <p15:guide id="2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14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444" y="-114"/>
      </p:cViewPr>
      <p:guideLst>
        <p:guide orient="horz" pos="3133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rvaldo\Documents\UNICAMP\IC\CONGRESSOS\dados1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rvaldo\Documents\UNICAMP\IC\CONGRESSOS\dados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1"/>
          <c:order val="1"/>
          <c:tx>
            <c:v>Efluente</c:v>
          </c:tx>
          <c:spPr>
            <a:ln w="25400">
              <a:solidFill>
                <a:srgbClr val="FF8080"/>
              </a:solidFill>
              <a:prstDash val="solid"/>
            </a:ln>
          </c:spPr>
          <c:marker>
            <c:symbol val="circle"/>
            <c:size val="3"/>
          </c:marker>
          <c:cat>
            <c:numRef>
              <c:f>Plan3!$A$3:$A$19</c:f>
              <c:numCache>
                <c:formatCode>mmm\-yy</c:formatCode>
                <c:ptCount val="17"/>
                <c:pt idx="0">
                  <c:v>42064</c:v>
                </c:pt>
                <c:pt idx="1">
                  <c:v>42095</c:v>
                </c:pt>
                <c:pt idx="2">
                  <c:v>42125</c:v>
                </c:pt>
                <c:pt idx="3">
                  <c:v>42156</c:v>
                </c:pt>
                <c:pt idx="4" formatCode="mm/dd/yy;@">
                  <c:v>42199</c:v>
                </c:pt>
                <c:pt idx="5" formatCode="mm/dd/yy;@">
                  <c:v>42200</c:v>
                </c:pt>
                <c:pt idx="6" formatCode="mm/dd/yy;@">
                  <c:v>42201</c:v>
                </c:pt>
                <c:pt idx="7" formatCode="mm/dd/yy;@">
                  <c:v>42203</c:v>
                </c:pt>
                <c:pt idx="8" formatCode="mm/dd/yy;@">
                  <c:v>42204</c:v>
                </c:pt>
                <c:pt idx="9" formatCode="mm/dd/yy;@">
                  <c:v>42205</c:v>
                </c:pt>
                <c:pt idx="10">
                  <c:v>42217</c:v>
                </c:pt>
                <c:pt idx="11">
                  <c:v>42248</c:v>
                </c:pt>
                <c:pt idx="12">
                  <c:v>42278</c:v>
                </c:pt>
                <c:pt idx="13">
                  <c:v>42309</c:v>
                </c:pt>
                <c:pt idx="14">
                  <c:v>42339</c:v>
                </c:pt>
                <c:pt idx="15">
                  <c:v>42370</c:v>
                </c:pt>
                <c:pt idx="16">
                  <c:v>42401</c:v>
                </c:pt>
              </c:numCache>
            </c:numRef>
          </c:cat>
          <c:val>
            <c:numRef>
              <c:f>Plan3!$D$3:$D$19</c:f>
              <c:numCache>
                <c:formatCode>General</c:formatCode>
                <c:ptCount val="17"/>
                <c:pt idx="0">
                  <c:v>28</c:v>
                </c:pt>
                <c:pt idx="1">
                  <c:v>26</c:v>
                </c:pt>
                <c:pt idx="2">
                  <c:v>28</c:v>
                </c:pt>
                <c:pt idx="3">
                  <c:v>16</c:v>
                </c:pt>
                <c:pt idx="4">
                  <c:v>29</c:v>
                </c:pt>
                <c:pt idx="5">
                  <c:v>33</c:v>
                </c:pt>
                <c:pt idx="6">
                  <c:v>29</c:v>
                </c:pt>
                <c:pt idx="7">
                  <c:v>32</c:v>
                </c:pt>
                <c:pt idx="8">
                  <c:v>25</c:v>
                </c:pt>
                <c:pt idx="9">
                  <c:v>23</c:v>
                </c:pt>
                <c:pt idx="10">
                  <c:v>27</c:v>
                </c:pt>
                <c:pt idx="11">
                  <c:v>33</c:v>
                </c:pt>
                <c:pt idx="12">
                  <c:v>28</c:v>
                </c:pt>
                <c:pt idx="13">
                  <c:v>26</c:v>
                </c:pt>
                <c:pt idx="14">
                  <c:v>31</c:v>
                </c:pt>
                <c:pt idx="15">
                  <c:v>26</c:v>
                </c:pt>
                <c:pt idx="16">
                  <c:v>26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63124608"/>
        <c:axId val="364052480"/>
      </c:lineChart>
      <c:lineChart>
        <c:grouping val="standard"/>
        <c:varyColors val="0"/>
        <c:ser>
          <c:idx val="0"/>
          <c:order val="0"/>
          <c:tx>
            <c:v>Afluente</c:v>
          </c:tx>
          <c:spPr>
            <a:ln w="25400">
              <a:solidFill>
                <a:srgbClr val="993366"/>
              </a:solidFill>
              <a:prstDash val="solid"/>
            </a:ln>
          </c:spPr>
          <c:marker>
            <c:symbol val="circle"/>
            <c:size val="3"/>
          </c:marker>
          <c:cat>
            <c:numRef>
              <c:f>Plan3!$A$3:$A$19</c:f>
              <c:numCache>
                <c:formatCode>mmm\-yy</c:formatCode>
                <c:ptCount val="17"/>
                <c:pt idx="0">
                  <c:v>42064</c:v>
                </c:pt>
                <c:pt idx="1">
                  <c:v>42095</c:v>
                </c:pt>
                <c:pt idx="2">
                  <c:v>42125</c:v>
                </c:pt>
                <c:pt idx="3">
                  <c:v>42156</c:v>
                </c:pt>
                <c:pt idx="4" formatCode="mm/dd/yy;@">
                  <c:v>42199</c:v>
                </c:pt>
                <c:pt idx="5" formatCode="mm/dd/yy;@">
                  <c:v>42200</c:v>
                </c:pt>
                <c:pt idx="6" formatCode="mm/dd/yy;@">
                  <c:v>42201</c:v>
                </c:pt>
                <c:pt idx="7" formatCode="mm/dd/yy;@">
                  <c:v>42203</c:v>
                </c:pt>
                <c:pt idx="8" formatCode="mm/dd/yy;@">
                  <c:v>42204</c:v>
                </c:pt>
                <c:pt idx="9" formatCode="mm/dd/yy;@">
                  <c:v>42205</c:v>
                </c:pt>
                <c:pt idx="10">
                  <c:v>42217</c:v>
                </c:pt>
                <c:pt idx="11">
                  <c:v>42248</c:v>
                </c:pt>
                <c:pt idx="12">
                  <c:v>42278</c:v>
                </c:pt>
                <c:pt idx="13">
                  <c:v>42309</c:v>
                </c:pt>
                <c:pt idx="14">
                  <c:v>42339</c:v>
                </c:pt>
                <c:pt idx="15">
                  <c:v>42370</c:v>
                </c:pt>
                <c:pt idx="16">
                  <c:v>42401</c:v>
                </c:pt>
              </c:numCache>
            </c:numRef>
          </c:cat>
          <c:val>
            <c:numRef>
              <c:f>Plan3!$B$3:$B$19</c:f>
              <c:numCache>
                <c:formatCode>General</c:formatCode>
                <c:ptCount val="17"/>
                <c:pt idx="0">
                  <c:v>380452</c:v>
                </c:pt>
                <c:pt idx="1">
                  <c:v>503749</c:v>
                </c:pt>
                <c:pt idx="2">
                  <c:v>559862</c:v>
                </c:pt>
                <c:pt idx="3">
                  <c:v>664365</c:v>
                </c:pt>
                <c:pt idx="4">
                  <c:v>495342</c:v>
                </c:pt>
                <c:pt idx="5">
                  <c:v>443152</c:v>
                </c:pt>
                <c:pt idx="6">
                  <c:v>614771</c:v>
                </c:pt>
                <c:pt idx="7">
                  <c:v>336559</c:v>
                </c:pt>
                <c:pt idx="8">
                  <c:v>399133</c:v>
                </c:pt>
                <c:pt idx="9">
                  <c:v>428926</c:v>
                </c:pt>
                <c:pt idx="10">
                  <c:v>374306</c:v>
                </c:pt>
                <c:pt idx="11">
                  <c:v>355582</c:v>
                </c:pt>
                <c:pt idx="12">
                  <c:v>406206</c:v>
                </c:pt>
                <c:pt idx="13">
                  <c:v>375534</c:v>
                </c:pt>
                <c:pt idx="14">
                  <c:v>380281</c:v>
                </c:pt>
                <c:pt idx="15">
                  <c:v>338004</c:v>
                </c:pt>
                <c:pt idx="16">
                  <c:v>340761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64054400"/>
        <c:axId val="364055936"/>
      </c:lineChart>
      <c:catAx>
        <c:axId val="36312460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200" b="1"/>
                </a:pPr>
                <a:r>
                  <a:rPr lang="en-US" sz="1200" b="1"/>
                  <a:t>Data da coleta</a:t>
                </a:r>
              </a:p>
            </c:rich>
          </c:tx>
          <c:layout/>
          <c:overlay val="0"/>
        </c:title>
        <c:numFmt formatCode="mmm\-yy" sourceLinked="0"/>
        <c:majorTickMark val="none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-5400000" vert="horz"/>
          <a:lstStyle/>
          <a:p>
            <a:pPr>
              <a:defRPr/>
            </a:pPr>
            <a:endParaRPr lang="en-US"/>
          </a:p>
        </c:txPr>
        <c:crossAx val="364052480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364052480"/>
        <c:scaling>
          <c:orientation val="minMax"/>
          <c:max val="60"/>
          <c:min val="10"/>
        </c:scaling>
        <c:delete val="0"/>
        <c:axPos val="l"/>
        <c:majorGridlines>
          <c:spPr>
            <a:ln w="3175">
              <a:noFill/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200" b="1"/>
                </a:pPr>
                <a:r>
                  <a:rPr lang="en-GB" sz="1200" b="1"/>
                  <a:t>Efluente (ng L-1)</a:t>
                </a:r>
              </a:p>
            </c:rich>
          </c:tx>
          <c:layout>
            <c:manualLayout>
              <c:xMode val="edge"/>
              <c:yMode val="edge"/>
              <c:x val="1.4342538442249671E-2"/>
              <c:y val="0.30759729978278422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en-US"/>
          </a:p>
        </c:txPr>
        <c:crossAx val="363124608"/>
        <c:crosses val="autoZero"/>
        <c:crossBetween val="between"/>
      </c:valAx>
      <c:catAx>
        <c:axId val="364054400"/>
        <c:scaling>
          <c:orientation val="minMax"/>
        </c:scaling>
        <c:delete val="1"/>
        <c:axPos val="b"/>
        <c:numFmt formatCode="mmm\-yy" sourceLinked="1"/>
        <c:majorTickMark val="out"/>
        <c:minorTickMark val="none"/>
        <c:tickLblPos val="nextTo"/>
        <c:crossAx val="364055936"/>
        <c:crosses val="autoZero"/>
        <c:auto val="0"/>
        <c:lblAlgn val="ctr"/>
        <c:lblOffset val="100"/>
        <c:noMultiLvlLbl val="0"/>
      </c:catAx>
      <c:valAx>
        <c:axId val="364055936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en-US"/>
          </a:p>
        </c:txPr>
        <c:crossAx val="364054400"/>
        <c:crosses val="max"/>
        <c:crossBetween val="between"/>
        <c:dispUnits>
          <c:builtInUnit val="thousands"/>
          <c:dispUnitsLbl>
            <c:layout>
              <c:manualLayout>
                <c:xMode val="edge"/>
                <c:yMode val="edge"/>
                <c:x val="0.81550999030493798"/>
                <c:y val="0.24472070915552152"/>
              </c:manualLayout>
            </c:layout>
            <c:tx>
              <c:rich>
                <a:bodyPr/>
                <a:lstStyle/>
                <a:p>
                  <a:pPr>
                    <a:defRPr sz="1200" b="1"/>
                  </a:pPr>
                  <a:r>
                    <a:rPr lang="en-US" sz="1200" b="1"/>
                    <a:t>Afluente (x10³</a:t>
                  </a:r>
                  <a:r>
                    <a:rPr lang="en-GB" sz="1200" b="1"/>
                    <a:t>ng L-1)</a:t>
                  </a:r>
                  <a:endParaRPr lang="en-US" sz="1200" b="1"/>
                </a:p>
              </c:rich>
            </c:tx>
          </c:dispUnitsLbl>
        </c:dispUnits>
      </c:valAx>
      <c:spPr>
        <a:solidFill>
          <a:srgbClr val="FFFFFF"/>
        </a:solidFill>
        <a:ln w="25400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12700">
      <a:noFill/>
      <a:prstDash val="solid"/>
    </a:ln>
  </c:spPr>
  <c:txPr>
    <a:bodyPr/>
    <a:lstStyle/>
    <a:p>
      <a:pPr>
        <a:defRPr sz="11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1"/>
          <c:order val="1"/>
          <c:tx>
            <c:v>Efluente</c:v>
          </c:tx>
          <c:spPr>
            <a:ln w="25400">
              <a:solidFill>
                <a:srgbClr val="993366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993366"/>
              </a:solidFill>
              <a:ln>
                <a:solidFill>
                  <a:srgbClr val="993366"/>
                </a:solidFill>
                <a:prstDash val="solid"/>
              </a:ln>
            </c:spPr>
          </c:marker>
          <c:cat>
            <c:numRef>
              <c:f>Plan3!$A$7:$A$12</c:f>
              <c:numCache>
                <c:formatCode>mm/dd/yy;@</c:formatCode>
                <c:ptCount val="6"/>
                <c:pt idx="0">
                  <c:v>42199</c:v>
                </c:pt>
                <c:pt idx="1">
                  <c:v>42200</c:v>
                </c:pt>
                <c:pt idx="2">
                  <c:v>42201</c:v>
                </c:pt>
                <c:pt idx="3">
                  <c:v>42203</c:v>
                </c:pt>
                <c:pt idx="4">
                  <c:v>42204</c:v>
                </c:pt>
                <c:pt idx="5">
                  <c:v>42205</c:v>
                </c:pt>
              </c:numCache>
            </c:numRef>
          </c:cat>
          <c:val>
            <c:numRef>
              <c:f>Plan3!$D$7:$D$12</c:f>
              <c:numCache>
                <c:formatCode>General</c:formatCode>
                <c:ptCount val="6"/>
                <c:pt idx="0">
                  <c:v>29</c:v>
                </c:pt>
                <c:pt idx="1">
                  <c:v>33</c:v>
                </c:pt>
                <c:pt idx="2">
                  <c:v>29</c:v>
                </c:pt>
                <c:pt idx="3">
                  <c:v>32</c:v>
                </c:pt>
                <c:pt idx="4">
                  <c:v>25</c:v>
                </c:pt>
                <c:pt idx="5">
                  <c:v>23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64099456"/>
        <c:axId val="364106112"/>
      </c:lineChart>
      <c:lineChart>
        <c:grouping val="standard"/>
        <c:varyColors val="0"/>
        <c:ser>
          <c:idx val="0"/>
          <c:order val="0"/>
          <c:tx>
            <c:v>Afluente</c:v>
          </c:tx>
          <c:spPr>
            <a:ln w="25400">
              <a:solidFill>
                <a:srgbClr val="666699"/>
              </a:solidFill>
              <a:prstDash val="solid"/>
            </a:ln>
          </c:spPr>
          <c:marker>
            <c:symbol val="diamond"/>
            <c:size val="5"/>
            <c:spPr>
              <a:solidFill>
                <a:srgbClr val="666699"/>
              </a:solidFill>
              <a:ln>
                <a:solidFill>
                  <a:srgbClr val="666699"/>
                </a:solidFill>
                <a:prstDash val="solid"/>
              </a:ln>
            </c:spPr>
          </c:marker>
          <c:cat>
            <c:numRef>
              <c:f>Plan3!$A$7:$A$12</c:f>
              <c:numCache>
                <c:formatCode>mm/dd/yy;@</c:formatCode>
                <c:ptCount val="6"/>
                <c:pt idx="0">
                  <c:v>42199</c:v>
                </c:pt>
                <c:pt idx="1">
                  <c:v>42200</c:v>
                </c:pt>
                <c:pt idx="2">
                  <c:v>42201</c:v>
                </c:pt>
                <c:pt idx="3">
                  <c:v>42203</c:v>
                </c:pt>
                <c:pt idx="4">
                  <c:v>42204</c:v>
                </c:pt>
                <c:pt idx="5">
                  <c:v>42205</c:v>
                </c:pt>
              </c:numCache>
            </c:numRef>
          </c:cat>
          <c:val>
            <c:numRef>
              <c:f>Plan3!$B$7:$B$12</c:f>
              <c:numCache>
                <c:formatCode>General</c:formatCode>
                <c:ptCount val="6"/>
                <c:pt idx="0">
                  <c:v>495342</c:v>
                </c:pt>
                <c:pt idx="1">
                  <c:v>443152</c:v>
                </c:pt>
                <c:pt idx="2">
                  <c:v>614771</c:v>
                </c:pt>
                <c:pt idx="3">
                  <c:v>336559</c:v>
                </c:pt>
                <c:pt idx="4">
                  <c:v>399133</c:v>
                </c:pt>
                <c:pt idx="5">
                  <c:v>428926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64108032"/>
        <c:axId val="364113920"/>
      </c:lineChart>
      <c:catAx>
        <c:axId val="36409945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200"/>
                </a:pPr>
                <a:r>
                  <a:rPr lang="en-US" sz="1200" b="1"/>
                  <a:t>Data</a:t>
                </a:r>
                <a:r>
                  <a:rPr lang="en-US" sz="1200" b="1" baseline="0"/>
                  <a:t> da coleta</a:t>
                </a:r>
                <a:endParaRPr lang="en-US" sz="1200" b="1"/>
              </a:p>
            </c:rich>
          </c:tx>
          <c:layout/>
          <c:overlay val="0"/>
        </c:title>
        <c:numFmt formatCode="m/d/yyyy" sourceLinked="0"/>
        <c:majorTickMark val="none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-18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364106112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364106112"/>
        <c:scaling>
          <c:orientation val="minMax"/>
          <c:max val="60"/>
          <c:min val="10"/>
        </c:scaling>
        <c:delete val="0"/>
        <c:axPos val="l"/>
        <c:majorGridlines>
          <c:spPr>
            <a:ln w="3175">
              <a:noFill/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2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en-GB" sz="1200" b="1" i="0" u="none" strike="noStrike" baseline="0">
                    <a:solidFill>
                      <a:srgbClr val="000000"/>
                    </a:solidFill>
                    <a:latin typeface="Calibri"/>
                  </a:rPr>
                  <a:t>Efluente ( ng L</a:t>
                </a:r>
                <a:r>
                  <a:rPr lang="en-GB" sz="1200" b="1" i="0" u="none" strike="noStrike" baseline="30000">
                    <a:solidFill>
                      <a:srgbClr val="000000"/>
                    </a:solidFill>
                    <a:latin typeface="Calibri"/>
                  </a:rPr>
                  <a:t>-1</a:t>
                </a:r>
                <a:r>
                  <a:rPr lang="en-GB" sz="1200" b="1" i="0" u="none" strike="noStrike" baseline="0">
                    <a:solidFill>
                      <a:srgbClr val="000000"/>
                    </a:solidFill>
                    <a:latin typeface="Calibri"/>
                  </a:rPr>
                  <a:t>)</a:t>
                </a:r>
                <a:endParaRPr lang="en-GB" sz="1200" b="1" i="0" u="none" strike="noStrike" baseline="30000">
                  <a:solidFill>
                    <a:srgbClr val="000000"/>
                  </a:solidFill>
                  <a:latin typeface="Calibri"/>
                </a:endParaRP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1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364099456"/>
        <c:crosses val="autoZero"/>
        <c:crossBetween val="between"/>
      </c:valAx>
      <c:catAx>
        <c:axId val="364108032"/>
        <c:scaling>
          <c:orientation val="minMax"/>
        </c:scaling>
        <c:delete val="1"/>
        <c:axPos val="b"/>
        <c:numFmt formatCode="mm/dd/yy;@" sourceLinked="1"/>
        <c:majorTickMark val="out"/>
        <c:minorTickMark val="none"/>
        <c:tickLblPos val="nextTo"/>
        <c:crossAx val="364113920"/>
        <c:crosses val="autoZero"/>
        <c:auto val="0"/>
        <c:lblAlgn val="ctr"/>
        <c:lblOffset val="100"/>
        <c:noMultiLvlLbl val="0"/>
      </c:catAx>
      <c:valAx>
        <c:axId val="364113920"/>
        <c:scaling>
          <c:orientation val="minMax"/>
        </c:scaling>
        <c:delete val="0"/>
        <c:axPos val="r"/>
        <c:title>
          <c:tx>
            <c:rich>
              <a:bodyPr/>
              <a:lstStyle/>
              <a:p>
                <a:pPr>
                  <a:defRPr sz="12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en-GB" sz="1200" b="1" i="0" u="none" strike="noStrike" baseline="0">
                    <a:solidFill>
                      <a:srgbClr val="000000"/>
                    </a:solidFill>
                    <a:latin typeface="Calibri"/>
                  </a:rPr>
                  <a:t>Afluente (x10³ ng L</a:t>
                </a:r>
                <a:r>
                  <a:rPr lang="en-GB" sz="1200" b="1" i="0" u="none" strike="noStrike" baseline="30000">
                    <a:solidFill>
                      <a:srgbClr val="000000"/>
                    </a:solidFill>
                    <a:latin typeface="Calibri"/>
                  </a:rPr>
                  <a:t>-1</a:t>
                </a:r>
                <a:r>
                  <a:rPr lang="en-GB" sz="1200" b="1" i="0" u="none" strike="noStrike" baseline="0">
                    <a:solidFill>
                      <a:srgbClr val="000000"/>
                    </a:solidFill>
                    <a:latin typeface="Calibri"/>
                  </a:rPr>
                  <a:t>)</a:t>
                </a:r>
                <a:endParaRPr lang="en-GB" sz="1200" b="1" i="0" u="none" strike="noStrike" baseline="30000">
                  <a:solidFill>
                    <a:srgbClr val="000000"/>
                  </a:solidFill>
                  <a:latin typeface="Calibri"/>
                </a:endParaRP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11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en-US"/>
          </a:p>
        </c:txPr>
        <c:crossAx val="364108032"/>
        <c:crosses val="max"/>
        <c:crossBetween val="between"/>
        <c:dispUnits>
          <c:builtInUnit val="thousands"/>
        </c:dispUnits>
      </c:valAx>
      <c:spPr>
        <a:solidFill>
          <a:srgbClr val="FFFFFF"/>
        </a:solidFill>
        <a:ln w="25400">
          <a:noFill/>
        </a:ln>
      </c:spPr>
    </c:plotArea>
    <c:legend>
      <c:legendPos val="r"/>
      <c:layout/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12700">
      <a:noFill/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72E9157-3A58-428D-996D-E95586FF3AA4}" type="datetimeFigureOut">
              <a:rPr lang="pt-BR"/>
              <a:pPr>
                <a:defRPr/>
              </a:pPr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B13246-6FF8-4E0E-A681-39FA5BD42C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49808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B78D23A-233E-4615-BA27-690AC0C07E4E}" type="datetimeFigureOut">
              <a:rPr lang="pt-BR"/>
              <a:pPr>
                <a:defRPr/>
              </a:pPr>
              <a:t>27/05/2018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73637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05" tIns="45802" rIns="91605" bIns="45802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0879" y="4724759"/>
            <a:ext cx="5450207" cy="4475083"/>
          </a:xfrm>
          <a:prstGeom prst="rect">
            <a:avLst/>
          </a:prstGeom>
        </p:spPr>
        <p:txBody>
          <a:bodyPr vert="horz" lIns="91605" tIns="45802" rIns="91605" bIns="45802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33A7DE-072A-4DC8-B5B5-8CAB5AEC6A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15767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pt-BR" smtClean="0"/>
          </a:p>
        </p:txBody>
      </p:sp>
    </p:spTree>
    <p:extLst>
      <p:ext uri="{BB962C8B-B14F-4D97-AF65-F5344CB8AC3E}">
        <p14:creationId xmlns:p14="http://schemas.microsoft.com/office/powerpoint/2010/main" val="1448987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557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944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3"/>
          <p:cNvSpPr>
            <a:spLocks noGrp="1"/>
          </p:cNvSpPr>
          <p:nvPr>
            <p:ph type="dt" sz="half" idx="10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EB1460-7273-4584-9965-A840E3A6DFF2}" type="datetimeFigureOut">
              <a:rPr lang="en-GB"/>
              <a:pPr>
                <a:defRPr/>
              </a:pPr>
              <a:t>27/05/2018</a:t>
            </a:fld>
            <a:endParaRPr lang="en-GB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Espaço Reservado para Número de Slide 22"/>
          <p:cNvSpPr>
            <a:spLocks noGrp="1"/>
          </p:cNvSpPr>
          <p:nvPr>
            <p:ph type="sldNum" sz="quarter" idx="12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2125CA-469E-40AF-86D9-FE56F29BE596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994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/>
          <a:lstStyle/>
          <a:p>
            <a:r>
              <a:rPr lang="pt-BR" dirty="0" smtClean="0"/>
              <a:t>Clique para editar o título mestre</a:t>
            </a:r>
            <a:endParaRPr lang="en-US" dirty="0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6"/>
          <p:cNvSpPr>
            <a:spLocks noGrp="1"/>
          </p:cNvSpPr>
          <p:nvPr>
            <p:ph type="dt" sz="half" idx="10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8AD20AB-393C-45C4-9C6C-40823B00E7C2}" type="datetimeFigureOut">
              <a:rPr lang="en-GB"/>
              <a:pPr>
                <a:defRPr/>
              </a:pPr>
              <a:t>27/05/2018</a:t>
            </a:fld>
            <a:endParaRPr lang="en-GB"/>
          </a:p>
        </p:txBody>
      </p:sp>
      <p:sp>
        <p:nvSpPr>
          <p:cNvPr id="5" name="Espaço Reservado para Número de Slide 8"/>
          <p:cNvSpPr>
            <a:spLocks noGrp="1"/>
          </p:cNvSpPr>
          <p:nvPr>
            <p:ph type="sldNum" sz="quarter" idx="11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2DECF51-BEDA-4690-A25A-77B5EE11682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  <p:sp>
        <p:nvSpPr>
          <p:cNvPr id="6" name="Espaço Reservado para Rodapé 9"/>
          <p:cNvSpPr>
            <a:spLocks noGrp="1"/>
          </p:cNvSpPr>
          <p:nvPr>
            <p:ph type="ftr" sz="quarter" idx="12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390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5156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995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4" Type="http://schemas.openxmlformats.org/officeDocument/2006/relationships/theme" Target="../theme/theme2.xml"/><Relationship Id="rId9" Type="http://schemas.microsoft.com/office/2007/relationships/hdphoto" Target="../media/hdphoto1.wdp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668088"/>
            <a:ext cx="1979712" cy="74443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527" y="5733256"/>
            <a:ext cx="1631025" cy="580245"/>
          </a:xfrm>
          <a:prstGeom prst="rect">
            <a:avLst/>
          </a:prstGeom>
        </p:spPr>
      </p:pic>
      <p:pic>
        <p:nvPicPr>
          <p:cNvPr id="5" name="Picture 2" descr="logo congresso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3192289" cy="1224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07176"/>
            <a:ext cx="1251664" cy="81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 userDrawn="1"/>
        </p:nvSpPr>
        <p:spPr>
          <a:xfrm>
            <a:off x="6704969" y="219799"/>
            <a:ext cx="888385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000" b="1" cap="none" spc="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1000" b="1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tângulo de cantos arredondados 3"/>
          <p:cNvSpPr/>
          <p:nvPr userDrawn="1"/>
        </p:nvSpPr>
        <p:spPr>
          <a:xfrm>
            <a:off x="250825" y="215900"/>
            <a:ext cx="7273925" cy="620713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5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 b="10418"/>
          <a:stretch/>
        </p:blipFill>
        <p:spPr bwMode="auto">
          <a:xfrm>
            <a:off x="7612903" y="288007"/>
            <a:ext cx="1351585" cy="47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logo congresso"/>
          <p:cNvPicPr>
            <a:picLocks noChangeAspect="1" noChangeArrowheads="1"/>
          </p:cNvPicPr>
          <p:nvPr userDrawn="1"/>
        </p:nvPicPr>
        <p:blipFill>
          <a:blip r:embed="rId7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ângulo 9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800" b="1" cap="none" spc="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62" r:id="rId2"/>
    <p:sldLayoutId id="2147483663" r:id="rId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1" name="Picture 2" descr="logo congress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 smtClean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  <a:endParaRPr lang="pt-BR" sz="800" b="1" cap="none" spc="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72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7" name="CaixaDeTexto 5"/>
          <p:cNvSpPr txBox="1">
            <a:spLocks noChangeArrowheads="1"/>
          </p:cNvSpPr>
          <p:nvPr userDrawn="1"/>
        </p:nvSpPr>
        <p:spPr bwMode="auto">
          <a:xfrm>
            <a:off x="395288" y="1675542"/>
            <a:ext cx="8353425" cy="398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0066"/>
                </a:solidFill>
              </a:rPr>
              <a:t>____________________________________________________________</a:t>
            </a: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DIRETORIA EXECUTIVA DA SANASA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presidente 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- </a:t>
            </a:r>
            <a:r>
              <a:rPr lang="pt-BR" sz="1600" kern="1200" dirty="0" err="1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Arly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 de Lara  </a:t>
            </a:r>
            <a:r>
              <a:rPr lang="pt-BR" sz="1600" kern="1200" dirty="0" err="1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Romêo</a:t>
            </a:r>
            <a:endParaRPr lang="pt-BR" sz="1600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Chefe de Gabinete/Procuradora Geral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</a:t>
            </a:r>
            <a:r>
              <a:rPr lang="pt-BR" sz="16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Maria Paula Balesteros Silva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Administrativo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Paulo Jorge Zeraik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Comercial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Luiz Fernando Lopes</a:t>
            </a:r>
            <a:endParaRPr lang="pt-BR" sz="1600" b="1" kern="1200" dirty="0" smtClean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Financeiro e de Rel. com Investidores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Pedro Cláudio da Silva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Técnico </a:t>
            </a:r>
            <a:r>
              <a:rPr lang="pt-BR" sz="1600" kern="1200" dirty="0" smtClean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Marco Antônio dos Santos</a:t>
            </a:r>
          </a:p>
          <a:p>
            <a:pPr algn="ctr" eaLnBrk="1" hangingPunct="1">
              <a:lnSpc>
                <a:spcPct val="150000"/>
              </a:lnSpc>
            </a:pPr>
            <a:endParaRPr lang="pt-BR" sz="1000" b="1" dirty="0" smtClean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2000" b="1" dirty="0" smtClean="0">
                <a:solidFill>
                  <a:srgbClr val="002060"/>
                </a:solidFill>
              </a:rPr>
              <a:t>www.sanasa.com.br    0800 77 21 195</a:t>
            </a:r>
            <a:endParaRPr lang="pt-BR" dirty="0" smtClean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3" y="5756561"/>
            <a:ext cx="1646701" cy="61921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913" y="5809134"/>
            <a:ext cx="1405985" cy="50018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revistape.com.br/artigo-tecnico/aspectos-tecnicos-e-operacionais-da-epar-capivari-ii/2206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7.jp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467544" y="1484784"/>
            <a:ext cx="8065269" cy="208823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099" name="CaixaDeTexto 2"/>
          <p:cNvSpPr txBox="1">
            <a:spLocks noChangeArrowheads="1"/>
          </p:cNvSpPr>
          <p:nvPr/>
        </p:nvSpPr>
        <p:spPr bwMode="auto">
          <a:xfrm>
            <a:off x="755265" y="1620959"/>
            <a:ext cx="7489825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800" b="1" dirty="0"/>
              <a:t>DETERMINAÇÃO DA CAPACIDADE DE REMOÇÃO DE CONTAMINANTES EMERGENTES EM ESTAÇÃO PRODUTORA DE ÁGUA DE REÚSO QUE EMPREGA O SISTEMA DE TRATAMENTO MBR</a:t>
            </a:r>
            <a:endParaRPr lang="en-US" sz="2800" dirty="0"/>
          </a:p>
          <a:p>
            <a:pPr algn="ctr" eaLnBrk="1" hangingPunct="1"/>
            <a:endParaRPr lang="pt-BR" sz="2800" b="1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718195" y="4005064"/>
            <a:ext cx="58146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457200"/>
            <a:r>
              <a:rPr lang="pt-BR" sz="2400" b="1" baseline="30000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Autores:</a:t>
            </a:r>
            <a:r>
              <a:rPr lang="pt-BR" sz="24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</a:t>
            </a:r>
          </a:p>
          <a:p>
            <a:pPr algn="r" defTabSz="457200"/>
            <a:r>
              <a:rPr lang="pt-BR" sz="2000" b="1" dirty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</a:t>
            </a:r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         Edilaine Lima</a:t>
            </a:r>
          </a:p>
          <a:p>
            <a:pPr algn="r" defTabSz="457200"/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Romeu </a:t>
            </a:r>
            <a:r>
              <a:rPr lang="pt-BR" sz="2000" b="1" dirty="0" err="1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Cantusio</a:t>
            </a:r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           </a:t>
            </a:r>
          </a:p>
          <a:p>
            <a:pPr algn="r" defTabSz="457200"/>
            <a:r>
              <a:rPr lang="pt-BR" sz="2000" b="1" dirty="0" err="1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Cassiana</a:t>
            </a:r>
            <a:r>
              <a:rPr lang="pt-BR" sz="2000" b="1" dirty="0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 </a:t>
            </a:r>
            <a:r>
              <a:rPr lang="pt-BR" sz="2000" b="1" dirty="0" err="1" smtClean="0">
                <a:solidFill>
                  <a:schemeClr val="tx2"/>
                </a:solidFill>
                <a:ea typeface="MS PGothic" panose="020B0600070205080204" pitchFamily="34" charset="-128"/>
                <a:cs typeface="+mn-cs"/>
              </a:rPr>
              <a:t>Montagner</a:t>
            </a:r>
            <a:endParaRPr lang="pt-BR" sz="2000" b="1" dirty="0">
              <a:solidFill>
                <a:schemeClr val="tx2"/>
              </a:solidFill>
              <a:ea typeface="MS PGothic" panose="020B0600070205080204" pitchFamily="34" charset="-128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82415"/>
            <a:ext cx="727280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MUNICÍPIO DE CAMPINAS-SP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07504" y="869455"/>
            <a:ext cx="8280920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pt-BR" sz="2200" b="1" dirty="0">
                <a:solidFill>
                  <a:schemeClr val="tx2"/>
                </a:solidFill>
                <a:latin typeface="Arial" charset="0"/>
              </a:rPr>
              <a:t>Está localizado em uma região Metropolitana composta por: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47517" y="1336640"/>
            <a:ext cx="6048672" cy="5537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309" y="2972745"/>
            <a:ext cx="3528159" cy="3290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Line 7"/>
          <p:cNvSpPr>
            <a:spLocks noChangeShapeType="1"/>
          </p:cNvSpPr>
          <p:nvPr/>
        </p:nvSpPr>
        <p:spPr bwMode="auto">
          <a:xfrm flipV="1">
            <a:off x="3163103" y="4941167"/>
            <a:ext cx="3048003" cy="628286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 type="stealth" w="med" len="med"/>
          </a:ln>
        </p:spPr>
        <p:txBody>
          <a:bodyPr/>
          <a:lstStyle/>
          <a:p>
            <a:pPr>
              <a:defRPr/>
            </a:pP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2682948" y="4617819"/>
            <a:ext cx="14688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sz="1200" dirty="0">
                <a:solidFill>
                  <a:srgbClr val="000066"/>
                </a:solidFill>
              </a:rPr>
              <a:t>Estado de São Paulo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113525" y="1301820"/>
            <a:ext cx="5817318" cy="1169551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1F00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ts val="600"/>
              </a:spcBef>
            </a:pPr>
            <a:r>
              <a:rPr lang="pt-BR" dirty="0" smtClean="0">
                <a:solidFill>
                  <a:schemeClr val="tx2"/>
                </a:solidFill>
              </a:rPr>
              <a:t>20 municípios (5 </a:t>
            </a:r>
            <a:r>
              <a:rPr lang="pt-BR" dirty="0">
                <a:solidFill>
                  <a:schemeClr val="tx2"/>
                </a:solidFill>
              </a:rPr>
              <a:t>milhões </a:t>
            </a:r>
            <a:r>
              <a:rPr lang="pt-BR" dirty="0" smtClean="0">
                <a:solidFill>
                  <a:schemeClr val="tx2"/>
                </a:solidFill>
              </a:rPr>
              <a:t>habitantes)</a:t>
            </a:r>
          </a:p>
          <a:p>
            <a:pPr>
              <a:spcBef>
                <a:spcPts val="600"/>
              </a:spcBef>
            </a:pPr>
            <a:endParaRPr lang="pt-BR" dirty="0" smtClean="0">
              <a:solidFill>
                <a:schemeClr val="tx2"/>
              </a:solidFill>
            </a:endParaRPr>
          </a:p>
          <a:p>
            <a:pPr>
              <a:spcBef>
                <a:spcPts val="600"/>
              </a:spcBef>
            </a:pPr>
            <a:r>
              <a:rPr lang="pt-BR" sz="1600" dirty="0" smtClean="0">
                <a:solidFill>
                  <a:schemeClr val="tx2"/>
                </a:solidFill>
              </a:rPr>
              <a:t>População Campinas: 1.182.429  Hab. (IBGE 2017)</a:t>
            </a:r>
            <a:endParaRPr lang="pt-BR" sz="16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67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>
                <a:alpha val="27843"/>
              </a:srgbClr>
            </a:gs>
            <a:gs pos="33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9512" y="-84758"/>
            <a:ext cx="9144000" cy="64660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OBJETIVOS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179512" y="980728"/>
            <a:ext cx="8435280" cy="487362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eaLnBrk="1" hangingPunct="1"/>
            <a:r>
              <a:rPr lang="pt-BR" altLang="pt-BR" dirty="0" smtClean="0"/>
              <a:t>Avaliar a capacidade de </a:t>
            </a:r>
            <a:r>
              <a:rPr lang="pt-BR" altLang="pt-BR" dirty="0"/>
              <a:t>remoção da estação produtora de água de reúso (EPAR) Capivari II </a:t>
            </a:r>
            <a:r>
              <a:rPr lang="pt-BR" altLang="pt-BR" dirty="0" smtClean="0"/>
              <a:t>dos contaminantes emergentes </a:t>
            </a:r>
            <a:r>
              <a:rPr lang="pt-BR" altLang="pt-BR" i="1" dirty="0" err="1" smtClean="0"/>
              <a:t>atrazina</a:t>
            </a:r>
            <a:r>
              <a:rPr lang="pt-BR" altLang="pt-BR" i="1" dirty="0" smtClean="0"/>
              <a:t>, </a:t>
            </a:r>
            <a:r>
              <a:rPr lang="pt-BR" altLang="pt-BR" i="1" dirty="0" err="1" smtClean="0"/>
              <a:t>bisfenol</a:t>
            </a:r>
            <a:r>
              <a:rPr lang="pt-BR" altLang="pt-BR" i="1" dirty="0" smtClean="0"/>
              <a:t> A, </a:t>
            </a:r>
            <a:r>
              <a:rPr lang="pt-BR" altLang="pt-BR" i="1" dirty="0" err="1" smtClean="0"/>
              <a:t>triclosan</a:t>
            </a:r>
            <a:r>
              <a:rPr lang="pt-BR" altLang="pt-BR" i="1" dirty="0" smtClean="0"/>
              <a:t>, </a:t>
            </a:r>
            <a:r>
              <a:rPr lang="pt-BR" altLang="pt-BR" i="1" dirty="0" err="1" smtClean="0"/>
              <a:t>estrona</a:t>
            </a:r>
            <a:r>
              <a:rPr lang="pt-BR" altLang="pt-BR" i="1" dirty="0" smtClean="0"/>
              <a:t>, 17</a:t>
            </a:r>
            <a:r>
              <a:rPr lang="el-GR" altLang="pt-BR" i="1" dirty="0" smtClean="0"/>
              <a:t>α</a:t>
            </a:r>
            <a:r>
              <a:rPr lang="pt-BR" altLang="pt-BR" i="1" dirty="0" smtClean="0"/>
              <a:t>- estradiol, 17</a:t>
            </a:r>
            <a:r>
              <a:rPr lang="el-GR" altLang="pt-BR" i="1" dirty="0" smtClean="0"/>
              <a:t>β</a:t>
            </a:r>
            <a:r>
              <a:rPr lang="pt-BR" altLang="pt-BR" i="1" dirty="0" smtClean="0"/>
              <a:t>- </a:t>
            </a:r>
            <a:r>
              <a:rPr lang="pt-BR" altLang="pt-BR" i="1" dirty="0" err="1" smtClean="0"/>
              <a:t>etinilestradiol</a:t>
            </a:r>
            <a:r>
              <a:rPr lang="pt-BR" altLang="pt-BR" i="1" dirty="0" smtClean="0"/>
              <a:t> </a:t>
            </a:r>
            <a:r>
              <a:rPr lang="pt-BR" altLang="pt-BR" dirty="0" smtClean="0"/>
              <a:t>e</a:t>
            </a:r>
            <a:r>
              <a:rPr lang="pt-BR" altLang="pt-BR" i="1" dirty="0" smtClean="0"/>
              <a:t> cafeína</a:t>
            </a:r>
            <a:r>
              <a:rPr lang="pt-BR" altLang="pt-BR" dirty="0" smtClean="0"/>
              <a:t> pelo sistema de tratamento </a:t>
            </a:r>
            <a:r>
              <a:rPr lang="pt-BR" altLang="pt-BR" dirty="0" smtClean="0"/>
              <a:t>MBR;</a:t>
            </a:r>
            <a:endParaRPr lang="pt-BR" altLang="pt-BR" dirty="0" smtClean="0"/>
          </a:p>
          <a:p>
            <a:pPr marL="0" indent="0" algn="just" eaLnBrk="1" hangingPunct="1">
              <a:buNone/>
            </a:pPr>
            <a:endParaRPr lang="pt-BR" altLang="pt-BR" dirty="0" smtClean="0"/>
          </a:p>
          <a:p>
            <a:pPr algn="just" eaLnBrk="1" hangingPunct="1"/>
            <a:r>
              <a:rPr lang="pt-BR" altLang="pt-BR" dirty="0" smtClean="0"/>
              <a:t>Comparar com as eficiências de tratamento de outros sistemas de tratamento.</a:t>
            </a:r>
            <a:endParaRPr lang="en-GB" altLang="pt-BR" dirty="0" smtClean="0"/>
          </a:p>
          <a:p>
            <a:pPr algn="just" eaLnBrk="1" hangingPunct="1"/>
            <a:endParaRPr lang="pt-BR" altLang="pt-BR" sz="2400" dirty="0" smtClean="0"/>
          </a:p>
          <a:p>
            <a:pPr marL="0" indent="0" algn="just" eaLnBrk="1" hangingPunct="1">
              <a:buFont typeface="Arial" charset="0"/>
              <a:buNone/>
            </a:pPr>
            <a:endParaRPr lang="en-GB" altLang="pt-BR" dirty="0" smtClean="0"/>
          </a:p>
        </p:txBody>
      </p:sp>
    </p:spTree>
    <p:extLst>
      <p:ext uri="{BB962C8B-B14F-4D97-AF65-F5344CB8AC3E}">
        <p14:creationId xmlns:p14="http://schemas.microsoft.com/office/powerpoint/2010/main" val="305977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400" y="1412777"/>
            <a:ext cx="4968748" cy="3146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7" y="1476600"/>
            <a:ext cx="2970067" cy="21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390" y="2396749"/>
            <a:ext cx="2051094" cy="3443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7" y="3497705"/>
            <a:ext cx="3179719" cy="2358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399" y="3786740"/>
            <a:ext cx="3214661" cy="2131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6"/>
          <p:cNvSpPr txBox="1">
            <a:spLocks noChangeArrowheads="1"/>
          </p:cNvSpPr>
          <p:nvPr/>
        </p:nvSpPr>
        <p:spPr bwMode="auto">
          <a:xfrm>
            <a:off x="251520" y="260648"/>
            <a:ext cx="727280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</a:rPr>
              <a:t>MOTIVAÇÃO</a:t>
            </a:r>
            <a:endParaRPr lang="pt-BR" sz="2600" b="1" dirty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15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39" y="1008211"/>
            <a:ext cx="6242050" cy="405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202" y="2427436"/>
            <a:ext cx="4481512" cy="402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312"/>
          <a:stretch>
            <a:fillRect/>
          </a:stretch>
        </p:blipFill>
        <p:spPr>
          <a:xfrm>
            <a:off x="4649539" y="1014561"/>
            <a:ext cx="4098925" cy="3089275"/>
          </a:xfrm>
          <a:prstGeom prst="rect">
            <a:avLst/>
          </a:prstGeom>
        </p:spPr>
      </p:pic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251520" y="333817"/>
            <a:ext cx="727280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200" b="1" dirty="0" smtClean="0">
                <a:solidFill>
                  <a:schemeClr val="tx2"/>
                </a:solidFill>
                <a:latin typeface="Arial" charset="0"/>
              </a:rPr>
              <a:t>ÁGUA DE REÚSO: UMA SOLUÇÃO PARA A CRISE?</a:t>
            </a:r>
            <a:endParaRPr lang="pt-BR" sz="2200" b="1" dirty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9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25" y="4077072"/>
            <a:ext cx="3767708" cy="2191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4" descr="http://www.revistatae.com.br/revistas/n25/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84" y="1050777"/>
            <a:ext cx="4435719" cy="3024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tângulo 3"/>
          <p:cNvSpPr>
            <a:spLocks noChangeArrowheads="1"/>
          </p:cNvSpPr>
          <p:nvPr/>
        </p:nvSpPr>
        <p:spPr bwMode="auto">
          <a:xfrm>
            <a:off x="4702074" y="4941168"/>
            <a:ext cx="3254302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  <a:defRPr sz="2400"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E0752F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FEC3AE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 dirty="0"/>
              <a:t>Esquema típico de um sistema MBR: 1) Biorreator; 2) Tanque de membrana; 3) Bomba de permeado e soprador de membrana; 4) Painel de Controle; </a:t>
            </a:r>
            <a:r>
              <a:rPr lang="pt-BR" altLang="pt-BR" sz="1400" dirty="0" smtClean="0"/>
              <a:t>      5</a:t>
            </a:r>
            <a:r>
              <a:rPr lang="pt-BR" altLang="pt-BR" sz="1400" dirty="0"/>
              <a:t>) Tubulações de aeração e permeado</a:t>
            </a:r>
            <a:endParaRPr lang="en-GB" altLang="pt-BR" sz="1400" dirty="0"/>
          </a:p>
        </p:txBody>
      </p:sp>
      <p:sp>
        <p:nvSpPr>
          <p:cNvPr id="13317" name="CaixaDeTexto 4"/>
          <p:cNvSpPr txBox="1">
            <a:spLocks noChangeArrowheads="1"/>
          </p:cNvSpPr>
          <p:nvPr/>
        </p:nvSpPr>
        <p:spPr bwMode="auto">
          <a:xfrm>
            <a:off x="467766" y="332656"/>
            <a:ext cx="684053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pt-BR"/>
            </a:defPPr>
            <a:lvl1pPr algn="ctr" eaLnBrk="1" hangingPunct="1">
              <a:defRPr sz="2200" b="1">
                <a:solidFill>
                  <a:schemeClr val="tx2"/>
                </a:solidFill>
                <a:latin typeface="Arial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pt-BR" altLang="pt-BR" dirty="0" smtClean="0"/>
              <a:t>Vista aérea da </a:t>
            </a:r>
            <a:r>
              <a:rPr lang="pt-BR" altLang="pt-BR" dirty="0"/>
              <a:t>EPAR Capivari II </a:t>
            </a:r>
          </a:p>
          <a:p>
            <a:endParaRPr lang="en-GB" altLang="pt-BR" dirty="0"/>
          </a:p>
        </p:txBody>
      </p:sp>
      <p:cxnSp>
        <p:nvCxnSpPr>
          <p:cNvPr id="7" name="Conector de seta reta 6"/>
          <p:cNvCxnSpPr/>
          <p:nvPr/>
        </p:nvCxnSpPr>
        <p:spPr>
          <a:xfrm>
            <a:off x="4255541" y="2660502"/>
            <a:ext cx="1223963" cy="28733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de seta reta 11"/>
          <p:cNvCxnSpPr/>
          <p:nvPr/>
        </p:nvCxnSpPr>
        <p:spPr>
          <a:xfrm flipV="1">
            <a:off x="3785641" y="1196752"/>
            <a:ext cx="1693863" cy="43346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20" name="CaixaDeTexto 12"/>
          <p:cNvSpPr txBox="1">
            <a:spLocks noChangeArrowheads="1"/>
          </p:cNvSpPr>
          <p:nvPr/>
        </p:nvSpPr>
        <p:spPr bwMode="auto">
          <a:xfrm>
            <a:off x="5578674" y="838052"/>
            <a:ext cx="2836862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  <a:defRPr sz="2400"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E0752F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FEC3AE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i="1" dirty="0"/>
              <a:t>(sistema MBR) - Sistema biológico de tratamento</a:t>
            </a:r>
            <a:r>
              <a:rPr lang="pt-BR" altLang="pt-BR" sz="1800" dirty="0"/>
              <a:t> composto por arranjo de zonas anaeróbia, </a:t>
            </a:r>
            <a:r>
              <a:rPr lang="pt-BR" altLang="pt-BR" sz="1800" dirty="0" err="1"/>
              <a:t>anóxica</a:t>
            </a:r>
            <a:r>
              <a:rPr lang="pt-BR" altLang="pt-BR" sz="1800" dirty="0"/>
              <a:t> e </a:t>
            </a:r>
            <a:r>
              <a:rPr lang="pt-BR" altLang="pt-BR" sz="1800" dirty="0" smtClean="0"/>
              <a:t>aerada, </a:t>
            </a:r>
            <a:r>
              <a:rPr lang="pt-BR" altLang="pt-BR" sz="1800" dirty="0"/>
              <a:t>faz o tratamento prévio ao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i="1" dirty="0"/>
              <a:t>sistema de Membranas de </a:t>
            </a:r>
            <a:r>
              <a:rPr lang="pt-BR" altLang="pt-BR" sz="1800" i="1" dirty="0" err="1"/>
              <a:t>Ultrafiltração</a:t>
            </a:r>
            <a:r>
              <a:rPr lang="pt-BR" altLang="pt-BR" sz="1800" i="1" dirty="0"/>
              <a:t> </a:t>
            </a:r>
            <a:r>
              <a:rPr lang="pt-BR" altLang="pt-BR" sz="1800" dirty="0"/>
              <a:t>com poros de 0,04µm de diâmetro.</a:t>
            </a:r>
            <a:endParaRPr lang="en-GB" altLang="pt-BR" sz="1800" i="1" dirty="0"/>
          </a:p>
        </p:txBody>
      </p:sp>
      <p:sp>
        <p:nvSpPr>
          <p:cNvPr id="13321" name="Retângulo 14"/>
          <p:cNvSpPr>
            <a:spLocks noChangeArrowheads="1"/>
          </p:cNvSpPr>
          <p:nvPr/>
        </p:nvSpPr>
        <p:spPr bwMode="auto">
          <a:xfrm>
            <a:off x="359544" y="6237312"/>
            <a:ext cx="4860528" cy="20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  <a:defRPr sz="2400"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E0752F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FEC3AE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700" u="sng" dirty="0">
                <a:hlinkClick r:id="rId4"/>
              </a:rPr>
              <a:t>http://www.revistape.com.br/artigo-tecnico/aspectos-tecnicos-e-operacionais-da-epar-capivari-ii/2206</a:t>
            </a:r>
            <a:endParaRPr lang="en-GB" altLang="pt-BR" sz="700" dirty="0"/>
          </a:p>
        </p:txBody>
      </p:sp>
      <p:sp>
        <p:nvSpPr>
          <p:cNvPr id="13322" name="Retângulo 15"/>
          <p:cNvSpPr>
            <a:spLocks noChangeArrowheads="1"/>
          </p:cNvSpPr>
          <p:nvPr/>
        </p:nvSpPr>
        <p:spPr bwMode="auto">
          <a:xfrm rot="16200000">
            <a:off x="-642022" y="2311559"/>
            <a:ext cx="2429668" cy="20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  <a:defRPr sz="2400"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E0752F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FEC3AE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pt-BR" sz="700" dirty="0">
                <a:solidFill>
                  <a:srgbClr val="0070C0"/>
                </a:solidFill>
              </a:rPr>
              <a:t>http://www.revistatae.com.br/noticiaInt.asp?id=9252</a:t>
            </a:r>
          </a:p>
        </p:txBody>
      </p:sp>
    </p:spTree>
    <p:extLst>
      <p:ext uri="{BB962C8B-B14F-4D97-AF65-F5344CB8AC3E}">
        <p14:creationId xmlns:p14="http://schemas.microsoft.com/office/powerpoint/2010/main" val="141141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tratamentodeagua.com.br/wp-content/uploads/2016/02/ge-produto-bomba-zeewed-360x3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68" r="5302"/>
          <a:stretch/>
        </p:blipFill>
        <p:spPr bwMode="auto">
          <a:xfrm>
            <a:off x="539552" y="1898426"/>
            <a:ext cx="3070705" cy="3009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 rot="16200000">
            <a:off x="-1925159" y="3253918"/>
            <a:ext cx="456996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00" dirty="0"/>
              <a:t>http://tratamentodeagua.com.br/wp-content/uploads/2016/02/ge-produto-bomba-zeewed-360x300.jpg</a:t>
            </a:r>
          </a:p>
        </p:txBody>
      </p:sp>
      <p:pic>
        <p:nvPicPr>
          <p:cNvPr id="2052" name="Picture 4" descr="http://65.media.tumblr.com/0c63c91d7083e03dbee6e5d760324413/tumblr_inline_ntp32rM6aw1t00dcx_54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175" y="1988840"/>
            <a:ext cx="4929281" cy="2775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789255" y="6446948"/>
            <a:ext cx="6624379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00" dirty="0" smtClean="0"/>
              <a:t>FONTE: GE Waters  </a:t>
            </a:r>
            <a:r>
              <a:rPr lang="en-GB" sz="800" dirty="0" err="1" smtClean="0"/>
              <a:t>Brasil</a:t>
            </a:r>
            <a:r>
              <a:rPr lang="en-GB" sz="800" dirty="0" smtClean="0"/>
              <a:t>  http</a:t>
            </a:r>
            <a:r>
              <a:rPr lang="en-GB" sz="800" dirty="0"/>
              <a:t>://65.media.tumblr.com/0c63c91d7083e03dbee6e5d760324413/tumblr_inline_ntp32rM6aw1t00dcx_540.gif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797367" y="260648"/>
            <a:ext cx="45028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pt-BR"/>
            </a:defPPr>
            <a:lvl1pPr algn="ctr" eaLnBrk="1" hangingPunct="1">
              <a:defRPr sz="2200" b="1">
                <a:solidFill>
                  <a:schemeClr val="tx2"/>
                </a:solidFill>
                <a:latin typeface="Arial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pt-BR" sz="2600" dirty="0"/>
              <a:t>AS MEMBRANAS</a:t>
            </a: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4289863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55576" y="1412776"/>
            <a:ext cx="784887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150000"/>
              </a:lnSpc>
            </a:pPr>
            <a:endParaRPr lang="pt-BR" altLang="pt-BR" sz="2400" dirty="0" smtClean="0"/>
          </a:p>
          <a:p>
            <a:pPr eaLnBrk="1" hangingPunct="1">
              <a:lnSpc>
                <a:spcPct val="150000"/>
              </a:lnSpc>
            </a:pPr>
            <a:r>
              <a:rPr lang="pt-BR" altLang="pt-BR" sz="2400" dirty="0" smtClean="0"/>
              <a:t>Foram determinadas as </a:t>
            </a:r>
            <a:r>
              <a:rPr lang="pt-BR" altLang="pt-BR" sz="2400" dirty="0"/>
              <a:t>concentração </a:t>
            </a:r>
            <a:r>
              <a:rPr lang="pt-BR" altLang="pt-BR" sz="2400" dirty="0" smtClean="0"/>
              <a:t>dos compostos em:</a:t>
            </a:r>
          </a:p>
          <a:p>
            <a:pPr marL="800100" lvl="1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altLang="pt-BR" sz="2400" dirty="0" smtClean="0"/>
              <a:t>afluente </a:t>
            </a:r>
            <a:r>
              <a:rPr lang="pt-BR" altLang="pt-BR" sz="2400" dirty="0"/>
              <a:t>bruto da </a:t>
            </a:r>
            <a:r>
              <a:rPr lang="pt-BR" altLang="pt-BR" sz="2400" dirty="0" smtClean="0"/>
              <a:t>EPAR e outras estações;</a:t>
            </a:r>
            <a:endParaRPr lang="pt-BR" altLang="pt-BR" sz="2400" dirty="0"/>
          </a:p>
          <a:p>
            <a:pPr marL="800100" lvl="1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altLang="pt-BR" sz="2400" dirty="0"/>
              <a:t>após tratamento </a:t>
            </a:r>
            <a:r>
              <a:rPr lang="pt-BR" altLang="pt-BR" sz="2400" dirty="0" err="1" smtClean="0"/>
              <a:t>pré</a:t>
            </a:r>
            <a:r>
              <a:rPr lang="pt-BR" altLang="pt-BR" sz="2400" dirty="0" smtClean="0"/>
              <a:t>-membrana</a:t>
            </a:r>
            <a:r>
              <a:rPr lang="pt-BR" altLang="pt-BR" sz="2400" dirty="0"/>
              <a:t>;</a:t>
            </a:r>
          </a:p>
          <a:p>
            <a:pPr marL="800100" lvl="1" indent="-3429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altLang="pt-BR" sz="2400" dirty="0" smtClean="0"/>
              <a:t>efluente </a:t>
            </a:r>
            <a:r>
              <a:rPr lang="pt-BR" altLang="pt-BR" sz="2400" dirty="0"/>
              <a:t>tratado </a:t>
            </a:r>
            <a:r>
              <a:rPr lang="pt-BR" altLang="pt-BR" sz="2400" dirty="0" smtClean="0"/>
              <a:t>da EPAR</a:t>
            </a:r>
            <a:r>
              <a:rPr lang="pt-BR" altLang="pt-BR" sz="2400" dirty="0"/>
              <a:t> </a:t>
            </a:r>
            <a:r>
              <a:rPr lang="pt-BR" altLang="pt-BR" sz="2400" dirty="0" smtClean="0"/>
              <a:t>e outras estações.</a:t>
            </a:r>
            <a:endParaRPr lang="pt-BR" altLang="pt-BR" sz="2400" dirty="0"/>
          </a:p>
          <a:p>
            <a:pPr marL="366713" lvl="1" indent="0" eaLnBrk="1" hangingPunct="1">
              <a:buFont typeface="Arial" charset="0"/>
              <a:buNone/>
            </a:pPr>
            <a:endParaRPr lang="pt-BR" altLang="pt-BR" sz="2400" dirty="0"/>
          </a:p>
          <a:p>
            <a:pPr marL="366713" lvl="1" indent="-366713" eaLnBrk="1" hangingPunct="1">
              <a:buFont typeface="Arial" charset="0"/>
              <a:buNone/>
            </a:pPr>
            <a:r>
              <a:rPr lang="pt-BR" altLang="pt-BR" sz="2400" dirty="0"/>
              <a:t>As amostras foram coletadas entre Mar/2015 e </a:t>
            </a:r>
            <a:r>
              <a:rPr lang="pt-BR" altLang="pt-BR" sz="2400" dirty="0" err="1" smtClean="0"/>
              <a:t>Nov</a:t>
            </a:r>
            <a:r>
              <a:rPr lang="pt-BR" altLang="pt-BR" sz="2400" dirty="0" smtClean="0"/>
              <a:t>/2017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136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3703735"/>
              </p:ext>
            </p:extLst>
          </p:nvPr>
        </p:nvGraphicFramePr>
        <p:xfrm>
          <a:off x="251520" y="980728"/>
          <a:ext cx="8712969" cy="544835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44216"/>
                <a:gridCol w="1656184"/>
                <a:gridCol w="3647556"/>
                <a:gridCol w="1465013"/>
              </a:tblGrid>
              <a:tr h="49497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Estação de tratamento</a:t>
                      </a:r>
                      <a:endParaRPr lang="en-US" sz="1400" b="1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 </a:t>
                      </a:r>
                      <a:endParaRPr lang="en-US" sz="1400" b="1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Localização</a:t>
                      </a:r>
                      <a:endParaRPr lang="en-US" sz="1400" b="1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Método de tratamento empregado</a:t>
                      </a:r>
                      <a:endParaRPr lang="en-US" sz="1400" b="1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Vazão projetada</a:t>
                      </a:r>
                      <a:endParaRPr lang="en-US" sz="1400" b="1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(L s-¹)</a:t>
                      </a:r>
                      <a:endParaRPr lang="en-US" sz="1400" b="1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/>
                </a:tc>
              </a:tr>
              <a:tr h="49497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EPAR Capivari II</a:t>
                      </a:r>
                      <a:endParaRPr lang="en-US" sz="1200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região centro-oeste de Campinas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MBR - biorreator acoplado a sistema de membranas de ultrafiltração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360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</a:tr>
              <a:tr h="49497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ETE Anhumas</a:t>
                      </a:r>
                      <a:endParaRPr lang="en-US" sz="1200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região nordeste de Campinas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reator UASB seguido de floculação química e </a:t>
                      </a:r>
                      <a:r>
                        <a:rPr lang="pt-BR" sz="1200" dirty="0" err="1">
                          <a:effectLst/>
                        </a:rPr>
                        <a:t>flotadores</a:t>
                      </a:r>
                      <a:r>
                        <a:rPr lang="pt-BR" sz="1200" dirty="0">
                          <a:effectLst/>
                        </a:rPr>
                        <a:t> por ar dissolvido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1200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</a:tr>
              <a:tr h="49497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ETE Piçarrão</a:t>
                      </a:r>
                      <a:endParaRPr lang="en-US" sz="12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região noroeste de Campinas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reator UASB seguido de lodos ativados e </a:t>
                      </a:r>
                      <a:r>
                        <a:rPr lang="pt-BR" sz="1200" dirty="0" err="1">
                          <a:effectLst/>
                        </a:rPr>
                        <a:t>flotadores</a:t>
                      </a:r>
                      <a:r>
                        <a:rPr lang="pt-BR" sz="1200" dirty="0">
                          <a:effectLst/>
                        </a:rPr>
                        <a:t> por ar dissolvido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556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</a:tr>
              <a:tr h="7238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ETE Capivari I</a:t>
                      </a:r>
                      <a:endParaRPr lang="en-US" sz="1200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região centro-oeste de Campinas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reator UASB seguido de câmara </a:t>
                      </a:r>
                      <a:r>
                        <a:rPr lang="pt-BR" sz="1200" dirty="0" err="1">
                          <a:effectLst/>
                        </a:rPr>
                        <a:t>anóxica</a:t>
                      </a:r>
                      <a:r>
                        <a:rPr lang="pt-BR" sz="1200" dirty="0">
                          <a:effectLst/>
                        </a:rPr>
                        <a:t>, filtro biológico aerado submerso e </a:t>
                      </a:r>
                      <a:r>
                        <a:rPr lang="pt-BR" sz="1200" dirty="0" err="1">
                          <a:effectLst/>
                        </a:rPr>
                        <a:t>decantador</a:t>
                      </a:r>
                      <a:r>
                        <a:rPr lang="pt-BR" sz="1200" dirty="0">
                          <a:effectLst/>
                        </a:rPr>
                        <a:t> secundário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86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</a:tr>
              <a:tr h="49497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ETE Samambaia</a:t>
                      </a:r>
                      <a:endParaRPr lang="en-US" sz="1200" i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região sudeste de Campinas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lodos ativados em lagoas aeradas em série seguidas de decantadores secundários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151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</a:tr>
              <a:tr h="113653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EPAR do Sudeste de Lubbock</a:t>
                      </a:r>
                      <a:endParaRPr lang="en-US" sz="1200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Lubbock, Tx,EUA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três </a:t>
                      </a:r>
                      <a:r>
                        <a:rPr lang="pt-BR" sz="1200" dirty="0" err="1">
                          <a:effectLst/>
                        </a:rPr>
                        <a:t>sub-plantas</a:t>
                      </a:r>
                      <a:r>
                        <a:rPr lang="pt-BR" sz="1200" dirty="0">
                          <a:effectLst/>
                        </a:rPr>
                        <a:t> separadas: </a:t>
                      </a:r>
                      <a:r>
                        <a:rPr lang="pt-BR" sz="1200" dirty="0" smtClean="0">
                          <a:effectLst/>
                        </a:rPr>
                        <a:t>1)clarificadores </a:t>
                      </a:r>
                      <a:r>
                        <a:rPr lang="pt-BR" sz="1200" dirty="0">
                          <a:effectLst/>
                        </a:rPr>
                        <a:t>primários, filtro biológico e clarificadores secundários; </a:t>
                      </a:r>
                      <a:r>
                        <a:rPr lang="pt-BR" sz="1200" dirty="0" smtClean="0">
                          <a:effectLst/>
                        </a:rPr>
                        <a:t>2)tanque </a:t>
                      </a:r>
                      <a:r>
                        <a:rPr lang="pt-BR" sz="1200" dirty="0">
                          <a:effectLst/>
                        </a:rPr>
                        <a:t>de aeração em vez de filtro biológico; </a:t>
                      </a:r>
                      <a:r>
                        <a:rPr lang="pt-BR" sz="1200" dirty="0" smtClean="0">
                          <a:effectLst/>
                        </a:rPr>
                        <a:t>3) </a:t>
                      </a:r>
                      <a:r>
                        <a:rPr lang="pt-BR" sz="1200" dirty="0">
                          <a:effectLst/>
                        </a:rPr>
                        <a:t>filtro de </a:t>
                      </a:r>
                      <a:r>
                        <a:rPr lang="pt-BR" sz="1200" dirty="0" smtClean="0">
                          <a:effectLst/>
                        </a:rPr>
                        <a:t>areia além </a:t>
                      </a:r>
                      <a:r>
                        <a:rPr lang="pt-BR" sz="1200" dirty="0">
                          <a:effectLst/>
                        </a:rPr>
                        <a:t>dos processos incluídos na segunda </a:t>
                      </a:r>
                      <a:r>
                        <a:rPr lang="pt-BR" sz="1200" dirty="0" err="1">
                          <a:effectLst/>
                        </a:rPr>
                        <a:t>sub-planta</a:t>
                      </a:r>
                      <a:r>
                        <a:rPr lang="pt-BR" sz="1200" dirty="0">
                          <a:effectLst/>
                        </a:rPr>
                        <a:t>.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876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</a:tr>
              <a:tr h="35461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ETE de </a:t>
                      </a:r>
                      <a:r>
                        <a:rPr lang="pt-BR" sz="1200" i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Ransom</a:t>
                      </a:r>
                      <a:r>
                        <a:rPr lang="pt-BR" sz="1200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pt-BR" sz="1200" i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Canyon</a:t>
                      </a:r>
                      <a:endParaRPr lang="en-US" sz="1200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Ransom Canyon, Tx, EUA</a:t>
                      </a:r>
                      <a:endParaRPr lang="en-US" sz="12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lagoa aerada seguida por decantação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131</a:t>
                      </a:r>
                      <a:endParaRPr lang="en-US" sz="1200" dirty="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36500" marR="36500" marT="36500" marB="36500" anchor="ctr"/>
                </a:tc>
              </a:tr>
            </a:tbl>
          </a:graphicData>
        </a:graphic>
      </p:graphicFrame>
      <p:sp>
        <p:nvSpPr>
          <p:cNvPr id="3" name="CaixaDeTexto 4"/>
          <p:cNvSpPr txBox="1">
            <a:spLocks noChangeArrowheads="1"/>
          </p:cNvSpPr>
          <p:nvPr/>
        </p:nvSpPr>
        <p:spPr bwMode="auto">
          <a:xfrm>
            <a:off x="467766" y="332656"/>
            <a:ext cx="684053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pt-BR"/>
            </a:defPPr>
            <a:lvl1pPr algn="ctr" eaLnBrk="1" hangingPunct="1">
              <a:defRPr sz="2200" b="1">
                <a:solidFill>
                  <a:schemeClr val="tx2"/>
                </a:solidFill>
                <a:latin typeface="Arial" charset="0"/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pt-BR" altLang="pt-BR" dirty="0" smtClean="0"/>
              <a:t>PLANTAS ESTUDADAS</a:t>
            </a:r>
            <a:endParaRPr lang="pt-BR" altLang="pt-BR" dirty="0"/>
          </a:p>
          <a:p>
            <a:endParaRPr lang="en-GB" altLang="pt-BR" dirty="0"/>
          </a:p>
        </p:txBody>
      </p:sp>
    </p:spTree>
    <p:extLst>
      <p:ext uri="{BB962C8B-B14F-4D97-AF65-F5344CB8AC3E}">
        <p14:creationId xmlns:p14="http://schemas.microsoft.com/office/powerpoint/2010/main" val="7647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755576" y="6021288"/>
            <a:ext cx="55446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hangingPunct="0">
              <a:buNone/>
            </a:pPr>
            <a:r>
              <a:rPr lang="en-GB" sz="1400" dirty="0"/>
              <a:t>De Gasperi, R.L.P. et al.;</a:t>
            </a:r>
            <a:r>
              <a:rPr lang="en-GB" sz="1400" i="1" dirty="0"/>
              <a:t> Pollution </a:t>
            </a:r>
            <a:r>
              <a:rPr lang="en-GB" sz="1400" i="1" dirty="0" smtClean="0"/>
              <a:t>Engineering, </a:t>
            </a:r>
            <a:r>
              <a:rPr lang="en-GB" sz="1400" b="1" dirty="0"/>
              <a:t>2014, </a:t>
            </a:r>
            <a:r>
              <a:rPr lang="en-GB" sz="1400" dirty="0"/>
              <a:t>Jan, 47</a:t>
            </a:r>
            <a:endParaRPr lang="pt-BR" sz="1400" dirty="0"/>
          </a:p>
        </p:txBody>
      </p:sp>
      <p:graphicFrame>
        <p:nvGraphicFramePr>
          <p:cNvPr id="5" name="Espaço Reservado para Conteúdo 4"/>
          <p:cNvGraphicFramePr>
            <a:graphicFrameLocks noGrp="1" noChangeAspect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125134951"/>
              </p:ext>
            </p:extLst>
          </p:nvPr>
        </p:nvGraphicFramePr>
        <p:xfrm>
          <a:off x="539553" y="980728"/>
          <a:ext cx="7848871" cy="49370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6749"/>
                <a:gridCol w="1132049"/>
                <a:gridCol w="1212938"/>
                <a:gridCol w="1353039"/>
                <a:gridCol w="1056578"/>
                <a:gridCol w="1207518"/>
              </a:tblGrid>
              <a:tr h="600697">
                <a:tc gridSpan="6">
                  <a:txBody>
                    <a:bodyPr/>
                    <a:lstStyle/>
                    <a:p>
                      <a:r>
                        <a:rPr lang="pt-BR" dirty="0" smtClean="0"/>
                        <a:t>Resumo das características do esgoto bruto e tratado da EPAR Capivari II em 2013</a:t>
                      </a:r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600697">
                <a:tc rowSpan="2"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Parâmetro</a:t>
                      </a:r>
                      <a:endParaRPr lang="pt-BR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Entrada </a:t>
                      </a:r>
                    </a:p>
                    <a:p>
                      <a:pPr algn="ctr"/>
                      <a:r>
                        <a:rPr lang="pt-BR" dirty="0" smtClean="0"/>
                        <a:t>(esgoto bruto)</a:t>
                      </a:r>
                      <a:endParaRPr lang="pt-BR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Permeada </a:t>
                      </a:r>
                    </a:p>
                    <a:p>
                      <a:pPr algn="ctr"/>
                      <a:r>
                        <a:rPr lang="pt-BR" dirty="0" smtClean="0"/>
                        <a:t>(efluente tratado)</a:t>
                      </a:r>
                      <a:endParaRPr lang="pt-BR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Remoção média (%)</a:t>
                      </a:r>
                      <a:endParaRPr lang="pt-BR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73003">
                <a:tc vMerge="1"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Faixa</a:t>
                      </a:r>
                      <a:endParaRPr lang="pt-BR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Média</a:t>
                      </a:r>
                      <a:endParaRPr lang="pt-BR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Faixa</a:t>
                      </a:r>
                      <a:endParaRPr lang="pt-BR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Média</a:t>
                      </a:r>
                      <a:endParaRPr lang="pt-BR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52928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DQO</a:t>
                      </a:r>
                      <a:r>
                        <a:rPr lang="pt-BR" sz="1800" baseline="0" dirty="0" smtClean="0"/>
                        <a:t> </a:t>
                      </a:r>
                      <a:r>
                        <a:rPr lang="pt-BR" sz="1400" baseline="0" dirty="0" smtClean="0"/>
                        <a:t>(mg/L )</a:t>
                      </a:r>
                      <a:endParaRPr lang="pt-B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480-750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636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6-28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16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97,5</a:t>
                      </a:r>
                      <a:endParaRPr lang="pt-BR" dirty="0"/>
                    </a:p>
                  </a:txBody>
                  <a:tcPr anchor="ctr"/>
                </a:tc>
              </a:tr>
              <a:tr h="417313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DBO</a:t>
                      </a:r>
                      <a:r>
                        <a:rPr lang="pt-BR" sz="1800" baseline="0" dirty="0" smtClean="0"/>
                        <a:t> </a:t>
                      </a:r>
                      <a:r>
                        <a:rPr lang="pt-BR" sz="1400" baseline="0" dirty="0" smtClean="0"/>
                        <a:t>(mg/L)</a:t>
                      </a:r>
                      <a:endParaRPr lang="pt-B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233-476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326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0,11-1,20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0,60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99,8</a:t>
                      </a:r>
                      <a:endParaRPr lang="pt-BR" dirty="0"/>
                    </a:p>
                  </a:txBody>
                  <a:tcPr anchor="ctr"/>
                </a:tc>
              </a:tr>
              <a:tr h="373003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NTK </a:t>
                      </a:r>
                      <a:r>
                        <a:rPr lang="pt-BR" sz="1400" dirty="0" smtClean="0"/>
                        <a:t>(mg N/L)</a:t>
                      </a:r>
                      <a:endParaRPr lang="pt-B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41-111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77,6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0,95-2,00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1,37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98,1</a:t>
                      </a:r>
                      <a:endParaRPr lang="pt-BR" dirty="0"/>
                    </a:p>
                  </a:txBody>
                  <a:tcPr anchor="ctr"/>
                </a:tc>
              </a:tr>
              <a:tr h="3730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NH3 </a:t>
                      </a:r>
                      <a:r>
                        <a:rPr lang="pt-BR" sz="1400" dirty="0" smtClean="0"/>
                        <a:t>(mg N/L)</a:t>
                      </a:r>
                      <a:endParaRPr lang="pt-BR" sz="1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35-77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54,4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0,01-0,32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0,11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99,8</a:t>
                      </a:r>
                      <a:endParaRPr lang="pt-BR" dirty="0"/>
                    </a:p>
                  </a:txBody>
                  <a:tcPr anchor="ctr"/>
                </a:tc>
              </a:tr>
              <a:tr h="51488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NO</a:t>
                      </a:r>
                      <a:r>
                        <a:rPr lang="pt-BR" sz="1800" baseline="-25000" dirty="0" smtClean="0"/>
                        <a:t>3</a:t>
                      </a:r>
                      <a:r>
                        <a:rPr lang="pt-BR" sz="1800" baseline="30000" dirty="0" smtClean="0"/>
                        <a:t>2-</a:t>
                      </a:r>
                      <a:r>
                        <a:rPr lang="pt-BR" sz="1800" baseline="0" dirty="0" smtClean="0"/>
                        <a:t> </a:t>
                      </a:r>
                      <a:r>
                        <a:rPr lang="pt-BR" sz="1400" dirty="0" smtClean="0"/>
                        <a:t>(mg N/L)</a:t>
                      </a:r>
                    </a:p>
                    <a:p>
                      <a:endParaRPr lang="pt-BR" sz="1800" baseline="30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0,63-5,2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2,4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0,80-6,96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4,60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-</a:t>
                      </a:r>
                      <a:endParaRPr lang="pt-BR" dirty="0"/>
                    </a:p>
                  </a:txBody>
                  <a:tcPr anchor="ctr"/>
                </a:tc>
              </a:tr>
              <a:tr h="373003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PO</a:t>
                      </a:r>
                      <a:r>
                        <a:rPr lang="pt-BR" sz="1800" baseline="-25000" dirty="0" smtClean="0"/>
                        <a:t>3</a:t>
                      </a:r>
                      <a:r>
                        <a:rPr lang="pt-BR" sz="1800" baseline="30000" dirty="0" smtClean="0"/>
                        <a:t>2-</a:t>
                      </a:r>
                      <a:r>
                        <a:rPr lang="pt-BR" sz="1800" baseline="0" dirty="0" smtClean="0"/>
                        <a:t> </a:t>
                      </a:r>
                      <a:r>
                        <a:rPr lang="pt-BR" sz="1400" baseline="0" dirty="0" smtClean="0"/>
                        <a:t>(mg P/L)</a:t>
                      </a:r>
                      <a:endParaRPr lang="pt-BR" sz="1400" baseline="30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4,8-8,57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6,67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0,1-6,5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2,57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61,6</a:t>
                      </a:r>
                      <a:endParaRPr lang="pt-BR" dirty="0"/>
                    </a:p>
                  </a:txBody>
                  <a:tcPr anchor="ctr"/>
                </a:tc>
              </a:tr>
              <a:tr h="3730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SST </a:t>
                      </a:r>
                      <a:r>
                        <a:rPr lang="pt-BR" sz="1400" baseline="0" dirty="0" smtClean="0"/>
                        <a:t>(mg/L )</a:t>
                      </a:r>
                      <a:endParaRPr lang="pt-BR" sz="14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252-428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313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0,2-3,0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1,62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99,5</a:t>
                      </a:r>
                      <a:endParaRPr lang="pt-BR" dirty="0"/>
                    </a:p>
                  </a:txBody>
                  <a:tcPr anchor="ctr"/>
                </a:tc>
              </a:tr>
              <a:tr h="373003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Turbidez </a:t>
                      </a:r>
                      <a:r>
                        <a:rPr lang="pt-BR" sz="1400" dirty="0" smtClean="0"/>
                        <a:t>(NTU)</a:t>
                      </a:r>
                      <a:endParaRPr lang="pt-B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-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-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0,20-0,33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0,26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-</a:t>
                      </a:r>
                      <a:endParaRPr lang="pt-BR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103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2443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  <a:ea typeface="+mn-ea"/>
                <a:cs typeface="Arial" charset="0"/>
              </a:rPr>
              <a:t>AMOSTRAGEM</a:t>
            </a:r>
            <a:endParaRPr lang="en-GB" sz="2600" b="1" dirty="0">
              <a:solidFill>
                <a:schemeClr val="tx2"/>
              </a:solidFill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492896"/>
            <a:ext cx="4248472" cy="31863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39" name="Espaço Reservado para Conteúdo 3"/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552" y="1556792"/>
            <a:ext cx="4463083" cy="3348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757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2443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  <a:ea typeface="+mn-ea"/>
                <a:cs typeface="Arial" charset="0"/>
              </a:rPr>
              <a:t>PREPARO DE AMOSTRAS</a:t>
            </a:r>
            <a:endParaRPr lang="en-GB" sz="2600" b="1" dirty="0">
              <a:solidFill>
                <a:schemeClr val="tx2"/>
              </a:solidFill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9"/>
          <a:stretch/>
        </p:blipFill>
        <p:spPr>
          <a:xfrm rot="5400000">
            <a:off x="112341" y="1452932"/>
            <a:ext cx="3844757" cy="3332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548" y="1196752"/>
            <a:ext cx="3703900" cy="3703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7" r="10941" b="13059"/>
          <a:stretch/>
        </p:blipFill>
        <p:spPr>
          <a:xfrm>
            <a:off x="2528760" y="4113195"/>
            <a:ext cx="2870791" cy="22925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1785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2443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pt-BR" sz="2600" b="1" dirty="0" smtClean="0">
                <a:solidFill>
                  <a:schemeClr val="tx2"/>
                </a:solidFill>
                <a:latin typeface="Arial" charset="0"/>
                <a:ea typeface="+mn-ea"/>
                <a:cs typeface="Arial" charset="0"/>
              </a:rPr>
              <a:t>ANÁLISE</a:t>
            </a:r>
            <a:endParaRPr lang="en-GB" sz="2600" b="1" dirty="0">
              <a:solidFill>
                <a:schemeClr val="tx2"/>
              </a:solidFill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17411" name="Espaço Reservado para Conteúdo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31640" y="1340768"/>
            <a:ext cx="6369050" cy="4527550"/>
          </a:xfrm>
        </p:spPr>
      </p:pic>
      <p:sp>
        <p:nvSpPr>
          <p:cNvPr id="17412" name="CaixaDeTexto 4"/>
          <p:cNvSpPr txBox="1">
            <a:spLocks noChangeArrowheads="1"/>
          </p:cNvSpPr>
          <p:nvPr/>
        </p:nvSpPr>
        <p:spPr bwMode="auto">
          <a:xfrm>
            <a:off x="3708400" y="6100763"/>
            <a:ext cx="19431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  <a:defRPr sz="2400">
                <a:solidFill>
                  <a:schemeClr val="tx1"/>
                </a:solidFill>
                <a:latin typeface="Century Schoolbook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entury Schoolbook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E0752F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FEC3AE"/>
              </a:buClr>
              <a:buSzPct val="60000"/>
              <a:buFont typeface="Wingdings" pitchFamily="2" charset="2"/>
              <a:buChar char=""/>
              <a:defRPr>
                <a:solidFill>
                  <a:schemeClr val="tx1"/>
                </a:solidFill>
                <a:latin typeface="Century Schoolbook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itchFamily="18" charset="2"/>
              <a:buChar char=""/>
              <a:defRPr sz="1600">
                <a:solidFill>
                  <a:schemeClr val="tx1"/>
                </a:solidFill>
                <a:latin typeface="Century Schoolbook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/>
              <a:t>LC-MS/MS</a:t>
            </a:r>
            <a:endParaRPr lang="en-GB" altLang="pt-BR" sz="1800"/>
          </a:p>
        </p:txBody>
      </p:sp>
    </p:spTree>
    <p:extLst>
      <p:ext uri="{BB962C8B-B14F-4D97-AF65-F5344CB8AC3E}">
        <p14:creationId xmlns:p14="http://schemas.microsoft.com/office/powerpoint/2010/main" val="329970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600" b="1" dirty="0" smtClean="0">
                <a:solidFill>
                  <a:schemeClr val="tx2"/>
                </a:solidFill>
                <a:latin typeface="Arial" charset="0"/>
                <a:ea typeface="+mn-ea"/>
                <a:cs typeface="Arial" charset="0"/>
              </a:rPr>
              <a:t>RESULTADOS: CAFEÍNA</a:t>
            </a:r>
            <a:endParaRPr lang="en-US" sz="2600" b="1" dirty="0">
              <a:solidFill>
                <a:schemeClr val="tx2"/>
              </a:solidFill>
              <a:latin typeface="Arial" charset="0"/>
              <a:ea typeface="+mn-ea"/>
              <a:cs typeface="Arial" charset="0"/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03484412"/>
              </p:ext>
            </p:extLst>
          </p:nvPr>
        </p:nvGraphicFramePr>
        <p:xfrm>
          <a:off x="755576" y="1556792"/>
          <a:ext cx="7427168" cy="41330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2195736" y="1196752"/>
            <a:ext cx="44089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CAMPANHA SAZONAL MAR/2015 – FEV/2016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559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600" b="1" dirty="0">
                <a:solidFill>
                  <a:schemeClr val="tx2"/>
                </a:solidFill>
                <a:latin typeface="Arial" charset="0"/>
                <a:cs typeface="Arial" charset="0"/>
              </a:rPr>
              <a:t>RESULTADOS: CAFEÍNA</a:t>
            </a:r>
            <a:endParaRPr lang="en-US" sz="2600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524553919"/>
              </p:ext>
            </p:extLst>
          </p:nvPr>
        </p:nvGraphicFramePr>
        <p:xfrm>
          <a:off x="539552" y="1573850"/>
          <a:ext cx="7467600" cy="4873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2267744" y="1204518"/>
            <a:ext cx="32101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CAMPANHA SEMANAL JUL/2015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829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6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RESULTADOS</a:t>
            </a:r>
            <a:endParaRPr lang="en-US" sz="2600" b="1" dirty="0">
              <a:solidFill>
                <a:schemeClr val="tx2"/>
              </a:solidFill>
              <a:latin typeface="Arial" charset="0"/>
              <a:cs typeface="Arial" charset="0"/>
            </a:endParaRPr>
          </a:p>
        </p:txBody>
      </p:sp>
      <p:pic>
        <p:nvPicPr>
          <p:cNvPr id="4" name="Espaço Reservado para Conteúdo 3"/>
          <p:cNvPicPr>
            <a:picLocks noGrp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00808"/>
            <a:ext cx="8784976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83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600" b="1" dirty="0">
                <a:solidFill>
                  <a:schemeClr val="tx2"/>
                </a:solidFill>
                <a:latin typeface="Arial" charset="0"/>
                <a:cs typeface="Arial" charset="0"/>
              </a:rPr>
              <a:t>RESULTADOS</a:t>
            </a:r>
            <a:endParaRPr lang="en-US" sz="2600" dirty="0"/>
          </a:p>
        </p:txBody>
      </p:sp>
      <p:pic>
        <p:nvPicPr>
          <p:cNvPr id="4" name="image4.jpg"/>
          <p:cNvPicPr>
            <a:picLocks noGrp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512" y="1988840"/>
            <a:ext cx="8640960" cy="2952328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2140175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6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CONCLUSÃO</a:t>
            </a:r>
            <a:endParaRPr lang="en-US" sz="2600" b="1" dirty="0">
              <a:solidFill>
                <a:schemeClr val="tx2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67544" y="980728"/>
            <a:ext cx="7992888" cy="5089776"/>
          </a:xfrm>
        </p:spPr>
        <p:txBody>
          <a:bodyPr/>
          <a:lstStyle/>
          <a:p>
            <a:pPr algn="just">
              <a:buFont typeface="+mj-lt"/>
              <a:buAutoNum type="arabicPeriod"/>
            </a:pPr>
            <a:r>
              <a:rPr lang="pt-BR" sz="1800" dirty="0" smtClean="0"/>
              <a:t>Foi </a:t>
            </a:r>
            <a:r>
              <a:rPr lang="pt-BR" sz="1800" dirty="0"/>
              <a:t>possível avaliar a capacidade de remoção da cafeína na EPAR Capivari II como sendo superior a 99,9%. </a:t>
            </a:r>
            <a:endParaRPr lang="pt-BR" sz="1800" dirty="0" smtClean="0"/>
          </a:p>
          <a:p>
            <a:pPr algn="just">
              <a:buFont typeface="+mj-lt"/>
              <a:buAutoNum type="arabicPeriod"/>
            </a:pPr>
            <a:endParaRPr lang="pt-BR" sz="1800" dirty="0" smtClean="0"/>
          </a:p>
          <a:p>
            <a:pPr algn="just">
              <a:buFont typeface="+mj-lt"/>
              <a:buAutoNum type="arabicPeriod"/>
            </a:pPr>
            <a:r>
              <a:rPr lang="pt-BR" sz="1800" dirty="0" smtClean="0"/>
              <a:t>Comparação da </a:t>
            </a:r>
            <a:r>
              <a:rPr lang="pt-BR" sz="1800" dirty="0"/>
              <a:t>EPAR com outros seis sistemas convencionais de tratamento </a:t>
            </a:r>
            <a:r>
              <a:rPr lang="pt-BR" sz="1800" dirty="0" smtClean="0"/>
              <a:t>em questão da </a:t>
            </a:r>
            <a:r>
              <a:rPr lang="pt-BR" sz="1800" dirty="0"/>
              <a:t>qualidade do seu efluente frente aos compostos </a:t>
            </a:r>
            <a:r>
              <a:rPr lang="pt-BR" sz="1800" dirty="0" smtClean="0"/>
              <a:t>analisados:  </a:t>
            </a:r>
          </a:p>
          <a:p>
            <a:pPr marL="0" indent="0" algn="just">
              <a:buNone/>
            </a:pPr>
            <a:endParaRPr lang="pt-BR" sz="1800" dirty="0" smtClean="0"/>
          </a:p>
          <a:p>
            <a:pPr lvl="2" indent="-342900" algn="just"/>
            <a:r>
              <a:rPr lang="pt-BR" sz="1800" dirty="0" smtClean="0"/>
              <a:t>as </a:t>
            </a:r>
            <a:r>
              <a:rPr lang="pt-BR" sz="1800" dirty="0"/>
              <a:t>concentrações de cafeína no afluente de todas as </a:t>
            </a:r>
            <a:r>
              <a:rPr lang="pt-BR" sz="1800" dirty="0" smtClean="0"/>
              <a:t>ETE </a:t>
            </a:r>
            <a:r>
              <a:rPr lang="pt-BR" sz="1800" dirty="0"/>
              <a:t>de Campinas foram semelhantes com as da EPAR quando coletadas no mesmo </a:t>
            </a:r>
            <a:r>
              <a:rPr lang="pt-BR" sz="1800" dirty="0" smtClean="0"/>
              <a:t>período;</a:t>
            </a:r>
          </a:p>
          <a:p>
            <a:pPr lvl="2" indent="-342900" algn="just"/>
            <a:r>
              <a:rPr lang="pt-BR" sz="1800" dirty="0" smtClean="0"/>
              <a:t>considerando </a:t>
            </a:r>
            <a:r>
              <a:rPr lang="pt-BR" sz="1800" dirty="0"/>
              <a:t>o aumento observado nas concentrações de efluente das ETE Anhumas, </a:t>
            </a:r>
            <a:r>
              <a:rPr lang="pt-BR" sz="1800" dirty="0" err="1"/>
              <a:t>Piçarrão</a:t>
            </a:r>
            <a:r>
              <a:rPr lang="pt-BR" sz="1800" dirty="0"/>
              <a:t> e Samambaia quando as concentrações de cafeína eram dez vezes maiores, pode-se influir que </a:t>
            </a:r>
            <a:r>
              <a:rPr lang="pt-BR" sz="1800" dirty="0"/>
              <a:t>em períodos de estiagem, quando os esgotos são mais concentrados, somente a EPAR Capivari II e ETE Capivari I mantiveram os mesmos níveis de concentração deste contaminante em seus </a:t>
            </a:r>
            <a:r>
              <a:rPr lang="pt-BR" sz="1800" dirty="0" smtClean="0"/>
              <a:t>efluentes</a:t>
            </a:r>
            <a:r>
              <a:rPr lang="pt-BR" sz="1800" dirty="0"/>
              <a:t>;</a:t>
            </a:r>
            <a:endParaRPr lang="pt-BR" sz="1800" dirty="0" smtClean="0"/>
          </a:p>
          <a:p>
            <a:pPr lvl="2" indent="-342900" algn="just"/>
            <a:r>
              <a:rPr lang="pt-BR" sz="1800" dirty="0" smtClean="0"/>
              <a:t>em </a:t>
            </a:r>
            <a:r>
              <a:rPr lang="pt-BR" sz="1800" dirty="0"/>
              <a:t>períodos de chuvas regulares, como foi o ano de 2017, as capacidades de remoção de cafeína são semelhantes para todas as estações de tratamento </a:t>
            </a:r>
            <a:r>
              <a:rPr lang="pt-BR" sz="1800" dirty="0" smtClean="0"/>
              <a:t>estudadas.</a:t>
            </a:r>
          </a:p>
          <a:p>
            <a:pPr lvl="2" indent="-342900" algn="just"/>
            <a:endParaRPr lang="pt-BR" sz="1800" dirty="0" smtClean="0"/>
          </a:p>
          <a:p>
            <a:pPr algn="just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66965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8003232" cy="5349208"/>
          </a:xfrm>
        </p:spPr>
        <p:txBody>
          <a:bodyPr/>
          <a:lstStyle/>
          <a:p>
            <a:pPr marL="457200" indent="-457200" algn="just">
              <a:buFont typeface="+mj-lt"/>
              <a:buAutoNum type="arabicPeriod" startAt="4"/>
            </a:pPr>
            <a:r>
              <a:rPr lang="pt-BR" sz="2000" dirty="0" smtClean="0"/>
              <a:t>Para </a:t>
            </a:r>
            <a:r>
              <a:rPr lang="pt-BR" sz="2000" dirty="0"/>
              <a:t>as estações oriundas do condado de Lubbock, observou-se o mesmo nível de remoção, demonstrando que desde sistemas mais simples de tratamento de esgoto, como é o disponível na estação </a:t>
            </a:r>
            <a:r>
              <a:rPr lang="pt-BR" sz="2000" dirty="0" err="1"/>
              <a:t>Ransom</a:t>
            </a:r>
            <a:r>
              <a:rPr lang="pt-BR" sz="2000" dirty="0"/>
              <a:t> </a:t>
            </a:r>
            <a:r>
              <a:rPr lang="pt-BR" sz="2000" dirty="0" err="1"/>
              <a:t>Canyom</a:t>
            </a:r>
            <a:r>
              <a:rPr lang="pt-BR" sz="2000" dirty="0"/>
              <a:t> até os tratamentos mais avançados como os das estações que produzem água de reúso do Sudeste de Lubbock e Capivari II, se observa um grande poder de remoção de cafeína quando em períodos de chuvas regulares. </a:t>
            </a:r>
            <a:endParaRPr lang="pt-BR" sz="2000" dirty="0" smtClean="0"/>
          </a:p>
          <a:p>
            <a:pPr marL="457200" indent="-457200" algn="just">
              <a:buFont typeface="+mj-lt"/>
              <a:buAutoNum type="arabicPeriod" startAt="4"/>
            </a:pPr>
            <a:endParaRPr lang="pt-BR" sz="2000" dirty="0" smtClean="0"/>
          </a:p>
          <a:p>
            <a:pPr marL="457200" indent="-457200" algn="just">
              <a:buFont typeface="+mj-lt"/>
              <a:buAutoNum type="arabicPeriod" startAt="4"/>
            </a:pPr>
            <a:r>
              <a:rPr lang="pt-BR" sz="2000" dirty="0"/>
              <a:t>Outros compostos:  não foi possível determinar suas concentrações de entrada e saída na mesma amostragem, portanto não foi possível determinar remoção dos mesmos.</a:t>
            </a:r>
          </a:p>
          <a:p>
            <a:pPr marL="457200" indent="-457200" algn="just">
              <a:buFont typeface="+mj-lt"/>
              <a:buAutoNum type="arabicPeriod" startAt="4"/>
            </a:pPr>
            <a:endParaRPr lang="pt-BR" sz="2000" dirty="0"/>
          </a:p>
          <a:p>
            <a:pPr marL="457200" indent="-457200" algn="just">
              <a:buFont typeface="+mj-lt"/>
              <a:buAutoNum type="arabicPeriod" startAt="4"/>
            </a:pPr>
            <a:r>
              <a:rPr lang="pt-BR" sz="2000" dirty="0"/>
              <a:t>As decisões acerca da qualidade desses efluentes devem, portanto, considerar o aspecto da segurança da qualidade em períodos de estiagem e as outras características físico-químicas e microbiológicas de cada um deles, o que não foi o escopo deste trabalho.</a:t>
            </a:r>
            <a:endParaRPr lang="en-US" sz="2000" dirty="0"/>
          </a:p>
          <a:p>
            <a:pPr marL="457200" indent="-457200" algn="just">
              <a:buFont typeface="+mj-lt"/>
              <a:buAutoNum type="arabicPeriod" startAt="4"/>
            </a:pPr>
            <a:endParaRPr lang="en-US" sz="2000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6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CONCLUSÃO</a:t>
            </a:r>
            <a:endParaRPr lang="en-US" sz="2600" b="1" dirty="0">
              <a:solidFill>
                <a:schemeClr val="tx2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19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6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REFERÊNCIAS</a:t>
            </a:r>
            <a:endParaRPr lang="en-US" sz="2600" b="1" dirty="0">
              <a:solidFill>
                <a:schemeClr val="tx2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7859216" cy="5061176"/>
          </a:xfrm>
        </p:spPr>
        <p:txBody>
          <a:bodyPr/>
          <a:lstStyle/>
          <a:p>
            <a:r>
              <a:rPr lang="en-US" sz="1400" dirty="0"/>
              <a:t>ALAEE, M.; GUERRA, P.; KIM, M.; PARSA, M.; SHAH, A.; SMITH, S. A. (2014) Removal of pharmaceuticals and personal care products in a membrane bioreactor wastewater treatment plant. Water Science &amp; Technology 2221p, 2014.</a:t>
            </a:r>
          </a:p>
          <a:p>
            <a:r>
              <a:rPr lang="en-US" sz="1400" dirty="0"/>
              <a:t>ANDRADE, J. P. M.; GASPERI, R. L. P.; LIMA, L. G. A.; ROSSETTO, R. (2014). </a:t>
            </a:r>
            <a:r>
              <a:rPr lang="pt-BR" sz="1400" dirty="0"/>
              <a:t>Partida Operacional de biorreator com membranas (MBR): EPAR Capivari II. REEC - Revista Eletrônica de Engenharia Civil, </a:t>
            </a:r>
            <a:r>
              <a:rPr lang="pt-BR" sz="1400" dirty="0" err="1"/>
              <a:t>Vol</a:t>
            </a:r>
            <a:r>
              <a:rPr lang="pt-BR" sz="1400" dirty="0"/>
              <a:t> 8 - nº 1, 2014.</a:t>
            </a:r>
            <a:endParaRPr lang="en-US" sz="1400" dirty="0"/>
          </a:p>
          <a:p>
            <a:r>
              <a:rPr lang="pt-BR" sz="1400" dirty="0"/>
              <a:t>BRASIL. Anexo XX da Portaria de Consolidação nº 5, de 28 de setembro de 2017. Dispõe sobre os procedimentos de controle e de vigilância da qualidade da água para consumo humano e seu padrão de potabilidade, </a:t>
            </a:r>
            <a:r>
              <a:rPr lang="pt-BR" sz="1400" dirty="0" err="1"/>
              <a:t>Brasília,DF</a:t>
            </a:r>
            <a:r>
              <a:rPr lang="pt-BR" sz="1400" dirty="0"/>
              <a:t>, set 2017.</a:t>
            </a:r>
            <a:endParaRPr lang="en-US" sz="1400" dirty="0"/>
          </a:p>
          <a:p>
            <a:r>
              <a:rPr lang="pt-BR" sz="1400" dirty="0"/>
              <a:t>COELHO, C. A. S.; CARDOSO, D. H. F.; FIRPO, M. A. F. (2016). A seca de 2013 a 2015 na região sudeste do Brasil - Edição Comemorativa de 30 anos do </a:t>
            </a:r>
            <a:r>
              <a:rPr lang="pt-BR" sz="1400" dirty="0" err="1"/>
              <a:t>Climanálise</a:t>
            </a:r>
            <a:endParaRPr lang="en-US" sz="1400" dirty="0"/>
          </a:p>
          <a:p>
            <a:r>
              <a:rPr lang="pt-BR" sz="1400" dirty="0"/>
              <a:t>HESPANHOL, I. (2015). Reúso potável direto e o desafio dos poluentes emergentes. Revista USP, 0(106), 79. </a:t>
            </a:r>
            <a:endParaRPr lang="en-US" sz="1400" dirty="0"/>
          </a:p>
          <a:p>
            <a:r>
              <a:rPr lang="pt-BR" sz="1400" dirty="0"/>
              <a:t>MONTAGNER, C. C.; VIDAL, C.; ACAYABA, R. D. (2017) Contaminantes emergentes em matrizes aquáticas do Brasil: cenário atual e aspectos analíticos, </a:t>
            </a:r>
            <a:r>
              <a:rPr lang="pt-BR" sz="1400" dirty="0" err="1"/>
              <a:t>ecotoxicológicos</a:t>
            </a:r>
            <a:r>
              <a:rPr lang="pt-BR" sz="1400" dirty="0"/>
              <a:t> e regulatórios. Quim. Nova, Vol. 40, No. 9, 1094-1110, (2017) </a:t>
            </a:r>
            <a:endParaRPr lang="en-US" sz="1400" dirty="0"/>
          </a:p>
          <a:p>
            <a:r>
              <a:rPr lang="pt-BR" sz="1400" dirty="0"/>
              <a:t>PESCARA, I. C. (2014). Ocorrência e remoção de contaminantes emergentes por tratamentos convencionais de água e esgoto. Campinas, SP: 2014.</a:t>
            </a:r>
            <a:endParaRPr lang="en-US" sz="1400" dirty="0"/>
          </a:p>
          <a:p>
            <a:r>
              <a:rPr lang="pt-BR" sz="1400" dirty="0"/>
              <a:t>SAMPAIO, L. “Campinas será 1ª cidade do país a usar esgoto tratado para abastecimento”, Folha de S. Paulo (30/10/ 2014) - http://www1.folha.uol.com.br/cotidiano/2014/10/1540864-campinas-sera-1-cidade-do-pais-a-usar-esgoto-tratado-para-abastecimento.shtml, acesso em 26/07/2017. </a:t>
            </a:r>
            <a:endParaRPr lang="en-US" sz="1400" dirty="0"/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31816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26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AGRADECIMENTOS</a:t>
            </a:r>
            <a:endParaRPr lang="en-US" sz="2600" b="1" dirty="0">
              <a:solidFill>
                <a:schemeClr val="tx2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Imagem 3" descr="http://www.50anos.unicamp.br/images/linha_do_tempo/logo-unicamp-160615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92" r="22634"/>
          <a:stretch/>
        </p:blipFill>
        <p:spPr bwMode="auto">
          <a:xfrm>
            <a:off x="6685733" y="1817306"/>
            <a:ext cx="1630683" cy="15757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Imagem 4" descr="http://www.sanasa.com.br/imagens/logoWeb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786" y="3378838"/>
            <a:ext cx="2715817" cy="73128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m 5" descr="http://lqa.iqm.unicamp.br/eqa3/iq_logo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815" y="1822237"/>
            <a:ext cx="1507164" cy="155694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m 6" descr="Lqalogofinal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3" y="1887852"/>
            <a:ext cx="1373262" cy="147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887" y="3468155"/>
            <a:ext cx="2773274" cy="68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48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 txBox="1">
            <a:spLocks/>
          </p:cNvSpPr>
          <p:nvPr/>
        </p:nvSpPr>
        <p:spPr bwMode="auto">
          <a:xfrm>
            <a:off x="0" y="1052736"/>
            <a:ext cx="9144000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2200" b="1" dirty="0" smtClean="0">
                <a:solidFill>
                  <a:srgbClr val="000066"/>
                </a:solidFill>
                <a:latin typeface="Arial" charset="0"/>
              </a:rPr>
              <a:t>EDILAINE DE FREITAS LIMA</a:t>
            </a:r>
            <a:endParaRPr lang="pt-BR" sz="2200" b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i="1" dirty="0" smtClean="0">
                <a:solidFill>
                  <a:srgbClr val="000066"/>
                </a:solidFill>
                <a:latin typeface="Arial" charset="0"/>
              </a:rPr>
              <a:t>Agente técnica de saneamento / Laboratório de Controle de Qualidade</a:t>
            </a:r>
            <a:endParaRPr lang="pt-BR" sz="1600" b="1" i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i="1" dirty="0" smtClean="0">
                <a:solidFill>
                  <a:srgbClr val="000066"/>
                </a:solidFill>
                <a:latin typeface="Arial" charset="0"/>
              </a:rPr>
              <a:t>(19)3348 - 5832 – edilainefreitaslima@folha.com.br</a:t>
            </a:r>
            <a:endParaRPr lang="pt-BR" sz="1600" i="1" dirty="0">
              <a:solidFill>
                <a:srgbClr val="0099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1225</TotalTime>
  <Words>1279</Words>
  <Application>Microsoft Office PowerPoint</Application>
  <PresentationFormat>Apresentação na tela (4:3)</PresentationFormat>
  <Paragraphs>171</Paragraphs>
  <Slides>23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slides</vt:lpstr>
      </vt:variant>
      <vt:variant>
        <vt:i4>23</vt:i4>
      </vt:variant>
    </vt:vector>
  </HeadingPairs>
  <TitlesOfParts>
    <vt:vector size="27" baseType="lpstr">
      <vt:lpstr>1_Personalizar design</vt:lpstr>
      <vt:lpstr>Personalizar design</vt:lpstr>
      <vt:lpstr>3_Personalizar design</vt:lpstr>
      <vt:lpstr>2_Personalizar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AMOSTRAGEM</vt:lpstr>
      <vt:lpstr>PREPARO DE AMOSTRAS</vt:lpstr>
      <vt:lpstr>ANÁLISE</vt:lpstr>
      <vt:lpstr>RESULTADOS: CAFEÍNA</vt:lpstr>
      <vt:lpstr>RESULTADOS: CAFEÍNA</vt:lpstr>
      <vt:lpstr>RESULTADOS</vt:lpstr>
      <vt:lpstr>RESULTADOS</vt:lpstr>
      <vt:lpstr>CONCLUSÃO</vt:lpstr>
      <vt:lpstr>CONCLUSÃO</vt:lpstr>
      <vt:lpstr>REFERÊNCIAS</vt:lpstr>
      <vt:lpstr>AGRADECIMENTOS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Alessandro Tetzner</dc:creator>
  <cp:lastModifiedBy>Arvaldo</cp:lastModifiedBy>
  <cp:revision>71</cp:revision>
  <cp:lastPrinted>2013-03-06T14:17:17Z</cp:lastPrinted>
  <dcterms:created xsi:type="dcterms:W3CDTF">2013-01-21T13:05:03Z</dcterms:created>
  <dcterms:modified xsi:type="dcterms:W3CDTF">2018-05-27T22:47:09Z</dcterms:modified>
</cp:coreProperties>
</file>