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8" r:id="rId3"/>
    <p:sldId id="259" r:id="rId4"/>
    <p:sldId id="269" r:id="rId5"/>
    <p:sldId id="260" r:id="rId6"/>
    <p:sldId id="270" r:id="rId7"/>
    <p:sldId id="271" r:id="rId8"/>
    <p:sldId id="272" r:id="rId9"/>
    <p:sldId id="264" r:id="rId10"/>
    <p:sldId id="266" r:id="rId11"/>
    <p:sldId id="273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44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F857E-9647-41E4-BDEC-05A2F4DE9815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577551-A265-4DE3-B989-672C691C91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0009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577551-A265-4DE3-B989-672C691C9181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1713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 smtClean="0"/>
              <a:t>29/05/2018</a:t>
            </a: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 smtClean="0"/>
              <a:t>29/05/2018</a:t>
            </a: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 smtClean="0"/>
              <a:t>29/05/2018</a:t>
            </a: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 smtClean="0"/>
              <a:t>29/05/2018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 smtClean="0"/>
              <a:t>29/05/2018</a:t>
            </a:r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 smtClean="0"/>
              <a:t>29/05/2018</a:t>
            </a:r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 smtClean="0"/>
              <a:t>29/05/2018</a:t>
            </a:r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 smtClean="0"/>
              <a:t>29/05/2018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 smtClean="0"/>
              <a:t>29/05/2018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 smtClean="0"/>
              <a:t>29/05/2018</a:t>
            </a: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 smtClean="0"/>
              <a:t>29/05/2018</a:t>
            </a: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BR" smtClean="0"/>
              <a:t>29/05/2018</a:t>
            </a: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 smtClean="0"/>
              <a:t>Autores: </a:t>
            </a:r>
          </a:p>
          <a:p>
            <a:pPr marL="0" indent="0">
              <a:buNone/>
            </a:pPr>
            <a:r>
              <a:rPr lang="pt-BR" sz="2000" dirty="0" err="1" smtClean="0"/>
              <a:t>Valquiria</a:t>
            </a:r>
            <a:r>
              <a:rPr lang="pt-BR" sz="2000" dirty="0" smtClean="0"/>
              <a:t> </a:t>
            </a:r>
            <a:r>
              <a:rPr lang="pt-BR" sz="2000" dirty="0"/>
              <a:t>Melo Souza </a:t>
            </a:r>
            <a:r>
              <a:rPr lang="pt-BR" sz="2000" dirty="0" smtClean="0"/>
              <a:t>Correia</a:t>
            </a:r>
          </a:p>
          <a:p>
            <a:pPr marL="0" indent="0">
              <a:buNone/>
            </a:pPr>
            <a:r>
              <a:rPr lang="pt-BR" sz="2000" dirty="0" smtClean="0"/>
              <a:t>Marcílio </a:t>
            </a:r>
            <a:r>
              <a:rPr lang="pt-BR" sz="2000" dirty="0"/>
              <a:t>Luís Viana </a:t>
            </a:r>
            <a:r>
              <a:rPr lang="pt-BR" sz="2000" dirty="0" smtClean="0"/>
              <a:t>Correia</a:t>
            </a:r>
          </a:p>
          <a:p>
            <a:pPr marL="0" indent="0">
              <a:buNone/>
            </a:pPr>
            <a:r>
              <a:rPr lang="pt-BR" sz="2000" dirty="0" smtClean="0"/>
              <a:t>Antônio </a:t>
            </a:r>
            <a:r>
              <a:rPr lang="pt-BR" sz="2000" dirty="0"/>
              <a:t>Clécio </a:t>
            </a:r>
            <a:r>
              <a:rPr lang="pt-BR" sz="2000" dirty="0" err="1"/>
              <a:t>Fontelles</a:t>
            </a:r>
            <a:r>
              <a:rPr lang="pt-BR" sz="2000" dirty="0"/>
              <a:t> Thomaz</a:t>
            </a:r>
          </a:p>
          <a:p>
            <a:pPr algn="l"/>
            <a:endParaRPr lang="pt-BR" sz="2000" b="1" dirty="0" smtClean="0"/>
          </a:p>
          <a:p>
            <a:pPr algn="l"/>
            <a:endParaRPr lang="pt-BR" sz="20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sz="3200" b="1" dirty="0"/>
              <a:t>OTIMIZAÇÃO DE ROTAS DE COLETA DE RESÍDUOS SÓLIDOS URBANOS UTILIZANDO PROBLEMA DO CARTEIRO CHINÊS</a:t>
            </a: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Coleta dos Resíduos Sólidos Urbanos</a:t>
            </a:r>
          </a:p>
          <a:p>
            <a:pPr algn="just"/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Complexidade, importância e custo</a:t>
            </a:r>
          </a:p>
          <a:p>
            <a:pPr algn="just"/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Tarefa essencial da Administração Pública</a:t>
            </a:r>
          </a:p>
          <a:p>
            <a:pPr algn="just"/>
            <a:endParaRPr lang="pt-BR" dirty="0" smtClean="0"/>
          </a:p>
        </p:txBody>
      </p:sp>
      <p:sp>
        <p:nvSpPr>
          <p:cNvPr id="4" name="Text Box 1346"/>
          <p:cNvSpPr txBox="1"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gradFill flip="none" rotWithShape="1">
            <a:gsLst>
              <a:gs pos="0">
                <a:srgbClr val="006600">
                  <a:tint val="66000"/>
                  <a:satMod val="16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pt-BR" sz="4000" b="1" dirty="0">
                <a:ln w="19050">
                  <a:noFill/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ook Antiqua" pitchFamily="18" charset="0"/>
              </a:rPr>
              <a:t>Introdução</a:t>
            </a:r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13184" y="1744218"/>
            <a:ext cx="8435280" cy="3484982"/>
          </a:xfrm>
        </p:spPr>
        <p:txBody>
          <a:bodyPr>
            <a:normAutofit/>
          </a:bodyPr>
          <a:lstStyle/>
          <a:p>
            <a:pPr algn="just"/>
            <a:r>
              <a:rPr lang="pt-BR" sz="2800" dirty="0" smtClean="0"/>
              <a:t>Minimizar </a:t>
            </a:r>
            <a:r>
              <a:rPr lang="pt-BR" sz="2800" dirty="0"/>
              <a:t>as distâncias percorridas pelo caminhão de coleta e de transporte dos resíduos sólidos urbanos quanto às distâncias percorridas pelos responsáveis pela limpeza de rua, que devem percorrer todas as ruas (arcos) do bairro Centro, no município do Crato/CE.</a:t>
            </a:r>
          </a:p>
          <a:p>
            <a:endParaRPr lang="pt-BR" sz="2800" dirty="0"/>
          </a:p>
        </p:txBody>
      </p:sp>
      <p:sp>
        <p:nvSpPr>
          <p:cNvPr id="4" name="Text Box 1346"/>
          <p:cNvSpPr txBox="1"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gradFill flip="none" rotWithShape="1">
            <a:gsLst>
              <a:gs pos="0">
                <a:srgbClr val="006600">
                  <a:tint val="66000"/>
                  <a:satMod val="16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pt-BR" sz="4000" b="1" dirty="0">
                <a:ln w="19050">
                  <a:noFill/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ook Antiqua" pitchFamily="18" charset="0"/>
              </a:rPr>
              <a:t>Objetivo</a:t>
            </a:r>
          </a:p>
        </p:txBody>
      </p:sp>
    </p:spTree>
    <p:extLst>
      <p:ext uri="{BB962C8B-B14F-4D97-AF65-F5344CB8AC3E}">
        <p14:creationId xmlns:p14="http://schemas.microsoft.com/office/powerpoint/2010/main" val="107028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13184" y="1744218"/>
            <a:ext cx="8435280" cy="3484982"/>
          </a:xfrm>
        </p:spPr>
        <p:txBody>
          <a:bodyPr>
            <a:normAutofit/>
          </a:bodyPr>
          <a:lstStyle/>
          <a:p>
            <a:pPr algn="just"/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Otimização de redes</a:t>
            </a:r>
          </a:p>
          <a:p>
            <a:pPr algn="just"/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Problema do Carteiro Chinês</a:t>
            </a:r>
          </a:p>
          <a:p>
            <a:pPr algn="just"/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Roteirização de veículos</a:t>
            </a:r>
            <a:endParaRPr lang="pt-B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2800" dirty="0"/>
          </a:p>
        </p:txBody>
      </p:sp>
      <p:sp>
        <p:nvSpPr>
          <p:cNvPr id="4" name="Text Box 1346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492195"/>
            <a:ext cx="8229600" cy="707886"/>
          </a:xfrm>
          <a:prstGeom prst="rect">
            <a:avLst/>
          </a:prstGeom>
          <a:gradFill flip="none" rotWithShape="1">
            <a:gsLst>
              <a:gs pos="0">
                <a:srgbClr val="006600">
                  <a:tint val="66000"/>
                  <a:satMod val="16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Referencial Teórico</a:t>
            </a:r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82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776"/>
            <a:ext cx="8435280" cy="4525963"/>
          </a:xfrm>
        </p:spPr>
        <p:txBody>
          <a:bodyPr>
            <a:normAutofit/>
          </a:bodyPr>
          <a:lstStyle/>
          <a:p>
            <a:pPr algn="just"/>
            <a:endParaRPr lang="pt-B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Box 1346"/>
          <p:cNvSpPr txBox="1"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gradFill flip="none" rotWithShape="1">
            <a:gsLst>
              <a:gs pos="0">
                <a:srgbClr val="006600">
                  <a:tint val="66000"/>
                  <a:satMod val="16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pt-BR" sz="4000" b="1" dirty="0" smtClean="0">
                <a:ln w="19050">
                  <a:noFill/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ook Antiqua" pitchFamily="18" charset="0"/>
              </a:rPr>
              <a:t>Metodologia</a:t>
            </a:r>
            <a:endParaRPr lang="pt-BR" sz="4000" b="1" dirty="0">
              <a:ln w="19050">
                <a:noFill/>
                <a:prstDash val="solid"/>
              </a:ln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71282"/>
            <a:ext cx="5976664" cy="4108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eta para a direita 5"/>
          <p:cNvSpPr/>
          <p:nvPr/>
        </p:nvSpPr>
        <p:spPr>
          <a:xfrm>
            <a:off x="1979712" y="2996952"/>
            <a:ext cx="2304256" cy="68407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766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776"/>
            <a:ext cx="8435280" cy="4525963"/>
          </a:xfrm>
        </p:spPr>
        <p:txBody>
          <a:bodyPr>
            <a:normAutofit/>
          </a:bodyPr>
          <a:lstStyle/>
          <a:p>
            <a:pPr algn="just"/>
            <a:r>
              <a:rPr lang="pt-B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Bairro Centro da Cidade</a:t>
            </a:r>
          </a:p>
          <a:p>
            <a:pPr algn="just"/>
            <a:endParaRPr lang="pt-B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Rotas dos caminhões de coleta convencional</a:t>
            </a:r>
          </a:p>
          <a:p>
            <a:pPr algn="just"/>
            <a:endParaRPr lang="pt-B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Dias </a:t>
            </a:r>
            <a:r>
              <a:rPr lang="pt-B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horários alternados da </a:t>
            </a:r>
            <a:r>
              <a:rPr lang="pt-B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semana</a:t>
            </a:r>
          </a:p>
          <a:p>
            <a:pPr algn="just"/>
            <a:endParaRPr lang="pt-B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pt-B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ois </a:t>
            </a:r>
            <a:r>
              <a:rPr lang="pt-B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caminhões compactadores </a:t>
            </a:r>
            <a:r>
              <a:rPr lang="pt-B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pt-B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12 </a:t>
            </a:r>
            <a:r>
              <a:rPr lang="pt-B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toneladas</a:t>
            </a:r>
          </a:p>
          <a:p>
            <a:pPr algn="just"/>
            <a:endParaRPr lang="pt-B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Custo em 2016 = R$ 340.000,00 mês</a:t>
            </a:r>
            <a:endParaRPr lang="pt-B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Box 1346"/>
          <p:cNvSpPr txBox="1"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gradFill flip="none" rotWithShape="1">
            <a:gsLst>
              <a:gs pos="0">
                <a:srgbClr val="006600">
                  <a:tint val="66000"/>
                  <a:satMod val="16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pt-BR" sz="4000" b="1" dirty="0" smtClean="0">
                <a:ln w="19050">
                  <a:noFill/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ook Antiqua" pitchFamily="18" charset="0"/>
              </a:rPr>
              <a:t>Metodologia</a:t>
            </a:r>
            <a:endParaRPr lang="pt-BR" sz="4000" b="1" dirty="0">
              <a:ln w="19050">
                <a:noFill/>
                <a:prstDash val="solid"/>
              </a:ln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054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9" y="1450343"/>
            <a:ext cx="2745997" cy="4138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1346"/>
          <p:cNvSpPr txBox="1">
            <a:spLocks noChangeArrowheads="1"/>
          </p:cNvSpPr>
          <p:nvPr/>
        </p:nvSpPr>
        <p:spPr bwMode="auto">
          <a:xfrm>
            <a:off x="609600" y="188640"/>
            <a:ext cx="8229600" cy="1143000"/>
          </a:xfrm>
          <a:prstGeom prst="rect">
            <a:avLst/>
          </a:prstGeom>
          <a:gradFill flip="none" rotWithShape="1">
            <a:gsLst>
              <a:gs pos="0">
                <a:srgbClr val="006600">
                  <a:tint val="66000"/>
                  <a:satMod val="16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xtLst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2200" kern="1200">
                <a:solidFill>
                  <a:schemeClr val="tx1"/>
                </a:solidFill>
                <a:latin typeface="Arial" charset="0"/>
                <a:ea typeface="+mj-ea"/>
                <a:cs typeface="+mj-cs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pt-BR" sz="4000" b="1" smtClean="0">
                <a:ln w="19050">
                  <a:noFill/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ook Antiqua" pitchFamily="18" charset="0"/>
              </a:rPr>
              <a:t>Metodologia</a:t>
            </a:r>
            <a:endParaRPr lang="pt-BR" sz="4000" b="1" dirty="0">
              <a:ln w="19050">
                <a:noFill/>
                <a:prstDash val="solid"/>
              </a:ln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271118" y="5117122"/>
            <a:ext cx="59093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Quadro 2:</a:t>
            </a:r>
            <a:r>
              <a:rPr 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Ruas do bairro Centro a serem percorridas</a:t>
            </a: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240" y="1441630"/>
            <a:ext cx="2880320" cy="1917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815" y="3244412"/>
            <a:ext cx="2502914" cy="1872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32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Text Box 1346"/>
          <p:cNvSpPr txBox="1">
            <a:spLocks noChangeArrowheads="1"/>
          </p:cNvSpPr>
          <p:nvPr/>
        </p:nvSpPr>
        <p:spPr bwMode="auto">
          <a:xfrm>
            <a:off x="609600" y="188640"/>
            <a:ext cx="8229600" cy="1143000"/>
          </a:xfrm>
          <a:prstGeom prst="rect">
            <a:avLst/>
          </a:prstGeom>
          <a:gradFill flip="none" rotWithShape="1">
            <a:gsLst>
              <a:gs pos="0">
                <a:srgbClr val="006600">
                  <a:tint val="66000"/>
                  <a:satMod val="16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xtLst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2200" kern="1200">
                <a:solidFill>
                  <a:schemeClr val="tx1"/>
                </a:solidFill>
                <a:latin typeface="Arial" charset="0"/>
                <a:ea typeface="+mj-ea"/>
                <a:cs typeface="+mj-cs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pt-BR" sz="4000" b="1" smtClean="0">
                <a:ln w="19050">
                  <a:noFill/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ook Antiqua" pitchFamily="18" charset="0"/>
              </a:rPr>
              <a:t>Metodologia</a:t>
            </a:r>
            <a:endParaRPr lang="pt-BR" sz="4000" b="1" dirty="0">
              <a:ln w="19050">
                <a:noFill/>
                <a:prstDash val="solid"/>
              </a:ln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2050" name="Imagem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51" y="1268759"/>
            <a:ext cx="8212149" cy="3944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7"/>
          <p:cNvSpPr/>
          <p:nvPr/>
        </p:nvSpPr>
        <p:spPr>
          <a:xfrm>
            <a:off x="1763688" y="5219908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Figura </a:t>
            </a:r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3: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Ruas do bairro do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Centro do Crato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dispostas em mapa</a:t>
            </a:r>
          </a:p>
        </p:txBody>
      </p:sp>
    </p:spTree>
    <p:extLst>
      <p:ext uri="{BB962C8B-B14F-4D97-AF65-F5344CB8AC3E}">
        <p14:creationId xmlns:p14="http://schemas.microsoft.com/office/powerpoint/2010/main" val="354297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2204864"/>
            <a:ext cx="3888432" cy="367240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grafo que constitui a rota pesquisada é composto por 140 nós e 270 arestas, que são percorridas pelo caminhão de coleta de resíduos sólidos urbanos, perfazendo uma distância de 19.241m.</a:t>
            </a:r>
          </a:p>
          <a:p>
            <a:pPr marL="0" indent="0" algn="just">
              <a:buNone/>
            </a:pPr>
            <a:endParaRPr lang="pt-BR" sz="2400" dirty="0"/>
          </a:p>
        </p:txBody>
      </p:sp>
      <p:sp>
        <p:nvSpPr>
          <p:cNvPr id="4" name="Text Box 1346"/>
          <p:cNvSpPr txBox="1"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gradFill flip="none" rotWithShape="1">
            <a:gsLst>
              <a:gs pos="0">
                <a:srgbClr val="006600">
                  <a:tint val="66000"/>
                  <a:satMod val="16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pt-BR" sz="4000" b="1" dirty="0">
                <a:ln w="19050">
                  <a:noFill/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ook Antiqua" pitchFamily="18" charset="0"/>
              </a:rPr>
              <a:t>Resultados</a:t>
            </a:r>
          </a:p>
        </p:txBody>
      </p:sp>
      <p:pic>
        <p:nvPicPr>
          <p:cNvPr id="4098" name="Imagem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340768"/>
            <a:ext cx="4706094" cy="4210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2745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82">
            <a:extLst>
              <a:ext uri="{FF2B5EF4-FFF2-40B4-BE49-F238E27FC236}">
                <a16:creationId xmlns:a16="http://schemas.microsoft.com/office/drawing/2014/main" xmlns="" xmlns:lc="http://schemas.openxmlformats.org/drawingml/2006/lockedCanvas" id="{D5FEEFB4-6812-4633-852F-51E1978D3D91}"/>
              </a:ext>
            </a:extLst>
          </p:cNvPr>
          <p:cNvSpPr txBox="1">
            <a:spLocks noGrp="1"/>
          </p:cNvSpPr>
          <p:nvPr>
            <p:ph idx="1"/>
          </p:nvPr>
        </p:nvSpPr>
        <p:spPr bwMode="auto">
          <a:xfrm>
            <a:off x="179512" y="1910882"/>
            <a:ext cx="8712968" cy="3530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2952" tIns="41476" rIns="82952" bIns="41476" rtlCol="0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14338" indent="42863" algn="l" rtl="0" eaLnBrk="0" fontAlgn="base" hangingPunct="0">
              <a:spcBef>
                <a:spcPct val="0"/>
              </a:spcBef>
              <a:spcAft>
                <a:spcPct val="0"/>
              </a:spcAft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828675" indent="85725" algn="l" rtl="0" eaLnBrk="0" fontAlgn="base" hangingPunct="0">
              <a:spcBef>
                <a:spcPct val="0"/>
              </a:spcBef>
              <a:spcAft>
                <a:spcPct val="0"/>
              </a:spcAft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243013" indent="128588" algn="l" rtl="0" eaLnBrk="0" fontAlgn="base" hangingPunct="0">
              <a:spcBef>
                <a:spcPct val="0"/>
              </a:spcBef>
              <a:spcAft>
                <a:spcPct val="0"/>
              </a:spcAft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658938" indent="169863" algn="l" rtl="0" eaLnBrk="0" fontAlgn="base" hangingPunct="0">
              <a:spcBef>
                <a:spcPct val="0"/>
              </a:spcBef>
              <a:spcAft>
                <a:spcPct val="0"/>
              </a:spcAft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just"/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Modelo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PCC, baseado no modelo de </a:t>
            </a:r>
            <a:r>
              <a:rPr lang="pt-B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Edmonds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(1973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 algn="just">
              <a:buNone/>
            </a:pPr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rotas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otimizadas ao serem comparadas com as realizadas proporcionam uma redução na distância total percorrida pelo veículo de 10%, o que pode acarretar uma economia de R$ 34.000,00/mês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Possibilidade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uma economia aos cofres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públicos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Text Box 1346">
            <a:extLst>
              <a:ext uri="{FF2B5EF4-FFF2-40B4-BE49-F238E27FC236}">
                <a16:creationId xmlns:a16="http://schemas.microsoft.com/office/drawing/2014/main" xmlns="" xmlns:lc="http://schemas.openxmlformats.org/drawingml/2006/lockedCanvas" id="{E9194DC3-B78A-4549-AFB2-881742E33A09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gradFill flip="none" rotWithShape="1">
            <a:gsLst>
              <a:gs pos="0">
                <a:srgbClr val="006600">
                  <a:tint val="66000"/>
                  <a:satMod val="16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xtLst/>
        </p:spPr>
        <p:txBody>
          <a:bodyPr wrap="square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14338" indent="42863" algn="l" rtl="0" eaLnBrk="0" fontAlgn="base" hangingPunct="0">
              <a:spcBef>
                <a:spcPct val="0"/>
              </a:spcBef>
              <a:spcAft>
                <a:spcPct val="0"/>
              </a:spcAft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828675" indent="85725" algn="l" rtl="0" eaLnBrk="0" fontAlgn="base" hangingPunct="0">
              <a:spcBef>
                <a:spcPct val="0"/>
              </a:spcBef>
              <a:spcAft>
                <a:spcPct val="0"/>
              </a:spcAft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243013" indent="128588" algn="l" rtl="0" eaLnBrk="0" fontAlgn="base" hangingPunct="0">
              <a:spcBef>
                <a:spcPct val="0"/>
              </a:spcBef>
              <a:spcAft>
                <a:spcPct val="0"/>
              </a:spcAft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658938" indent="169863" algn="l" rtl="0" eaLnBrk="0" fontAlgn="base" hangingPunct="0">
              <a:spcBef>
                <a:spcPct val="0"/>
              </a:spcBef>
              <a:spcAft>
                <a:spcPct val="0"/>
              </a:spcAft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pt-BR" sz="4000" b="1" dirty="0">
                <a:ln w="19050">
                  <a:noFill/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ook Antiqua" pitchFamily="18" charset="0"/>
              </a:rPr>
              <a:t>Conclusões</a:t>
            </a:r>
          </a:p>
        </p:txBody>
      </p:sp>
    </p:spTree>
    <p:extLst>
      <p:ext uri="{BB962C8B-B14F-4D97-AF65-F5344CB8AC3E}">
        <p14:creationId xmlns:p14="http://schemas.microsoft.com/office/powerpoint/2010/main" val="423625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OBRIGADA!</a:t>
            </a:r>
          </a:p>
          <a:p>
            <a:pPr marL="0" indent="0" algn="ctr">
              <a:buNone/>
            </a:pP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valquiria@ufersa.edu.br</a:t>
            </a:r>
          </a:p>
          <a:p>
            <a:endParaRPr lang="pt-B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01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251</Words>
  <Application>Microsoft Office PowerPoint</Application>
  <PresentationFormat>Apresentação na tela (4:3)</PresentationFormat>
  <Paragraphs>49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OTIMIZAÇÃO DE ROTAS DE COLETA DE RESÍDUOS SÓLIDOS URBANOS UTILIZANDO PROBLEMA DO CARTEIRO CHINÊS</vt:lpstr>
      <vt:lpstr>Introdução</vt:lpstr>
      <vt:lpstr>Objetivo</vt:lpstr>
      <vt:lpstr>Referencial Teórico</vt:lpstr>
      <vt:lpstr>Metodologia</vt:lpstr>
      <vt:lpstr>Metodologia</vt:lpstr>
      <vt:lpstr>Apresentação do PowerPoint</vt:lpstr>
      <vt:lpstr>Apresentação do PowerPoint</vt:lpstr>
      <vt:lpstr>Resultados</vt:lpstr>
      <vt:lpstr>Conclusões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valquiria melo</cp:lastModifiedBy>
  <cp:revision>36</cp:revision>
  <dcterms:created xsi:type="dcterms:W3CDTF">2018-05-02T19:43:05Z</dcterms:created>
  <dcterms:modified xsi:type="dcterms:W3CDTF">2018-05-29T22:45:51Z</dcterms:modified>
</cp:coreProperties>
</file>