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Default Extension="wdp" ContentType="image/vnd.ms-photo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7" r:id="rId1"/>
    <p:sldMasterId id="2147483659" r:id="rId2"/>
    <p:sldMasterId id="2147483654" r:id="rId3"/>
  </p:sldMasterIdLst>
  <p:notesMasterIdLst>
    <p:notesMasterId r:id="rId17"/>
  </p:notesMasterIdLst>
  <p:sldIdLst>
    <p:sldId id="256" r:id="rId4"/>
    <p:sldId id="289" r:id="rId5"/>
    <p:sldId id="270" r:id="rId6"/>
    <p:sldId id="274" r:id="rId7"/>
    <p:sldId id="287" r:id="rId8"/>
    <p:sldId id="286" r:id="rId9"/>
    <p:sldId id="276" r:id="rId10"/>
    <p:sldId id="277" r:id="rId11"/>
    <p:sldId id="279" r:id="rId12"/>
    <p:sldId id="280" r:id="rId13"/>
    <p:sldId id="281" r:id="rId14"/>
    <p:sldId id="283" r:id="rId15"/>
    <p:sldId id="258" r:id="rId16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>
        <p:scale>
          <a:sx n="66" d="100"/>
          <a:sy n="66" d="100"/>
        </p:scale>
        <p:origin x="-55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D6F055-A68E-40D8-97B2-7284F3EA9E55}" type="datetimeFigureOut">
              <a:rPr lang="pt-BR" smtClean="0"/>
              <a:pPr/>
              <a:t>25/5/2015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C97B1F-8C8D-47B6-B77D-4C662BA9B38D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933A7DE-072A-4DC8-B5B5-8CAB5AEC6A4C}" type="slidenum">
              <a:rPr lang="pt-BR" smtClean="0"/>
              <a:pPr>
                <a:defRPr/>
              </a:pPr>
              <a:t>4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41176625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933A7DE-072A-4DC8-B5B5-8CAB5AEC6A4C}" type="slidenum">
              <a:rPr lang="pt-BR" smtClean="0"/>
              <a:pPr>
                <a:defRPr/>
              </a:pPr>
              <a:t>11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17081410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21317812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37508178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23445121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29734082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171FA19-086A-495D-ABA9-CCF0D0F57C25}" type="datetimeFigureOut">
              <a:rPr lang="pt-BR" smtClean="0"/>
              <a:pPr/>
              <a:t>25/5/2015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CB782D5-CF59-4AF7-A5CA-294AAF79213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171FA19-086A-495D-ABA9-CCF0D0F57C25}" type="datetimeFigureOut">
              <a:rPr lang="pt-BR" smtClean="0"/>
              <a:pPr/>
              <a:t>25/5/2015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CB782D5-CF59-4AF7-A5CA-294AAF79213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171FA19-086A-495D-ABA9-CCF0D0F57C25}" type="datetimeFigureOut">
              <a:rPr lang="pt-BR" smtClean="0"/>
              <a:pPr/>
              <a:t>25/5/2015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CB782D5-CF59-4AF7-A5CA-294AAF79213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2.jpeg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7.xml"/><Relationship Id="rId4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8" descr="NA-0032 - coverpage.jp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</p:sldLayoutIdLs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8" descr="NA-0032 - coverpage.jp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5"/>
          <p:cNvSpPr txBox="1">
            <a:spLocks noChangeArrowheads="1"/>
          </p:cNvSpPr>
          <p:nvPr userDrawn="1"/>
        </p:nvSpPr>
        <p:spPr bwMode="auto">
          <a:xfrm>
            <a:off x="195263" y="2600325"/>
            <a:ext cx="8570912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pt-BR" sz="2400" b="1" dirty="0" smtClean="0">
                <a:solidFill>
                  <a:schemeClr val="bg1">
                    <a:lumMod val="95000"/>
                  </a:schemeClr>
                </a:solidFill>
                <a:latin typeface="Arial" charset="0"/>
                <a:cs typeface="Arial" charset="0"/>
              </a:rPr>
              <a:t>DIRETORIA EXECUTIVA DA SANASA</a:t>
            </a:r>
          </a:p>
        </p:txBody>
      </p:sp>
      <p:sp>
        <p:nvSpPr>
          <p:cNvPr id="9" name="CaixaDeTexto 1"/>
          <p:cNvSpPr txBox="1">
            <a:spLocks noChangeArrowheads="1"/>
          </p:cNvSpPr>
          <p:nvPr userDrawn="1"/>
        </p:nvSpPr>
        <p:spPr bwMode="auto">
          <a:xfrm>
            <a:off x="195263" y="3087688"/>
            <a:ext cx="8570912" cy="381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pt-BR" altLang="pt-BR" sz="16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Diretor Presidente </a:t>
            </a:r>
            <a:r>
              <a:rPr lang="pt-BR" altLang="pt-BR" sz="16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– </a:t>
            </a:r>
            <a:r>
              <a:rPr lang="pt-BR" altLang="pt-BR" sz="1600" dirty="0" err="1" smtClean="0">
                <a:solidFill>
                  <a:schemeClr val="bg1"/>
                </a:solidFill>
                <a:latin typeface="Arial" charset="0"/>
                <a:cs typeface="Arial" charset="0"/>
              </a:rPr>
              <a:t>Arly</a:t>
            </a:r>
            <a:r>
              <a:rPr lang="pt-BR" altLang="pt-BR" sz="16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 de Lara  </a:t>
            </a:r>
            <a:r>
              <a:rPr lang="pt-BR" altLang="pt-BR" sz="1600" dirty="0" err="1" smtClean="0">
                <a:solidFill>
                  <a:schemeClr val="bg1"/>
                </a:solidFill>
                <a:latin typeface="Arial" charset="0"/>
                <a:cs typeface="Arial" charset="0"/>
              </a:rPr>
              <a:t>Romêo</a:t>
            </a:r>
            <a:endParaRPr lang="pt-BR" altLang="pt-BR" sz="1600" dirty="0" smtClean="0">
              <a:solidFill>
                <a:schemeClr val="bg1"/>
              </a:solidFill>
              <a:latin typeface="Arial" charset="0"/>
              <a:cs typeface="Arial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pt-BR" altLang="pt-BR" sz="1000" dirty="0" smtClean="0">
              <a:solidFill>
                <a:schemeClr val="bg1"/>
              </a:solidFill>
              <a:latin typeface="Arial" charset="0"/>
              <a:cs typeface="Arial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pt-BR" altLang="pt-BR" sz="16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Chefe de Gabinete </a:t>
            </a:r>
            <a:r>
              <a:rPr lang="pt-BR" altLang="pt-BR" sz="16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– Fernando Ribeiro </a:t>
            </a:r>
            <a:r>
              <a:rPr lang="pt-BR" altLang="pt-BR" sz="1600" dirty="0" err="1" smtClean="0">
                <a:solidFill>
                  <a:schemeClr val="bg1"/>
                </a:solidFill>
                <a:latin typeface="Arial" charset="0"/>
                <a:cs typeface="Arial" charset="0"/>
              </a:rPr>
              <a:t>Rossilho</a:t>
            </a:r>
            <a:endParaRPr lang="pt-BR" altLang="pt-BR" sz="1600" dirty="0" smtClean="0">
              <a:solidFill>
                <a:schemeClr val="bg1"/>
              </a:solidFill>
              <a:latin typeface="Arial" charset="0"/>
              <a:cs typeface="Arial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pt-BR" altLang="pt-BR" sz="1000" b="1" dirty="0" smtClean="0">
              <a:solidFill>
                <a:schemeClr val="bg1"/>
              </a:solidFill>
              <a:latin typeface="Arial" charset="0"/>
              <a:cs typeface="Arial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pt-BR" altLang="pt-BR" sz="16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Procuradora Jurídica </a:t>
            </a:r>
            <a:r>
              <a:rPr lang="pt-BR" altLang="pt-BR" sz="16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– Maria P.P.A. </a:t>
            </a:r>
            <a:r>
              <a:rPr lang="pt-BR" altLang="pt-BR" sz="1600" dirty="0" err="1" smtClean="0">
                <a:solidFill>
                  <a:schemeClr val="bg1"/>
                </a:solidFill>
                <a:latin typeface="Arial" charset="0"/>
                <a:cs typeface="Arial" charset="0"/>
              </a:rPr>
              <a:t>Balesteros</a:t>
            </a:r>
            <a:r>
              <a:rPr lang="pt-BR" altLang="pt-BR" sz="16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  Silva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pt-BR" altLang="pt-BR" sz="1000" b="1" dirty="0" smtClean="0">
              <a:solidFill>
                <a:schemeClr val="bg1"/>
              </a:solidFill>
              <a:latin typeface="Arial" charset="0"/>
              <a:cs typeface="Arial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pt-BR" altLang="pt-BR" sz="16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Diretor Administrativo </a:t>
            </a:r>
            <a:r>
              <a:rPr lang="pt-BR" altLang="pt-BR" sz="16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– Paulo Jorge </a:t>
            </a:r>
            <a:r>
              <a:rPr lang="pt-BR" altLang="pt-BR" sz="1600" dirty="0" err="1" smtClean="0">
                <a:solidFill>
                  <a:schemeClr val="bg1"/>
                </a:solidFill>
                <a:latin typeface="Arial" charset="0"/>
                <a:cs typeface="Arial" charset="0"/>
              </a:rPr>
              <a:t>Zeraik</a:t>
            </a:r>
            <a:endParaRPr lang="pt-BR" altLang="pt-BR" sz="1600" dirty="0" smtClean="0">
              <a:solidFill>
                <a:schemeClr val="bg1"/>
              </a:solidFill>
              <a:latin typeface="Arial" charset="0"/>
              <a:cs typeface="Arial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pt-BR" altLang="pt-BR" sz="1000" b="1" dirty="0" smtClean="0">
              <a:solidFill>
                <a:schemeClr val="bg1"/>
              </a:solidFill>
              <a:latin typeface="Arial" charset="0"/>
              <a:cs typeface="Arial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pt-BR" altLang="pt-BR" sz="16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Diretor Comercial </a:t>
            </a:r>
            <a:r>
              <a:rPr lang="pt-BR" altLang="pt-BR" sz="16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– Luiz Carlos de Souza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pt-BR" altLang="pt-BR" sz="1000" b="1" dirty="0" smtClean="0">
              <a:solidFill>
                <a:schemeClr val="bg1"/>
              </a:solidFill>
              <a:latin typeface="Arial" charset="0"/>
              <a:cs typeface="Arial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pt-BR" altLang="pt-BR" sz="16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Diretor Financeiro  e de Rel. com Investidores </a:t>
            </a:r>
            <a:r>
              <a:rPr lang="pt-BR" altLang="pt-BR" sz="16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– Pedro Cláudio da Silva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pt-BR" altLang="pt-BR" sz="1000" dirty="0" smtClean="0">
              <a:solidFill>
                <a:schemeClr val="bg1"/>
              </a:solidFill>
              <a:latin typeface="Arial" charset="0"/>
              <a:cs typeface="Arial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pt-BR" altLang="pt-BR" sz="16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Diretor Técnico </a:t>
            </a:r>
            <a:r>
              <a:rPr lang="pt-BR" altLang="pt-BR" sz="16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– Marco Antônio dos Santos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pt-BR" altLang="pt-BR" sz="1000" dirty="0" smtClean="0">
              <a:solidFill>
                <a:schemeClr val="bg1"/>
              </a:solidFill>
              <a:latin typeface="Arial" charset="0"/>
              <a:cs typeface="Arial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pt-BR" altLang="pt-BR" sz="1800" b="1" dirty="0" err="1" smtClean="0">
                <a:solidFill>
                  <a:schemeClr val="bg1"/>
                </a:solidFill>
                <a:latin typeface="Arial" charset="0"/>
                <a:cs typeface="Arial" charset="0"/>
              </a:rPr>
              <a:t>www</a:t>
            </a:r>
            <a:r>
              <a:rPr lang="pt-BR" altLang="pt-BR" sz="18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. sanasa.com.br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pt-BR" altLang="pt-BR" sz="18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0800 77 21 195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pt-BR" altLang="pt-BR" sz="1800" dirty="0" smtClean="0">
              <a:latin typeface="Arial" charset="0"/>
              <a:cs typeface="Arial" charset="0"/>
            </a:endParaRPr>
          </a:p>
        </p:txBody>
      </p:sp>
      <p:cxnSp>
        <p:nvCxnSpPr>
          <p:cNvPr id="11" name="Conector reto 10"/>
          <p:cNvCxnSpPr/>
          <p:nvPr userDrawn="1"/>
        </p:nvCxnSpPr>
        <p:spPr>
          <a:xfrm>
            <a:off x="330200" y="2428875"/>
            <a:ext cx="855821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2" name="Conector reto 11"/>
          <p:cNvCxnSpPr/>
          <p:nvPr userDrawn="1"/>
        </p:nvCxnSpPr>
        <p:spPr>
          <a:xfrm>
            <a:off x="1484313" y="2520950"/>
            <a:ext cx="74041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9" descr="NA-0032 - internos.jpg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Straight Connector 17"/>
          <p:cNvCxnSpPr>
            <a:cxnSpLocks noChangeShapeType="1"/>
          </p:cNvCxnSpPr>
          <p:nvPr userDrawn="1"/>
        </p:nvCxnSpPr>
        <p:spPr bwMode="auto">
          <a:xfrm>
            <a:off x="508000" y="736600"/>
            <a:ext cx="6702425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6" r:id="rId3"/>
    <p:sldLayoutId id="2147483667" r:id="rId4"/>
    <p:sldLayoutId id="2147483668" r:id="rId5"/>
  </p:sldLayoutIdLs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image" Target="../media/image12.jpeg"/><Relationship Id="rId3" Type="http://schemas.openxmlformats.org/officeDocument/2006/relationships/image" Target="../media/image6.jpeg"/><Relationship Id="rId7" Type="http://schemas.microsoft.com/office/2007/relationships/hdphoto" Target="../media/hdphoto2.wdp"/><Relationship Id="rId12" Type="http://schemas.microsoft.com/office/2007/relationships/hdphoto" Target="../media/hdphoto4.wd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8.jpeg"/><Relationship Id="rId11" Type="http://schemas.openxmlformats.org/officeDocument/2006/relationships/image" Target="../media/image11.jpeg"/><Relationship Id="rId5" Type="http://schemas.openxmlformats.org/officeDocument/2006/relationships/image" Target="../media/image7.jpeg"/><Relationship Id="rId10" Type="http://schemas.microsoft.com/office/2007/relationships/hdphoto" Target="../media/hdphoto3.wdp"/><Relationship Id="rId4" Type="http://schemas.microsoft.com/office/2007/relationships/hdphoto" Target="../media/hdphoto1.wdp"/><Relationship Id="rId9" Type="http://schemas.openxmlformats.org/officeDocument/2006/relationships/image" Target="../media/image10.jpeg"/><Relationship Id="rId14" Type="http://schemas.microsoft.com/office/2007/relationships/hdphoto" Target="../media/hdphoto5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7" Type="http://schemas.microsoft.com/office/2007/relationships/hdphoto" Target="NUL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79248"/>
            <a:ext cx="9137904" cy="11453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Retângulo de cantos arredondados 3"/>
          <p:cNvSpPr/>
          <p:nvPr/>
        </p:nvSpPr>
        <p:spPr>
          <a:xfrm>
            <a:off x="163242" y="1700808"/>
            <a:ext cx="8801246" cy="2088232"/>
          </a:xfrm>
          <a:prstGeom prst="round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5" name="CaixaDeTexto 2"/>
          <p:cNvSpPr txBox="1">
            <a:spLocks noChangeArrowheads="1"/>
          </p:cNvSpPr>
          <p:nvPr/>
        </p:nvSpPr>
        <p:spPr bwMode="auto">
          <a:xfrm>
            <a:off x="163243" y="1778040"/>
            <a:ext cx="8801246" cy="2523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4000" b="1" dirty="0" smtClean="0">
                <a:solidFill>
                  <a:srgbClr val="003399"/>
                </a:solidFill>
                <a:latin typeface="Arial" pitchFamily="34" charset="0"/>
                <a:cs typeface="Arial" pitchFamily="34" charset="0"/>
              </a:rPr>
              <a:t>A Crise Hídrica e as Ações tomadas pelo Sistema de Gestão da Qualidade</a:t>
            </a:r>
            <a:endParaRPr lang="pt-BR" sz="4000" dirty="0" smtClean="0">
              <a:solidFill>
                <a:srgbClr val="003399"/>
              </a:solidFill>
              <a:latin typeface="Arial" pitchFamily="34" charset="0"/>
              <a:cs typeface="Arial" pitchFamily="34" charset="0"/>
            </a:endParaRPr>
          </a:p>
          <a:p>
            <a:pPr algn="ctr" eaLnBrk="1" hangingPunct="1"/>
            <a:endParaRPr lang="pt-BR" sz="3800" b="1" dirty="0">
              <a:solidFill>
                <a:srgbClr val="002060"/>
              </a:solidFill>
              <a:latin typeface="Arial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269549" y="3966563"/>
            <a:ext cx="524587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baseline="30000" dirty="0" smtClean="0">
                <a:solidFill>
                  <a:schemeClr val="bg1"/>
                </a:solidFill>
              </a:rPr>
              <a:t>Autores:</a:t>
            </a:r>
            <a:r>
              <a:rPr lang="pt-BR" sz="2800" b="1" dirty="0" smtClean="0">
                <a:solidFill>
                  <a:schemeClr val="bg1"/>
                </a:solidFill>
              </a:rPr>
              <a:t> </a:t>
            </a:r>
          </a:p>
          <a:p>
            <a:r>
              <a:rPr lang="pt-BR" sz="2800" b="1" dirty="0">
                <a:solidFill>
                  <a:schemeClr val="bg1"/>
                </a:solidFill>
              </a:rPr>
              <a:t> </a:t>
            </a:r>
            <a:r>
              <a:rPr lang="pt-BR" sz="2800" b="1" dirty="0" smtClean="0">
                <a:solidFill>
                  <a:schemeClr val="bg1"/>
                </a:solidFill>
              </a:rPr>
              <a:t>          </a:t>
            </a:r>
            <a:r>
              <a:rPr lang="pt-BR" sz="2600" b="1" dirty="0" smtClean="0">
                <a:solidFill>
                  <a:schemeClr val="bg1"/>
                </a:solidFill>
              </a:rPr>
              <a:t>Adilson Luis Pinto</a:t>
            </a:r>
          </a:p>
          <a:p>
            <a:r>
              <a:rPr lang="pt-BR" sz="2600" b="1" dirty="0">
                <a:solidFill>
                  <a:schemeClr val="bg1"/>
                </a:solidFill>
              </a:rPr>
              <a:t> </a:t>
            </a:r>
            <a:r>
              <a:rPr lang="pt-BR" sz="2600" b="1" dirty="0" smtClean="0">
                <a:solidFill>
                  <a:schemeClr val="bg1"/>
                </a:solidFill>
              </a:rPr>
              <a:t>           Alessandro Siqueira Tetzner</a:t>
            </a:r>
          </a:p>
          <a:p>
            <a:r>
              <a:rPr lang="pt-BR" sz="2600" b="1" dirty="0">
                <a:solidFill>
                  <a:schemeClr val="bg1"/>
                </a:solidFill>
              </a:rPr>
              <a:t> </a:t>
            </a:r>
            <a:r>
              <a:rPr lang="pt-BR" sz="2600" b="1" dirty="0" smtClean="0">
                <a:solidFill>
                  <a:schemeClr val="bg1"/>
                </a:solidFill>
              </a:rPr>
              <a:t>           Jacqueline K. M. I. Caselli</a:t>
            </a:r>
            <a:endParaRPr lang="pt-BR" sz="2600" b="1" dirty="0">
              <a:solidFill>
                <a:schemeClr val="bg1"/>
              </a:solidFill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2267826" y="116632"/>
            <a:ext cx="6840678" cy="110799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pt-BR"/>
            </a:defPPr>
            <a:lvl1pPr algn="ctr">
              <a:defRPr sz="26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pt-BR" sz="2200" dirty="0" smtClean="0">
                <a:solidFill>
                  <a:srgbClr val="003399"/>
                </a:solidFill>
              </a:rPr>
              <a:t>XIX Exposição de Experiências Municipais em Saneamento</a:t>
            </a:r>
          </a:p>
          <a:p>
            <a:r>
              <a:rPr lang="pt-BR" sz="2200" dirty="0" smtClean="0">
                <a:solidFill>
                  <a:srgbClr val="003399"/>
                </a:solidFill>
              </a:rPr>
              <a:t>24 a 29 de maio de 2015 – Poços de Caldas/MG</a:t>
            </a:r>
            <a:endParaRPr lang="pt-BR" dirty="0"/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78" y="116632"/>
            <a:ext cx="2170448" cy="107140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391886" y="232228"/>
            <a:ext cx="510902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Objetivos</a:t>
            </a:r>
            <a:endParaRPr lang="pt-BR" sz="3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391886" y="986971"/>
            <a:ext cx="7373257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pt-BR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pt-BR" sz="3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Registrar </a:t>
            </a:r>
            <a:r>
              <a:rPr lang="pt-BR" sz="3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os fatos, as melhorias, experiências por meio de Relatórios Eletrônicos</a:t>
            </a:r>
            <a:r>
              <a:rPr lang="pt-BR" sz="3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;</a:t>
            </a:r>
          </a:p>
          <a:p>
            <a:pPr algn="just">
              <a:buFont typeface="Arial" pitchFamily="34" charset="0"/>
              <a:buChar char="•"/>
            </a:pPr>
            <a:endParaRPr lang="pt-BR" sz="3000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pt-BR" sz="3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Armazenar as informações em Arquivos</a:t>
            </a:r>
            <a:r>
              <a:rPr lang="pt-BR" sz="3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;</a:t>
            </a:r>
          </a:p>
          <a:p>
            <a:pPr algn="just"/>
            <a:endParaRPr lang="pt-BR" sz="3000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pt-BR" sz="3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Desenvolvimento de novos programas, indicadores e apontamento de </a:t>
            </a:r>
            <a:r>
              <a:rPr lang="pt-BR" sz="3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resultados</a:t>
            </a:r>
            <a:r>
              <a:rPr lang="pt-BR" sz="26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.</a:t>
            </a:r>
            <a:endParaRPr lang="pt-BR" sz="2600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endParaRPr lang="pt-BR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107503" y="116632"/>
            <a:ext cx="8572039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3000" b="1" dirty="0" smtClean="0">
                <a:solidFill>
                  <a:schemeClr val="bg1"/>
                </a:solidFill>
                <a:latin typeface="Arial" charset="0"/>
              </a:rPr>
              <a:t>Campinas-SP</a:t>
            </a:r>
            <a:endParaRPr lang="pt-BR" sz="3000" b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07504" y="782123"/>
            <a:ext cx="8856984" cy="8925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pt-BR" sz="2600" b="0" cap="none" spc="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Está localizada em uma região</a:t>
            </a:r>
          </a:p>
          <a:p>
            <a:pPr algn="just"/>
            <a:r>
              <a:rPr lang="pt-BR" sz="2600" b="0" cap="none" spc="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Metropolitana composta por:</a:t>
            </a:r>
            <a:endParaRPr lang="pt-BR" sz="2600" b="0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2915816" y="643359"/>
            <a:ext cx="6281211" cy="5749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6"/>
          <p:cNvPicPr>
            <a:picLocks noChangeAspect="1" noChangeArrowheads="1"/>
          </p:cNvPicPr>
          <p:nvPr/>
        </p:nvPicPr>
        <p:blipFill rotWithShape="1"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130480" y="2848230"/>
            <a:ext cx="3455988" cy="3222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Line 7"/>
          <p:cNvSpPr>
            <a:spLocks noChangeShapeType="1"/>
          </p:cNvSpPr>
          <p:nvPr/>
        </p:nvSpPr>
        <p:spPr bwMode="auto">
          <a:xfrm flipV="1">
            <a:off x="3131840" y="4365103"/>
            <a:ext cx="2808312" cy="997729"/>
          </a:xfrm>
          <a:prstGeom prst="line">
            <a:avLst/>
          </a:prstGeom>
          <a:noFill/>
          <a:ln w="38100">
            <a:solidFill>
              <a:srgbClr val="000066"/>
            </a:solidFill>
            <a:round/>
            <a:headEnd/>
            <a:tailEnd type="stealth" w="med" len="med"/>
          </a:ln>
        </p:spPr>
        <p:txBody>
          <a:bodyPr/>
          <a:lstStyle/>
          <a:p>
            <a:pPr>
              <a:defRPr/>
            </a:pPr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 Box 14"/>
          <p:cNvSpPr txBox="1">
            <a:spLocks noChangeArrowheads="1"/>
          </p:cNvSpPr>
          <p:nvPr/>
        </p:nvSpPr>
        <p:spPr bwMode="auto">
          <a:xfrm>
            <a:off x="3635375" y="5949280"/>
            <a:ext cx="1081088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BR" sz="1400" dirty="0">
                <a:solidFill>
                  <a:srgbClr val="000066"/>
                </a:solidFill>
              </a:rPr>
              <a:t>Estado de São Paulo</a:t>
            </a:r>
          </a:p>
        </p:txBody>
      </p:sp>
      <p:sp>
        <p:nvSpPr>
          <p:cNvPr id="11" name="Text Box 9"/>
          <p:cNvSpPr txBox="1">
            <a:spLocks noChangeArrowheads="1"/>
          </p:cNvSpPr>
          <p:nvPr/>
        </p:nvSpPr>
        <p:spPr bwMode="auto">
          <a:xfrm>
            <a:off x="323528" y="1700808"/>
            <a:ext cx="3240360" cy="846386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7A1F00"/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ts val="600"/>
              </a:spcBef>
            </a:pPr>
            <a:r>
              <a:rPr lang="pt-BR" dirty="0" smtClean="0">
                <a:solidFill>
                  <a:schemeClr val="bg1"/>
                </a:solidFill>
              </a:rPr>
              <a:t>- 20 </a:t>
            </a:r>
            <a:r>
              <a:rPr lang="pt-BR" dirty="0">
                <a:solidFill>
                  <a:schemeClr val="bg1"/>
                </a:solidFill>
              </a:rPr>
              <a:t>municípios</a:t>
            </a:r>
          </a:p>
          <a:p>
            <a:pPr>
              <a:spcBef>
                <a:spcPts val="600"/>
              </a:spcBef>
            </a:pPr>
            <a:r>
              <a:rPr lang="pt-BR" dirty="0" smtClean="0">
                <a:solidFill>
                  <a:schemeClr val="bg1"/>
                </a:solidFill>
              </a:rPr>
              <a:t>- 5 </a:t>
            </a:r>
            <a:r>
              <a:rPr lang="pt-BR" dirty="0">
                <a:solidFill>
                  <a:schemeClr val="bg1"/>
                </a:solidFill>
              </a:rPr>
              <a:t>milhões habitantes</a:t>
            </a:r>
          </a:p>
        </p:txBody>
      </p:sp>
    </p:spTree>
    <p:extLst>
      <p:ext uri="{BB962C8B-B14F-4D97-AF65-F5344CB8AC3E}">
        <p14:creationId xmlns="" xmlns:p14="http://schemas.microsoft.com/office/powerpoint/2010/main" val="262913399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tângulo de cantos arredondados 12"/>
          <p:cNvSpPr/>
          <p:nvPr/>
        </p:nvSpPr>
        <p:spPr>
          <a:xfrm>
            <a:off x="5646057" y="3717032"/>
            <a:ext cx="3390440" cy="2952328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lvl="0">
              <a:buFont typeface="Arial" pitchFamily="34" charset="0"/>
              <a:buChar char="•"/>
            </a:pPr>
            <a:r>
              <a:rPr lang="pt-BR" sz="1700" b="1" dirty="0" smtClean="0">
                <a:solidFill>
                  <a:srgbClr val="003399"/>
                </a:solidFill>
                <a:latin typeface="Arial" pitchFamily="34" charset="0"/>
                <a:cs typeface="Arial" pitchFamily="34" charset="0"/>
              </a:rPr>
              <a:t>Índice de Abastecimento: 99.5%</a:t>
            </a:r>
          </a:p>
          <a:p>
            <a:pPr lvl="0">
              <a:buFont typeface="Arial" pitchFamily="34" charset="0"/>
              <a:buChar char="•"/>
            </a:pPr>
            <a:r>
              <a:rPr lang="pt-BR" sz="1700" b="1" dirty="0" smtClean="0">
                <a:solidFill>
                  <a:srgbClr val="003399"/>
                </a:solidFill>
                <a:latin typeface="Arial" pitchFamily="34" charset="0"/>
                <a:cs typeface="Arial" pitchFamily="34" charset="0"/>
              </a:rPr>
              <a:t>Captação de Água: 2</a:t>
            </a:r>
          </a:p>
          <a:p>
            <a:pPr lvl="0">
              <a:buFont typeface="Arial" pitchFamily="34" charset="0"/>
              <a:buChar char="•"/>
            </a:pPr>
            <a:r>
              <a:rPr lang="pt-BR" sz="1700" b="1" dirty="0" smtClean="0">
                <a:solidFill>
                  <a:srgbClr val="003399"/>
                </a:solidFill>
                <a:latin typeface="Arial" pitchFamily="34" charset="0"/>
                <a:cs typeface="Arial" pitchFamily="34" charset="0"/>
              </a:rPr>
              <a:t>Estação </a:t>
            </a:r>
            <a:r>
              <a:rPr lang="pt-BR" sz="1700" b="1" dirty="0" smtClean="0">
                <a:solidFill>
                  <a:srgbClr val="003399"/>
                </a:solidFill>
                <a:latin typeface="Arial" pitchFamily="34" charset="0"/>
                <a:cs typeface="Arial" pitchFamily="34" charset="0"/>
              </a:rPr>
              <a:t>de Tratamento/ </a:t>
            </a:r>
            <a:r>
              <a:rPr lang="pt-BR" sz="1700" b="1" dirty="0" err="1" smtClean="0">
                <a:solidFill>
                  <a:srgbClr val="003399"/>
                </a:solidFill>
                <a:latin typeface="Arial" pitchFamily="34" charset="0"/>
                <a:cs typeface="Arial" pitchFamily="34" charset="0"/>
              </a:rPr>
              <a:t>ETAs</a:t>
            </a:r>
            <a:r>
              <a:rPr lang="pt-BR" sz="1700" b="1" dirty="0" smtClean="0">
                <a:solidFill>
                  <a:srgbClr val="003399"/>
                </a:solidFill>
                <a:latin typeface="Arial" pitchFamily="34" charset="0"/>
                <a:cs typeface="Arial" pitchFamily="34" charset="0"/>
              </a:rPr>
              <a:t>: 5</a:t>
            </a:r>
          </a:p>
          <a:p>
            <a:pPr lvl="0">
              <a:buFont typeface="Arial" pitchFamily="34" charset="0"/>
              <a:buChar char="•"/>
            </a:pPr>
            <a:r>
              <a:rPr lang="pt-BR" sz="1700" b="1" dirty="0" smtClean="0">
                <a:solidFill>
                  <a:srgbClr val="003399"/>
                </a:solidFill>
                <a:latin typeface="Arial" pitchFamily="34" charset="0"/>
                <a:cs typeface="Arial" pitchFamily="34" charset="0"/>
              </a:rPr>
              <a:t>Estações de Tratamento / </a:t>
            </a:r>
            <a:r>
              <a:rPr lang="pt-BR" sz="1700" b="1" dirty="0" smtClean="0">
                <a:solidFill>
                  <a:srgbClr val="003399"/>
                </a:solidFill>
                <a:latin typeface="Arial" pitchFamily="34" charset="0"/>
                <a:cs typeface="Arial" pitchFamily="34" charset="0"/>
              </a:rPr>
              <a:t>ETL</a:t>
            </a:r>
            <a:r>
              <a:rPr lang="pt-BR" sz="1700" b="1" dirty="0" smtClean="0">
                <a:solidFill>
                  <a:srgbClr val="003399"/>
                </a:solidFill>
                <a:latin typeface="Arial" pitchFamily="34" charset="0"/>
                <a:cs typeface="Arial" pitchFamily="34" charset="0"/>
              </a:rPr>
              <a:t>: 1</a:t>
            </a:r>
          </a:p>
          <a:p>
            <a:pPr lvl="0">
              <a:buFont typeface="Arial" pitchFamily="34" charset="0"/>
              <a:buChar char="•"/>
            </a:pPr>
            <a:r>
              <a:rPr lang="pt-BR" sz="1700" b="1" dirty="0" smtClean="0">
                <a:solidFill>
                  <a:srgbClr val="003399"/>
                </a:solidFill>
                <a:latin typeface="Arial" pitchFamily="34" charset="0"/>
                <a:cs typeface="Arial" pitchFamily="34" charset="0"/>
              </a:rPr>
              <a:t>Reservatórios: 25 elevados e 40 </a:t>
            </a:r>
            <a:r>
              <a:rPr lang="pt-BR" sz="1700" b="1" dirty="0" err="1" smtClean="0">
                <a:solidFill>
                  <a:srgbClr val="003399"/>
                </a:solidFill>
                <a:latin typeface="Arial" pitchFamily="34" charset="0"/>
                <a:cs typeface="Arial" pitchFamily="34" charset="0"/>
              </a:rPr>
              <a:t>semi-enterrados</a:t>
            </a:r>
            <a:r>
              <a:rPr lang="pt-BR" sz="1700" b="1" dirty="0" smtClean="0">
                <a:solidFill>
                  <a:srgbClr val="003399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lvl="4"/>
            <a:endParaRPr lang="pt-BR" sz="1500" b="1" dirty="0" smtClean="0">
              <a:solidFill>
                <a:srgbClr val="003399"/>
              </a:solidFill>
              <a:latin typeface="Arial" pitchFamily="34" charset="0"/>
              <a:cs typeface="Arial" pitchFamily="34" charset="0"/>
            </a:endParaRPr>
          </a:p>
          <a:p>
            <a:pPr lvl="4"/>
            <a:r>
              <a:rPr lang="pt-BR" sz="1200" b="1" dirty="0" smtClean="0">
                <a:solidFill>
                  <a:srgbClr val="003399"/>
                </a:solidFill>
                <a:latin typeface="Arial" pitchFamily="34" charset="0"/>
                <a:cs typeface="Arial" pitchFamily="34" charset="0"/>
              </a:rPr>
              <a:t>Ref. Fev/2015</a:t>
            </a:r>
            <a:endParaRPr lang="pt-BR" sz="1200" b="1" dirty="0">
              <a:solidFill>
                <a:srgbClr val="003399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Espaço Reservado para Conteúdo 6"/>
          <p:cNvPicPr>
            <a:picLocks/>
          </p:cNvPicPr>
          <p:nvPr/>
        </p:nvPicPr>
        <p:blipFill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1011171"/>
            <a:ext cx="1872208" cy="24482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Imagem 8" descr="F1"/>
          <p:cNvPicPr/>
          <p:nvPr/>
        </p:nvPicPr>
        <p:blipFill rotWithShape="1">
          <a:blip r:embed="rId5" cstate="print">
            <a:lum contrast="24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984776" y="1916832"/>
            <a:ext cx="2051720" cy="15841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="" xmlns:a14="http://schemas.microsoft.com/office/drawing/2010/main" w="38100">
                <a:solidFill>
                  <a:srgbClr val="4D4D4D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395536" y="332656"/>
            <a:ext cx="583264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SANASA em Números</a:t>
            </a:r>
            <a:endParaRPr lang="pt-BR" sz="3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Imagem 10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="" xmlns:a14="http://schemas.microsoft.com/office/drawing/2010/main">
                  <a14:imgLayer r:embed="rId7">
                    <a14:imgEffect>
                      <a14:sharpenSoften amount="25000"/>
                    </a14:imgEffect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980728"/>
            <a:ext cx="2232248" cy="28888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" name="Picture 6" descr="eta 3 e 4 B"/>
          <p:cNvPicPr>
            <a:picLocks noChangeAspect="1" noChangeArrowheads="1"/>
          </p:cNvPicPr>
          <p:nvPr/>
        </p:nvPicPr>
        <p:blipFill rotWithShape="1">
          <a:blip r:embed="rId8" cstate="print">
            <a:lum contrast="6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601" t="10985" b="21071"/>
          <a:stretch/>
        </p:blipFill>
        <p:spPr bwMode="auto">
          <a:xfrm>
            <a:off x="179512" y="4053138"/>
            <a:ext cx="1656184" cy="26882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="" xmlns:a14="http://schemas.microsoft.com/office/drawing/2010/main" w="57150">
                <a:solidFill>
                  <a:srgbClr val="4D4D4D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Imagem 13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="" xmlns:a14="http://schemas.microsoft.com/office/drawing/2010/main">
                  <a14:imgLayer r:embed="rId10">
                    <a14:imgEffect>
                      <a14:sharpenSoften amount="25000"/>
                    </a14:imgEffect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b="4103"/>
          <a:stretch/>
        </p:blipFill>
        <p:spPr>
          <a:xfrm>
            <a:off x="1979712" y="4075439"/>
            <a:ext cx="1656184" cy="268224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5" name="Picture 4" descr="captação capivari"/>
          <p:cNvPicPr>
            <a:picLocks noChangeAspect="1" noChangeArrowheads="1"/>
          </p:cNvPicPr>
          <p:nvPr/>
        </p:nvPicPr>
        <p:blipFill>
          <a:blip r:embed="rId11" cstate="print">
            <a:lum contrast="6000"/>
            <a:extLst>
              <a:ext uri="{BEBA8EAE-BF5A-486C-A8C5-ECC9F3942E4B}">
                <a14:imgProps xmlns="" xmlns:a14="http://schemas.microsoft.com/office/drawing/2010/main">
                  <a14:imgLayer r:embed="rId12">
                    <a14:imgEffect>
                      <a14:sharpenSoften amount="25000"/>
                    </a14:imgEffect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980728"/>
            <a:ext cx="2232248" cy="28803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="" xmlns:a14="http://schemas.microsoft.com/office/drawing/2010/main" w="38100">
                <a:solidFill>
                  <a:srgbClr val="4D4D4D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5" descr="ETA Capivari A 06"/>
          <p:cNvPicPr>
            <a:picLocks noChangeAspect="1" noChangeArrowheads="1"/>
          </p:cNvPicPr>
          <p:nvPr/>
        </p:nvPicPr>
        <p:blipFill rotWithShape="1">
          <a:blip r:embed="rId13" cstate="print">
            <a:lum contrast="6000"/>
            <a:extLst>
              <a:ext uri="{BEBA8EAE-BF5A-486C-A8C5-ECC9F3942E4B}">
                <a14:imgProps xmlns="" xmlns:a14="http://schemas.microsoft.com/office/drawing/2010/main">
                  <a14:imgLayer r:embed="rId14">
                    <a14:imgEffect>
                      <a14:sharpenSoften amount="25000"/>
                    </a14:imgEffect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779912" y="4077072"/>
            <a:ext cx="1584176" cy="26642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="" xmlns:a14="http://schemas.microsoft.com/office/drawing/2010/main" w="57150">
                <a:solidFill>
                  <a:srgbClr val="4D4D4D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CaixaDeTexto 16"/>
          <p:cNvSpPr txBox="1"/>
          <p:nvPr/>
        </p:nvSpPr>
        <p:spPr>
          <a:xfrm>
            <a:off x="3821477" y="4149080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ETA Capivari</a:t>
            </a:r>
            <a:endParaRPr lang="pt-BR" sz="16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CaixaDeTexto 17"/>
          <p:cNvSpPr txBox="1"/>
          <p:nvPr/>
        </p:nvSpPr>
        <p:spPr>
          <a:xfrm>
            <a:off x="2195736" y="4098558"/>
            <a:ext cx="12961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ETA 1 e 2</a:t>
            </a:r>
            <a:endParaRPr lang="pt-BR" sz="16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CaixaDeTexto 18"/>
          <p:cNvSpPr txBox="1"/>
          <p:nvPr/>
        </p:nvSpPr>
        <p:spPr>
          <a:xfrm>
            <a:off x="323528" y="4077072"/>
            <a:ext cx="11521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ETA 3 e 4</a:t>
            </a:r>
            <a:endParaRPr lang="pt-BR" sz="16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CaixaDeTexto 19"/>
          <p:cNvSpPr txBox="1"/>
          <p:nvPr/>
        </p:nvSpPr>
        <p:spPr>
          <a:xfrm>
            <a:off x="251520" y="980728"/>
            <a:ext cx="23042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Captação do Atibaia</a:t>
            </a:r>
            <a:endParaRPr lang="pt-BR" sz="16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CaixaDeTexto 20"/>
          <p:cNvSpPr txBox="1"/>
          <p:nvPr/>
        </p:nvSpPr>
        <p:spPr>
          <a:xfrm>
            <a:off x="2525333" y="980728"/>
            <a:ext cx="2520280" cy="338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Captação do Capivari</a:t>
            </a:r>
            <a:endParaRPr lang="pt-BR" sz="16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CaixaDeTexto 21"/>
          <p:cNvSpPr txBox="1"/>
          <p:nvPr/>
        </p:nvSpPr>
        <p:spPr>
          <a:xfrm>
            <a:off x="5436096" y="1052736"/>
            <a:ext cx="15121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Elevado</a:t>
            </a:r>
            <a:endParaRPr lang="pt-BR" sz="16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CaixaDeTexto 22"/>
          <p:cNvSpPr txBox="1"/>
          <p:nvPr/>
        </p:nvSpPr>
        <p:spPr>
          <a:xfrm>
            <a:off x="7164288" y="3140968"/>
            <a:ext cx="17281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Semi-enterrado</a:t>
            </a:r>
            <a:endParaRPr lang="pt-BR" sz="16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upload.wikimedia.org/wikipedia/commons/thumb/6/68/Rio_Atibaia.JPG/300px-Rio_Atiba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052736"/>
            <a:ext cx="4032448" cy="25922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Picture 2" descr="Em plena crise hídrica, Campinas terá novos investimentos em abastecimento de águ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4034970"/>
            <a:ext cx="4032448" cy="26070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tângulo 3"/>
          <p:cNvSpPr/>
          <p:nvPr/>
        </p:nvSpPr>
        <p:spPr>
          <a:xfrm>
            <a:off x="5007430" y="1052737"/>
            <a:ext cx="3686628" cy="558923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b="1" dirty="0" smtClean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pt-BR" b="1" dirty="0" smtClean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pt-BR" b="1" dirty="0" smtClean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pt-BR" b="1" dirty="0" smtClean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pt-BR" b="1" dirty="0" smtClean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pt-BR" b="1" dirty="0" smtClean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pt-BR" b="1" dirty="0" smtClean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pt-BR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Rio Atibaia</a:t>
            </a:r>
          </a:p>
          <a:p>
            <a:pPr algn="ctr"/>
            <a:endParaRPr lang="pt-BR" b="1" dirty="0" smtClean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pt-BR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Região Altamente Adensada (população);</a:t>
            </a:r>
          </a:p>
          <a:p>
            <a:pPr>
              <a:buFont typeface="Arial" pitchFamily="34" charset="0"/>
              <a:buChar char="•"/>
            </a:pPr>
            <a:r>
              <a:rPr lang="pt-BR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Rio Abastece 95% da cidade de Campinas</a:t>
            </a:r>
          </a:p>
          <a:p>
            <a:pPr>
              <a:buFont typeface="Arial" pitchFamily="34" charset="0"/>
              <a:buChar char="•"/>
            </a:pPr>
            <a:endParaRPr lang="pt-BR" b="1" dirty="0" smtClean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pt-BR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Vazões média do Rio Atibaia  - Crise Hídrica</a:t>
            </a:r>
          </a:p>
          <a:p>
            <a:endParaRPr lang="pt-BR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buFont typeface="Wingdings" pitchFamily="2" charset="2"/>
              <a:buChar char="ü"/>
            </a:pPr>
            <a:r>
              <a:rPr lang="pt-BR" b="1" dirty="0" smtClean="0">
                <a:solidFill>
                  <a:srgbClr val="003399"/>
                </a:solidFill>
                <a:latin typeface="Arial" pitchFamily="34" charset="0"/>
                <a:cs typeface="Arial" pitchFamily="34" charset="0"/>
              </a:rPr>
              <a:t>29/01/2014: 2,21 m3/s</a:t>
            </a:r>
          </a:p>
          <a:p>
            <a:pPr algn="just">
              <a:buFont typeface="Wingdings" pitchFamily="2" charset="2"/>
              <a:buChar char="ü"/>
            </a:pPr>
            <a:r>
              <a:rPr lang="pt-BR" b="1" dirty="0" smtClean="0">
                <a:solidFill>
                  <a:srgbClr val="003399"/>
                </a:solidFill>
                <a:latin typeface="Arial" pitchFamily="34" charset="0"/>
                <a:cs typeface="Arial" pitchFamily="34" charset="0"/>
              </a:rPr>
              <a:t>31/08/2014: 2,24 m3/s</a:t>
            </a:r>
            <a:r>
              <a:rPr lang="pt-BR" sz="2000" b="1" dirty="0" smtClean="0">
                <a:solidFill>
                  <a:srgbClr val="003399"/>
                </a:solidFill>
                <a:latin typeface="Arial" pitchFamily="34" charset="0"/>
                <a:cs typeface="Arial" pitchFamily="34" charset="0"/>
              </a:rPr>
              <a:t> </a:t>
            </a:r>
            <a:r>
              <a:rPr lang="pt-BR" b="1" dirty="0" smtClean="0">
                <a:solidFill>
                  <a:srgbClr val="003399"/>
                </a:solidFill>
                <a:latin typeface="Arial" pitchFamily="34" charset="0"/>
                <a:cs typeface="Arial" pitchFamily="34" charset="0"/>
              </a:rPr>
              <a:t> </a:t>
            </a:r>
          </a:p>
          <a:p>
            <a:pPr algn="just">
              <a:buFont typeface="Wingdings" pitchFamily="2" charset="2"/>
              <a:buChar char="ü"/>
            </a:pPr>
            <a:r>
              <a:rPr lang="pt-BR" b="1" dirty="0" smtClean="0">
                <a:solidFill>
                  <a:srgbClr val="003399"/>
                </a:solidFill>
                <a:latin typeface="Arial" pitchFamily="34" charset="0"/>
                <a:cs typeface="Arial" pitchFamily="34" charset="0"/>
              </a:rPr>
              <a:t>10/12/2014: 2,64 m3/s</a:t>
            </a:r>
          </a:p>
          <a:p>
            <a:pPr algn="just">
              <a:buFont typeface="Wingdings" pitchFamily="2" charset="2"/>
              <a:buChar char="ü"/>
            </a:pPr>
            <a:r>
              <a:rPr lang="pt-BR" b="1" dirty="0" smtClean="0">
                <a:solidFill>
                  <a:srgbClr val="003399"/>
                </a:solidFill>
                <a:latin typeface="Arial" pitchFamily="34" charset="0"/>
                <a:cs typeface="Arial" pitchFamily="34" charset="0"/>
              </a:rPr>
              <a:t>16/05/2015: 6,67 m3/s</a:t>
            </a:r>
          </a:p>
          <a:p>
            <a:pPr algn="just">
              <a:buFont typeface="Wingdings" pitchFamily="2" charset="2"/>
              <a:buChar char="ü"/>
            </a:pPr>
            <a:endParaRPr lang="pt-BR" b="1" dirty="0" smtClean="0">
              <a:solidFill>
                <a:srgbClr val="003399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pt-BR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Vazão outorgada 4,7 m3/s por 20 horas/dia por 30 dias/mês</a:t>
            </a:r>
          </a:p>
          <a:p>
            <a:pPr algn="just"/>
            <a:endParaRPr lang="pt-BR" b="1" dirty="0" smtClean="0">
              <a:solidFill>
                <a:schemeClr val="accent3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pt-BR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Vazão média anual normal é de 15 m3/s</a:t>
            </a:r>
            <a:endParaRPr lang="pt-BR" dirty="0" smtClean="0"/>
          </a:p>
          <a:p>
            <a:pPr algn="just"/>
            <a:endParaRPr lang="pt-BR" b="1" dirty="0" smtClean="0">
              <a:solidFill>
                <a:schemeClr val="accent3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pt-BR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endParaRPr lang="pt-BR" b="1" dirty="0" smtClean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pt-BR" b="1" dirty="0" smtClean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pt-BR" b="1" dirty="0" smtClean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pt-BR" b="1" dirty="0" smtClean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pt-BR" dirty="0"/>
          </a:p>
        </p:txBody>
      </p:sp>
      <p:sp>
        <p:nvSpPr>
          <p:cNvPr id="6" name="Retângulo 5"/>
          <p:cNvSpPr/>
          <p:nvPr/>
        </p:nvSpPr>
        <p:spPr>
          <a:xfrm>
            <a:off x="478971" y="319314"/>
            <a:ext cx="738777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Rio Atibaia - Vazão</a:t>
            </a:r>
            <a:endParaRPr lang="pt-BR" sz="3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51520" y="128588"/>
            <a:ext cx="5409051" cy="553998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pt-BR" sz="3000" dirty="0" smtClean="0">
                <a:solidFill>
                  <a:schemeClr val="bg1"/>
                </a:solidFill>
              </a:rPr>
              <a:t>Enfrentando a Crise Hídrica</a:t>
            </a:r>
          </a:p>
        </p:txBody>
      </p:sp>
      <p:sp>
        <p:nvSpPr>
          <p:cNvPr id="6" name="Retângulo 5"/>
          <p:cNvSpPr/>
          <p:nvPr/>
        </p:nvSpPr>
        <p:spPr>
          <a:xfrm>
            <a:off x="251520" y="818703"/>
            <a:ext cx="8640960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000" dirty="0" smtClean="0">
                <a:solidFill>
                  <a:schemeClr val="bg1"/>
                </a:solidFill>
              </a:rPr>
              <a:t>Alteamento do </a:t>
            </a:r>
            <a:r>
              <a:rPr lang="pt-BR" sz="2000" dirty="0" err="1">
                <a:solidFill>
                  <a:schemeClr val="bg1"/>
                </a:solidFill>
              </a:rPr>
              <a:t>enrocamento</a:t>
            </a:r>
            <a:r>
              <a:rPr lang="pt-BR" sz="2000" dirty="0">
                <a:solidFill>
                  <a:schemeClr val="bg1"/>
                </a:solidFill>
              </a:rPr>
              <a:t> nas tomadas de água nas </a:t>
            </a:r>
            <a:r>
              <a:rPr lang="pt-BR" sz="2000" dirty="0" smtClean="0">
                <a:solidFill>
                  <a:schemeClr val="bg1"/>
                </a:solidFill>
              </a:rPr>
              <a:t>Captações;</a:t>
            </a:r>
          </a:p>
          <a:p>
            <a:pPr algn="just"/>
            <a:endParaRPr lang="pt-BR" sz="1400" dirty="0" smtClean="0">
              <a:solidFill>
                <a:schemeClr val="bg1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000" dirty="0" smtClean="0">
                <a:solidFill>
                  <a:schemeClr val="bg1"/>
                </a:solidFill>
              </a:rPr>
              <a:t>Campanhas </a:t>
            </a:r>
            <a:r>
              <a:rPr lang="pt-BR" sz="2000" dirty="0">
                <a:solidFill>
                  <a:schemeClr val="bg1"/>
                </a:solidFill>
              </a:rPr>
              <a:t>de </a:t>
            </a:r>
            <a:r>
              <a:rPr lang="pt-BR" sz="2000" dirty="0" smtClean="0">
                <a:solidFill>
                  <a:schemeClr val="bg1"/>
                </a:solidFill>
              </a:rPr>
              <a:t>conscientização da população quanto ao uso racional e combate ao desperdício;</a:t>
            </a:r>
          </a:p>
          <a:p>
            <a:pPr algn="just"/>
            <a:endParaRPr lang="pt-BR" sz="1400" dirty="0" smtClean="0">
              <a:solidFill>
                <a:schemeClr val="bg1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000" dirty="0" smtClean="0">
                <a:solidFill>
                  <a:schemeClr val="bg1"/>
                </a:solidFill>
              </a:rPr>
              <a:t>Projeto </a:t>
            </a:r>
            <a:r>
              <a:rPr lang="pt-BR" sz="2000" dirty="0">
                <a:solidFill>
                  <a:schemeClr val="bg1"/>
                </a:solidFill>
              </a:rPr>
              <a:t>de universalização do </a:t>
            </a:r>
            <a:r>
              <a:rPr lang="pt-BR" sz="2000" dirty="0" smtClean="0">
                <a:solidFill>
                  <a:schemeClr val="bg1"/>
                </a:solidFill>
              </a:rPr>
              <a:t>saneamento – Plano 300%;</a:t>
            </a:r>
          </a:p>
          <a:p>
            <a:pPr algn="just"/>
            <a:endParaRPr lang="pt-BR" sz="1400" dirty="0" smtClean="0">
              <a:solidFill>
                <a:schemeClr val="bg1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000" dirty="0" smtClean="0">
                <a:solidFill>
                  <a:schemeClr val="bg1"/>
                </a:solidFill>
              </a:rPr>
              <a:t>Produção </a:t>
            </a:r>
            <a:r>
              <a:rPr lang="pt-BR" sz="2000" dirty="0">
                <a:solidFill>
                  <a:schemeClr val="bg1"/>
                </a:solidFill>
              </a:rPr>
              <a:t>de água de </a:t>
            </a:r>
            <a:r>
              <a:rPr lang="pt-BR" sz="2000" dirty="0" err="1">
                <a:solidFill>
                  <a:schemeClr val="bg1"/>
                </a:solidFill>
              </a:rPr>
              <a:t>reúso</a:t>
            </a:r>
            <a:r>
              <a:rPr lang="pt-BR" sz="2000" dirty="0">
                <a:solidFill>
                  <a:schemeClr val="bg1"/>
                </a:solidFill>
              </a:rPr>
              <a:t> pela EPAR </a:t>
            </a:r>
            <a:r>
              <a:rPr lang="pt-BR" sz="2000" dirty="0" smtClean="0">
                <a:solidFill>
                  <a:schemeClr val="bg1"/>
                </a:solidFill>
              </a:rPr>
              <a:t>Capivari II;</a:t>
            </a:r>
          </a:p>
          <a:p>
            <a:pPr algn="just"/>
            <a:endParaRPr lang="pt-BR" sz="1400" dirty="0" smtClean="0">
              <a:solidFill>
                <a:schemeClr val="bg1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000" dirty="0" smtClean="0">
                <a:solidFill>
                  <a:schemeClr val="bg1"/>
                </a:solidFill>
              </a:rPr>
              <a:t>Eficiência e eficácia do Controle de Perdas;</a:t>
            </a:r>
          </a:p>
          <a:p>
            <a:pPr algn="just"/>
            <a:endParaRPr lang="pt-BR" sz="1400" dirty="0" smtClean="0">
              <a:solidFill>
                <a:schemeClr val="bg1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000" dirty="0" smtClean="0">
                <a:solidFill>
                  <a:schemeClr val="bg1"/>
                </a:solidFill>
              </a:rPr>
              <a:t>Estudo para construção de reservatório de água bruta;</a:t>
            </a:r>
          </a:p>
          <a:p>
            <a:pPr algn="just"/>
            <a:endParaRPr lang="pt-BR" sz="1400" dirty="0" smtClean="0">
              <a:solidFill>
                <a:schemeClr val="bg1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000" dirty="0" smtClean="0">
                <a:solidFill>
                  <a:schemeClr val="bg1"/>
                </a:solidFill>
              </a:rPr>
              <a:t>Participação das discussões sobre renovação da outorga do Sistema Cantareira;</a:t>
            </a:r>
          </a:p>
          <a:p>
            <a:pPr algn="just"/>
            <a:endParaRPr lang="pt-BR" sz="1400" dirty="0">
              <a:solidFill>
                <a:schemeClr val="bg1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000" b="1" dirty="0" smtClean="0">
                <a:solidFill>
                  <a:schemeClr val="bg1"/>
                </a:solidFill>
              </a:rPr>
              <a:t>IMPLANTAÇÃO DO PLANO DE SEGURANÇA DA ÁGUA.</a:t>
            </a:r>
            <a:endParaRPr lang="pt-B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31486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mages.quebarato.com.br/T440x/alugo+chacara+campinas+fundo+rio+atibaia+campinas+sp+brasil__412193_1.jpg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tx2">
                <a:lumMod val="60000"/>
                <a:lumOff val="40000"/>
                <a:tint val="45000"/>
                <a:satMod val="400000"/>
              </a:schemeClr>
            </a:duotone>
            <a:lum bright="25000" contrast="-3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Retângulo 1"/>
          <p:cNvSpPr/>
          <p:nvPr/>
        </p:nvSpPr>
        <p:spPr>
          <a:xfrm>
            <a:off x="323528" y="2132856"/>
            <a:ext cx="8496944" cy="42473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pt-BR" sz="5400" b="1" dirty="0" smtClean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endParaRPr lang="pt-BR" sz="5400" b="1" dirty="0" smtClean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pt-BR" sz="5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Relatórios do Sistema de Gestão da Qualidade sobre a Crise Hídrica</a:t>
            </a:r>
            <a:endParaRPr lang="pt-BR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Grp="1"/>
          </p:cNvPicPr>
          <p:nvPr>
            <p:ph idx="1"/>
          </p:nvPr>
        </p:nvPicPr>
        <p:blipFill>
          <a:blip r:embed="rId2" cstate="print"/>
          <a:srcRect t="7741" r="1454" b="6072"/>
          <a:stretch>
            <a:fillRect/>
          </a:stretch>
        </p:blipFill>
        <p:spPr bwMode="auto">
          <a:xfrm>
            <a:off x="395536" y="908720"/>
            <a:ext cx="3851920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m 4"/>
          <p:cNvPicPr/>
          <p:nvPr/>
        </p:nvPicPr>
        <p:blipFill>
          <a:blip r:embed="rId3" cstate="print"/>
          <a:srcRect t="7573" r="4100" b="31306"/>
          <a:stretch>
            <a:fillRect/>
          </a:stretch>
        </p:blipFill>
        <p:spPr bwMode="auto">
          <a:xfrm>
            <a:off x="5220072" y="908720"/>
            <a:ext cx="3744416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m 6"/>
          <p:cNvPicPr/>
          <p:nvPr/>
        </p:nvPicPr>
        <p:blipFill>
          <a:blip r:embed="rId4" cstate="print"/>
          <a:srcRect t="12323" r="1164" b="33255"/>
          <a:stretch>
            <a:fillRect/>
          </a:stretch>
        </p:blipFill>
        <p:spPr bwMode="auto">
          <a:xfrm>
            <a:off x="5220072" y="3573016"/>
            <a:ext cx="3779912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Seta para a direita 7"/>
          <p:cNvSpPr/>
          <p:nvPr/>
        </p:nvSpPr>
        <p:spPr>
          <a:xfrm>
            <a:off x="4427984" y="3212976"/>
            <a:ext cx="720080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CaixaDeTexto 9"/>
          <p:cNvSpPr txBox="1"/>
          <p:nvPr/>
        </p:nvSpPr>
        <p:spPr>
          <a:xfrm>
            <a:off x="467544" y="188640"/>
            <a:ext cx="590465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Relatórios</a:t>
            </a:r>
            <a:endParaRPr lang="pt-BR" sz="3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etângulo de cantos arredondados 10"/>
          <p:cNvSpPr/>
          <p:nvPr/>
        </p:nvSpPr>
        <p:spPr>
          <a:xfrm>
            <a:off x="539552" y="5445224"/>
            <a:ext cx="3600400" cy="607233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pt-BR" b="1" dirty="0" smtClean="0">
                <a:solidFill>
                  <a:srgbClr val="003399"/>
                </a:solidFill>
                <a:latin typeface="Arial" pitchFamily="34" charset="0"/>
                <a:cs typeface="Arial" pitchFamily="34" charset="0"/>
              </a:rPr>
              <a:t>Relatório - Classificado</a:t>
            </a:r>
            <a:endParaRPr lang="pt-BR" b="1" dirty="0">
              <a:solidFill>
                <a:srgbClr val="00339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tângulo de cantos arredondados 11"/>
          <p:cNvSpPr/>
          <p:nvPr/>
        </p:nvSpPr>
        <p:spPr>
          <a:xfrm>
            <a:off x="5220072" y="5805264"/>
            <a:ext cx="3744416" cy="836712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pt-BR" b="1" dirty="0" smtClean="0">
                <a:solidFill>
                  <a:srgbClr val="003399"/>
                </a:solidFill>
                <a:latin typeface="Arial" pitchFamily="34" charset="0"/>
                <a:cs typeface="Arial" pitchFamily="34" charset="0"/>
              </a:rPr>
              <a:t>Relatório Finalizado  após Verificação de Eficácia</a:t>
            </a:r>
            <a:endParaRPr lang="pt-BR" b="1" dirty="0">
              <a:solidFill>
                <a:srgbClr val="003399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Grp="1"/>
          </p:cNvPicPr>
          <p:nvPr>
            <p:ph idx="1"/>
          </p:nvPr>
        </p:nvPicPr>
        <p:blipFill>
          <a:blip r:embed="rId2" cstate="print"/>
          <a:srcRect t="22777" r="1608" b="16681"/>
          <a:stretch>
            <a:fillRect/>
          </a:stretch>
        </p:blipFill>
        <p:spPr bwMode="auto">
          <a:xfrm>
            <a:off x="395536" y="1124744"/>
            <a:ext cx="5256584" cy="489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m 4" descr="C:\Users\rpgq2012\Pictures\2015-04-23 imagem assemae\imagem assemae 148.jpg"/>
          <p:cNvPicPr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196752"/>
            <a:ext cx="2952328" cy="230425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6" name="Imagem 5" descr="C:\Users\rpgq2012\Pictures\2015-04-23 imagem assemae\imagem assemae 147.jpg"/>
          <p:cNvPicPr/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729856"/>
            <a:ext cx="2952328" cy="209914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8" name="Retângulo 7"/>
          <p:cNvSpPr/>
          <p:nvPr/>
        </p:nvSpPr>
        <p:spPr>
          <a:xfrm>
            <a:off x="6084168" y="5829000"/>
            <a:ext cx="2664296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800" b="1" dirty="0" smtClean="0">
                <a:latin typeface="Arial" pitchFamily="34" charset="0"/>
                <a:cs typeface="Arial" pitchFamily="34" charset="0"/>
              </a:rPr>
              <a:t>Figura 2.1: Realocação das Rochas – Rio Atibaia</a:t>
            </a:r>
            <a:endParaRPr lang="pt-BR" sz="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179512" y="332656"/>
            <a:ext cx="820891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pt-BR" sz="3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Captação e Adução do Atibaia</a:t>
            </a:r>
            <a:endParaRPr lang="pt-BR" sz="3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Espaço Reservado para Conteúdo 7"/>
          <p:cNvPicPr>
            <a:picLocks noGrp="1"/>
          </p:cNvPicPr>
          <p:nvPr>
            <p:ph sz="half" idx="2"/>
          </p:nvPr>
        </p:nvPicPr>
        <p:blipFill>
          <a:blip r:embed="rId2" cstate="print"/>
          <a:srcRect t="22576" r="1520" b="18426"/>
          <a:stretch>
            <a:fillRect/>
          </a:stretch>
        </p:blipFill>
        <p:spPr bwMode="auto">
          <a:xfrm>
            <a:off x="4067944" y="980728"/>
            <a:ext cx="4896544" cy="5472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Espaço Reservado para Conteúdo 8" descr="C:\Documents and Settings\rtge2003\Desktop\ETA CAPIVARI\DSCN2218.JPG"/>
          <p:cNvPicPr>
            <a:picLocks noGrp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124744"/>
            <a:ext cx="3600400" cy="223224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10" name="Imagem 9" descr="C:\Documents and Settings\rtge2003\Desktop\ETA CAPIVARI\DSCN2219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3501008"/>
            <a:ext cx="3600400" cy="216847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5842494"/>
            <a:ext cx="4355976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800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Figura 3.1: Tubulação de Aproveitamento de Água de Lavagem de Filtro</a:t>
            </a:r>
            <a:endParaRPr kumimoji="0" lang="pt-BR" sz="18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395536" y="260648"/>
            <a:ext cx="583264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ETA Capivari</a:t>
            </a:r>
            <a:endParaRPr lang="pt-BR" sz="3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 descr="F1"/>
          <p:cNvPicPr/>
          <p:nvPr/>
        </p:nvPicPr>
        <p:blipFill rotWithShape="1">
          <a:blip r:embed="rId3" cstate="print">
            <a:lum contrast="24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932040" y="4671571"/>
            <a:ext cx="3888432" cy="172819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pic>
        <p:nvPicPr>
          <p:cNvPr id="5" name="Espaço Reservado para Conteúdo 4"/>
          <p:cNvPicPr>
            <a:picLocks noGrp="1"/>
          </p:cNvPicPr>
          <p:nvPr>
            <p:ph sz="half" idx="1"/>
          </p:nvPr>
        </p:nvPicPr>
        <p:blipFill>
          <a:blip r:embed="rId4" cstate="print"/>
          <a:srcRect t="23219" r="2621" b="35229"/>
          <a:stretch>
            <a:fillRect/>
          </a:stretch>
        </p:blipFill>
        <p:spPr bwMode="auto">
          <a:xfrm>
            <a:off x="323528" y="980728"/>
            <a:ext cx="4248472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m 5"/>
          <p:cNvPicPr/>
          <p:nvPr/>
        </p:nvPicPr>
        <p:blipFill>
          <a:blip r:embed="rId5" cstate="print"/>
          <a:srcRect t="18484" r="3144" b="19125"/>
          <a:stretch>
            <a:fillRect/>
          </a:stretch>
        </p:blipFill>
        <p:spPr bwMode="auto">
          <a:xfrm>
            <a:off x="323528" y="3429000"/>
            <a:ext cx="4248472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Espaço Reservado para Conteúdo 6"/>
          <p:cNvPicPr>
            <a:picLocks noGrp="1"/>
          </p:cNvPicPr>
          <p:nvPr>
            <p:ph sz="half" idx="2"/>
          </p:nvPr>
        </p:nvPicPr>
        <p:blipFill>
          <a:blip r:embed="rId6" cstate="print">
            <a:extLst>
              <a:ext uri="{BEBA8EAE-BF5A-486C-A8C5-ECC9F3942E4B}">
                <a14:imgProps xmlns="" xmlns:a14="http://schemas.microsoft.com/office/drawing/2010/main">
                  <a14:imgLayer r:embed="rId7">
                    <a14:imgEffect>
                      <a14:sharpenSoften amount="250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1213520"/>
            <a:ext cx="2664296" cy="324036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9" name="CaixaDeTexto 8"/>
          <p:cNvSpPr txBox="1"/>
          <p:nvPr/>
        </p:nvSpPr>
        <p:spPr>
          <a:xfrm>
            <a:off x="323528" y="260648"/>
            <a:ext cx="82809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Reservatórios</a:t>
            </a:r>
            <a:endParaRPr lang="pt-BR" sz="3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4427984" y="6426838"/>
            <a:ext cx="4716016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800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	Figura 4.1: </a:t>
            </a:r>
            <a:r>
              <a:rPr lang="pt-BR" sz="800" b="1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Reservatórios – Elevado e </a:t>
            </a:r>
            <a:r>
              <a:rPr lang="pt-BR" sz="800" b="1" dirty="0" err="1" smtClean="0">
                <a:latin typeface="Arial" pitchFamily="34" charset="0"/>
                <a:ea typeface="Calibri" pitchFamily="34" charset="0"/>
                <a:cs typeface="Arial" pitchFamily="34" charset="0"/>
              </a:rPr>
              <a:t>Semi-enterrado</a:t>
            </a:r>
            <a:endParaRPr kumimoji="0" lang="pt-BR" sz="18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title"/>
          </p:nvPr>
        </p:nvSpPr>
        <p:spPr>
          <a:xfrm>
            <a:off x="-324544" y="174170"/>
            <a:ext cx="3851515" cy="950573"/>
          </a:xfrm>
        </p:spPr>
        <p:txBody>
          <a:bodyPr/>
          <a:lstStyle/>
          <a:p>
            <a:r>
              <a:rPr lang="pt-BR" sz="35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Conclusão</a:t>
            </a:r>
            <a:endParaRPr lang="pt-BR" sz="35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Espaço Reservado para Conteúdo 5"/>
          <p:cNvSpPr>
            <a:spLocks noGrp="1"/>
          </p:cNvSpPr>
          <p:nvPr>
            <p:ph idx="1"/>
          </p:nvPr>
        </p:nvSpPr>
        <p:spPr>
          <a:xfrm>
            <a:off x="696686" y="899886"/>
            <a:ext cx="7990114" cy="5021943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pt-BR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Controle e manutenção dos relatórios;</a:t>
            </a:r>
          </a:p>
          <a:p>
            <a:pPr>
              <a:buNone/>
            </a:pPr>
            <a:endParaRPr lang="pt-BR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pt-BR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Transparência, competência e acessibilidade dos fatos e dos serviços prestados;</a:t>
            </a:r>
          </a:p>
          <a:p>
            <a:pPr>
              <a:buNone/>
            </a:pPr>
            <a:endParaRPr lang="pt-BR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pt-BR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Melhoria Contínua;</a:t>
            </a:r>
          </a:p>
          <a:p>
            <a:pPr>
              <a:buNone/>
            </a:pPr>
            <a:endParaRPr lang="pt-BR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pt-BR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SATISFAÇÃO DOS CLIENTES.</a:t>
            </a:r>
            <a:endParaRPr lang="pt-BR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Box 8"/>
          <p:cNvSpPr txBox="1">
            <a:spLocks noChangeArrowheads="1"/>
          </p:cNvSpPr>
          <p:nvPr/>
        </p:nvSpPr>
        <p:spPr bwMode="auto">
          <a:xfrm>
            <a:off x="204788" y="19050"/>
            <a:ext cx="88058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is-IS" altLang="pt-BR" sz="140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Contato(s):</a:t>
            </a:r>
            <a:endParaRPr lang="en-US" altLang="pt-BR" sz="140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555" name="CaixaDeTexto 6"/>
          <p:cNvSpPr txBox="1">
            <a:spLocks noChangeArrowheads="1"/>
          </p:cNvSpPr>
          <p:nvPr/>
        </p:nvSpPr>
        <p:spPr bwMode="auto">
          <a:xfrm>
            <a:off x="558800" y="71438"/>
            <a:ext cx="8208963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defTabSz="914400" eaLnBrk="1" hangingPunct="1">
              <a:buSzPct val="95000"/>
            </a:pPr>
            <a:r>
              <a:rPr lang="pt-BR" altLang="pt-BR" sz="24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Jacqueline K. M. I. Caselli</a:t>
            </a:r>
            <a:endParaRPr lang="pt-BR" altLang="pt-BR" sz="24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defTabSz="914400" eaLnBrk="1" hangingPunct="1">
              <a:buSzPct val="95000"/>
            </a:pPr>
            <a:r>
              <a:rPr lang="pt-BR" altLang="pt-BR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Agente Técnica em Saneamento</a:t>
            </a:r>
          </a:p>
          <a:p>
            <a:pPr algn="ctr" defTabSz="914400" eaLnBrk="1" hangingPunct="1">
              <a:buSzPct val="95000"/>
            </a:pPr>
            <a:r>
              <a:rPr lang="pt-BR" altLang="pt-BR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(19) 37355426</a:t>
            </a:r>
          </a:p>
          <a:p>
            <a:pPr algn="ctr" defTabSz="914400" eaLnBrk="1" hangingPunct="1">
              <a:buSzPct val="95000"/>
            </a:pPr>
            <a:r>
              <a:rPr lang="pt-BR" altLang="pt-BR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gestao.qualidade10@sanasa.com.br</a:t>
            </a:r>
            <a:endParaRPr lang="pt-BR" altLang="pt-BR" sz="1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253</TotalTime>
  <Words>379</Words>
  <Application>Microsoft Office PowerPoint</Application>
  <PresentationFormat>Apresentação na tela (4:3)</PresentationFormat>
  <Paragraphs>105</Paragraphs>
  <Slides>13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slides</vt:lpstr>
      </vt:variant>
      <vt:variant>
        <vt:i4>13</vt:i4>
      </vt:variant>
    </vt:vector>
  </HeadingPairs>
  <TitlesOfParts>
    <vt:vector size="16" baseType="lpstr">
      <vt:lpstr>Personalizar design</vt:lpstr>
      <vt:lpstr>2_Personalizar design</vt:lpstr>
      <vt:lpstr>1_Personalizar design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Conclusão</vt:lpstr>
      <vt:lpstr>Slide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</dc:title>
  <dc:creator>DMC</dc:creator>
  <cp:lastModifiedBy>rtge2003</cp:lastModifiedBy>
  <cp:revision>38</cp:revision>
  <dcterms:created xsi:type="dcterms:W3CDTF">2015-03-10T18:20:36Z</dcterms:created>
  <dcterms:modified xsi:type="dcterms:W3CDTF">2015-05-25T14:31:21Z</dcterms:modified>
</cp:coreProperties>
</file>