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68" r:id="rId3"/>
    <p:sldId id="258" r:id="rId4"/>
    <p:sldId id="260" r:id="rId5"/>
    <p:sldId id="259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34591" autoAdjust="0"/>
    <p:restoredTop sz="94660" autoAdjust="0"/>
  </p:normalViewPr>
  <p:slideViewPr>
    <p:cSldViewPr snapToGrid="0">
      <p:cViewPr varScale="1">
        <p:scale>
          <a:sx n="117" d="100"/>
          <a:sy n="117" d="100"/>
        </p:scale>
        <p:origin x="-146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0B3597-7469-449D-8CFB-4DE36140ADCE}" type="datetimeFigureOut">
              <a:rPr lang="pt-BR" smtClean="0"/>
              <a:t>27/05/2015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7847A4-4765-46A2-96D9-55D313ADA3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39940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847A4-4765-46A2-96D9-55D313ADA368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6505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5/27/2015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0" lang="en-US">
              <a:solidFill>
                <a:schemeClr val="accent1">
                  <a:tint val="20000"/>
                </a:scheme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5/27/2015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5/27/2015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5/27/2015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algn="r" eaLnBrk="1" latinLnBrk="0" hangingPunct="1"/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/>
              <a:t>‹nº›</a:t>
            </a:fld>
            <a:endParaRPr kumimoji="0" lang="en-US" sz="1000" b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1" descr="LOGO_SAAE 20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3287" y="0"/>
            <a:ext cx="2558142" cy="979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Logo Assembleia 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0286" y="0"/>
            <a:ext cx="2503714" cy="118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aixaDeTexto 9"/>
          <p:cNvSpPr txBox="1"/>
          <p:nvPr/>
        </p:nvSpPr>
        <p:spPr>
          <a:xfrm>
            <a:off x="631371" y="1426028"/>
            <a:ext cx="813162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/>
              <a:t>INFLUÊNCIA DA TECNOLOGIA</a:t>
            </a:r>
          </a:p>
          <a:p>
            <a:pPr algn="ctr"/>
            <a:endParaRPr lang="pt-BR" sz="2000" b="1" dirty="0" smtClean="0"/>
          </a:p>
          <a:p>
            <a:pPr algn="ctr"/>
            <a:r>
              <a:rPr lang="pt-BR" sz="4000" b="1" dirty="0" smtClean="0"/>
              <a:t> DA INFORMAÇÃO</a:t>
            </a:r>
          </a:p>
          <a:p>
            <a:pPr algn="ctr"/>
            <a:endParaRPr lang="pt-BR" sz="2000" b="1" dirty="0" smtClean="0"/>
          </a:p>
          <a:p>
            <a:pPr algn="ctr"/>
            <a:r>
              <a:rPr lang="pt-BR" sz="4000" b="1" dirty="0" smtClean="0"/>
              <a:t>NA GESTÃO DA ÁGUA E</a:t>
            </a:r>
          </a:p>
          <a:p>
            <a:pPr algn="ctr"/>
            <a:endParaRPr lang="pt-BR" sz="2000" b="1" dirty="0" smtClean="0"/>
          </a:p>
          <a:p>
            <a:pPr algn="ctr"/>
            <a:r>
              <a:rPr lang="pt-BR" sz="4000" b="1" dirty="0" smtClean="0"/>
              <a:t> ESGOTO</a:t>
            </a:r>
            <a:endParaRPr lang="pt-BR" sz="4000" b="1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176920" y="5323114"/>
            <a:ext cx="3809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AUTOR: Mailson Mota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112122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1" descr="LOGO_SAAE 2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287" y="0"/>
            <a:ext cx="2558142" cy="979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Logo Assembleia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0286" y="0"/>
            <a:ext cx="2503714" cy="118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805542" y="1524000"/>
            <a:ext cx="7532913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400" dirty="0" smtClean="0"/>
              <a:t>“A Tecnologia da Informação tem sido considerada como um dos componentes </a:t>
            </a:r>
            <a:r>
              <a:rPr lang="pt-BR" sz="2600" b="1" u="sng" dirty="0" smtClean="0"/>
              <a:t>mais</a:t>
            </a:r>
            <a:r>
              <a:rPr lang="pt-BR" sz="2400" b="1" u="sng" dirty="0" smtClean="0"/>
              <a:t> </a:t>
            </a:r>
            <a:r>
              <a:rPr lang="pt-BR" sz="2600" b="1" u="sng" dirty="0" smtClean="0"/>
              <a:t>importantes</a:t>
            </a:r>
            <a:r>
              <a:rPr lang="pt-BR" sz="2400" dirty="0" smtClean="0"/>
              <a:t> dos </a:t>
            </a:r>
            <a:r>
              <a:rPr lang="pt-BR" sz="2600" b="1" u="sng" dirty="0" smtClean="0"/>
              <a:t>setores públicos e privados</a:t>
            </a:r>
            <a:r>
              <a:rPr lang="pt-BR" sz="2400" dirty="0" smtClean="0"/>
              <a:t>, sendo assim as organizações brasileiras têm utilizado ampla e intensamente esta tecnologia tanto em </a:t>
            </a:r>
            <a:r>
              <a:rPr lang="pt-BR" sz="2600" b="1" u="sng" dirty="0" smtClean="0"/>
              <a:t>nível estratégico como operacional</a:t>
            </a:r>
            <a:r>
              <a:rPr lang="pt-BR" sz="2400" dirty="0" smtClean="0"/>
              <a:t>”</a:t>
            </a:r>
          </a:p>
          <a:p>
            <a:endParaRPr lang="pt-BR" dirty="0"/>
          </a:p>
        </p:txBody>
      </p:sp>
      <p:sp>
        <p:nvSpPr>
          <p:cNvPr id="2" name="CaixaDeTexto 1"/>
          <p:cNvSpPr txBox="1"/>
          <p:nvPr/>
        </p:nvSpPr>
        <p:spPr>
          <a:xfrm>
            <a:off x="139075" y="5247409"/>
            <a:ext cx="77530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(FGV </a:t>
            </a:r>
            <a:r>
              <a:rPr lang="pt-BR" dirty="0"/>
              <a:t>EAESP GV Pesquisa: Benefício do uso de tecnologia da informação no desempenho empresarial relatório </a:t>
            </a:r>
            <a:r>
              <a:rPr lang="pt-BR" dirty="0" smtClean="0"/>
              <a:t>07/2005).</a:t>
            </a:r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33932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1" descr="LOGO_SAAE 2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287" y="0"/>
            <a:ext cx="2558142" cy="979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Logo Assembleia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0286" y="0"/>
            <a:ext cx="2503714" cy="118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163288" y="1524000"/>
            <a:ext cx="887680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b="1" dirty="0" smtClean="0"/>
              <a:t>IMPLANTAÇÃO DO PROJETO</a:t>
            </a:r>
          </a:p>
          <a:p>
            <a:pPr algn="ctr"/>
            <a:endParaRPr lang="pt-BR" dirty="0" smtClean="0"/>
          </a:p>
          <a:p>
            <a:pPr algn="ctr"/>
            <a:endParaRPr lang="pt-BR" dirty="0" smtClean="0"/>
          </a:p>
          <a:p>
            <a:pPr marL="342900" indent="-342900">
              <a:buAutoNum type="arabicPeriod"/>
            </a:pPr>
            <a:r>
              <a:rPr lang="pt-BR" dirty="0" smtClean="0"/>
              <a:t>CRIAÇÃO DO SETOR DE TECNOLOGIA NA INSTITUIÇÃO</a:t>
            </a:r>
          </a:p>
          <a:p>
            <a:pPr marL="342900" indent="-342900">
              <a:buAutoNum type="arabicPeriod"/>
            </a:pPr>
            <a:endParaRPr lang="pt-BR" dirty="0" smtClean="0"/>
          </a:p>
          <a:p>
            <a:pPr marL="342900" indent="-342900">
              <a:buAutoNum type="arabicPeriod"/>
            </a:pPr>
            <a:endParaRPr lang="pt-BR" dirty="0" smtClean="0"/>
          </a:p>
          <a:p>
            <a:pPr marL="342900" indent="-342900">
              <a:buAutoNum type="arabicPeriod"/>
            </a:pPr>
            <a:r>
              <a:rPr lang="pt-BR" dirty="0" smtClean="0"/>
              <a:t>ELABORAÇÃO DO CATÁLOGO DE SERVIÇOS</a:t>
            </a:r>
          </a:p>
          <a:p>
            <a:pPr algn="just"/>
            <a:r>
              <a:rPr lang="pt-BR" dirty="0" smtClean="0"/>
              <a:t>    </a:t>
            </a:r>
          </a:p>
          <a:p>
            <a:endParaRPr lang="pt-BR" dirty="0" smtClean="0"/>
          </a:p>
          <a:p>
            <a:r>
              <a:rPr lang="pt-BR" dirty="0" smtClean="0"/>
              <a:t>3.  ADEQUAR SOFTWARE LIVRE À INSTITUIÇÃO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    3.1 UTILIZAÇÃO DO GLPI - </a:t>
            </a:r>
            <a:r>
              <a:rPr lang="fr-FR" dirty="0"/>
              <a:t>Gestion Libre De Parc </a:t>
            </a:r>
            <a:r>
              <a:rPr lang="fr-FR" dirty="0" smtClean="0"/>
              <a:t>Informatique</a:t>
            </a:r>
          </a:p>
          <a:p>
            <a:pPr algn="just"/>
            <a:r>
              <a:rPr lang="fr-FR" dirty="0" smtClean="0"/>
              <a:t>    3.2 </a:t>
            </a:r>
            <a:r>
              <a:rPr lang="fr-FR" dirty="0" smtClean="0"/>
              <a:t>FUNÇÃO</a:t>
            </a:r>
            <a:r>
              <a:rPr lang="fr-FR" dirty="0" smtClean="0"/>
              <a:t> </a:t>
            </a:r>
            <a:r>
              <a:rPr lang="fr-FR" dirty="0" smtClean="0"/>
              <a:t>DO PROGRAMA</a:t>
            </a:r>
            <a:endParaRPr lang="fr-FR" dirty="0"/>
          </a:p>
          <a:p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12122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1" descr="LOGO_SAAE 2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287" y="0"/>
            <a:ext cx="2558142" cy="979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Logo Assembleia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0286" y="0"/>
            <a:ext cx="2503714" cy="118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163287" y="1524000"/>
            <a:ext cx="880406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2400" b="1" dirty="0" smtClean="0"/>
              <a:t>OBJETIVO DO PROJETO</a:t>
            </a:r>
          </a:p>
          <a:p>
            <a:pPr algn="ctr">
              <a:lnSpc>
                <a:spcPct val="150000"/>
              </a:lnSpc>
            </a:pPr>
            <a:endParaRPr lang="pt-BR" sz="2400" b="1" dirty="0" smtClean="0"/>
          </a:p>
          <a:p>
            <a:pPr algn="just"/>
            <a:r>
              <a:rPr lang="pt-BR" sz="2400" dirty="0"/>
              <a:t>	</a:t>
            </a:r>
            <a:r>
              <a:rPr lang="pt-BR" sz="2400" dirty="0" smtClean="0"/>
              <a:t>Identificar </a:t>
            </a:r>
            <a:r>
              <a:rPr lang="pt-BR" sz="2400" dirty="0"/>
              <a:t>os benefícios efetivos da utilização </a:t>
            </a:r>
            <a:r>
              <a:rPr lang="pt-BR" sz="2400" dirty="0" smtClean="0"/>
              <a:t>da Tecnologia da </a:t>
            </a:r>
            <a:r>
              <a:rPr lang="pt-BR" sz="2400" dirty="0"/>
              <a:t>Informação </a:t>
            </a:r>
            <a:r>
              <a:rPr lang="pt-BR" sz="2400" dirty="0" smtClean="0"/>
              <a:t>aplicando </a:t>
            </a:r>
            <a:r>
              <a:rPr lang="pt-BR" sz="2400" dirty="0"/>
              <a:t>as melhores </a:t>
            </a:r>
            <a:r>
              <a:rPr lang="pt-BR" sz="2400" dirty="0" smtClean="0"/>
              <a:t>práticas </a:t>
            </a:r>
            <a:r>
              <a:rPr lang="pt-BR" sz="2400" dirty="0"/>
              <a:t>de TI, por meio da identificação </a:t>
            </a:r>
            <a:r>
              <a:rPr lang="pt-BR" sz="2400" dirty="0" smtClean="0"/>
              <a:t>dos vínculos </a:t>
            </a:r>
            <a:r>
              <a:rPr lang="pt-BR" sz="2400" dirty="0"/>
              <a:t>dos benefícios oferecidos pelos projetos </a:t>
            </a:r>
            <a:r>
              <a:rPr lang="pt-BR" sz="2400" dirty="0" smtClean="0"/>
              <a:t>e infraestrutura </a:t>
            </a:r>
            <a:r>
              <a:rPr lang="pt-BR" sz="2400" dirty="0"/>
              <a:t>desta tecnologia com </a:t>
            </a:r>
            <a:r>
              <a:rPr lang="pt-BR" sz="2400" dirty="0" smtClean="0"/>
              <a:t>o desempenho </a:t>
            </a:r>
            <a:r>
              <a:rPr lang="pt-BR" sz="2400" dirty="0"/>
              <a:t>na Gestão da Água e </a:t>
            </a:r>
            <a:r>
              <a:rPr lang="pt-BR" sz="2400" dirty="0" smtClean="0"/>
              <a:t>Esgoto</a:t>
            </a:r>
            <a:r>
              <a:rPr lang="pt-BR" sz="2400" dirty="0"/>
              <a:t>.</a:t>
            </a:r>
            <a:endParaRPr lang="pt-BR" sz="2400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58869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1" descr="LOGO_SAAE 2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287" y="0"/>
            <a:ext cx="2558142" cy="979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Logo Assembleia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0286" y="0"/>
            <a:ext cx="2503714" cy="118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805542" y="1524000"/>
            <a:ext cx="753291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b="1" dirty="0" smtClean="0"/>
              <a:t>EXECUÇÃO DO PROJETO</a:t>
            </a:r>
          </a:p>
          <a:p>
            <a:pPr algn="ctr"/>
            <a:endParaRPr lang="pt-BR" dirty="0" smtClean="0"/>
          </a:p>
          <a:p>
            <a:pPr algn="ctr"/>
            <a:endParaRPr lang="pt-BR" dirty="0" smtClean="0"/>
          </a:p>
          <a:p>
            <a:pPr algn="just"/>
            <a:r>
              <a:rPr lang="pt-BR" dirty="0" smtClean="0"/>
              <a:t>1. IDENTIFICAÇÃO DE QUAIS SETORES A TI DEVERIA AGIR DE MANEIRA A MELHORAR A GESTÃO DA ÁGUA E ESGOTO</a:t>
            </a:r>
            <a:endParaRPr lang="pt-BR" dirty="0"/>
          </a:p>
          <a:p>
            <a:pPr marL="342900" indent="-342900">
              <a:buAutoNum type="arabicPeriod"/>
            </a:pPr>
            <a:endParaRPr lang="pt-BR" dirty="0" smtClean="0"/>
          </a:p>
          <a:p>
            <a:r>
              <a:rPr lang="pt-BR" dirty="0" smtClean="0"/>
              <a:t>2. UTILIZAÇÃO DO SGA LIVRE – SISTEMA DE GERENCIAMENTO DO ATENDIMENTO</a:t>
            </a:r>
          </a:p>
          <a:p>
            <a:pPr marL="342900" indent="-342900">
              <a:buAutoNum type="arabicPeriod"/>
            </a:pPr>
            <a:endParaRPr lang="pt-BR" dirty="0" smtClean="0"/>
          </a:p>
          <a:p>
            <a:r>
              <a:rPr lang="pt-BR" dirty="0" smtClean="0"/>
              <a:t>3. IDENTIFICAÇÃO DOS PRINCIPAIS TIPOS DE SOLICITAÇÕES</a:t>
            </a:r>
          </a:p>
          <a:p>
            <a:endParaRPr lang="pt-BR" dirty="0"/>
          </a:p>
          <a:p>
            <a:r>
              <a:rPr lang="pt-BR" dirty="0" smtClean="0"/>
              <a:t>4. PADRONIZAÇÃO DOS SERVIÇOS</a:t>
            </a:r>
          </a:p>
          <a:p>
            <a:endParaRPr lang="pt-BR" dirty="0"/>
          </a:p>
          <a:p>
            <a:r>
              <a:rPr lang="pt-BR" dirty="0" smtClean="0"/>
              <a:t>5. DISTRIBUIÇÃO DOS SERVIÇOS</a:t>
            </a:r>
          </a:p>
        </p:txBody>
      </p:sp>
    </p:spTree>
    <p:extLst>
      <p:ext uri="{BB962C8B-B14F-4D97-AF65-F5344CB8AC3E}">
        <p14:creationId xmlns:p14="http://schemas.microsoft.com/office/powerpoint/2010/main" val="11212284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1" descr="LOGO_SAAE 2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287" y="0"/>
            <a:ext cx="2558142" cy="979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Logo Assembleia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0286" y="0"/>
            <a:ext cx="2503714" cy="118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805542" y="1524000"/>
            <a:ext cx="753291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b="1" dirty="0" smtClean="0"/>
              <a:t>UTILIZAÇÃO DE TECNOLOGIAS</a:t>
            </a:r>
          </a:p>
          <a:p>
            <a:pPr algn="ctr"/>
            <a:endParaRPr lang="pt-BR" dirty="0" smtClean="0"/>
          </a:p>
          <a:p>
            <a:pPr algn="ctr"/>
            <a:endParaRPr lang="pt-BR" dirty="0" smtClean="0"/>
          </a:p>
          <a:p>
            <a:pPr algn="ctr"/>
            <a:endParaRPr lang="pt-BR" dirty="0" smtClean="0"/>
          </a:p>
          <a:p>
            <a:pPr marL="342900" indent="-342900" algn="just">
              <a:buAutoNum type="arabicPeriod"/>
            </a:pPr>
            <a:r>
              <a:rPr lang="pt-BR" dirty="0" smtClean="0"/>
              <a:t>DESENVOLVIMENTO DO SITE INSTITUCIONAL</a:t>
            </a:r>
          </a:p>
          <a:p>
            <a:endParaRPr lang="pt-BR" dirty="0" smtClean="0"/>
          </a:p>
          <a:p>
            <a:pPr marL="342900" indent="-342900">
              <a:buAutoNum type="arabicPeriod"/>
            </a:pPr>
            <a:endParaRPr lang="pt-BR" dirty="0" smtClean="0"/>
          </a:p>
          <a:p>
            <a:r>
              <a:rPr lang="pt-BR" dirty="0" smtClean="0"/>
              <a:t>2. AGÊNCIA VIRTUAL</a:t>
            </a:r>
          </a:p>
          <a:p>
            <a:endParaRPr lang="pt-BR" dirty="0" smtClean="0"/>
          </a:p>
          <a:p>
            <a:pPr marL="342900" indent="-342900">
              <a:buAutoNum type="arabicPeriod"/>
            </a:pPr>
            <a:endParaRPr lang="pt-BR" dirty="0" smtClean="0"/>
          </a:p>
          <a:p>
            <a:r>
              <a:rPr lang="pt-BR" dirty="0" smtClean="0"/>
              <a:t>3. ATENDIMENTO ONLINE(CHAT)</a:t>
            </a:r>
          </a:p>
          <a:p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319910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1" descr="LOGO_SAAE 20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3287" y="0"/>
            <a:ext cx="2558142" cy="979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Logo Assembleia 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0286" y="0"/>
            <a:ext cx="2503714" cy="118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805542" y="1524000"/>
            <a:ext cx="753291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b="1" dirty="0" smtClean="0"/>
              <a:t>RESULTADOS</a:t>
            </a:r>
          </a:p>
          <a:p>
            <a:pPr algn="ctr"/>
            <a:endParaRPr lang="pt-BR" sz="2200" b="1" dirty="0" smtClean="0"/>
          </a:p>
          <a:p>
            <a:r>
              <a:rPr lang="pt-BR" sz="1400" dirty="0" smtClean="0"/>
              <a:t>Quantidade de solicitações de vazamento de hidrômetro, março – maio de 2014.</a:t>
            </a:r>
            <a:endParaRPr lang="pt-BR" sz="1400" b="1" dirty="0" smtClean="0"/>
          </a:p>
          <a:p>
            <a:pPr algn="ctr"/>
            <a:endParaRPr lang="pt-BR" dirty="0" smtClean="0"/>
          </a:p>
          <a:p>
            <a:pPr algn="ctr"/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9588517"/>
              </p:ext>
            </p:extLst>
          </p:nvPr>
        </p:nvGraphicFramePr>
        <p:xfrm>
          <a:off x="613063" y="2587336"/>
          <a:ext cx="8366400" cy="274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" name="Gráfico" r:id="rId5" imgW="6591244" imgH="2114640" progId="MSGraph.Chart.8">
                  <p:embed/>
                </p:oleObj>
              </mc:Choice>
              <mc:Fallback>
                <p:oleObj name="Gráfico" r:id="rId5" imgW="6591244" imgH="2114640" progId="MSGraph.Char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3063" y="2587336"/>
                        <a:ext cx="8366400" cy="2743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5005256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1" descr="LOGO_SAAE 20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3287" y="0"/>
            <a:ext cx="2558142" cy="979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Logo Assembleia 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0286" y="0"/>
            <a:ext cx="2503714" cy="118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805542" y="1524000"/>
            <a:ext cx="753291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b="1" dirty="0" smtClean="0"/>
              <a:t>RESULTADOS</a:t>
            </a:r>
          </a:p>
          <a:p>
            <a:pPr algn="ctr"/>
            <a:endParaRPr lang="pt-BR" sz="2200" b="1" dirty="0" smtClean="0"/>
          </a:p>
          <a:p>
            <a:r>
              <a:rPr lang="pt-BR" sz="1400" dirty="0"/>
              <a:t>Quantidade de solicitações de vazamento de hidrômetro, junho – agosto de 2014</a:t>
            </a:r>
            <a:endParaRPr lang="pt-BR" sz="1400" b="1" dirty="0" smtClean="0"/>
          </a:p>
          <a:p>
            <a:pPr algn="ctr"/>
            <a:endParaRPr lang="pt-BR" dirty="0" smtClean="0"/>
          </a:p>
          <a:p>
            <a:pPr algn="ctr"/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0394913"/>
              </p:ext>
            </p:extLst>
          </p:nvPr>
        </p:nvGraphicFramePr>
        <p:xfrm>
          <a:off x="665016" y="2570441"/>
          <a:ext cx="8237769" cy="26008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2" name="Gráfico" r:id="rId5" imgW="6486432" imgH="2047950" progId="MSGraph.Chart.8">
                  <p:embed/>
                </p:oleObj>
              </mc:Choice>
              <mc:Fallback>
                <p:oleObj name="Gráfico" r:id="rId5" imgW="6486432" imgH="2047950" progId="MSGraph.Chart.8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5016" y="2570441"/>
                        <a:ext cx="8237769" cy="260089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931624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1" descr="LOGO_SAAE 2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287" y="0"/>
            <a:ext cx="2558142" cy="979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Logo Assembleia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0286" y="0"/>
            <a:ext cx="2503714" cy="118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290946" y="1007423"/>
            <a:ext cx="875953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2400" b="1" dirty="0" smtClean="0"/>
              <a:t>CONCLUSÃO</a:t>
            </a:r>
          </a:p>
          <a:p>
            <a:pPr algn="ctr">
              <a:lnSpc>
                <a:spcPct val="150000"/>
              </a:lnSpc>
            </a:pPr>
            <a:endParaRPr lang="pt-BR" sz="2400" b="1" dirty="0" smtClean="0"/>
          </a:p>
          <a:p>
            <a:pPr algn="just"/>
            <a:r>
              <a:rPr lang="pt-BR" sz="2400" dirty="0" smtClean="0"/>
              <a:t>	Apresentamos </a:t>
            </a:r>
            <a:r>
              <a:rPr lang="pt-BR" sz="2400" dirty="0"/>
              <a:t>a grande influência da utilização da Tecnologia da Informação na Gestão da Água e Esgoto onde foram apresentadas a elaboração e implantação do setor de TI em uma autarquia, que por sua vez elaborou e aprimorou técnicas para identificar e sanar problemas nas áreas de gestão administrativa e operacional. Com isso </a:t>
            </a:r>
            <a:r>
              <a:rPr lang="pt-BR" sz="2400" dirty="0" smtClean="0"/>
              <a:t>adquirimos </a:t>
            </a:r>
            <a:r>
              <a:rPr lang="pt-BR" sz="2400" dirty="0"/>
              <a:t>grandes resultados no relacionamento com os clientes, que por sua vez reconheceram a agilidade do trabalho desenvolvido pela </a:t>
            </a:r>
            <a:r>
              <a:rPr lang="pt-BR" sz="2400" dirty="0" smtClean="0"/>
              <a:t>autarquia</a:t>
            </a:r>
            <a:r>
              <a:rPr lang="pt-BR" sz="2400" dirty="0"/>
              <a:t>.</a:t>
            </a:r>
            <a:endParaRPr lang="pt-BR" sz="2400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60951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1" descr="LOGO_SAAE 2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287" y="0"/>
            <a:ext cx="2558142" cy="979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Logo Assembleia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0286" y="0"/>
            <a:ext cx="2503714" cy="118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805542" y="1524000"/>
            <a:ext cx="753291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200" dirty="0"/>
              <a:t>“Seu trabalho vai preencher uma grande parte de sua vida, e a única maneira de ficar realmente satisfeito é fazer o que você acredita ser um ótimo trabalho” </a:t>
            </a:r>
          </a:p>
          <a:p>
            <a:pPr algn="just"/>
            <a:endParaRPr lang="pt-BR" sz="2200" dirty="0"/>
          </a:p>
          <a:p>
            <a:pPr algn="just"/>
            <a:r>
              <a:rPr lang="pt-BR" sz="2200" dirty="0"/>
              <a:t>(Steve Jobs)</a:t>
            </a:r>
          </a:p>
        </p:txBody>
      </p:sp>
    </p:spTree>
    <p:extLst>
      <p:ext uri="{BB962C8B-B14F-4D97-AF65-F5344CB8AC3E}">
        <p14:creationId xmlns:p14="http://schemas.microsoft.com/office/powerpoint/2010/main" val="18026802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240</TotalTime>
  <Words>252</Words>
  <Application>Microsoft Office PowerPoint</Application>
  <PresentationFormat>Apresentação na tela (4:3)</PresentationFormat>
  <Paragraphs>66</Paragraphs>
  <Slides>10</Slides>
  <Notes>1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2" baseType="lpstr">
      <vt:lpstr>Concourse</vt:lpstr>
      <vt:lpstr>Gráfico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Tereza</dc:creator>
  <cp:lastModifiedBy>Mailson Mota</cp:lastModifiedBy>
  <cp:revision>37</cp:revision>
  <dcterms:created xsi:type="dcterms:W3CDTF">2014-09-16T21:33:07Z</dcterms:created>
  <dcterms:modified xsi:type="dcterms:W3CDTF">2015-05-27T12:00:02Z</dcterms:modified>
</cp:coreProperties>
</file>