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9" r:id="rId3"/>
    <p:sldId id="307" r:id="rId4"/>
    <p:sldId id="295" r:id="rId5"/>
    <p:sldId id="308" r:id="rId6"/>
    <p:sldId id="311" r:id="rId7"/>
    <p:sldId id="319" r:id="rId8"/>
    <p:sldId id="320" r:id="rId9"/>
    <p:sldId id="309" r:id="rId10"/>
    <p:sldId id="314" r:id="rId11"/>
    <p:sldId id="315" r:id="rId12"/>
    <p:sldId id="316" r:id="rId13"/>
    <p:sldId id="317" r:id="rId14"/>
    <p:sldId id="318" r:id="rId15"/>
    <p:sldId id="30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842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22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01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131569"/>
            <a:ext cx="9144000" cy="532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36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 idx="4294967295"/>
          </p:nvPr>
        </p:nvSpPr>
        <p:spPr>
          <a:xfrm>
            <a:off x="626695" y="1447634"/>
            <a:ext cx="7772400" cy="145667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+mn-lt"/>
              </a:rPr>
              <a:t>Ação </a:t>
            </a:r>
            <a:r>
              <a:rPr lang="pt-BR" sz="4800" b="1" dirty="0" smtClean="0">
                <a:latin typeface="+mn-lt"/>
              </a:rPr>
              <a:t>Corretiva Aplicada aos Fornecedores</a:t>
            </a:r>
            <a:endParaRPr lang="pt-BR" sz="4800" b="1" dirty="0">
              <a:latin typeface="+mn-lt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321630" y="4280269"/>
            <a:ext cx="8382531" cy="1655762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pt-BR" b="1" dirty="0" smtClean="0"/>
              <a:t>Autor: José Luis Costa</a:t>
            </a:r>
            <a:endParaRPr lang="pt-BR" b="1" dirty="0"/>
          </a:p>
          <a:p>
            <a:pPr algn="l"/>
            <a:endParaRPr lang="pt-BR" b="1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02147" y="5946186"/>
            <a:ext cx="3442745" cy="4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5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Materiais e Métodos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31494" y="1684246"/>
            <a:ext cx="8599990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fornecedor poderá receber a SACF pelo sistema de E-mail ou pessoalmente pelo funcionário da empresa, com esse tempo que varia entre três a 30 dias da dependendo do material, caso este resolva o material com a entrega aceita pelo responsável essa SACF devera ser enviada em PDF para o setor da QUALIDADE/ LICITAÇÃO com a resposta e com o preenchimento de APROVADO OU REPROVADO no campo de resposta com todos os carimbos e assinaturas.</a:t>
            </a:r>
          </a:p>
          <a:p>
            <a:pPr algn="just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Toda essa informação estará disponível para consulta no sistema de Intranet da empresa, onde em futuras licitações esse cliente que  FOI REPROVADO não terá uma oportunidade de aceite na empresa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8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Resultados e Discussões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31494" y="1684246"/>
            <a:ext cx="85999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Por ser mais uma das ferramentas de Gestão da Qualidade adotadas pela Empresa, o controle do processo licitatório, além de atender as exigências previstas na legislação, permitirá o controle interno e a rastreabilidade de recorrências, favorecendo uma avaliação correta dos fornecedores em seu banco de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dados.</a:t>
            </a:r>
          </a:p>
          <a:p>
            <a:pPr algn="just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 processo será encerrado quando todas as tratativas forem tomadas. E caso persista o não cumprimento dos requisitos contratuais, o setor Jurídico é acionado para dar continuidade nas questões legais, como por exemplo: rescisão contratual, aplicação de sanções administrativas, multas, etc.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35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Conclusão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31494" y="1684246"/>
            <a:ext cx="85999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Este trabalho poderá propiciar a troca de experiências entre as Empresa Municipais de Saneamento, visando a melhoria contínua dos serviços prestados e, acima de tudo, a utilização correta dos seus recursos financeiros, pois envolverá o planejamento, a regularização, a fiscalização, a apresentação de informações, a participação e controle social, para a melhoria de programas 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projetos.</a:t>
            </a:r>
          </a:p>
          <a:p>
            <a:pPr algn="just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Poderá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contribuir para um saneamento de qualidade para todos, rumo à universalização dos Serviços em nosso país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48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Referências Bibliográficas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31494" y="1684246"/>
            <a:ext cx="8599990" cy="334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Lei nº 8.666 de 21 de junho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1993;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Lei nº 13.303, de 30 de junho 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2016;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SAN.A.IN.NA 36 – Avaliação de Fornecedores, revisão 01, de 14/03/2022;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SAN.F.IN.FM 002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Solicitação de Ação Corretiva ao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Fornecedor - SAC-F, revisão 00,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01/10/2012.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2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5"/>
          <p:cNvSpPr txBox="1">
            <a:spLocks noChangeArrowheads="1"/>
          </p:cNvSpPr>
          <p:nvPr/>
        </p:nvSpPr>
        <p:spPr bwMode="auto">
          <a:xfrm>
            <a:off x="348987" y="3349716"/>
            <a:ext cx="8353425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44000" algn="ctr">
              <a:spcBef>
                <a:spcPts val="300"/>
              </a:spcBef>
              <a:spcAft>
                <a:spcPts val="300"/>
              </a:spcAft>
              <a:buSzPct val="95000"/>
              <a:defRPr/>
            </a:pP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DIRETORIA EXECUTIVA DA SANASA</a:t>
            </a:r>
            <a:endParaRPr lang="pt-BR" sz="1600" b="1" kern="1200" dirty="0" smtClean="0">
              <a:solidFill>
                <a:schemeClr val="accent1">
                  <a:lumMod val="50000"/>
                </a:schemeClr>
              </a:solidFill>
              <a:ea typeface="MS PGothic" charset="0"/>
              <a:cs typeface="MS PGothic" charset="0"/>
            </a:endParaRP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Presidente 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- </a:t>
            </a:r>
            <a:r>
              <a:rPr lang="pt-BR" sz="1400" kern="1200" dirty="0" err="1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Manuelito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P. Magalhães Júnior</a:t>
            </a: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Procurador Geral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</a:t>
            </a:r>
            <a:r>
              <a:rPr lang="pt-BR" sz="1400" dirty="0" err="1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Rander</a:t>
            </a:r>
            <a:r>
              <a:rPr lang="pt-BR" sz="14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Augusto Andrade</a:t>
            </a: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Chefe de Gabinete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</a:t>
            </a:r>
            <a:r>
              <a:rPr lang="pt-BR" sz="14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Eduardo </a:t>
            </a:r>
            <a:r>
              <a:rPr lang="pt-BR" sz="1400" dirty="0" err="1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Betenjane</a:t>
            </a:r>
            <a:r>
              <a:rPr lang="pt-BR" sz="14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Romano</a:t>
            </a:r>
            <a:endParaRPr lang="pt-BR" sz="1400" b="1" kern="1200" dirty="0" smtClean="0">
              <a:solidFill>
                <a:schemeClr val="accent1">
                  <a:lumMod val="50000"/>
                </a:schemeClr>
              </a:solidFill>
              <a:ea typeface="MS PGothic" charset="0"/>
              <a:cs typeface="MS PGothic" charset="0"/>
            </a:endParaRP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Administrativo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Paulo Jorge Zeraik</a:t>
            </a:r>
            <a:endParaRPr lang="pt-BR" sz="1400" b="1" kern="1200" dirty="0" smtClean="0">
              <a:solidFill>
                <a:schemeClr val="accent1">
                  <a:lumMod val="50000"/>
                </a:schemeClr>
              </a:solidFill>
              <a:ea typeface="MS PGothic" charset="0"/>
              <a:cs typeface="MS PGothic" charset="0"/>
            </a:endParaRPr>
          </a:p>
          <a:p>
            <a:pPr marL="14400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Financeiro e de Rel. com Investidores</a:t>
            </a:r>
            <a:r>
              <a:rPr lang="pt-BR" sz="1400" b="1" kern="1200" baseline="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</a:t>
            </a:r>
            <a:r>
              <a:rPr lang="pt-BR" sz="1400" b="0" kern="1200" baseline="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</a:t>
            </a:r>
            <a:r>
              <a:rPr lang="pt-BR" sz="1400" b="1" kern="1200" baseline="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Pedro Cláudio da Silva</a:t>
            </a:r>
          </a:p>
          <a:p>
            <a:pPr marL="14400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Comercial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Fernando Sérgio </a:t>
            </a:r>
            <a:r>
              <a:rPr lang="pt-BR" sz="1400" kern="1200" dirty="0" err="1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Mancilha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 Neves</a:t>
            </a:r>
          </a:p>
          <a:p>
            <a:pPr marL="14400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Diretor Técnico </a:t>
            </a:r>
            <a:r>
              <a:rPr lang="pt-BR" sz="1400" kern="1200" dirty="0" smtClean="0">
                <a:solidFill>
                  <a:schemeClr val="accent1">
                    <a:lumMod val="50000"/>
                  </a:schemeClr>
                </a:solidFill>
                <a:ea typeface="MS PGothic" charset="0"/>
                <a:cs typeface="MS PGothic" charset="0"/>
              </a:rPr>
              <a:t>– Marco Antônio dos Santos</a:t>
            </a:r>
          </a:p>
          <a:p>
            <a:pPr marL="144000" algn="ctr" eaLnBrk="1" hangingPunct="1">
              <a:spcBef>
                <a:spcPts val="300"/>
              </a:spcBef>
              <a:spcAft>
                <a:spcPts val="300"/>
              </a:spcAft>
            </a:pPr>
            <a:endParaRPr lang="pt-BR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44000" algn="ctr">
              <a:spcBef>
                <a:spcPts val="300"/>
              </a:spcBef>
              <a:spcAft>
                <a:spcPts val="300"/>
              </a:spcAft>
              <a:buSzPct val="95000"/>
              <a:defRPr/>
            </a:pP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www.sanasa.com.br    3735 5000</a:t>
            </a:r>
            <a:endParaRPr lang="pt-BR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62043" y="1392603"/>
            <a:ext cx="8727312" cy="150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José Luis Costa</a:t>
            </a:r>
            <a:endParaRPr lang="pt-BR" sz="2800" b="1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Assistente Administrativo</a:t>
            </a:r>
          </a:p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Gerência de Gestão da Qualidade e Relações Técnicas</a:t>
            </a:r>
            <a:endParaRPr lang="pt-BR" sz="2000" b="1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algn="ctr" eaLnBrk="1" hangingPunct="1">
              <a:buSzPct val="95000"/>
              <a:buFont typeface="Corbel" pitchFamily="34" charset="0"/>
              <a:buNone/>
            </a:pP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  <a:cs typeface="+mn-cs"/>
              </a:rPr>
              <a:t>19 3735 5209 / jose.costa@sanasa.com.br</a:t>
            </a:r>
            <a:endParaRPr lang="pt-BR" sz="2000" b="1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291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15750" y="1807801"/>
            <a:ext cx="8866204" cy="41068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/>
              <a:t>A </a:t>
            </a:r>
            <a:r>
              <a:rPr lang="pt-BR" sz="2400" b="1" dirty="0"/>
              <a:t>avaliação de fornecedores </a:t>
            </a:r>
            <a:r>
              <a:rPr lang="pt-BR" sz="2400" dirty="0"/>
              <a:t>é essencial para proteger a imagem de um negócio no mercado. A relação entre o parceiro e a empresa tem </a:t>
            </a:r>
            <a:r>
              <a:rPr lang="pt-BR" sz="2400" dirty="0" smtClean="0"/>
              <a:t>impactos </a:t>
            </a:r>
            <a:r>
              <a:rPr lang="pt-BR" sz="2400" dirty="0"/>
              <a:t>muito </a:t>
            </a:r>
            <a:r>
              <a:rPr lang="pt-BR" sz="2400" dirty="0" smtClean="0"/>
              <a:t>relevantes na definição:</a:t>
            </a:r>
          </a:p>
          <a:p>
            <a:pPr marL="450850" indent="-277813"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dos </a:t>
            </a:r>
            <a:r>
              <a:rPr lang="pt-BR" sz="2400" dirty="0"/>
              <a:t>prazos de </a:t>
            </a:r>
            <a:r>
              <a:rPr lang="pt-BR" sz="2400" dirty="0" smtClean="0"/>
              <a:t>fornecimento;</a:t>
            </a:r>
          </a:p>
          <a:p>
            <a:pPr marL="450850" indent="-277813"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dos prazos de produção</a:t>
            </a:r>
          </a:p>
          <a:p>
            <a:pPr marL="450850" indent="-277813"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dos parâmetros de qualidade </a:t>
            </a:r>
            <a:r>
              <a:rPr lang="pt-BR" sz="2400" dirty="0"/>
              <a:t>da entrega para o cliente </a:t>
            </a:r>
            <a:r>
              <a:rPr lang="pt-BR" sz="2400" dirty="0" smtClean="0"/>
              <a:t>final</a:t>
            </a:r>
          </a:p>
          <a:p>
            <a:pPr marL="450850" indent="-277813"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da influência no processo, até </a:t>
            </a:r>
            <a:r>
              <a:rPr lang="pt-BR" sz="2400" dirty="0"/>
              <a:t>na sua lucratividade.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Introdução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9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15750" y="1807801"/>
            <a:ext cx="8866204" cy="41068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/>
              <a:t>Este trabalho tem por objetivo, apresentar </a:t>
            </a:r>
            <a:r>
              <a:rPr lang="pt-BR" sz="2400" dirty="0"/>
              <a:t>as tratativas adotadas pela Empresa Municipal de </a:t>
            </a:r>
            <a:r>
              <a:rPr lang="pt-BR" sz="2400" dirty="0" smtClean="0"/>
              <a:t>Sanemaento, SANASA Campinas-SP, </a:t>
            </a:r>
            <a:r>
              <a:rPr lang="pt-BR" sz="2400" dirty="0" smtClean="0"/>
              <a:t>na </a:t>
            </a:r>
            <a:r>
              <a:rPr lang="pt-BR" sz="2400" dirty="0"/>
              <a:t>avaliação dos fornecedores, com foco nas ações corretivas a serem adotadas quando houver descumprimento de contrato</a:t>
            </a:r>
            <a:r>
              <a:rPr lang="pt-BR" sz="2400" dirty="0" smtClean="0"/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Está embasado na norma interna que trata da Avaliação dos Fornecedores.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Objetivo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93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Materiais e Métodos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31494" y="1684246"/>
            <a:ext cx="8599990" cy="4610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200" dirty="0" smtClean="0">
                <a:cs typeface="Arial" panose="020B0604020202020204" pitchFamily="34" charset="0"/>
              </a:rPr>
              <a:t>O acompanhamento da ação corretiva começou a ser monitorada 2006, todo </a:t>
            </a:r>
            <a:r>
              <a:rPr lang="pt-BR" sz="2200" dirty="0">
                <a:cs typeface="Arial" panose="020B0604020202020204" pitchFamily="34" charset="0"/>
              </a:rPr>
              <a:t>recebimento d</a:t>
            </a:r>
            <a:r>
              <a:rPr lang="pt-BR" sz="2200" dirty="0" smtClean="0">
                <a:cs typeface="Arial" panose="020B0604020202020204" pitchFamily="34" charset="0"/>
              </a:rPr>
              <a:t>os </a:t>
            </a:r>
            <a:r>
              <a:rPr lang="pt-BR" sz="2200" dirty="0">
                <a:cs typeface="Arial" panose="020B0604020202020204" pitchFamily="34" charset="0"/>
              </a:rPr>
              <a:t>produtos ou </a:t>
            </a:r>
            <a:r>
              <a:rPr lang="pt-BR" sz="2200" dirty="0" smtClean="0">
                <a:cs typeface="Arial" panose="020B0604020202020204" pitchFamily="34" charset="0"/>
              </a:rPr>
              <a:t>materiais </a:t>
            </a:r>
            <a:r>
              <a:rPr lang="pt-BR" sz="2200" dirty="0">
                <a:cs typeface="Arial" panose="020B0604020202020204" pitchFamily="34" charset="0"/>
              </a:rPr>
              <a:t>que chegam até </a:t>
            </a:r>
            <a:r>
              <a:rPr lang="pt-BR" sz="2200" dirty="0" smtClean="0">
                <a:cs typeface="Arial" panose="020B0604020202020204" pitchFamily="34" charset="0"/>
              </a:rPr>
              <a:t>ao setor Logística e Materiais de Inspeção, são inspecionados e devem estar  </a:t>
            </a:r>
            <a:r>
              <a:rPr lang="pt-BR" sz="2200" dirty="0">
                <a:cs typeface="Arial" panose="020B0604020202020204" pitchFamily="34" charset="0"/>
              </a:rPr>
              <a:t>de acordo com o </a:t>
            </a:r>
            <a:r>
              <a:rPr lang="pt-BR" sz="2200" dirty="0" smtClean="0">
                <a:cs typeface="Arial" panose="020B0604020202020204" pitchFamily="34" charset="0"/>
              </a:rPr>
              <a:t>previsto no contrato de compra </a:t>
            </a:r>
            <a:r>
              <a:rPr lang="pt-BR" sz="2200" dirty="0">
                <a:cs typeface="Arial" panose="020B0604020202020204" pitchFamily="34" charset="0"/>
              </a:rPr>
              <a:t>ou </a:t>
            </a:r>
            <a:r>
              <a:rPr lang="pt-BR" sz="2200" dirty="0" smtClean="0">
                <a:cs typeface="Arial" panose="020B0604020202020204" pitchFamily="34" charset="0"/>
              </a:rPr>
              <a:t>seja devem conter exatamente oque foi acordado física/química</a:t>
            </a:r>
            <a:r>
              <a:rPr lang="pt-BR" sz="2200" dirty="0">
                <a:cs typeface="Arial" panose="020B0604020202020204" pitchFamily="34" charset="0"/>
              </a:rPr>
              <a:t>. </a:t>
            </a:r>
            <a:endParaRPr lang="pt-BR" sz="2200" dirty="0" smtClean="0"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200" dirty="0" smtClean="0">
                <a:cs typeface="Arial" panose="020B0604020202020204" pitchFamily="34" charset="0"/>
              </a:rPr>
              <a:t>Além </a:t>
            </a:r>
            <a:r>
              <a:rPr lang="pt-BR" sz="2200" dirty="0">
                <a:cs typeface="Arial" panose="020B0604020202020204" pitchFamily="34" charset="0"/>
              </a:rPr>
              <a:t>da </a:t>
            </a:r>
            <a:r>
              <a:rPr lang="pt-BR" sz="2200" dirty="0" smtClean="0">
                <a:cs typeface="Arial" panose="020B0604020202020204" pitchFamily="34" charset="0"/>
              </a:rPr>
              <a:t>integridade do produto, </a:t>
            </a:r>
            <a:r>
              <a:rPr lang="pt-BR" sz="2200" dirty="0">
                <a:cs typeface="Arial" panose="020B0604020202020204" pitchFamily="34" charset="0"/>
              </a:rPr>
              <a:t>o recebimento também deve garantir quantidades, volumes, pesos, prazos de validade e outros requisitos mais específicos, </a:t>
            </a:r>
            <a:r>
              <a:rPr lang="pt-BR" sz="2200" dirty="0" smtClean="0">
                <a:cs typeface="Arial" panose="020B0604020202020204" pitchFamily="34" charset="0"/>
              </a:rPr>
              <a:t> acordado com o setor de Licitação/Compras, acordados no ato da licitação e prestação de serviço.</a:t>
            </a:r>
            <a:endParaRPr lang="pt-BR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Materiais e Métodos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85196" y="1834721"/>
            <a:ext cx="37964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</a:rPr>
              <a:t>SACF - Solicitação de Ação Corretiva ao Fornecedor -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</a:rPr>
              <a:t> Formulário padronizado, utilizado pelo gestor do contrato, para cobrar alguma anormalidade detectada junto ao fornecedor, referente a um contrato ou Autorização de Fornecimento. Conforme critérios estabelecidos na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norma</a:t>
            </a:r>
            <a:endParaRPr lang="pt-BR" sz="2000" dirty="0"/>
          </a:p>
        </p:txBody>
      </p:sp>
      <p:pic>
        <p:nvPicPr>
          <p:cNvPr id="6" name="Imagem 5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81693" y="1161029"/>
            <a:ext cx="4933314" cy="52277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9199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Materiais e Métodos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3539" y="1684248"/>
            <a:ext cx="8363662" cy="454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97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8264" y="1313856"/>
            <a:ext cx="8313992" cy="104692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8484" y="2314939"/>
            <a:ext cx="8333772" cy="414373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Materiais e Métodos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288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Materiais e Métodos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31494" y="1765271"/>
            <a:ext cx="480349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dirty="0">
                <a:cs typeface="Arial" panose="020B0604020202020204" pitchFamily="34" charset="0"/>
              </a:rPr>
              <a:t>As atividades de recebimento vão desde a chegada do material, na entrega pelo fornecedor. As áreas de recebimento ficam responsáveis pela verificação do Material a ser recebido.</a:t>
            </a:r>
          </a:p>
          <a:p>
            <a:pPr algn="just"/>
            <a:endParaRPr lang="pt-BR" sz="1900" dirty="0" smtClean="0">
              <a:cs typeface="Arial" panose="020B0604020202020204" pitchFamily="34" charset="0"/>
            </a:endParaRPr>
          </a:p>
          <a:p>
            <a:pPr algn="just"/>
            <a:r>
              <a:rPr lang="pt-BR" sz="1900" dirty="0" smtClean="0">
                <a:cs typeface="Arial" panose="020B0604020202020204" pitchFamily="34" charset="0"/>
              </a:rPr>
              <a:t>No </a:t>
            </a:r>
            <a:r>
              <a:rPr lang="pt-BR" sz="1900" dirty="0">
                <a:cs typeface="Arial" panose="020B0604020202020204" pitchFamily="34" charset="0"/>
              </a:rPr>
              <a:t>ato do recebimento onde foi verificado que o produto estava em desacordo com o licitado, o responsável pelo pedido será informado.</a:t>
            </a:r>
          </a:p>
          <a:p>
            <a:pPr algn="just"/>
            <a:endParaRPr lang="pt-BR" sz="1900" dirty="0" smtClean="0">
              <a:cs typeface="Arial" panose="020B0604020202020204" pitchFamily="34" charset="0"/>
            </a:endParaRPr>
          </a:p>
          <a:p>
            <a:pPr algn="just"/>
            <a:r>
              <a:rPr lang="pt-BR" sz="1900" dirty="0" smtClean="0">
                <a:cs typeface="Arial" panose="020B0604020202020204" pitchFamily="34" charset="0"/>
              </a:rPr>
              <a:t>A </a:t>
            </a:r>
            <a:r>
              <a:rPr lang="pt-BR" sz="1900" dirty="0">
                <a:cs typeface="Arial" panose="020B0604020202020204" pitchFamily="34" charset="0"/>
              </a:rPr>
              <a:t>partir deste momento o responsável pelo pedido entrara com a SACF onde descrevera o problema com a entrega de um prazo que dependera do tempo que precise para resolvido pelo fornecedor.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127584" y="1311501"/>
            <a:ext cx="3622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Planilha de Controle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m 7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50731" y="1834721"/>
            <a:ext cx="3808074" cy="45660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6187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5750" y="1161028"/>
            <a:ext cx="886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>
                    <a:lumMod val="50000"/>
                  </a:schemeClr>
                </a:solidFill>
              </a:rPr>
              <a:t>Materiais e Métodos</a:t>
            </a:r>
            <a:endParaRPr lang="pt-B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31494" y="1684246"/>
            <a:ext cx="859999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spcAft>
                <a:spcPts val="0"/>
              </a:spcAft>
              <a:tabLst>
                <a:tab pos="0" algn="l"/>
                <a:tab pos="539750" algn="l"/>
              </a:tabLst>
            </a:pPr>
            <a:r>
              <a:rPr lang="pt-BR" sz="2300" b="1" dirty="0">
                <a:solidFill>
                  <a:srgbClr val="000000"/>
                </a:solidFill>
                <a:ea typeface="Times New Roman" panose="02020603050405020304" pitchFamily="18" charset="0"/>
              </a:rPr>
              <a:t>São responsabilidades do Gestor do Contrato:</a:t>
            </a:r>
            <a:endParaRPr lang="pt-BR" sz="23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pt-BR" sz="2300" dirty="0">
                <a:ea typeface="Times New Roman" panose="02020603050405020304" pitchFamily="18" charset="0"/>
              </a:rPr>
              <a:t>Acompanhar e fiscalizar a execução contratual;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pt-BR" sz="2300" dirty="0">
                <a:ea typeface="Times New Roman" panose="02020603050405020304" pitchFamily="18" charset="0"/>
              </a:rPr>
              <a:t>Aplicar sanções, conforme contrato/edital/norma de participação/proposta;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pt-BR" sz="2300" dirty="0">
                <a:ea typeface="Times New Roman" panose="02020603050405020304" pitchFamily="18" charset="0"/>
              </a:rPr>
              <a:t>Rejeitar materiais e serviços não-conformes com o contratado;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pt-BR" sz="2300" dirty="0">
                <a:solidFill>
                  <a:srgbClr val="FF0000"/>
                </a:solidFill>
                <a:ea typeface="Times New Roman" panose="02020603050405020304" pitchFamily="18" charset="0"/>
              </a:rPr>
              <a:t>Preencher quando necessário a Solicitação de Ação Corretiva ao Fornecedor SACF</a:t>
            </a:r>
            <a:r>
              <a:rPr lang="pt-BR" sz="2300" dirty="0"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pt-BR" sz="2300" dirty="0">
                <a:ea typeface="Times New Roman" panose="02020603050405020304" pitchFamily="18" charset="0"/>
              </a:rPr>
              <a:t>Preencher trimestralmente a ficha de avaliação parcial e no final da vigência contratual a ficha de avaliação final. São de sua inteira responsabilidade as informações descritas na ficha de </a:t>
            </a:r>
            <a:r>
              <a:rPr lang="pt-BR" sz="2300" dirty="0" smtClean="0">
                <a:ea typeface="Times New Roman" panose="02020603050405020304" pitchFamily="18" charset="0"/>
              </a:rPr>
              <a:t>avaliação;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pt-BR" sz="2300" dirty="0" smtClean="0">
                <a:ea typeface="Times New Roman" panose="02020603050405020304" pitchFamily="18" charset="0"/>
              </a:rPr>
              <a:t>Seguir </a:t>
            </a:r>
            <a:r>
              <a:rPr lang="pt-BR" sz="2300" dirty="0">
                <a:ea typeface="Times New Roman" panose="02020603050405020304" pitchFamily="18" charset="0"/>
              </a:rPr>
              <a:t>integralmente as determinações da Norma de Gestão de Contratos de Fornecimento de Materiais, Obra e </a:t>
            </a:r>
            <a:r>
              <a:rPr lang="pt-BR" sz="2300" dirty="0" smtClean="0">
                <a:ea typeface="Times New Roman" panose="02020603050405020304" pitchFamily="18" charset="0"/>
              </a:rPr>
              <a:t>Serviços.</a:t>
            </a: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val="31982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896</Words>
  <Application>Microsoft Office PowerPoint</Application>
  <PresentationFormat>Apresentação na tela (4:3)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MS PGothic</vt:lpstr>
      <vt:lpstr>Arial</vt:lpstr>
      <vt:lpstr>Calibri</vt:lpstr>
      <vt:lpstr>Corbel</vt:lpstr>
      <vt:lpstr>Times New Roman</vt:lpstr>
      <vt:lpstr>Wingdings</vt:lpstr>
      <vt:lpstr>Tema do Office</vt:lpstr>
      <vt:lpstr>1_Tema do Office</vt:lpstr>
      <vt:lpstr>Ação Corretiva Aplicada aos Fornecedores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Scalize</dc:creator>
  <cp:lastModifiedBy>Alessandro Tetzner</cp:lastModifiedBy>
  <cp:revision>17</cp:revision>
  <dcterms:created xsi:type="dcterms:W3CDTF">2022-04-25T15:52:50Z</dcterms:created>
  <dcterms:modified xsi:type="dcterms:W3CDTF">2022-05-04T16:18:30Z</dcterms:modified>
</cp:coreProperties>
</file>