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300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2" r:id="rId48"/>
    <p:sldId id="303" r:id="rId49"/>
    <p:sldId id="304" r:id="rId50"/>
    <p:sldId id="305" r:id="rId51"/>
    <p:sldId id="306" r:id="rId52"/>
    <p:sldId id="308" r:id="rId53"/>
    <p:sldId id="307" r:id="rId5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671" autoAdjust="0"/>
  </p:normalViewPr>
  <p:slideViewPr>
    <p:cSldViewPr snapToObjects="1" showGuides="1">
      <p:cViewPr varScale="1">
        <p:scale>
          <a:sx n="60" d="100"/>
          <a:sy n="60" d="100"/>
        </p:scale>
        <p:origin x="-474" y="-96"/>
      </p:cViewPr>
      <p:guideLst>
        <p:guide orient="horz" pos="2273"/>
        <p:guide pos="2880"/>
      </p:guideLst>
    </p:cSldViewPr>
  </p:slideViewPr>
  <p:outlineViewPr>
    <p:cViewPr>
      <p:scale>
        <a:sx n="33" d="100"/>
        <a:sy n="33" d="100"/>
      </p:scale>
      <p:origin x="0" y="36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672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903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495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1302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467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087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397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70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55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305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931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2700F-E30C-4BD0-B43B-1C043298CFFE}" type="datetimeFigureOut">
              <a:rPr lang="pt-BR" smtClean="0"/>
              <a:t>16/05/2016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599D-FEF2-4B22-BCC5-BA9EC34850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201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6.png"/><Relationship Id="rId7" Type="http://schemas.openxmlformats.org/officeDocument/2006/relationships/image" Target="../media/image5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ados\IECLB\Sinodo Norte Catarinense\Eventos\2016\20160517-46 ASSEMAE - Palestra P. Inácio\46ASSEMAE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783" y="656692"/>
            <a:ext cx="5232433" cy="175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693" y="3068960"/>
            <a:ext cx="2614613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3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799" y="1541995"/>
            <a:ext cx="4342402" cy="293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40466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SANEAMENTO BÁSICO: </a:t>
            </a:r>
          </a:p>
          <a:p>
            <a:pPr algn="ctr"/>
            <a:r>
              <a:rPr lang="pt-BR" sz="3200" b="1" dirty="0" smtClean="0"/>
              <a:t>UM DIREITO DE TODOS</a:t>
            </a:r>
            <a:endParaRPr lang="pt-BR" sz="3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0" y="4689140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/>
              <a:t> “A Campanha da Fraternidade Ecumênica 2016, seus resultados e a continuidade das ações.”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18346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707" y="1598309"/>
            <a:ext cx="3668063" cy="366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62068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CONIC - Conselho Nacional das Igrejas Cristãs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55954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1241" y="620713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dirty="0" smtClean="0"/>
              <a:t>Palestrante:</a:t>
            </a:r>
          </a:p>
          <a:p>
            <a:pPr marL="1430338"/>
            <a:endParaRPr lang="pt-BR" sz="2400" b="1" dirty="0" smtClean="0"/>
          </a:p>
          <a:p>
            <a:pPr marL="1430338"/>
            <a:r>
              <a:rPr lang="pt-BR" sz="2400" b="1" dirty="0" smtClean="0"/>
              <a:t>Pastor Inácio Lemke</a:t>
            </a:r>
          </a:p>
          <a:p>
            <a:pPr marL="1430338"/>
            <a:endParaRPr lang="pt-BR" sz="2400" dirty="0" smtClean="0"/>
          </a:p>
          <a:p>
            <a:pPr marL="1430338"/>
            <a:r>
              <a:rPr lang="pt-BR" sz="2400" dirty="0" smtClean="0"/>
              <a:t>Pastor Sinodal Sínodo Norte Catarinense - IECLB</a:t>
            </a:r>
          </a:p>
          <a:p>
            <a:pPr marL="2506663" indent="-1076325"/>
            <a:r>
              <a:rPr lang="pt-BR" sz="2400" dirty="0" smtClean="0"/>
              <a:t>2º Vice-Presidente da IECLB - Igreja Evangélica de Confissão Luterana no Brasil</a:t>
            </a:r>
          </a:p>
          <a:p>
            <a:pPr marL="2506663" indent="-1076325"/>
            <a:r>
              <a:rPr lang="pt-BR" sz="2400" dirty="0" smtClean="0"/>
              <a:t>Vice-Presidente do CONIC - Conselho Nacional das Igrejas Cristãs</a:t>
            </a:r>
            <a:endParaRPr lang="pt-BR" sz="2400" dirty="0"/>
          </a:p>
        </p:txBody>
      </p:sp>
      <p:pic>
        <p:nvPicPr>
          <p:cNvPr id="3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15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ados\IECLB\Sinodo Norte Catarinense\Eventos\2016\20160517-46 ASSEMAE - Palestra P. Inácio\CFE2016-Carta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9" y="0"/>
            <a:ext cx="4848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48195" y="1504238"/>
            <a:ext cx="4306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CASA COMUM,</a:t>
            </a:r>
          </a:p>
          <a:p>
            <a:pPr algn="ctr"/>
            <a:r>
              <a:rPr lang="pt-BR" sz="2400" b="1" dirty="0" smtClean="0"/>
              <a:t>NOSSA RESPONSABILIDADE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4848195" y="3969060"/>
            <a:ext cx="42958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>
              <a:tabLst>
                <a:tab pos="4041775" algn="l"/>
              </a:tabLst>
            </a:pPr>
            <a:r>
              <a:rPr lang="pt-BR" sz="2400" b="1" dirty="0"/>
              <a:t>“Quero ver o direito brotar como fonte e correr a justiça qual riacho que não seca.” </a:t>
            </a:r>
            <a:endParaRPr lang="pt-BR" sz="2400" b="1" dirty="0" smtClean="0"/>
          </a:p>
          <a:p>
            <a:pPr marL="354013" algn="r">
              <a:tabLst>
                <a:tab pos="4041775" algn="l"/>
              </a:tabLst>
            </a:pPr>
            <a:r>
              <a:rPr lang="pt-BR" dirty="0" smtClean="0"/>
              <a:t>Amós 5.24</a:t>
            </a:r>
            <a:endParaRPr lang="pt-BR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9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Motivação e Embasamento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CFE 2016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Responsabilidade para com o Planeta,</a:t>
            </a:r>
          </a:p>
          <a:p>
            <a:pPr marL="2152650"/>
            <a:r>
              <a:rPr lang="pt-BR" sz="2400" dirty="0" smtClean="0"/>
              <a:t>Nossa “</a:t>
            </a:r>
            <a:r>
              <a:rPr lang="pt-BR" sz="2400" b="1" dirty="0" smtClean="0"/>
              <a:t>Casa Comum</a:t>
            </a:r>
            <a:r>
              <a:rPr lang="pt-BR" sz="2400" dirty="0" smtClean="0"/>
              <a:t>”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-12547" y="3956863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Conselho de Igrejas Cristãs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b="1" dirty="0"/>
              <a:t>“Quero ver o direito brotar como fonte e correr a justiça qual riacho que não seca.”</a:t>
            </a:r>
            <a:endParaRPr lang="pt-BR" sz="2400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75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 Geral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CFE 2016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Assegurar o direito ao saneamento básico para todas as pessoas, empenhando-nos à luz da fé, por políticas e atitudes responsáveis que garantam a integridade e o futuro </a:t>
            </a:r>
            <a:r>
              <a:rPr lang="pt-BR" sz="2400" dirty="0" smtClean="0"/>
              <a:t>de Nossa “</a:t>
            </a:r>
            <a:r>
              <a:rPr lang="pt-BR" sz="2400" b="1" dirty="0" smtClean="0"/>
              <a:t>Casa Comum</a:t>
            </a:r>
            <a:r>
              <a:rPr lang="pt-BR" sz="2400" dirty="0" smtClean="0"/>
              <a:t>”</a:t>
            </a:r>
            <a:endParaRPr lang="pt-BR" sz="2400" dirty="0"/>
          </a:p>
        </p:txBody>
      </p:sp>
      <p:pic>
        <p:nvPicPr>
          <p:cNvPr id="4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02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Unir igrejas, diferentes expressões religiosas e pessoas de boa vontade na promoção da justiça e do direito ao saneamento básico;</a:t>
            </a:r>
          </a:p>
        </p:txBody>
      </p:sp>
      <p:pic>
        <p:nvPicPr>
          <p:cNvPr id="13314" name="Picture 2" descr="D:\Dados\IECLB\Sinodo Norte Catarinense\Eventos\2016\20160517-46 ASSEMAE - Palestra P. Inácio\20120709_ihu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96" y="3573016"/>
            <a:ext cx="3312000" cy="33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D:\Dados\IECLB\Sinodo Norte Catarinense\Eventos\2016\20160517-46 ASSEMAE - Palestra P. Inácio\boa vonta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443" y="3622237"/>
            <a:ext cx="488655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68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2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Estimular o reconhecimento da realidade local em relação aos serviços de saneamento básico;</a:t>
            </a:r>
          </a:p>
        </p:txBody>
      </p:sp>
      <p:pic>
        <p:nvPicPr>
          <p:cNvPr id="6146" name="Picture 2" descr="D:\Dados\IECLB\Sinodo Norte Catarinense\Eventos\2016\20160517-46 ASSEMAE - Palestra P. Inácio\esgotoceuabertovaltercampanatoagenciabras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454" y="3620896"/>
            <a:ext cx="482681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73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3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Incentivar o consumo responsável dos dons da natureza, principalmente a água;</a:t>
            </a:r>
          </a:p>
        </p:txBody>
      </p:sp>
      <p:pic>
        <p:nvPicPr>
          <p:cNvPr id="7170" name="Picture 2" descr="D:\Dados\IECLB\Sinodo Norte Catarinense\Eventos\2016\20160517-46 ASSEMAE - Palestra P. Inácio\Agua_Pura_98765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077" y="3631850"/>
            <a:ext cx="668184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54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4</a:t>
            </a:r>
            <a:r>
              <a:rPr lang="pt-BR" sz="2400" b="1" dirty="0" smtClean="0"/>
              <a:t>:</a:t>
            </a:r>
          </a:p>
          <a:p>
            <a:pPr marL="2152650" lvl="0"/>
            <a:r>
              <a:rPr lang="pt-BR" sz="2400" dirty="0" smtClean="0"/>
              <a:t>Apoiar e incentivar os municípios para que elaborem e executem o seu Plano de Saneamento Básico; </a:t>
            </a:r>
            <a:endParaRPr lang="pt-BR" sz="2400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Dados\IECLB\Sinodo Norte Catarinense\Eventos\2016\20160517-46 ASSEMAE - Palestra P. Inácio\esgoto_mat_34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95" y="3619529"/>
            <a:ext cx="542861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6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5</a:t>
            </a:r>
            <a:r>
              <a:rPr lang="pt-BR" sz="2400" b="1" dirty="0" smtClean="0"/>
              <a:t>:</a:t>
            </a:r>
          </a:p>
          <a:p>
            <a:pPr marL="2152650" lvl="0"/>
            <a:r>
              <a:rPr lang="pt-BR" sz="2400" dirty="0"/>
              <a:t>Acompanhar a elaboração e a </a:t>
            </a:r>
            <a:r>
              <a:rPr lang="pt-BR" sz="2400" dirty="0" err="1" smtClean="0"/>
              <a:t>excução</a:t>
            </a:r>
            <a:r>
              <a:rPr lang="pt-BR" sz="2400" dirty="0" smtClean="0"/>
              <a:t> </a:t>
            </a:r>
            <a:r>
              <a:rPr lang="pt-BR" sz="2400" dirty="0"/>
              <a:t>dos Planos Municipais de Saneamento Básico;</a:t>
            </a:r>
            <a:r>
              <a:rPr lang="pt-BR" sz="2400" dirty="0" smtClean="0"/>
              <a:t> </a:t>
            </a:r>
            <a:endParaRPr lang="pt-BR" sz="2400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Dados\IECLB\Sinodo Norte Catarinense\Eventos\2016\20160517-46 ASSEMAE - Palestra P. Inácio\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342" y="3628154"/>
            <a:ext cx="4863039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09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6</a:t>
            </a:r>
            <a:r>
              <a:rPr lang="pt-BR" sz="2400" b="1" dirty="0" smtClean="0"/>
              <a:t>:</a:t>
            </a:r>
          </a:p>
          <a:p>
            <a:pPr marL="2152650" lvl="0"/>
            <a:r>
              <a:rPr lang="pt-BR" sz="2400" dirty="0"/>
              <a:t>Desenvolver a consciência de  que a política pública nas áreas de saneamento básico apenas tornar-se-ão realidade pelo trabalho e esforço em conjunto;</a:t>
            </a:r>
            <a:r>
              <a:rPr lang="pt-BR" sz="2400" dirty="0" smtClean="0"/>
              <a:t> </a:t>
            </a:r>
            <a:endParaRPr lang="pt-BR" sz="2400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Dados\IECLB\Sinodo Norte Catarinense\Eventos\2016\20160517-46 ASSEMAE - Palestra P. Inácio\IMPLANTAÇÃO-DO-PLANO-DE-SANEAMENTO-BÁSICO-DE-NOVA-IBIÁ-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913" y="3634318"/>
            <a:ext cx="434989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40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7</a:t>
            </a:r>
            <a:r>
              <a:rPr lang="pt-BR" sz="2400" b="1" dirty="0" smtClean="0"/>
              <a:t>:</a:t>
            </a:r>
          </a:p>
          <a:p>
            <a:pPr marL="2152650" lvl="0"/>
            <a:r>
              <a:rPr lang="pt-BR" sz="2400" dirty="0"/>
              <a:t>Denunciar a privatização dos serviços de saneamento básico, pois eles devem ser política pública como obrigação do Estado;</a:t>
            </a:r>
            <a:r>
              <a:rPr lang="pt-BR" sz="2400" dirty="0" smtClean="0"/>
              <a:t> </a:t>
            </a:r>
            <a:endParaRPr lang="pt-BR" sz="2400" dirty="0"/>
          </a:p>
        </p:txBody>
      </p:sp>
      <p:pic>
        <p:nvPicPr>
          <p:cNvPr id="11267" name="Picture 3" descr="D:\Dados\IECLB\Sinodo Norte Catarinense\Eventos\2016\20160517-46 ASSEMAE - Palestra P. Inácio\{ECA02AD5-4B70-DDDA-0677-8BEB1AEBCD10}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408" y="3454043"/>
            <a:ext cx="4019184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0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Objetivos Específicos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8</a:t>
            </a:r>
            <a:r>
              <a:rPr lang="pt-BR" sz="2400" b="1" dirty="0" smtClean="0"/>
              <a:t>:</a:t>
            </a:r>
          </a:p>
          <a:p>
            <a:pPr marL="2152650" lvl="0"/>
            <a:r>
              <a:rPr lang="pt-BR" sz="2400" dirty="0"/>
              <a:t>Desenvolver e compreensão de relação entre ecumenismo, fidelidade à proposta cristã e envolvimento com as necessidades humanas básicas.</a:t>
            </a:r>
            <a:r>
              <a:rPr lang="pt-BR" sz="2400" dirty="0" smtClean="0"/>
              <a:t> </a:t>
            </a:r>
            <a:endParaRPr lang="pt-BR" sz="2400" dirty="0"/>
          </a:p>
        </p:txBody>
      </p:sp>
      <p:pic>
        <p:nvPicPr>
          <p:cNvPr id="12291" name="Picture 3" descr="D:\Dados\IECLB\Sinodo Norte Catarinense\Eventos\2016\20160517-46 ASSEMAE - Palestra P. Inácio\fideli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330" y="4384465"/>
            <a:ext cx="3533624" cy="247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D:\Dados\IECLB\Sinodo Norte Catarinense\Eventos\2016\20160517-46 ASSEMAE - Palestra P. Inácio\ecumenism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5623"/>
            <a:ext cx="2786402" cy="245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D:\Dados\IECLB\Sinodo Norte Catarinense\Eventos\2016\20160517-46 ASSEMAE - Palestra P. Inácio\Necessidades-de-Maslo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898" y="3910719"/>
            <a:ext cx="2960948" cy="29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25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Aproximação</a:t>
            </a:r>
            <a:endParaRPr lang="pt-BR" sz="2400" b="1" dirty="0"/>
          </a:p>
        </p:txBody>
      </p:sp>
      <p:pic>
        <p:nvPicPr>
          <p:cNvPr id="14338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484784"/>
            <a:ext cx="2614613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Dados\IECLB\Sinodo Norte Catarinense\Eventos\2016\20160517-46 ASSEMAE - Palestra P. Inácio\misereor_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2347342"/>
            <a:ext cx="3508945" cy="88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2138" y="452645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/>
              <a:t>Objetivos de Desenvolvimento Sustentável - ODS</a:t>
            </a:r>
            <a:endParaRPr lang="pt-BR" sz="2800" b="1" dirty="0"/>
          </a:p>
        </p:txBody>
      </p:sp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73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Aproximação</a:t>
            </a:r>
            <a:endParaRPr lang="pt-BR" sz="2400" b="1" dirty="0"/>
          </a:p>
        </p:txBody>
      </p:sp>
      <p:pic>
        <p:nvPicPr>
          <p:cNvPr id="15362" name="Picture 2" descr="D:\Dados\IECLB\Sinodo Norte Catarinense\Eventos\2016\20160517-46 ASSEMAE - Palestra P. Inácio\Rio 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310" y="1381107"/>
            <a:ext cx="4333103" cy="318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12138" y="48331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Nossa responsabilidade é comum e diferenciada</a:t>
            </a:r>
            <a:endParaRPr lang="pt-BR" sz="2400" b="1" dirty="0"/>
          </a:p>
        </p:txBody>
      </p:sp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3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Campanha de Fraternidade Ecumênica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0" y="23192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i="1" dirty="0" smtClean="0"/>
              <a:t>Encíclica </a:t>
            </a:r>
            <a:r>
              <a:rPr lang="pt-BR" sz="2400" b="1" i="1" dirty="0" err="1" smtClean="0"/>
              <a:t>Laudato</a:t>
            </a:r>
            <a:r>
              <a:rPr lang="pt-BR" sz="2400" b="1" i="1" dirty="0" smtClean="0"/>
              <a:t> </a:t>
            </a:r>
            <a:r>
              <a:rPr lang="pt-BR" sz="2400" b="1" i="1" dirty="0" err="1" smtClean="0"/>
              <a:t>Sí</a:t>
            </a:r>
            <a:r>
              <a:rPr lang="pt-BR" sz="2400" dirty="0" smtClean="0"/>
              <a:t>’: 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o cuidado com a Casa Comum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773" y="3161858"/>
            <a:ext cx="9144000" cy="381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i="1" dirty="0" smtClean="0"/>
              <a:t>Peregrinação por Justiça e Paz - CMI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-12138" y="3975447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i="1" dirty="0" smtClean="0"/>
              <a:t>Convocação da ONU - 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Religiões na promoção de mudanças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22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Campanha de Fraternidade Ecumênica</a:t>
            </a:r>
            <a:endParaRPr lang="pt-BR" sz="2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4968552" y="1556792"/>
            <a:ext cx="4175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/>
            <a:r>
              <a:rPr lang="pt-BR" sz="2400" b="1" dirty="0" smtClean="0"/>
              <a:t>Dimensão Ecumênica:</a:t>
            </a:r>
            <a:endParaRPr lang="pt-BR" sz="2400" b="1" dirty="0"/>
          </a:p>
        </p:txBody>
      </p:sp>
      <p:pic>
        <p:nvPicPr>
          <p:cNvPr id="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38" y="1699583"/>
            <a:ext cx="5124198" cy="345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4968552" y="2168860"/>
            <a:ext cx="4175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/>
            <a:r>
              <a:rPr lang="pt-BR" sz="2400" b="1" dirty="0" smtClean="0"/>
              <a:t>É um apelo dirigido para todas as pessoas religiosas </a:t>
            </a:r>
            <a:br>
              <a:rPr lang="pt-BR" sz="2400" b="1" dirty="0" smtClean="0"/>
            </a:br>
            <a:r>
              <a:rPr lang="pt-BR" sz="2400" b="1" dirty="0" smtClean="0"/>
              <a:t>e de boa vontade.</a:t>
            </a:r>
            <a:endParaRPr lang="pt-BR" sz="2400" b="1" dirty="0"/>
          </a:p>
        </p:txBody>
      </p:sp>
      <p:pic>
        <p:nvPicPr>
          <p:cNvPr id="11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4956414" y="3769516"/>
            <a:ext cx="41754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/>
            <a:r>
              <a:rPr lang="pt-BR" sz="2400" i="1" dirty="0"/>
              <a:t>“Quero ver o direito brotar como fonte e correr a justiça qual riacho que não seca.” </a:t>
            </a:r>
            <a:endParaRPr lang="pt-BR" sz="2400" i="1" dirty="0" smtClean="0"/>
          </a:p>
          <a:p>
            <a:pPr marL="354013" algn="r"/>
            <a:r>
              <a:rPr lang="pt-BR" i="1" dirty="0" smtClean="0"/>
              <a:t>(</a:t>
            </a:r>
            <a:r>
              <a:rPr lang="pt-BR" i="1" dirty="0" err="1" smtClean="0"/>
              <a:t>Am</a:t>
            </a:r>
            <a:r>
              <a:rPr lang="pt-BR" i="1" dirty="0" smtClean="0"/>
              <a:t> 5.24)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98904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água de qualidade e o saneamento básico são bens essenciais para a concretização de todos os direitos </a:t>
            </a:r>
            <a:r>
              <a:rPr lang="pt-BR" sz="2400" dirty="0" smtClean="0"/>
              <a:t>humanos;</a:t>
            </a:r>
            <a:endParaRPr lang="pt-BR" sz="2400" dirty="0"/>
          </a:p>
        </p:txBody>
      </p:sp>
      <p:pic>
        <p:nvPicPr>
          <p:cNvPr id="17412" name="Picture 4" descr="D:\Dados\IECLB\Sinodo Norte Catarinense\Eventos\2016\20160517-46 ASSEMAE - Palestra P. Inácio\798875458472471541_0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695" y="3618000"/>
            <a:ext cx="483582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90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2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acesso ao saneamento deve ser considerado um bem de caráter público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18434" name="Picture 2" descr="D:\Dados\IECLB\Sinodo Norte Catarinense\Eventos\2016\20160517-46 ASSEMAE - Palestra P. Inácio\imagem video cef20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533" y="3619529"/>
            <a:ext cx="581265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83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3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país só alcançará a universalização do saneamento básico por meio de redobrados investimentos públicos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19458" name="Picture 2" descr="D:\Dados\IECLB\Sinodo Norte Catarinense\Eventos\2016\20160517-46 ASSEMAE - Palestra P. Inácio\size_960_16_9_dinhei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19" y="3622902"/>
            <a:ext cx="5770686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2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4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saneamento básico precisa ser priorizado como uma ação de combate à miséria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0482" name="Picture 2" descr="D:\Dados\IECLB\Sinodo Norte Catarinense\Eventos\2016\20160517-46 ASSEMAE - Palestra P. Inácio\sem-crescimento-e-investimento-publico-engenheiros-ficam-sem-trabalho-e144805911780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041" y="3630168"/>
            <a:ext cx="485620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19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5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acesso ao saneamento básico é um dos principais instrumentos de proteção da qualidade dos recursos hídricos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1506" name="Picture 2" descr="D:\Dados\IECLB\Sinodo Norte Catarinense\Eventos\2016\20160517-46 ASSEMAE - Palestra P. Inácio\sinos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592" y="3626001"/>
            <a:ext cx="590881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12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construção de grandes obras, como hidroelétricas, não deve ser executada </a:t>
            </a:r>
            <a:r>
              <a:rPr lang="pt-BR" sz="2400" dirty="0" smtClean="0"/>
              <a:t>um </a:t>
            </a:r>
            <a:r>
              <a:rPr lang="pt-BR" sz="2400" dirty="0"/>
              <a:t>planejamento que inclua os serviços de saneamento básico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2530" name="Picture 2" descr="D:\Dados\IECLB\Sinodo Norte Catarinense\Eventos\2016\20160517-46 ASSEMAE - Palestra P. Inácio\usina-belo-monte-20130124-0061-original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934" y="3619529"/>
            <a:ext cx="576185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41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7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desperdício de água atinge principalmente as pessoas economicamente vulneráveis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3554" name="Picture 2" descr="D:\Dados\IECLB\Sinodo Norte Catarinense\Eventos\2016\20160517-46 ASSEMAE - Palestra P. Inácio\desperdicio-no-abastecimento-de-agu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240" y="3619529"/>
            <a:ext cx="484724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61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8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É necessário ouvir as mulheres no processo de implementação das políticas de saneamento básico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4578" name="Picture 2" descr="D:\Dados\IECLB\Sinodo Norte Catarinense\Eventos\2016\20160517-46 ASSEMAE - Palestra P. Inácio\xl_reuniao_rede_mulh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631" y="3632705"/>
            <a:ext cx="487856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43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9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coleta seletiva do lixo precisa ser ampliada, pois é importante para a destinação e tratamento adequados dos resíduos e para a reciclagem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5603" name="Picture 3" descr="D:\Dados\IECLB\Sinodo Norte Catarinense\Eventos\2016\20160517-46 ASSEMAE - Palestra P. Inácio\reciclagem_blo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476" y="3644700"/>
            <a:ext cx="432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25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Compreendemos que: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10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É importante a valorização dos Comitês de Bacias Hidrográficas para fortalecer a coordenação entre os municípios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6626" name="Picture 2" descr="D:\Dados\IECLB\Sinodo Norte Catarinense\Eventos\2016\20160517-46 ASSEMAE - Palestra P. Inácio\398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826" y="3608388"/>
            <a:ext cx="5768071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05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 avanço lento dos serviços de saneamento básico no país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7650" name="Picture 2" descr="D:\Dados\IECLB\Sinodo Norte Catarinense\Eventos\2016\20160517-46 ASSEMAE - Palestra P. Inácio\img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00" y="3640455"/>
            <a:ext cx="4319999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95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2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Que mais da metade da população permaneça sem acesso às redes de coleta de esgotos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8674" name="Picture 2" descr="D:\Dados\IECLB\Sinodo Norte Catarinense\Eventos\2016\20160517-46 ASSEMAE - Palestra P. Inácio\sem saneamen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804" y="3618000"/>
            <a:ext cx="4842391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98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3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situação do saneamento na Região Norte e Nordeste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29698" name="Picture 2" descr="D:\Dados\IECLB\Sinodo Norte Catarinense\Eventos\2016\20160517-46 ASSEMAE - Palestra P. Inácio\saneamen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0" y="3618000"/>
            <a:ext cx="5616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78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4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falta de clareza sobre como avançar de forma mais efetiva nos serviços de saneamento básico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0722" name="Picture 2" descr="D:\Dados\IECLB\Sinodo Norte Catarinense\Eventos\2016\20160517-46 ASSEMAE - Palestra P. Inácio\saneamento_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622827"/>
            <a:ext cx="482930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78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5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falta de uma política de Educação Ambiental</a:t>
            </a:r>
            <a:r>
              <a:rPr lang="pt-BR" sz="2400" dirty="0" smtClean="0"/>
              <a:t>, </a:t>
            </a:r>
            <a:br>
              <a:rPr lang="pt-BR" sz="2400" dirty="0" smtClean="0"/>
            </a:br>
            <a:r>
              <a:rPr lang="pt-BR" sz="2400" dirty="0" smtClean="0"/>
              <a:t>voltada </a:t>
            </a:r>
            <a:r>
              <a:rPr lang="pt-BR" sz="2400" dirty="0"/>
              <a:t>para </a:t>
            </a:r>
            <a:r>
              <a:rPr lang="pt-BR" sz="2400" dirty="0" smtClean="0"/>
              <a:t>às </a:t>
            </a:r>
            <a:r>
              <a:rPr lang="pt-BR" sz="2400" dirty="0"/>
              <a:t>crianças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1746" name="Picture 2" descr="D:\Dados\IECLB\Sinodo Norte Catarinense\Eventos\2016\20160517-46 ASSEMAE - Palestra P. Inácio\educacao-ambient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000" y="3618000"/>
            <a:ext cx="4859999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77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degradação de rios, lagos, reservatórios e 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praias </a:t>
            </a:r>
            <a:r>
              <a:rPr lang="pt-BR" sz="2400" dirty="0"/>
              <a:t>pelo lançamento indiscriminado de esgotos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2770" name="Picture 2" descr="D:\Dados\IECLB\Sinodo Norte Catarinense\Eventos\2016\20160517-46 ASSEMAE - Palestra P. Inácio\poluicao-de-rio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239" y="3632514"/>
            <a:ext cx="4847245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38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7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existência dos chamados “</a:t>
            </a:r>
            <a:r>
              <a:rPr lang="pt-BR" sz="2400" b="1" dirty="0"/>
              <a:t>rios mortos de Classe 4</a:t>
            </a:r>
            <a:r>
              <a:rPr lang="pt-BR" sz="2400" dirty="0"/>
              <a:t>” na legislação brasileira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3794" name="Picture 2" descr="D:\Dados\IECLB\Sinodo Norte Catarinense\Eventos\2016\20160517-46 ASSEMAE - Palestra P. Inácio\peixes_mortos_01.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862" y="3619529"/>
            <a:ext cx="4319999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43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8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 construção das nove usinas hidroelétricas previstas para o rio Tapajós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4818" name="Picture 2" descr="D:\Dados\IECLB\Sinodo Norte Catarinense\Eventos\2016\20160517-46 ASSEMAE - Palestra P. Inácio\santoanton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862" y="3619529"/>
            <a:ext cx="486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69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Preocupa-nos: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9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Os recentes cortes no Orçamento Geral da União que impactam nas políticas de universalização do saneamento básico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5842" name="Picture 2" descr="D:\Dados\IECLB\Sinodo Norte Catarinense\Eventos\2016\20160517-46 ASSEMAE - Palestra P. Inácio\corte-orçamen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804" y="3587996"/>
            <a:ext cx="5128392" cy="328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61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Estimular nossas igrejas, comunidades eclesiais, organismos ecumênicos a se </a:t>
            </a:r>
            <a:r>
              <a:rPr lang="pt-BR" sz="2400" dirty="0" smtClean="0"/>
              <a:t>mobilizarem;</a:t>
            </a:r>
            <a:endParaRPr lang="pt-BR" sz="2400" dirty="0"/>
          </a:p>
        </p:txBody>
      </p:sp>
      <p:pic>
        <p:nvPicPr>
          <p:cNvPr id="36866" name="Picture 2" descr="D:\Dados\IECLB\Sinodo Norte Catarinense\Eventos\2016\20160517-46 ASSEMAE - Palestra P. Inácio\235311_128550_2155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901" y="3631286"/>
            <a:ext cx="4863922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75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2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Incentivar o consumo responsável dos dons da natureza, em especial da água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7891" name="Picture 3" descr="D:\Dados\IECLB\Sinodo Norte Catarinense\Eventos\2016\20160517-46 ASSEMAE - Palestra P. Inácio\62zMrA8qgGaDiyA65ikmMDl72eJkfbmt4t8yenImKBVvK0kTmF0xjctABnaLJIm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466" y="3632413"/>
            <a:ext cx="484306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20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3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Apoiar e fortalecer as mobilizações </a:t>
            </a:r>
            <a:r>
              <a:rPr lang="pt-BR" sz="2400" dirty="0" smtClean="0"/>
              <a:t>objetivando </a:t>
            </a:r>
            <a:r>
              <a:rPr lang="pt-BR" sz="2400" dirty="0"/>
              <a:t>a eliminação de focos de mosquitos transmissores da dengue, da febre </a:t>
            </a:r>
            <a:r>
              <a:rPr lang="pt-BR" sz="2400" dirty="0" err="1"/>
              <a:t>chikungunya</a:t>
            </a:r>
            <a:r>
              <a:rPr lang="pt-BR" sz="2400" dirty="0"/>
              <a:t> e do </a:t>
            </a:r>
            <a:r>
              <a:rPr lang="pt-BR" sz="2400" dirty="0" err="1"/>
              <a:t>zika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8915" name="Picture 3" descr="D:\Dados\IECLB\Sinodo Norte Catarinense\Eventos\2016\20160517-46 ASSEMAE - Palestra P. Inácio\image-00042340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49" y="3632514"/>
            <a:ext cx="506273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70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4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Incentivar o cultivo de valores espirituais que fortaleçam o cuidado com o planeta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10" name="Picture 2" descr="D:\Dados\IECLB\Sinodo Norte Catarinense\Eventos\2016\20160517-46 ASSEMAE - Palestra P. Inácio\saneamento_ambient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121" y="3635068"/>
            <a:ext cx="4805481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0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5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Contribuir para a difusão de uma cultura de não desperdício, em especial da água e dos alimentos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39938" name="Picture 2" descr="D:\Dados\IECLB\Sinodo Norte Catarinense\Eventos\2016\20160517-46 ASSEMAE - Palestra P. Inácio\desperdicio de comid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000" y="3640625"/>
            <a:ext cx="432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07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Contribuir para que catadores e catadoras que trabalham na coleta seletiva do lixo sejam 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respeitados </a:t>
            </a:r>
            <a:r>
              <a:rPr lang="pt-BR" sz="2400" dirty="0"/>
              <a:t>e respeitadas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40962" name="Picture 2" descr="D:\Dados\IECLB\Sinodo Norte Catarinense\Eventos\2016\20160517-46 ASSEMAE - Palestra P. Inácio\catadoresdelixo13801371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183" y="3632514"/>
            <a:ext cx="616676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85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Comprometemo-nos a: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7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/>
              <a:t>Assumir, em irmandade ecumênica, a corresponsabilidade na construção de um </a:t>
            </a: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mundo </a:t>
            </a:r>
            <a:r>
              <a:rPr lang="pt-BR" sz="2400" dirty="0"/>
              <a:t>sustentável e justo</a:t>
            </a:r>
            <a:r>
              <a:rPr lang="pt-BR" sz="2400" dirty="0" smtClean="0"/>
              <a:t>;</a:t>
            </a:r>
            <a:endParaRPr lang="pt-BR" sz="2400" dirty="0"/>
          </a:p>
        </p:txBody>
      </p:sp>
      <p:pic>
        <p:nvPicPr>
          <p:cNvPr id="41986" name="Picture 2" descr="D:\Dados\IECLB\Sinodo Norte Catarinense\Eventos\2016\20160517-46 ASSEMAE - Palestra P. Inácio\19293179_iisAz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92" y="3627570"/>
            <a:ext cx="487218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0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1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Comunidades, Paróquias, Igrejas que assumiram</a:t>
            </a:r>
            <a:br>
              <a:rPr lang="pt-BR" sz="2400" dirty="0" smtClean="0"/>
            </a:br>
            <a:r>
              <a:rPr lang="pt-BR" sz="2400" dirty="0" smtClean="0"/>
              <a:t>o compromisso da 	CASA COMUM;</a:t>
            </a:r>
            <a:endParaRPr lang="pt-BR" sz="2400" dirty="0"/>
          </a:p>
        </p:txBody>
      </p:sp>
      <p:pic>
        <p:nvPicPr>
          <p:cNvPr id="43010" name="Picture 2" descr="D:\Dados\IECLB\Sinodo Norte Catarinense\Eventos\2016\20160517-46 ASSEMAE - Palestra P. Inácio\comprometimento-no-trabalh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823" y="3618000"/>
            <a:ext cx="546835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34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2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Compromisso de continuidade no trabalho de formação com a temática iniciada na CFE;</a:t>
            </a:r>
            <a:endParaRPr lang="pt-BR" sz="2400" dirty="0"/>
          </a:p>
        </p:txBody>
      </p:sp>
      <p:pic>
        <p:nvPicPr>
          <p:cNvPr id="44037" name="Picture 5" descr="D:\Dados\IECLB\Sinodo Norte Catarinense\Eventos\2016\20160517-46 ASSEMAE - Palestra P. Inácio\CF_20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63164"/>
            <a:ext cx="3296853" cy="236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D:\Dados\IECLB\IECLB\Campanhas\Campanha 2005 - CFE\CartazCF2005150x10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278" y="4630117"/>
            <a:ext cx="3075722" cy="222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D:\Dados\IECLB\IECLB\Campanhas\Campanha 2010 - CFE\CFE-2010--CARTAZ-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683" y="4648374"/>
            <a:ext cx="2472267" cy="223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D:\Dados\IECLB\IECLB\Campanhas\Campanha 2016 - CFE\cartaz_cfe_2015_capa_sit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520" y="3263164"/>
            <a:ext cx="3179342" cy="21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19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3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Presença em Fóruns;</a:t>
            </a:r>
            <a:endParaRPr lang="pt-BR" sz="2400" dirty="0"/>
          </a:p>
        </p:txBody>
      </p:sp>
      <p:pic>
        <p:nvPicPr>
          <p:cNvPr id="45058" name="Picture 2" descr="D:\Dados\IECLB\Sinodo Norte Catarinense\Eventos\2016\20160517-46 ASSEMAE - Palestra P. Inácio\online-foru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19" y="3618000"/>
            <a:ext cx="5554286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92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4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Comitês;</a:t>
            </a:r>
            <a:endParaRPr lang="pt-BR" sz="2400" dirty="0"/>
          </a:p>
        </p:txBody>
      </p:sp>
      <p:pic>
        <p:nvPicPr>
          <p:cNvPr id="48130" name="Picture 2" descr="D:\Dados\IECLB\Sinodo Norte Catarinense\Eventos\2016\20160517-46 ASSEMAE - Palestra P. Inácio\1-franca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213" y="3631286"/>
            <a:ext cx="4315574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64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5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Escolas e Universidades;</a:t>
            </a:r>
            <a:endParaRPr lang="pt-BR" sz="2400" dirty="0"/>
          </a:p>
        </p:txBody>
      </p:sp>
      <p:pic>
        <p:nvPicPr>
          <p:cNvPr id="46082" name="Picture 2" descr="D:\Dados\IECLB\Sinodo Norte Catarinense\Eventos\2016\20160517-46 ASSEMAE - Palestra P. Inácio\univa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656" y="3618000"/>
            <a:ext cx="6680412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26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062" y="0"/>
            <a:ext cx="1680439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151" y="5726268"/>
            <a:ext cx="1133797" cy="1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Dados\IECLB\Sinodo Norte Catarinense\Eventos\2016\20160517-46 ASSEMAE - Palestra P. Inácio\CF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50" y="57650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2138" y="62071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O que temos:</a:t>
            </a:r>
            <a:endParaRPr lang="pt-BR" sz="24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-12138" y="198884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30338"/>
            <a:r>
              <a:rPr lang="pt-BR" sz="2400" b="1" u="sng" dirty="0" smtClean="0"/>
              <a:t>6</a:t>
            </a:r>
            <a:r>
              <a:rPr lang="pt-BR" sz="2400" b="1" dirty="0" smtClean="0"/>
              <a:t>:</a:t>
            </a:r>
          </a:p>
          <a:p>
            <a:pPr marL="2152650"/>
            <a:r>
              <a:rPr lang="pt-BR" sz="2400" dirty="0" smtClean="0"/>
              <a:t>Câmaras de vereadores;</a:t>
            </a:r>
            <a:endParaRPr lang="pt-BR" sz="2400" dirty="0"/>
          </a:p>
        </p:txBody>
      </p:sp>
      <p:pic>
        <p:nvPicPr>
          <p:cNvPr id="47107" name="Picture 3" descr="D:\Dados\IECLB\Sinodo Norte Catarinense\Eventos\2016\20160517-46 ASSEMAE - Palestra P. Inácio\174649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136" y="3618000"/>
            <a:ext cx="4875728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25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ados\IECLB\Sinodo Norte Catarinense\Eventos\2016\20160517-46 ASSEMAE - Palestra P. Inácio\CFE2016_dest_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198" y="1714500"/>
            <a:ext cx="5080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40466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/>
              <a:t>SANEAMENTO BÁSICO: </a:t>
            </a:r>
          </a:p>
          <a:p>
            <a:pPr algn="ctr"/>
            <a:r>
              <a:rPr lang="pt-BR" sz="3200" b="1" dirty="0" smtClean="0"/>
              <a:t>UM DIREITO DE TODOS</a:t>
            </a:r>
            <a:endParaRPr lang="pt-BR" sz="3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0" y="5378019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/>
              <a:t> “A Campanha da Fraternidade Ecumênica 2016, seus resultados e a continuidade das ações.”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82324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ados\IECLB\Sinodo Norte Catarinense\Eventos\2016\20160517-46 ASSEMAE - Palestra P. Inácio\46ASSEMAE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783" y="656692"/>
            <a:ext cx="5232433" cy="175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ados\IECLB\Sinodo Norte Catarinense\Eventos\2016\20160517-46 ASSEMAE - Palestra P. Inácio\logo_Conic_nov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693" y="3068960"/>
            <a:ext cx="2614613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33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1040</Words>
  <Application>Microsoft Office PowerPoint</Application>
  <PresentationFormat>Apresentação na tela (4:3)</PresentationFormat>
  <Paragraphs>160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53</vt:i4>
      </vt:variant>
    </vt:vector>
  </HeadingPairs>
  <TitlesOfParts>
    <vt:vector size="5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23</cp:revision>
  <dcterms:created xsi:type="dcterms:W3CDTF">2016-05-16T19:28:37Z</dcterms:created>
  <dcterms:modified xsi:type="dcterms:W3CDTF">2016-05-17T00:05:56Z</dcterms:modified>
</cp:coreProperties>
</file>