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avi" ContentType="video/avi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58" r:id="rId4"/>
    <p:sldId id="283" r:id="rId5"/>
    <p:sldId id="280" r:id="rId6"/>
    <p:sldId id="281" r:id="rId7"/>
    <p:sldId id="282" r:id="rId8"/>
    <p:sldId id="284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5" r:id="rId31"/>
    <p:sldId id="287" r:id="rId32"/>
    <p:sldId id="286" r:id="rId3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Estilo Claro 1 - Ênfase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163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22E02-2A80-4CB2-A2A5-1D604BD11D82}" type="datetimeFigureOut">
              <a:rPr lang="pt-BR" smtClean="0"/>
              <a:t>17/05/2016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20B7A-4A8D-4B8E-A29F-AA42CD3D1E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4817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22E02-2A80-4CB2-A2A5-1D604BD11D82}" type="datetimeFigureOut">
              <a:rPr lang="pt-BR" smtClean="0"/>
              <a:t>17/05/2016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20B7A-4A8D-4B8E-A29F-AA42CD3D1E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5435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22E02-2A80-4CB2-A2A5-1D604BD11D82}" type="datetimeFigureOut">
              <a:rPr lang="pt-BR" smtClean="0"/>
              <a:t>17/05/2016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20B7A-4A8D-4B8E-A29F-AA42CD3D1E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51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22E02-2A80-4CB2-A2A5-1D604BD11D82}" type="datetimeFigureOut">
              <a:rPr lang="pt-BR" smtClean="0"/>
              <a:t>17/05/2016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20B7A-4A8D-4B8E-A29F-AA42CD3D1E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2256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22E02-2A80-4CB2-A2A5-1D604BD11D82}" type="datetimeFigureOut">
              <a:rPr lang="pt-BR" smtClean="0"/>
              <a:t>17/05/2016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20B7A-4A8D-4B8E-A29F-AA42CD3D1E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3957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22E02-2A80-4CB2-A2A5-1D604BD11D82}" type="datetimeFigureOut">
              <a:rPr lang="pt-BR" smtClean="0"/>
              <a:t>17/05/2016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20B7A-4A8D-4B8E-A29F-AA42CD3D1E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3034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22E02-2A80-4CB2-A2A5-1D604BD11D82}" type="datetimeFigureOut">
              <a:rPr lang="pt-BR" smtClean="0"/>
              <a:t>17/05/2016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20B7A-4A8D-4B8E-A29F-AA42CD3D1E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6733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22E02-2A80-4CB2-A2A5-1D604BD11D82}" type="datetimeFigureOut">
              <a:rPr lang="pt-BR" smtClean="0"/>
              <a:t>17/05/2016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20B7A-4A8D-4B8E-A29F-AA42CD3D1E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5797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22E02-2A80-4CB2-A2A5-1D604BD11D82}" type="datetimeFigureOut">
              <a:rPr lang="pt-BR" smtClean="0"/>
              <a:t>17/05/2016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20B7A-4A8D-4B8E-A29F-AA42CD3D1E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3511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22E02-2A80-4CB2-A2A5-1D604BD11D82}" type="datetimeFigureOut">
              <a:rPr lang="pt-BR" smtClean="0"/>
              <a:t>17/05/2016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20B7A-4A8D-4B8E-A29F-AA42CD3D1E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8948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22E02-2A80-4CB2-A2A5-1D604BD11D82}" type="datetimeFigureOut">
              <a:rPr lang="pt-BR" smtClean="0"/>
              <a:t>17/05/2016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20B7A-4A8D-4B8E-A29F-AA42CD3D1E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3320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122E02-2A80-4CB2-A2A5-1D604BD11D82}" type="datetimeFigureOut">
              <a:rPr lang="pt-BR" smtClean="0"/>
              <a:t>17/05/2016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B20B7A-4A8D-4B8E-A29F-AA42CD3D1E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6942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avi"/><Relationship Id="rId1" Type="http://schemas.microsoft.com/office/2007/relationships/media" Target="../media/media1.avi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avi"/><Relationship Id="rId1" Type="http://schemas.microsoft.com/office/2007/relationships/media" Target="../media/media2.avi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2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3.jpeg"/><Relationship Id="rId7" Type="http://schemas.openxmlformats.org/officeDocument/2006/relationships/image" Target="../media/image26.jpeg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25.jpeg"/><Relationship Id="rId10" Type="http://schemas.openxmlformats.org/officeDocument/2006/relationships/image" Target="../media/image29.jpeg"/><Relationship Id="rId4" Type="http://schemas.openxmlformats.org/officeDocument/2006/relationships/image" Target="../media/image24.jpeg"/><Relationship Id="rId9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6"/>
          <p:cNvSpPr>
            <a:spLocks noGrp="1"/>
          </p:cNvSpPr>
          <p:nvPr>
            <p:ph type="title"/>
          </p:nvPr>
        </p:nvSpPr>
        <p:spPr>
          <a:xfrm>
            <a:off x="467544" y="1925960"/>
            <a:ext cx="8229600" cy="1791072"/>
          </a:xfrm>
        </p:spPr>
        <p:txBody>
          <a:bodyPr>
            <a:noAutofit/>
          </a:bodyPr>
          <a:lstStyle/>
          <a:p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ULTRAFILTRAÇÃO: EXPERIÊNCIA PILOTO NO SAMAE DE BLUMENAU/SC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79512" y="5301208"/>
            <a:ext cx="40324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1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AUTORES:</a:t>
            </a:r>
          </a:p>
          <a:p>
            <a:pPr algn="just"/>
            <a:r>
              <a:rPr lang="pt-BR" sz="1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Samantha </a:t>
            </a:r>
            <a:r>
              <a:rPr lang="pt-BR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Blauth </a:t>
            </a:r>
            <a:r>
              <a:rPr lang="pt-BR" sz="10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Keim</a:t>
            </a:r>
            <a:r>
              <a:rPr lang="pt-BR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sz="10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Mejia</a:t>
            </a:r>
            <a:r>
              <a:rPr lang="pt-BR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da </a:t>
            </a:r>
            <a:r>
              <a:rPr lang="pt-BR" sz="1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Costa</a:t>
            </a:r>
            <a:endParaRPr lang="pt-BR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pt-BR" sz="1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Servidora </a:t>
            </a:r>
            <a:r>
              <a:rPr lang="pt-BR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 SAMAE – Blumenau/SC desde 04 de dezembro de 2014 e hoje ocupa o cargo de Engenheira Sanitarista.</a:t>
            </a:r>
          </a:p>
          <a:p>
            <a:pPr algn="just"/>
            <a:r>
              <a:rPr lang="pt-BR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</a:p>
          <a:p>
            <a:pPr algn="just"/>
            <a:r>
              <a:rPr lang="pt-BR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Ronaldo Adriano </a:t>
            </a:r>
            <a:r>
              <a:rPr lang="pt-BR" sz="10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Wessler</a:t>
            </a:r>
            <a:endParaRPr lang="pt-BR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pt-BR" sz="1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Servidor </a:t>
            </a:r>
            <a:r>
              <a:rPr lang="pt-BR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 SAMAE – Blumenau/SC desde 23 de março de 1998 e hoje ocupa o cargo de Técnico em Saneamento.</a:t>
            </a:r>
          </a:p>
        </p:txBody>
      </p:sp>
      <p:pic>
        <p:nvPicPr>
          <p:cNvPr id="4" name="Imagem 3" descr="Logo46Assembleia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95599"/>
            <a:ext cx="928911" cy="560983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tângulo 4"/>
          <p:cNvSpPr/>
          <p:nvPr/>
        </p:nvSpPr>
        <p:spPr>
          <a:xfrm>
            <a:off x="3006080" y="260648"/>
            <a:ext cx="559836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XX Exposição de Experiências Municipais em Saneamento</a:t>
            </a:r>
          </a:p>
          <a:p>
            <a:r>
              <a:rPr lang="pt-B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16 a 19 de maio de 2016 – Jaraguá do Sul - SC</a:t>
            </a:r>
          </a:p>
        </p:txBody>
      </p:sp>
    </p:spTree>
    <p:extLst>
      <p:ext uri="{BB962C8B-B14F-4D97-AF65-F5344CB8AC3E}">
        <p14:creationId xmlns:p14="http://schemas.microsoft.com/office/powerpoint/2010/main" val="3375329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INTRODUÇÃO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>
          <a:xfrm>
            <a:off x="251520" y="2276872"/>
            <a:ext cx="8352928" cy="1224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Processo de separação por membranas: utiliza pressão hidráulica como força motriz para separar a água dos contaminantes</a:t>
            </a:r>
            <a:endParaRPr lang="pt-BR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6" name="Imagem 5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02" r="2469" b="3018"/>
          <a:stretch/>
        </p:blipFill>
        <p:spPr bwMode="auto">
          <a:xfrm>
            <a:off x="2572239" y="3140968"/>
            <a:ext cx="3151889" cy="187220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Espaço Reservado para Conteúdo 2"/>
          <p:cNvSpPr txBox="1">
            <a:spLocks/>
          </p:cNvSpPr>
          <p:nvPr/>
        </p:nvSpPr>
        <p:spPr>
          <a:xfrm>
            <a:off x="251520" y="5085184"/>
            <a:ext cx="8424936" cy="1224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membrana atua como uma </a:t>
            </a:r>
            <a:r>
              <a:rPr lang="pt-B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barreira seletiva </a:t>
            </a:r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permitindo a passagem de alguns componentes e impedindo a passagem de outros</a:t>
            </a:r>
            <a:endParaRPr lang="pt-BR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9" name="Imagem 8" descr="Logo46Assembleia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5599"/>
            <a:ext cx="928911" cy="560983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tângulo 9"/>
          <p:cNvSpPr/>
          <p:nvPr/>
        </p:nvSpPr>
        <p:spPr>
          <a:xfrm>
            <a:off x="5238328" y="260648"/>
            <a:ext cx="38519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XX Exposição de Experiências Municipais em Saneamento</a:t>
            </a:r>
          </a:p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16 a 19 de maio de 2016 – Jaraguá do Sul - SC</a:t>
            </a:r>
          </a:p>
        </p:txBody>
      </p:sp>
      <p:sp>
        <p:nvSpPr>
          <p:cNvPr id="11" name="Espaço Reservado para Conteúdo 2"/>
          <p:cNvSpPr txBox="1">
            <a:spLocks/>
          </p:cNvSpPr>
          <p:nvPr/>
        </p:nvSpPr>
        <p:spPr>
          <a:xfrm>
            <a:off x="251520" y="1412776"/>
            <a:ext cx="8352928" cy="1224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Avanço tecnológico, alternativas ao tratamento convencional surgiram, como por exemplo, processo de separação por membranas</a:t>
            </a:r>
            <a:endParaRPr lang="pt-BR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3075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INTRODUÇÃO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>
          <a:xfrm>
            <a:off x="251520" y="1340768"/>
            <a:ext cx="8229600" cy="20882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 principais tecnologias de separação por membranas são:</a:t>
            </a:r>
          </a:p>
          <a:p>
            <a:pPr lvl="1" algn="just"/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Microfiltração</a:t>
            </a:r>
          </a:p>
          <a:p>
            <a:pPr lvl="1" algn="just"/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Ultrafiltração</a:t>
            </a:r>
          </a:p>
          <a:p>
            <a:pPr lvl="1" algn="just"/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Nanofiltração</a:t>
            </a:r>
          </a:p>
          <a:p>
            <a:pPr lvl="1" algn="just"/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Osmose reversa</a:t>
            </a:r>
          </a:p>
          <a:p>
            <a:pPr marL="285750" lvl="1" algn="just">
              <a:buFont typeface="Arial" panose="020B0604020202020204" pitchFamily="34" charset="0"/>
              <a:buChar char="•"/>
            </a:pPr>
            <a:endParaRPr lang="pt-BR" sz="16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>
              <a:buFont typeface="Arial" panose="020B0604020202020204" pitchFamily="34" charset="0"/>
              <a:buChar char="•"/>
            </a:pPr>
            <a:endParaRPr lang="pt-BR" sz="16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lvl="1" indent="0" algn="just">
              <a:buNone/>
            </a:pPr>
            <a:endParaRPr lang="pt-BR" sz="16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endParaRPr lang="pt-BR" sz="16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" name="Imagem 10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916832"/>
            <a:ext cx="5256584" cy="3212976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Espaço Reservado para Conteúdo 2"/>
          <p:cNvSpPr txBox="1">
            <a:spLocks/>
          </p:cNvSpPr>
          <p:nvPr/>
        </p:nvSpPr>
        <p:spPr>
          <a:xfrm>
            <a:off x="251520" y="5445224"/>
            <a:ext cx="8229600" cy="10441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classificação da tecnologia se dá pela capacidade de abertura dos poros da membrana.</a:t>
            </a:r>
            <a:endParaRPr lang="pt-BR" sz="16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lvl="1" algn="just">
              <a:buFont typeface="Arial" panose="020B0604020202020204" pitchFamily="34" charset="0"/>
              <a:buChar char="•"/>
            </a:pPr>
            <a:endParaRPr lang="pt-BR" sz="16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>
              <a:buFont typeface="Arial" panose="020B0604020202020204" pitchFamily="34" charset="0"/>
              <a:buChar char="•"/>
            </a:pPr>
            <a:endParaRPr lang="pt-BR" sz="16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lvl="1" indent="0" algn="just">
              <a:buNone/>
            </a:pPr>
            <a:endParaRPr lang="pt-BR" sz="16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endParaRPr lang="pt-BR" sz="16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Retângulo 13"/>
          <p:cNvSpPr/>
          <p:nvPr/>
        </p:nvSpPr>
        <p:spPr>
          <a:xfrm>
            <a:off x="3419872" y="4149080"/>
            <a:ext cx="648072" cy="9807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" name="Retângulo 14"/>
          <p:cNvSpPr/>
          <p:nvPr/>
        </p:nvSpPr>
        <p:spPr>
          <a:xfrm>
            <a:off x="4739989" y="4437112"/>
            <a:ext cx="648072" cy="69269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6" name="Retângulo 15"/>
          <p:cNvSpPr/>
          <p:nvPr/>
        </p:nvSpPr>
        <p:spPr>
          <a:xfrm>
            <a:off x="6084168" y="4725143"/>
            <a:ext cx="648072" cy="40492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7" name="Retângulo 16"/>
          <p:cNvSpPr/>
          <p:nvPr/>
        </p:nvSpPr>
        <p:spPr>
          <a:xfrm>
            <a:off x="7380312" y="4869160"/>
            <a:ext cx="648072" cy="2606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" name="Imagem 9" descr="Logo46Assembleia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5599"/>
            <a:ext cx="928911" cy="560983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Retângulo 12"/>
          <p:cNvSpPr/>
          <p:nvPr/>
        </p:nvSpPr>
        <p:spPr>
          <a:xfrm>
            <a:off x="5238328" y="260648"/>
            <a:ext cx="38519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XX Exposição de Experiências Municipais em Saneamento</a:t>
            </a:r>
          </a:p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16 a 19 de maio de 2016 – Jaraguá do Sul - SC</a:t>
            </a:r>
          </a:p>
        </p:txBody>
      </p:sp>
    </p:spTree>
    <p:extLst>
      <p:ext uri="{BB962C8B-B14F-4D97-AF65-F5344CB8AC3E}">
        <p14:creationId xmlns:p14="http://schemas.microsoft.com/office/powerpoint/2010/main" val="3154520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INTRODUÇÃO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0" name="DOW_-_Ultrafiltration_-_Product_-_English(1).avi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71600" y="1448780"/>
            <a:ext cx="7232804" cy="4068452"/>
          </a:xfrm>
          <a:prstGeom prst="rect">
            <a:avLst/>
          </a:prstGeom>
        </p:spPr>
      </p:pic>
      <p:pic>
        <p:nvPicPr>
          <p:cNvPr id="4" name="Imagem 3" descr="Logo46Assembleia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5599"/>
            <a:ext cx="928911" cy="560983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tângulo 4"/>
          <p:cNvSpPr/>
          <p:nvPr/>
        </p:nvSpPr>
        <p:spPr>
          <a:xfrm>
            <a:off x="5238328" y="260648"/>
            <a:ext cx="38519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XX Exposição de Experiências Municipais em Saneamento</a:t>
            </a:r>
          </a:p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16 a 19 de maio de 2016 – Jaraguá do Sul - SC</a:t>
            </a:r>
          </a:p>
        </p:txBody>
      </p:sp>
    </p:spTree>
    <p:extLst>
      <p:ext uri="{BB962C8B-B14F-4D97-AF65-F5344CB8AC3E}">
        <p14:creationId xmlns:p14="http://schemas.microsoft.com/office/powerpoint/2010/main" val="536720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INTRODUÇÃO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3" name="Objeto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74534549"/>
              </p:ext>
            </p:extLst>
          </p:nvPr>
        </p:nvGraphicFramePr>
        <p:xfrm>
          <a:off x="1619250" y="2060996"/>
          <a:ext cx="5640388" cy="3024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78" name="CorelDRAW" r:id="rId3" imgW="8808720" imgH="5276088" progId="">
                  <p:embed/>
                </p:oleObj>
              </mc:Choice>
              <mc:Fallback>
                <p:oleObj name="CorelDRAW" r:id="rId3" imgW="8808720" imgH="5276088" progId="">
                  <p:embed/>
                  <p:pic>
                    <p:nvPicPr>
                      <p:cNvPr id="0" name="Objeto 6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9250" y="2060996"/>
                        <a:ext cx="5640388" cy="3024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tângulo 12"/>
          <p:cNvSpPr/>
          <p:nvPr/>
        </p:nvSpPr>
        <p:spPr>
          <a:xfrm>
            <a:off x="1907704" y="4850576"/>
            <a:ext cx="288032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Filtração externo-interno</a:t>
            </a:r>
          </a:p>
          <a:p>
            <a:pPr algn="just"/>
            <a:endParaRPr lang="pt-BR" sz="14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/>
            <a:endParaRPr lang="pt-BR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8" name="Retângulo 17"/>
          <p:cNvSpPr/>
          <p:nvPr/>
        </p:nvSpPr>
        <p:spPr>
          <a:xfrm>
            <a:off x="4644008" y="4850576"/>
            <a:ext cx="288032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Filtração interno-externo</a:t>
            </a:r>
          </a:p>
          <a:p>
            <a:pPr algn="just"/>
            <a:endParaRPr lang="pt-BR" sz="14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/>
            <a:endParaRPr lang="pt-BR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3" name="Retângulo 22"/>
          <p:cNvSpPr/>
          <p:nvPr/>
        </p:nvSpPr>
        <p:spPr>
          <a:xfrm>
            <a:off x="636800" y="1484783"/>
            <a:ext cx="482453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2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Tipos de filtração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sz="20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sz="20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7" name="Imagem 6" descr="Logo46Assembleia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5599"/>
            <a:ext cx="928911" cy="560983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tângulo 7"/>
          <p:cNvSpPr/>
          <p:nvPr/>
        </p:nvSpPr>
        <p:spPr>
          <a:xfrm>
            <a:off x="5238328" y="260648"/>
            <a:ext cx="38519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XX Exposição de Experiências Municipais em Saneamento</a:t>
            </a:r>
          </a:p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16 a 19 de maio de 2016 – Jaraguá do Sul - SC</a:t>
            </a:r>
          </a:p>
        </p:txBody>
      </p:sp>
    </p:spTree>
    <p:extLst>
      <p:ext uri="{BB962C8B-B14F-4D97-AF65-F5344CB8AC3E}">
        <p14:creationId xmlns:p14="http://schemas.microsoft.com/office/powerpoint/2010/main" val="1685852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INTRODUÇÃO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9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128577"/>
            <a:ext cx="2564953" cy="2134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178" y="2128576"/>
            <a:ext cx="2499142" cy="2134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tângulo 20"/>
          <p:cNvSpPr/>
          <p:nvPr/>
        </p:nvSpPr>
        <p:spPr>
          <a:xfrm>
            <a:off x="1294755" y="4415409"/>
            <a:ext cx="288032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Água enche o cartucho de </a:t>
            </a:r>
            <a:r>
              <a:rPr lang="pt-BR" sz="14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ultrafiltração</a:t>
            </a:r>
            <a:r>
              <a:rPr lang="pt-BR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em seguida passa através das membranas</a:t>
            </a:r>
          </a:p>
          <a:p>
            <a:pPr algn="just"/>
            <a:endParaRPr lang="pt-BR" sz="14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/>
            <a:endParaRPr lang="pt-BR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2" name="Retângulo 21"/>
          <p:cNvSpPr/>
          <p:nvPr/>
        </p:nvSpPr>
        <p:spPr>
          <a:xfrm>
            <a:off x="4788024" y="4415409"/>
            <a:ext cx="288032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As fibras são cheias de água ultrafiltrada</a:t>
            </a:r>
          </a:p>
          <a:p>
            <a:pPr algn="just"/>
            <a:endParaRPr lang="pt-BR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611560" y="1484784"/>
            <a:ext cx="68407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2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Tipos de filtração: externo-interno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sz="20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sz="20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8" name="Imagem 7" descr="Logo46Assembleia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5599"/>
            <a:ext cx="928911" cy="560983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tângulo 8"/>
          <p:cNvSpPr/>
          <p:nvPr/>
        </p:nvSpPr>
        <p:spPr>
          <a:xfrm>
            <a:off x="5238328" y="260648"/>
            <a:ext cx="38519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XX Exposição de Experiências Municipais em Saneamento</a:t>
            </a:r>
          </a:p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16 a 19 de maio de 2016 – Jaraguá do Sul - SC</a:t>
            </a:r>
          </a:p>
        </p:txBody>
      </p:sp>
    </p:spTree>
    <p:extLst>
      <p:ext uri="{BB962C8B-B14F-4D97-AF65-F5344CB8AC3E}">
        <p14:creationId xmlns:p14="http://schemas.microsoft.com/office/powerpoint/2010/main" val="3143071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INTRODUÇÃO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8" name="Picture 4" descr="http://synderfiltration.com/2014/wp-content/uploads/2014/07/LC19-Capillary-Module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84"/>
          <a:stretch/>
        </p:blipFill>
        <p:spPr bwMode="auto">
          <a:xfrm>
            <a:off x="1691680" y="2137395"/>
            <a:ext cx="5340592" cy="3493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 descr="Logo46Assembleia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5599"/>
            <a:ext cx="928911" cy="56098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tângulo 5"/>
          <p:cNvSpPr/>
          <p:nvPr/>
        </p:nvSpPr>
        <p:spPr>
          <a:xfrm>
            <a:off x="5238328" y="260648"/>
            <a:ext cx="38519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XX Exposição de Experiências Municipais em Saneamento</a:t>
            </a:r>
          </a:p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16 a 19 de maio de 2016 – Jaraguá do Sul - SC</a:t>
            </a:r>
          </a:p>
        </p:txBody>
      </p:sp>
      <p:sp>
        <p:nvSpPr>
          <p:cNvPr id="7" name="Retângulo 6"/>
          <p:cNvSpPr/>
          <p:nvPr/>
        </p:nvSpPr>
        <p:spPr>
          <a:xfrm>
            <a:off x="611560" y="1484784"/>
            <a:ext cx="68407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2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Tipos de filtração: interno-externo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sz="20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sz="20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1258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INTRODUÇÃO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5" name="DOW_-_Ultrafiltration_-_Product_-_English.avi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43608" y="1556792"/>
            <a:ext cx="6876256" cy="3867894"/>
          </a:xfrm>
          <a:prstGeom prst="rect">
            <a:avLst/>
          </a:prstGeom>
        </p:spPr>
      </p:pic>
      <p:pic>
        <p:nvPicPr>
          <p:cNvPr id="4" name="Imagem 3" descr="Logo46Assembleia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5599"/>
            <a:ext cx="928911" cy="56098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tângulo 5"/>
          <p:cNvSpPr/>
          <p:nvPr/>
        </p:nvSpPr>
        <p:spPr>
          <a:xfrm>
            <a:off x="5238328" y="260648"/>
            <a:ext cx="38519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XX Exposição de Experiências Municipais em Saneamento</a:t>
            </a:r>
          </a:p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16 a 19 de maio de 2016 – Jaraguá do Sul - SC</a:t>
            </a:r>
          </a:p>
        </p:txBody>
      </p:sp>
    </p:spTree>
    <p:extLst>
      <p:ext uri="{BB962C8B-B14F-4D97-AF65-F5344CB8AC3E}">
        <p14:creationId xmlns:p14="http://schemas.microsoft.com/office/powerpoint/2010/main" val="154597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INTRODUÇÃO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>
          <a:xfrm>
            <a:off x="251520" y="1340768"/>
            <a:ext cx="8229600" cy="33123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 mecanismo para separação na ultrafiltração é via </a:t>
            </a:r>
            <a:r>
              <a:rPr lang="pt-BR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exclusão física </a:t>
            </a:r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partículas maiores que o tamanho do poro da membrana</a:t>
            </a:r>
          </a:p>
          <a:p>
            <a:pPr algn="just"/>
            <a:endParaRPr lang="pt-BR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 processo, há três correntes de fluxo:</a:t>
            </a:r>
          </a:p>
          <a:p>
            <a:pPr lvl="1" algn="just"/>
            <a:r>
              <a:rPr lang="pt-BR" sz="2000" dirty="0" smtClean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Alimentação</a:t>
            </a:r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Água Bruta</a:t>
            </a:r>
          </a:p>
          <a:p>
            <a:pPr lvl="2" algn="just"/>
            <a:r>
              <a:rPr lang="pt-BR" sz="2000" dirty="0" smtClean="0">
                <a:solidFill>
                  <a:schemeClr val="accent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Permeado</a:t>
            </a:r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Água Tratada, que refere-se a porção que atravessou a membrana</a:t>
            </a:r>
          </a:p>
          <a:p>
            <a:pPr lvl="2" algn="just"/>
            <a:r>
              <a:rPr lang="pt-BR" sz="2000" dirty="0" smtClean="0">
                <a:solidFill>
                  <a:schemeClr val="bg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Concentrado</a:t>
            </a:r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Água com contaminantes que não atravessou a membrana</a:t>
            </a:r>
          </a:p>
          <a:p>
            <a:pPr marL="285750" lvl="1" algn="just">
              <a:buFont typeface="Arial" panose="020B0604020202020204" pitchFamily="34" charset="0"/>
              <a:buChar char="•"/>
            </a:pPr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>
              <a:buFont typeface="Arial" panose="020B0604020202020204" pitchFamily="34" charset="0"/>
              <a:buChar char="•"/>
            </a:pPr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lvl="1" indent="0" algn="just">
              <a:buNone/>
            </a:pPr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Imagem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797152"/>
            <a:ext cx="4752861" cy="184482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Imagem 5" descr="Logo46Assembleia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5599"/>
            <a:ext cx="928911" cy="560983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tângulo 7"/>
          <p:cNvSpPr/>
          <p:nvPr/>
        </p:nvSpPr>
        <p:spPr>
          <a:xfrm>
            <a:off x="5238328" y="260648"/>
            <a:ext cx="38519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XX Exposição de Experiências Municipais em Saneamento</a:t>
            </a:r>
          </a:p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16 a 19 de maio de 2016 – Jaraguá do Sul - SC</a:t>
            </a:r>
          </a:p>
        </p:txBody>
      </p:sp>
    </p:spTree>
    <p:extLst>
      <p:ext uri="{BB962C8B-B14F-4D97-AF65-F5344CB8AC3E}">
        <p14:creationId xmlns:p14="http://schemas.microsoft.com/office/powerpoint/2010/main" val="4008023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INTRODUÇÃO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>
          <a:xfrm>
            <a:off x="251520" y="1340768"/>
            <a:ext cx="8229600" cy="149126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Conforme a água de alimentação escoa pela superfície da membrana, parte da água e seus contaminantes atravessam a membrana e parte continua escoando pela superfície da mesma, dando origem ao concentrado</a:t>
            </a:r>
          </a:p>
          <a:p>
            <a:pPr algn="just"/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pt-BR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pt-BR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pt-BR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lvl="1" algn="just">
              <a:buFont typeface="Arial" panose="020B0604020202020204" pitchFamily="34" charset="0"/>
              <a:buChar char="•"/>
            </a:pPr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lvl="1" algn="just">
              <a:buFont typeface="Arial" panose="020B0604020202020204" pitchFamily="34" charset="0"/>
              <a:buChar char="•"/>
            </a:pPr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Quando há elevada perda de fluxo significativa para membrana: </a:t>
            </a:r>
            <a:r>
              <a:rPr lang="pt-BR" sz="20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retrolavagem</a:t>
            </a:r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e periodicamente limpeza química (dependendo de cada sistema) restaurando a permeabilidade da membrana</a:t>
            </a:r>
          </a:p>
          <a:p>
            <a:pPr lvl="1" algn="just">
              <a:buFont typeface="Arial" panose="020B0604020202020204" pitchFamily="34" charset="0"/>
              <a:buChar char="•"/>
            </a:pPr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lvl="1" indent="0" algn="just">
              <a:buNone/>
            </a:pPr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050" name="Picture 2" descr="http://dens.paginas.ufsc.br/files/2014/10/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708920"/>
            <a:ext cx="4705350" cy="2371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5076056" y="2585808"/>
            <a:ext cx="133402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Fonte: BELLI (2014)</a:t>
            </a:r>
            <a:endParaRPr lang="pt-BR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6" name="Imagem 5" descr="Logo46Assembleia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5599"/>
            <a:ext cx="928911" cy="560983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tângulo 6"/>
          <p:cNvSpPr/>
          <p:nvPr/>
        </p:nvSpPr>
        <p:spPr>
          <a:xfrm>
            <a:off x="5238328" y="260648"/>
            <a:ext cx="38519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XX Exposição de Experiências Municipais em Saneamento</a:t>
            </a:r>
          </a:p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16 a 19 de maio de 2016 – Jaraguá do Sul - SC</a:t>
            </a:r>
          </a:p>
        </p:txBody>
      </p:sp>
      <p:sp>
        <p:nvSpPr>
          <p:cNvPr id="3" name="Retângulo 2"/>
          <p:cNvSpPr/>
          <p:nvPr/>
        </p:nvSpPr>
        <p:spPr>
          <a:xfrm>
            <a:off x="6596664" y="3789040"/>
            <a:ext cx="113524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lvl="1" algn="just"/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ꜛP ꜜQ</a:t>
            </a:r>
          </a:p>
        </p:txBody>
      </p:sp>
    </p:spTree>
    <p:extLst>
      <p:ext uri="{BB962C8B-B14F-4D97-AF65-F5344CB8AC3E}">
        <p14:creationId xmlns:p14="http://schemas.microsoft.com/office/powerpoint/2010/main" val="1271784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6" descr="http://www.freshwatersystems.com/images/Ultra-Filtration-Flow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6839" y="1764392"/>
            <a:ext cx="2862638" cy="1877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INTRODUÇÃO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906" t="14737" r="7244" b="8397"/>
          <a:stretch/>
        </p:blipFill>
        <p:spPr>
          <a:xfrm>
            <a:off x="1043608" y="1531639"/>
            <a:ext cx="1903930" cy="2342725"/>
          </a:xfrm>
          <a:prstGeom prst="rect">
            <a:avLst/>
          </a:prstGeom>
        </p:spPr>
      </p:pic>
      <p:pic>
        <p:nvPicPr>
          <p:cNvPr id="3076" name="Picture 4" descr="http://www.agencia.cnptia.embrapa.br/Repositorio/foto+membrana+espiral_000gbxpx34802wx5ok01dx9lcd2uzl37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68"/>
          <a:stretch/>
        </p:blipFill>
        <p:spPr bwMode="auto">
          <a:xfrm>
            <a:off x="4499992" y="3861048"/>
            <a:ext cx="2565406" cy="2374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://www.markelcorporation.com/ptfe-images/home-small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79" b="7343"/>
          <a:stretch/>
        </p:blipFill>
        <p:spPr bwMode="auto">
          <a:xfrm>
            <a:off x="4896272" y="1373963"/>
            <a:ext cx="1924967" cy="2284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ttp://g02.s.alicdn.com/kf/HTB1NjvvIpXXXXXRXpXXq6xXFXXXO/flat-sheet-membrane-water-recycling-for-mango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99" t="2366" r="1573" b="10123"/>
          <a:stretch/>
        </p:blipFill>
        <p:spPr bwMode="auto">
          <a:xfrm>
            <a:off x="467544" y="4349444"/>
            <a:ext cx="3165895" cy="2247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Imagem 12" descr="Logo46Assembleia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5599"/>
            <a:ext cx="928911" cy="560983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Retângulo 16"/>
          <p:cNvSpPr/>
          <p:nvPr/>
        </p:nvSpPr>
        <p:spPr>
          <a:xfrm>
            <a:off x="5238328" y="260648"/>
            <a:ext cx="38519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XX Exposição de Experiências Municipais em Saneamento</a:t>
            </a:r>
          </a:p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16 a 19 de maio de 2016 – Jaraguá do Sul - SC</a:t>
            </a:r>
          </a:p>
        </p:txBody>
      </p:sp>
    </p:spTree>
    <p:extLst>
      <p:ext uri="{BB962C8B-B14F-4D97-AF65-F5344CB8AC3E}">
        <p14:creationId xmlns:p14="http://schemas.microsoft.com/office/powerpoint/2010/main" val="1624319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OBJETIVOS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>
          <a:xfrm>
            <a:off x="251520" y="1772816"/>
            <a:ext cx="8229600" cy="33123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Conhecer a tecnologia de ultrafiltração</a:t>
            </a:r>
          </a:p>
          <a:p>
            <a:pPr algn="just"/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Avaliar os resultados dos pilotos de ultrafiltração</a:t>
            </a:r>
          </a:p>
          <a:p>
            <a:pPr algn="just"/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Traçar um comparativo com o tratamento convencional</a:t>
            </a:r>
          </a:p>
          <a:p>
            <a:pPr algn="just"/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pt-BR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lvl="1" indent="0" algn="just">
              <a:buNone/>
            </a:pPr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lvl="1" indent="0" algn="just">
              <a:buNone/>
            </a:pPr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Imagem 3" descr="Logo46Assembleia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5599"/>
            <a:ext cx="928911" cy="56098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tângulo 5"/>
          <p:cNvSpPr/>
          <p:nvPr/>
        </p:nvSpPr>
        <p:spPr>
          <a:xfrm>
            <a:off x="5238328" y="260648"/>
            <a:ext cx="38519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XX Exposição de Experiências Municipais em Saneamento</a:t>
            </a:r>
          </a:p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16 a 19 de maio de 2016 – Jaraguá do Sul - SC</a:t>
            </a:r>
          </a:p>
        </p:txBody>
      </p:sp>
    </p:spTree>
    <p:extLst>
      <p:ext uri="{BB962C8B-B14F-4D97-AF65-F5344CB8AC3E}">
        <p14:creationId xmlns:p14="http://schemas.microsoft.com/office/powerpoint/2010/main" val="2576545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Conteúdo 2"/>
          <p:cNvSpPr txBox="1">
            <a:spLocks/>
          </p:cNvSpPr>
          <p:nvPr/>
        </p:nvSpPr>
        <p:spPr>
          <a:xfrm>
            <a:off x="251520" y="1340768"/>
            <a:ext cx="8229600" cy="33123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t-BR" sz="2000" u="sng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Instalação dos pilotos</a:t>
            </a:r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Estação de Tratamento de Água II do SAMAE de Blumenau/SC</a:t>
            </a:r>
          </a:p>
          <a:p>
            <a:pPr algn="just"/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pt-BR" sz="2000" u="sng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Captação</a:t>
            </a:r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Calha </a:t>
            </a:r>
            <a:r>
              <a:rPr lang="pt-BR" sz="20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Parshall</a:t>
            </a:r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da ETA, AB Rio Itajaí-Açu</a:t>
            </a:r>
          </a:p>
          <a:p>
            <a:pPr algn="just"/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pt-BR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lvl="1" indent="0" algn="just">
              <a:buNone/>
            </a:pPr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lvl="1" indent="0" algn="just">
              <a:buNone/>
            </a:pPr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098" name="Picture 2" descr="http://wp.clicrbs.com.br/pancho/files/2014/01/w_rio_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801" y="3501008"/>
            <a:ext cx="3900616" cy="2595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www.maritimaconsultoria.com.br/wp-content/uploads/2013/06/ter%C3%A7a-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501008"/>
            <a:ext cx="3528392" cy="2646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m 5" descr="Logo46Assembleia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5599"/>
            <a:ext cx="928911" cy="560983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tângulo 6"/>
          <p:cNvSpPr/>
          <p:nvPr/>
        </p:nvSpPr>
        <p:spPr>
          <a:xfrm>
            <a:off x="5238328" y="260648"/>
            <a:ext cx="38519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XX Exposição de Experiências Municipais em Saneamento</a:t>
            </a:r>
          </a:p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16 a 19 de maio de 2016 – Jaraguá do Sul - SC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MATERIAIS E MÉTODOS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2125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124" y="1553116"/>
            <a:ext cx="3461285" cy="259596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554727"/>
            <a:ext cx="3459138" cy="2594353"/>
          </a:xfrm>
          <a:prstGeom prst="rect">
            <a:avLst/>
          </a:prstGeom>
        </p:spPr>
      </p:pic>
      <p:graphicFrame>
        <p:nvGraphicFramePr>
          <p:cNvPr id="8" name="Tabe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851390"/>
              </p:ext>
            </p:extLst>
          </p:nvPr>
        </p:nvGraphicFramePr>
        <p:xfrm>
          <a:off x="373889" y="4221088"/>
          <a:ext cx="5854295" cy="2496226"/>
        </p:xfrm>
        <a:graphic>
          <a:graphicData uri="http://schemas.openxmlformats.org/drawingml/2006/table">
            <a:tbl>
              <a:tblPr firstRow="1" firstCol="1" bandRow="1">
                <a:tableStyleId>{5FD0F851-EC5A-4D38-B0AD-8093EC10F338}</a:tableStyleId>
              </a:tblPr>
              <a:tblGrid>
                <a:gridCol w="343660"/>
                <a:gridCol w="2429683"/>
                <a:gridCol w="1565082"/>
                <a:gridCol w="1515870"/>
              </a:tblGrid>
              <a:tr h="210312">
                <a:tc>
                  <a:txBody>
                    <a:bodyPr/>
                    <a:lstStyle/>
                    <a:p>
                      <a:endParaRPr lang="pt-BR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1622" marR="3162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Parâmetro</a:t>
                      </a:r>
                    </a:p>
                  </a:txBody>
                  <a:tcPr marL="31622" marR="3162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Sistema 1</a:t>
                      </a:r>
                    </a:p>
                  </a:txBody>
                  <a:tcPr marL="31622" marR="3162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Sistema 2</a:t>
                      </a:r>
                    </a:p>
                  </a:txBody>
                  <a:tcPr marL="31622" marR="31622" marT="0" marB="0" anchor="ctr"/>
                </a:tc>
              </a:tr>
              <a:tr h="274301">
                <a:tc rowSpan="3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Membrana</a:t>
                      </a:r>
                    </a:p>
                  </a:txBody>
                  <a:tcPr marL="31622" marR="31622" marT="0" marB="0" vert="vert27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Tipo da membrana</a:t>
                      </a:r>
                    </a:p>
                  </a:txBody>
                  <a:tcPr marL="31622" marR="3162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Fibra capilar oca</a:t>
                      </a:r>
                    </a:p>
                  </a:txBody>
                  <a:tcPr marL="31622" marR="3162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Multi furos</a:t>
                      </a:r>
                    </a:p>
                  </a:txBody>
                  <a:tcPr marL="31622" marR="31622" marT="0" marB="0" anchor="ctr"/>
                </a:tc>
              </a:tr>
              <a:tr h="685752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Material</a:t>
                      </a:r>
                    </a:p>
                  </a:txBody>
                  <a:tcPr marL="31622" marR="3162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PAN (Poliacrilonitrila) </a:t>
                      </a:r>
                      <a:br>
                        <a:rPr lang="pt-BR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pt-BR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Hidrofílico Modificado</a:t>
                      </a:r>
                    </a:p>
                  </a:txBody>
                  <a:tcPr marL="31622" marR="3162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PES (Polietersulfona)</a:t>
                      </a:r>
                    </a:p>
                  </a:txBody>
                  <a:tcPr marL="31622" marR="31622" marT="0" marB="0" anchor="ctr"/>
                </a:tc>
              </a:tr>
              <a:tr h="137150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Sistema de filtragem</a:t>
                      </a:r>
                    </a:p>
                  </a:txBody>
                  <a:tcPr marL="31622" marR="3162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Fora-dentro</a:t>
                      </a:r>
                      <a:endParaRPr lang="pt-BR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1622" marR="3162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Dentro-fora</a:t>
                      </a:r>
                      <a:endParaRPr lang="pt-BR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1622" marR="31622" marT="0" marB="0" anchor="ctr"/>
                </a:tc>
              </a:tr>
              <a:tr h="137150">
                <a:tc row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Sistema</a:t>
                      </a:r>
                    </a:p>
                  </a:txBody>
                  <a:tcPr marL="31622" marR="31622" marT="0" marB="0" vert="vert27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Capacidade do piloto (m³/h)</a:t>
                      </a:r>
                    </a:p>
                  </a:txBody>
                  <a:tcPr marL="31622" marR="3162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31622" marR="3162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1,5 a 3</a:t>
                      </a:r>
                    </a:p>
                  </a:txBody>
                  <a:tcPr marL="31622" marR="31622" marT="0" marB="0" anchor="ctr"/>
                </a:tc>
              </a:tr>
              <a:tr h="137150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Pressão de alimentação (bar)</a:t>
                      </a:r>
                    </a:p>
                  </a:txBody>
                  <a:tcPr marL="31622" marR="3162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31622" marR="3162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31622" marR="31622" marT="0" marB="0" anchor="ctr"/>
                </a:tc>
              </a:tr>
              <a:tr h="274301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Pressão de operação - transmembrana (bar)</a:t>
                      </a:r>
                    </a:p>
                  </a:txBody>
                  <a:tcPr marL="31622" marR="3162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31622" marR="3162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0,1 a 1,5</a:t>
                      </a:r>
                    </a:p>
                  </a:txBody>
                  <a:tcPr marL="31622" marR="31622" marT="0" marB="0" anchor="ctr"/>
                </a:tc>
              </a:tr>
              <a:tr h="274301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Pressão para </a:t>
                      </a:r>
                      <a:r>
                        <a:rPr lang="pt-BR" sz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retrolavagem</a:t>
                      </a:r>
                      <a:r>
                        <a:rPr lang="pt-BR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(bar)</a:t>
                      </a:r>
                    </a:p>
                  </a:txBody>
                  <a:tcPr marL="31622" marR="3162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31622" marR="3162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0,3 a 3,0</a:t>
                      </a:r>
                    </a:p>
                  </a:txBody>
                  <a:tcPr marL="31622" marR="31622" marT="0" marB="0" anchor="ctr"/>
                </a:tc>
              </a:tr>
            </a:tbl>
          </a:graphicData>
        </a:graphic>
      </p:graphicFrame>
      <p:sp>
        <p:nvSpPr>
          <p:cNvPr id="9" name="CaixaDeTexto 8"/>
          <p:cNvSpPr txBox="1"/>
          <p:nvPr/>
        </p:nvSpPr>
        <p:spPr>
          <a:xfrm>
            <a:off x="1662528" y="1196752"/>
            <a:ext cx="13067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SISTEMA 1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5720193" y="1196752"/>
            <a:ext cx="13067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SISTEMA 2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Imagem 9" descr="Logo46Assembleia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5599"/>
            <a:ext cx="928911" cy="560983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tângulo 10"/>
          <p:cNvSpPr/>
          <p:nvPr/>
        </p:nvSpPr>
        <p:spPr>
          <a:xfrm>
            <a:off x="5238328" y="260648"/>
            <a:ext cx="38519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XX Exposição de Experiências Municipais em Saneamento</a:t>
            </a:r>
          </a:p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16 a 19 de maio de 2016 – Jaraguá do Sul - SC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MATERIAIS E MÉTODOS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0436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500357"/>
            <a:ext cx="7344816" cy="324036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351" y="2057242"/>
            <a:ext cx="1979945" cy="263992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14390" y="2391460"/>
            <a:ext cx="2639927" cy="197994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27528" y="2387234"/>
            <a:ext cx="2639927" cy="1979945"/>
          </a:xfrm>
          <a:prstGeom prst="rect">
            <a:avLst/>
          </a:prstGeom>
        </p:spPr>
      </p:pic>
      <p:pic>
        <p:nvPicPr>
          <p:cNvPr id="9" name="Imagem 8" descr="Logo46Assembleia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5599"/>
            <a:ext cx="928911" cy="560983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Retângulo 11"/>
          <p:cNvSpPr/>
          <p:nvPr/>
        </p:nvSpPr>
        <p:spPr>
          <a:xfrm>
            <a:off x="5238328" y="260648"/>
            <a:ext cx="38519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XX Exposição de Experiências Municipais em Saneamento</a:t>
            </a:r>
          </a:p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16 a 19 de maio de 2016 – Jaraguá do Sul - SC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MATERIAIS E MÉTODOS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295" y="2091071"/>
            <a:ext cx="3299665" cy="2474749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03105" y="2263579"/>
            <a:ext cx="3306033" cy="2479525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5140871" y="2476068"/>
            <a:ext cx="1231329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79768" y="2144151"/>
            <a:ext cx="2943172" cy="220738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0291" y="1736522"/>
            <a:ext cx="3888819" cy="2916614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3603716" y="2061469"/>
            <a:ext cx="13008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55 </a:t>
            </a:r>
            <a:r>
              <a:rPr lang="pt-BR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microns</a:t>
            </a:r>
            <a:endParaRPr lang="pt-BR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5889726" y="2082625"/>
            <a:ext cx="14274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130 </a:t>
            </a:r>
            <a:r>
              <a:rPr lang="pt-BR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microns</a:t>
            </a:r>
            <a:endParaRPr lang="pt-BR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1608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8" grpId="0"/>
      <p:bldP spid="8" grpId="1"/>
      <p:bldP spid="15" grpId="0"/>
      <p:bldP spid="15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ço Reservado para Conteúdo 2"/>
          <p:cNvSpPr txBox="1">
            <a:spLocks/>
          </p:cNvSpPr>
          <p:nvPr/>
        </p:nvSpPr>
        <p:spPr>
          <a:xfrm>
            <a:off x="251520" y="1340768"/>
            <a:ext cx="8229600" cy="5400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Acompanhamento:</a:t>
            </a:r>
          </a:p>
          <a:p>
            <a:pPr lvl="1" algn="just"/>
            <a:r>
              <a:rPr lang="pt-BR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S1: 6 dias, 28 horas</a:t>
            </a:r>
          </a:p>
          <a:p>
            <a:pPr lvl="1" algn="just"/>
            <a:r>
              <a:rPr lang="pt-BR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S2: 15 dias, 76 horas</a:t>
            </a:r>
          </a:p>
          <a:p>
            <a:pPr lvl="1" algn="just"/>
            <a:endParaRPr lang="pt-BR" sz="16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pt-BR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Tempo de </a:t>
            </a:r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funcionamento entre as </a:t>
            </a:r>
            <a:r>
              <a:rPr lang="pt-BR" sz="20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retrolavagens</a:t>
            </a:r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endParaRPr lang="pt-BR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r>
              <a:rPr lang="pt-BR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S1: 15, 20, 30, 45 e 60 minutos</a:t>
            </a:r>
          </a:p>
          <a:p>
            <a:pPr lvl="1" algn="just"/>
            <a:r>
              <a:rPr lang="pt-BR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S2: 20, 40, 60 e 80 </a:t>
            </a:r>
            <a:r>
              <a:rPr lang="pt-BR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minutos</a:t>
            </a:r>
            <a:endParaRPr lang="pt-BR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endParaRPr lang="pt-BR" sz="16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Desempenho do sistema:</a:t>
            </a:r>
          </a:p>
          <a:p>
            <a:pPr lvl="1" algn="just"/>
            <a:r>
              <a:rPr lang="pt-BR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Monitoramento do conjunto-piloto: vazão do permeado, pressão da </a:t>
            </a:r>
            <a:r>
              <a:rPr lang="pt-BR" sz="1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transmembrana</a:t>
            </a:r>
            <a:r>
              <a:rPr lang="pt-BR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 pressão da </a:t>
            </a:r>
            <a:r>
              <a:rPr lang="pt-BR" sz="1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retrolavagem</a:t>
            </a:r>
            <a:endParaRPr lang="pt-BR" sz="16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r>
              <a:rPr lang="pt-BR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Monitoramento físico-químico da água alimentação e permeado: turbidez, cor e pH</a:t>
            </a:r>
          </a:p>
          <a:p>
            <a:pPr lvl="1" algn="just"/>
            <a:r>
              <a:rPr lang="pt-BR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Monitoramento bacteriológico: coliformes totais</a:t>
            </a:r>
          </a:p>
          <a:p>
            <a:pPr lvl="1" algn="just"/>
            <a:endParaRPr lang="pt-BR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endParaRPr lang="pt-BR" sz="16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pt-BR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lvl="1" indent="0" algn="just">
              <a:buNone/>
            </a:pPr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lvl="1" indent="0" algn="just">
              <a:buNone/>
            </a:pPr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Imagem 3" descr="Logo46Assembleia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5599"/>
            <a:ext cx="928911" cy="560983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tângulo 4"/>
          <p:cNvSpPr/>
          <p:nvPr/>
        </p:nvSpPr>
        <p:spPr>
          <a:xfrm>
            <a:off x="5238328" y="260648"/>
            <a:ext cx="38519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XX Exposição de Experiências Municipais em Saneamento</a:t>
            </a:r>
          </a:p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16 a 19 de maio de 2016 – Jaraguá do Sul - SC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MATERIAIS E MÉTODOS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1056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MATERIAIS E MÉTODOS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04" t="28553" r="28679" b="28554"/>
          <a:stretch/>
        </p:blipFill>
        <p:spPr>
          <a:xfrm>
            <a:off x="420725" y="5128810"/>
            <a:ext cx="2274603" cy="1471802"/>
          </a:xfrm>
          <a:prstGeom prst="rect">
            <a:avLst/>
          </a:prstGeom>
        </p:spPr>
      </p:pic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5902247"/>
              </p:ext>
            </p:extLst>
          </p:nvPr>
        </p:nvGraphicFramePr>
        <p:xfrm>
          <a:off x="2843808" y="1484784"/>
          <a:ext cx="6055043" cy="3268980"/>
        </p:xfrm>
        <a:graphic>
          <a:graphicData uri="http://schemas.openxmlformats.org/drawingml/2006/table">
            <a:tbl>
              <a:tblPr firstRow="1" firstCol="1" bandRow="1">
                <a:tableStyleId>{5FD0F851-EC5A-4D38-B0AD-8093EC10F338}</a:tableStyleId>
              </a:tblPr>
              <a:tblGrid>
                <a:gridCol w="2835910"/>
                <a:gridCol w="2023110"/>
                <a:gridCol w="1196023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Tipo de análise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Método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Equipamento</a:t>
                      </a: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Turbidez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Nefelométrico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Hach 2100Q</a:t>
                      </a: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Espectrofotométrico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Hach DR 5000</a:t>
                      </a: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Eletrométrico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Orion Versa Star</a:t>
                      </a: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Alcalinidade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Volumétrico Potenciométrico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Cloro Residual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Espectrofotométrico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Hach DR 5000</a:t>
                      </a: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Cloretos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Eletrométrico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Orion Versa Star</a:t>
                      </a: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Fluoretos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Eletrométrico</a:t>
                      </a:r>
                      <a:endParaRPr lang="pt-BR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Orion Versa Star</a:t>
                      </a: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Gás Carbônico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Volumétrico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Dureza de Magnésio, de Cálcio e Total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Complexométrico Volumétrico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Ferro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Espectrofotométrico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Hach DR 5000</a:t>
                      </a: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Magnésio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Complexométrico Volumétrico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Oxigênio Consumido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Permanganato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4899804"/>
            <a:ext cx="2267744" cy="1700808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584" y="3284984"/>
            <a:ext cx="2267744" cy="1700808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267" y="1484784"/>
            <a:ext cx="2273061" cy="1704795"/>
          </a:xfrm>
          <a:prstGeom prst="rect">
            <a:avLst/>
          </a:prstGeom>
        </p:spPr>
      </p:pic>
      <p:pic>
        <p:nvPicPr>
          <p:cNvPr id="8" name="Imagem 7" descr="Logo46Assembleia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5599"/>
            <a:ext cx="928911" cy="560983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tângulo 8"/>
          <p:cNvSpPr/>
          <p:nvPr/>
        </p:nvSpPr>
        <p:spPr>
          <a:xfrm>
            <a:off x="5238328" y="260648"/>
            <a:ext cx="38519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XX Exposição de Experiências Municipais em Saneamento</a:t>
            </a:r>
          </a:p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16 a 19 de maio de 2016 – Jaraguá do Sul - SC</a:t>
            </a:r>
          </a:p>
        </p:txBody>
      </p:sp>
    </p:spTree>
    <p:extLst>
      <p:ext uri="{BB962C8B-B14F-4D97-AF65-F5344CB8AC3E}">
        <p14:creationId xmlns:p14="http://schemas.microsoft.com/office/powerpoint/2010/main" val="1870357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2935183"/>
              </p:ext>
            </p:extLst>
          </p:nvPr>
        </p:nvGraphicFramePr>
        <p:xfrm>
          <a:off x="2195736" y="1700808"/>
          <a:ext cx="5040560" cy="2376262"/>
        </p:xfrm>
        <a:graphic>
          <a:graphicData uri="http://schemas.openxmlformats.org/drawingml/2006/table">
            <a:tbl>
              <a:tblPr firstRow="1" firstCol="1" bandRow="1">
                <a:tableStyleId>{5FD0F851-EC5A-4D38-B0AD-8093EC10F338}</a:tableStyleId>
              </a:tblPr>
              <a:tblGrid>
                <a:gridCol w="3098267"/>
                <a:gridCol w="972215"/>
                <a:gridCol w="970078"/>
              </a:tblGrid>
              <a:tr h="235367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Parâmetro operacional</a:t>
                      </a:r>
                    </a:p>
                  </a:txBody>
                  <a:tcPr marL="44450" marR="4445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Valor</a:t>
                      </a:r>
                    </a:p>
                  </a:txBody>
                  <a:tcPr marL="44450" marR="4445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235367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S1</a:t>
                      </a:r>
                    </a:p>
                  </a:txBody>
                  <a:tcPr marL="44450" marR="4445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S2</a:t>
                      </a:r>
                    </a:p>
                  </a:txBody>
                  <a:tcPr marL="44450" marR="4445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381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Vazão do permeado (m³/h)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1,03 ± 0,25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1,85 ± 0,56</a:t>
                      </a:r>
                    </a:p>
                  </a:txBody>
                  <a:tcPr marL="44450" marR="44450" marT="0" marB="0" anchor="ctr"/>
                </a:tc>
              </a:tr>
              <a:tr h="2381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Horas de operação (h)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76</a:t>
                      </a:r>
                    </a:p>
                  </a:txBody>
                  <a:tcPr marL="44450" marR="44450" marT="0" marB="0" anchor="ctr"/>
                </a:tc>
              </a:tr>
              <a:tr h="2381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Volume Total Tratado (m³)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29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141</a:t>
                      </a:r>
                    </a:p>
                  </a:txBody>
                  <a:tcPr marL="44450" marR="44450" marT="0" marB="0" anchor="ctr"/>
                </a:tc>
              </a:tr>
              <a:tr h="2381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Volume por Retrolavagem (m³/retro)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0,038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0,085</a:t>
                      </a:r>
                    </a:p>
                  </a:txBody>
                  <a:tcPr marL="44450" marR="44450" marT="0" marB="0" anchor="ctr"/>
                </a:tc>
              </a:tr>
              <a:tr h="2381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Quantidade Retrolavagens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85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92</a:t>
                      </a:r>
                    </a:p>
                  </a:txBody>
                  <a:tcPr marL="44450" marR="44450" marT="0" marB="0" anchor="ctr"/>
                </a:tc>
              </a:tr>
              <a:tr h="2381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Volume Total de </a:t>
                      </a:r>
                      <a:r>
                        <a:rPr lang="pt-BR" sz="11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Retrolavagem</a:t>
                      </a: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(m³)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3,2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7,8</a:t>
                      </a:r>
                    </a:p>
                  </a:txBody>
                  <a:tcPr marL="44450" marR="44450" marT="0" marB="0" anchor="ctr"/>
                </a:tc>
              </a:tr>
              <a:tr h="2381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Pressão Transmembrana (bar)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1,44 ± 0,41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2,10 ± 0,43</a:t>
                      </a:r>
                    </a:p>
                  </a:txBody>
                  <a:tcPr marL="44450" marR="44450" marT="0" marB="0" anchor="ctr"/>
                </a:tc>
              </a:tr>
              <a:tr h="2381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Pressão </a:t>
                      </a:r>
                      <a:r>
                        <a:rPr lang="pt-BR" sz="11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Retrolavagem</a:t>
                      </a: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(bar)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1,33 ± 0,05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1,70 ± 0,31</a:t>
                      </a: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  <p:sp>
        <p:nvSpPr>
          <p:cNvPr id="6" name="Espaço Reservado para Conteúdo 2"/>
          <p:cNvSpPr txBox="1">
            <a:spLocks/>
          </p:cNvSpPr>
          <p:nvPr/>
        </p:nvSpPr>
        <p:spPr>
          <a:xfrm>
            <a:off x="251520" y="4509120"/>
            <a:ext cx="8229600" cy="43204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Vazão do permeado dentro das especificações</a:t>
            </a:r>
          </a:p>
          <a:p>
            <a:pPr algn="just"/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Pressão da </a:t>
            </a:r>
            <a:r>
              <a:rPr lang="pt-BR" sz="20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transmembrana</a:t>
            </a:r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acima do especificado</a:t>
            </a:r>
          </a:p>
          <a:p>
            <a:pPr algn="just"/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Perdas: 11% (S1) e 6% (S2) / 4% (S1) e 5% (S2) – 1h </a:t>
            </a:r>
            <a:r>
              <a:rPr lang="pt-BR" sz="20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funcion</a:t>
            </a:r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pt-BR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endParaRPr lang="pt-BR" sz="16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endParaRPr lang="pt-BR" sz="16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pt-BR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lvl="1" indent="0" algn="just">
              <a:buNone/>
            </a:pPr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lvl="1" indent="0" algn="just">
              <a:buNone/>
            </a:pPr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" name="Imagem 4" descr="Logo46Assembleia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5599"/>
            <a:ext cx="928911" cy="560983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tângulo 6"/>
          <p:cNvSpPr/>
          <p:nvPr/>
        </p:nvSpPr>
        <p:spPr>
          <a:xfrm>
            <a:off x="5238328" y="260648"/>
            <a:ext cx="38519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XX Exposição de Experiências Municipais em Saneamento</a:t>
            </a:r>
          </a:p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16 a 19 de maio de 2016 – Jaraguá do Sul - SC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1379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RESULTADOS E DISCUSSÃO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346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9269863"/>
              </p:ext>
            </p:extLst>
          </p:nvPr>
        </p:nvGraphicFramePr>
        <p:xfrm>
          <a:off x="1547664" y="1419956"/>
          <a:ext cx="6275706" cy="4241292"/>
        </p:xfrm>
        <a:graphic>
          <a:graphicData uri="http://schemas.openxmlformats.org/drawingml/2006/table">
            <a:tbl>
              <a:tblPr firstRow="1" firstCol="1" bandRow="1">
                <a:tableStyleId>{5FD0F851-EC5A-4D38-B0AD-8093EC10F338}</a:tableStyleId>
              </a:tblPr>
              <a:tblGrid>
                <a:gridCol w="1337445"/>
                <a:gridCol w="904464"/>
                <a:gridCol w="809789"/>
                <a:gridCol w="809789"/>
                <a:gridCol w="809789"/>
                <a:gridCol w="771919"/>
                <a:gridCol w="832511"/>
              </a:tblGrid>
              <a:tr h="180340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Parâmetro</a:t>
                      </a:r>
                    </a:p>
                  </a:txBody>
                  <a:tcPr marL="44450" marR="4445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Nº de Amostras</a:t>
                      </a:r>
                    </a:p>
                  </a:txBody>
                  <a:tcPr marL="44450" marR="4445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Alimentação</a:t>
                      </a:r>
                    </a:p>
                  </a:txBody>
                  <a:tcPr marL="44450" marR="4445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Permeado</a:t>
                      </a:r>
                    </a:p>
                  </a:txBody>
                  <a:tcPr marL="44450" marR="4445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Remoção (%)</a:t>
                      </a:r>
                    </a:p>
                  </a:txBody>
                  <a:tcPr marL="44450" marR="4445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80340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Valores Médios</a:t>
                      </a:r>
                    </a:p>
                  </a:txBody>
                  <a:tcPr marL="44450" marR="4445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Desvio Padrão</a:t>
                      </a:r>
                    </a:p>
                  </a:txBody>
                  <a:tcPr marL="44450" marR="4445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Valores Médios</a:t>
                      </a:r>
                    </a:p>
                  </a:txBody>
                  <a:tcPr marL="44450" marR="4445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Desvio Padrão</a:t>
                      </a:r>
                    </a:p>
                  </a:txBody>
                  <a:tcPr marL="44450" marR="4445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180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Alcalinidade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22,20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21,18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4,59</a:t>
                      </a:r>
                    </a:p>
                  </a:txBody>
                  <a:tcPr marL="44450" marR="44450" marT="0" marB="0" anchor="ctr"/>
                </a:tc>
              </a:tr>
              <a:tr h="180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Cálcio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3,18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2,91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8,49</a:t>
                      </a:r>
                    </a:p>
                  </a:txBody>
                  <a:tcPr marL="44450" marR="44450" marT="0" marB="0" anchor="ctr"/>
                </a:tc>
              </a:tr>
              <a:tr h="180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Cloretos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44450" marR="44450" marT="0" marB="0" anchor="ctr"/>
                </a:tc>
              </a:tr>
              <a:tr h="180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Cloro Residual Livre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44450" marR="44450" marT="0" marB="0" anchor="ctr"/>
                </a:tc>
              </a:tr>
              <a:tr h="180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Coliformes Totais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35.000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100%</a:t>
                      </a:r>
                    </a:p>
                  </a:txBody>
                  <a:tcPr marL="44450" marR="44450" marT="0" marB="0" anchor="ctr"/>
                </a:tc>
              </a:tr>
              <a:tr h="180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Cor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34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1147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1232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99,17</a:t>
                      </a:r>
                    </a:p>
                  </a:txBody>
                  <a:tcPr marL="44450" marR="44450" marT="0" marB="0" anchor="ctr"/>
                </a:tc>
              </a:tr>
              <a:tr h="180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Dureza de Cálcio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7,94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7,28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8,31</a:t>
                      </a:r>
                    </a:p>
                  </a:txBody>
                  <a:tcPr marL="44450" marR="44450" marT="0" marB="0" anchor="ctr"/>
                </a:tc>
              </a:tr>
              <a:tr h="180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Dureza de Magnésio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5,70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4,99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12,46</a:t>
                      </a:r>
                    </a:p>
                  </a:txBody>
                  <a:tcPr marL="44450" marR="44450" marT="0" marB="0" anchor="ctr"/>
                </a:tc>
              </a:tr>
              <a:tr h="180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Dureza Total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14,70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13,20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10,20</a:t>
                      </a:r>
                    </a:p>
                  </a:txBody>
                  <a:tcPr marL="44450" marR="44450" marT="0" marB="0" anchor="ctr"/>
                </a:tc>
              </a:tr>
              <a:tr h="180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Ferro Total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0,99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0,05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94,95</a:t>
                      </a:r>
                    </a:p>
                  </a:txBody>
                  <a:tcPr marL="44450" marR="44450" marT="0" marB="0" anchor="ctr"/>
                </a:tc>
              </a:tr>
              <a:tr h="180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Fluoretos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0,05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0,06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X</a:t>
                      </a:r>
                      <a:endParaRPr lang="pt-BR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4450" marR="44450" marT="0" marB="0" anchor="ctr"/>
                </a:tc>
              </a:tr>
              <a:tr h="180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Gás Carbônico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3,09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2,68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13,27</a:t>
                      </a:r>
                    </a:p>
                  </a:txBody>
                  <a:tcPr marL="44450" marR="44450" marT="0" marB="0" anchor="ctr"/>
                </a:tc>
              </a:tr>
              <a:tr h="180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Magnésio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1,64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1,44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12,20</a:t>
                      </a:r>
                    </a:p>
                  </a:txBody>
                  <a:tcPr marL="44450" marR="44450" marT="0" marB="0" anchor="ctr"/>
                </a:tc>
              </a:tr>
              <a:tr h="180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Oxigênio Consumido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4,04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2,44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39,60</a:t>
                      </a:r>
                    </a:p>
                  </a:txBody>
                  <a:tcPr marL="44450" marR="44450" marT="0" marB="0" anchor="ctr"/>
                </a:tc>
              </a:tr>
              <a:tr h="180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pH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34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7,15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0,07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7,15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0,09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0,06</a:t>
                      </a:r>
                    </a:p>
                  </a:txBody>
                  <a:tcPr marL="44450" marR="44450" marT="0" marB="0" anchor="ctr"/>
                </a:tc>
              </a:tr>
              <a:tr h="180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Turbidez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34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229,67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454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0,15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0,06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99,93</a:t>
                      </a: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  <p:sp>
        <p:nvSpPr>
          <p:cNvPr id="8" name="Espaço Reservado para Conteúdo 2"/>
          <p:cNvSpPr txBox="1">
            <a:spLocks/>
          </p:cNvSpPr>
          <p:nvPr/>
        </p:nvSpPr>
        <p:spPr>
          <a:xfrm>
            <a:off x="467544" y="5805264"/>
            <a:ext cx="3816424" cy="15121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Tratamento convencional: </a:t>
            </a:r>
          </a:p>
          <a:p>
            <a:pPr lvl="1" algn="just"/>
            <a:r>
              <a:rPr lang="pt-BR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T: 0,54 ± 0,27</a:t>
            </a:r>
          </a:p>
          <a:p>
            <a:pPr lvl="1" algn="just"/>
            <a:r>
              <a:rPr lang="pt-BR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C: 3 ± 2</a:t>
            </a:r>
          </a:p>
          <a:p>
            <a:pPr lvl="1" algn="just"/>
            <a:endParaRPr lang="pt-BR" sz="16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pt-BR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lvl="1" indent="0" algn="just">
              <a:buNone/>
            </a:pPr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lvl="1" indent="0" algn="just">
              <a:buNone/>
            </a:pPr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" name="Imagem 4" descr="Logo46Assembleia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5599"/>
            <a:ext cx="928911" cy="56098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tângulo 5"/>
          <p:cNvSpPr/>
          <p:nvPr/>
        </p:nvSpPr>
        <p:spPr>
          <a:xfrm>
            <a:off x="5238328" y="260648"/>
            <a:ext cx="38519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XX Exposição de Experiências Municipais em Saneamento</a:t>
            </a:r>
          </a:p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16 a 19 de maio de 2016 – Jaraguá do Sul - SC</a:t>
            </a:r>
          </a:p>
        </p:txBody>
      </p:sp>
      <p:sp>
        <p:nvSpPr>
          <p:cNvPr id="9" name="Título 1"/>
          <p:cNvSpPr txBox="1">
            <a:spLocks/>
          </p:cNvSpPr>
          <p:nvPr/>
        </p:nvSpPr>
        <p:spPr>
          <a:xfrm>
            <a:off x="457200" y="41379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RESULTADOS E DISCUSSÃO – S1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1547664" y="3140968"/>
            <a:ext cx="6264696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1547664" y="4293096"/>
            <a:ext cx="6264696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1547664" y="5445224"/>
            <a:ext cx="6264696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3236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3270505"/>
              </p:ext>
            </p:extLst>
          </p:nvPr>
        </p:nvGraphicFramePr>
        <p:xfrm>
          <a:off x="755576" y="1844824"/>
          <a:ext cx="7637229" cy="3268980"/>
        </p:xfrm>
        <a:graphic>
          <a:graphicData uri="http://schemas.openxmlformats.org/drawingml/2006/table">
            <a:tbl>
              <a:tblPr firstRow="1" firstCol="1" bandRow="1">
                <a:tableStyleId>{5FD0F851-EC5A-4D38-B0AD-8093EC10F338}</a:tableStyleId>
              </a:tblPr>
              <a:tblGrid>
                <a:gridCol w="730424"/>
                <a:gridCol w="864096"/>
                <a:gridCol w="1008112"/>
                <a:gridCol w="919797"/>
                <a:gridCol w="1028700"/>
                <a:gridCol w="1028700"/>
                <a:gridCol w="1028700"/>
                <a:gridCol w="1028700"/>
              </a:tblGrid>
              <a:tr h="0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Período (min)</a:t>
                      </a: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Tempo Total (h)</a:t>
                      </a: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Quantidade Lavagens</a:t>
                      </a: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Parâmetro</a:t>
                      </a: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Alimentação</a:t>
                      </a: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Permeado</a:t>
                      </a: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0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Valores Médios</a:t>
                      </a: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Desvio Padrão</a:t>
                      </a: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Valores Médios</a:t>
                      </a: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Desvio Padrão</a:t>
                      </a: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</a:t>
                      </a: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15:30</a:t>
                      </a: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Turbidez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281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571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0,12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0,03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Cor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1600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1953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0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04:00</a:t>
                      </a: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Turbidez</a:t>
                      </a: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81</a:t>
                      </a: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0,23</a:t>
                      </a: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0,04</a:t>
                      </a: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639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68580" marR="68580" marT="0" marB="0" anchor="ctr"/>
                </a:tc>
              </a:tr>
              <a:tr h="0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30</a:t>
                      </a: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01:30</a:t>
                      </a: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Turbidez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518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621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0,15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0,01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Cor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1740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1570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0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45</a:t>
                      </a: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03:30</a:t>
                      </a: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Turbidez</a:t>
                      </a: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178</a:t>
                      </a: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203</a:t>
                      </a: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0,19</a:t>
                      </a: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0,07</a:t>
                      </a: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1032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832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68580" marR="68580" marT="0" marB="0" anchor="ctr"/>
                </a:tc>
              </a:tr>
              <a:tr h="0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60</a:t>
                      </a: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03:30</a:t>
                      </a: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Turbidez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79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0,16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0,06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Cor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675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62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Imagem 3" descr="Logo46Assembleia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5599"/>
            <a:ext cx="928911" cy="560983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tângulo 4"/>
          <p:cNvSpPr/>
          <p:nvPr/>
        </p:nvSpPr>
        <p:spPr>
          <a:xfrm>
            <a:off x="5238328" y="260648"/>
            <a:ext cx="38519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XX Exposição de Experiências Municipais em Saneamento</a:t>
            </a:r>
          </a:p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16 a 19 de maio de 2016 – Jaraguá do Sul - SC</a:t>
            </a:r>
          </a:p>
        </p:txBody>
      </p:sp>
      <p:sp>
        <p:nvSpPr>
          <p:cNvPr id="6" name="Retângulo 5"/>
          <p:cNvSpPr/>
          <p:nvPr/>
        </p:nvSpPr>
        <p:spPr>
          <a:xfrm>
            <a:off x="755576" y="3068960"/>
            <a:ext cx="7632848" cy="10081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RESULTADOS E DISCUSSÃO – S1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3830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125892"/>
            <a:ext cx="5075555" cy="2836545"/>
          </a:xfrm>
          <a:prstGeom prst="rect">
            <a:avLst/>
          </a:prstGeom>
          <a:noFill/>
        </p:spPr>
      </p:pic>
      <p:pic>
        <p:nvPicPr>
          <p:cNvPr id="5" name="Imagem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79" y="3958400"/>
            <a:ext cx="5075555" cy="2836545"/>
          </a:xfrm>
          <a:prstGeom prst="rect">
            <a:avLst/>
          </a:prstGeom>
          <a:noFill/>
        </p:spPr>
      </p:pic>
      <p:pic>
        <p:nvPicPr>
          <p:cNvPr id="6" name="Imagem 5" descr="Logo46Assembleia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5599"/>
            <a:ext cx="928911" cy="560983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tângulo 6"/>
          <p:cNvSpPr/>
          <p:nvPr/>
        </p:nvSpPr>
        <p:spPr>
          <a:xfrm>
            <a:off x="5238328" y="260648"/>
            <a:ext cx="38519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XX Exposição de Experiências Municipais em Saneamento</a:t>
            </a:r>
          </a:p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16 a 19 de maio de 2016 – Jaraguá do Sul - SC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RESULTADOS E DISCUSSÃO – S1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3284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9214" y="3861048"/>
            <a:ext cx="5075555" cy="2836545"/>
          </a:xfrm>
          <a:prstGeom prst="rect">
            <a:avLst/>
          </a:prstGeom>
          <a:noFill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136" y="1088876"/>
            <a:ext cx="5076000" cy="2772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Imagem 4" descr="Logo46Assembleia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5599"/>
            <a:ext cx="928911" cy="560983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tângulo 6"/>
          <p:cNvSpPr/>
          <p:nvPr/>
        </p:nvSpPr>
        <p:spPr>
          <a:xfrm>
            <a:off x="5238328" y="260648"/>
            <a:ext cx="38519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XX Exposição de Experiências Municipais em Saneamento</a:t>
            </a:r>
          </a:p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16 a 19 de maio de 2016 – Jaraguá do Sul - SC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RESULTADOS E DISCUSSÃO – S1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3798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7697821"/>
              </p:ext>
            </p:extLst>
          </p:nvPr>
        </p:nvGraphicFramePr>
        <p:xfrm>
          <a:off x="1434147" y="1484784"/>
          <a:ext cx="6275705" cy="4241292"/>
        </p:xfrm>
        <a:graphic>
          <a:graphicData uri="http://schemas.openxmlformats.org/drawingml/2006/table">
            <a:tbl>
              <a:tblPr firstRow="1" firstCol="1" bandRow="1">
                <a:tableStyleId>{5FD0F851-EC5A-4D38-B0AD-8093EC10F338}</a:tableStyleId>
              </a:tblPr>
              <a:tblGrid>
                <a:gridCol w="1334135"/>
                <a:gridCol w="814070"/>
                <a:gridCol w="862965"/>
                <a:gridCol w="822960"/>
                <a:gridCol w="821690"/>
                <a:gridCol w="782955"/>
                <a:gridCol w="836930"/>
              </a:tblGrid>
              <a:tr h="191135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Parâmetro</a:t>
                      </a:r>
                    </a:p>
                  </a:txBody>
                  <a:tcPr marL="44450" marR="4445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Nº de Amostras</a:t>
                      </a:r>
                    </a:p>
                  </a:txBody>
                  <a:tcPr marL="44450" marR="4445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Alimentação</a:t>
                      </a:r>
                    </a:p>
                  </a:txBody>
                  <a:tcPr marL="44450" marR="4445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Permeado</a:t>
                      </a:r>
                    </a:p>
                  </a:txBody>
                  <a:tcPr marL="44450" marR="4445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Remoção (%)</a:t>
                      </a:r>
                    </a:p>
                  </a:txBody>
                  <a:tcPr marL="44450" marR="4445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91135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Valores Médios</a:t>
                      </a:r>
                    </a:p>
                  </a:txBody>
                  <a:tcPr marL="44450" marR="4445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Desvio Padrão</a:t>
                      </a:r>
                    </a:p>
                  </a:txBody>
                  <a:tcPr marL="44450" marR="4445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Valores Médios</a:t>
                      </a:r>
                    </a:p>
                  </a:txBody>
                  <a:tcPr marL="44450" marR="4445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Desvio Padrão</a:t>
                      </a:r>
                    </a:p>
                  </a:txBody>
                  <a:tcPr marL="44450" marR="4445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1911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Alcalinidade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18,50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0,14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20,02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0,40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-8,22</a:t>
                      </a:r>
                    </a:p>
                  </a:txBody>
                  <a:tcPr marL="44450" marR="44450" marT="0" marB="0" anchor="ctr"/>
                </a:tc>
              </a:tr>
              <a:tr h="1911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Cálcio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3,21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0,40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2,93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0,28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8,74</a:t>
                      </a:r>
                    </a:p>
                  </a:txBody>
                  <a:tcPr marL="44450" marR="44450" marT="0" marB="0" anchor="ctr"/>
                </a:tc>
              </a:tr>
              <a:tr h="1911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Cloretos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3,24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3,24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3,77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1,15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-16,26</a:t>
                      </a:r>
                    </a:p>
                  </a:txBody>
                  <a:tcPr marL="44450" marR="44450" marT="0" marB="0" anchor="ctr"/>
                </a:tc>
              </a:tr>
              <a:tr h="1911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Cloro Residual Livre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0,06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0,04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0,03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0,01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50,00</a:t>
                      </a:r>
                    </a:p>
                  </a:txBody>
                  <a:tcPr marL="44450" marR="44450" marT="0" marB="0" anchor="ctr"/>
                </a:tc>
              </a:tr>
              <a:tr h="1911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Coliformes Totais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42.600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16.994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&gt;200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44450" marR="44450" marT="0" marB="0" anchor="ctr"/>
                </a:tc>
              </a:tr>
              <a:tr h="1911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Cor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48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1243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640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99,25</a:t>
                      </a:r>
                    </a:p>
                  </a:txBody>
                  <a:tcPr marL="44450" marR="44450" marT="0" marB="0" anchor="ctr"/>
                </a:tc>
              </a:tr>
              <a:tr h="1911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Dureza de Cálcio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8,01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1,00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7,31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0,69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8,74</a:t>
                      </a:r>
                    </a:p>
                  </a:txBody>
                  <a:tcPr marL="44450" marR="44450" marT="0" marB="0" anchor="ctr"/>
                </a:tc>
              </a:tr>
              <a:tr h="1911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Dureza de Magnésio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7,22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0,47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5,57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1,27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22,87</a:t>
                      </a:r>
                    </a:p>
                  </a:txBody>
                  <a:tcPr marL="44450" marR="44450" marT="0" marB="0" anchor="ctr"/>
                </a:tc>
              </a:tr>
              <a:tr h="1911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Dureza Total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16,57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1,57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13,91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2,19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16,05</a:t>
                      </a:r>
                    </a:p>
                  </a:txBody>
                  <a:tcPr marL="44450" marR="44450" marT="0" marB="0" anchor="ctr"/>
                </a:tc>
              </a:tr>
              <a:tr h="1911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Ferro Total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3,10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2,98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0,07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0,01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97,90</a:t>
                      </a:r>
                    </a:p>
                  </a:txBody>
                  <a:tcPr marL="44450" marR="44450" marT="0" marB="0" anchor="ctr"/>
                </a:tc>
              </a:tr>
              <a:tr h="1911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Fluoretos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0,04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0,01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0,05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0,00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X</a:t>
                      </a:r>
                      <a:endParaRPr lang="pt-BR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4450" marR="44450" marT="0" marB="0" anchor="ctr"/>
                </a:tc>
              </a:tr>
              <a:tr h="1911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Gás Carbônico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3,53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0,10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2,41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0,38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31,73</a:t>
                      </a:r>
                    </a:p>
                  </a:txBody>
                  <a:tcPr marL="44450" marR="44450" marT="0" marB="0" anchor="ctr"/>
                </a:tc>
              </a:tr>
              <a:tr h="1911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Magnésio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2,08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0,14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1,61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0,36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22,84</a:t>
                      </a:r>
                    </a:p>
                  </a:txBody>
                  <a:tcPr marL="44450" marR="44450" marT="0" marB="0" anchor="ctr"/>
                </a:tc>
              </a:tr>
              <a:tr h="1911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Oxigênio Consumido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6,11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2,08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2,10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0,35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65,63</a:t>
                      </a:r>
                    </a:p>
                  </a:txBody>
                  <a:tcPr marL="44450" marR="44450" marT="0" marB="0" anchor="ctr"/>
                </a:tc>
              </a:tr>
              <a:tr h="1911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pH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79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7,2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0,15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7,5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0,41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-3,52</a:t>
                      </a:r>
                    </a:p>
                  </a:txBody>
                  <a:tcPr marL="44450" marR="44450" marT="0" marB="0" anchor="ctr"/>
                </a:tc>
              </a:tr>
              <a:tr h="1911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Turbidez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81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203,93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222,06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0,20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0,12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99,90</a:t>
                      </a: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  <p:sp>
        <p:nvSpPr>
          <p:cNvPr id="5" name="Espaço Reservado para Conteúdo 2"/>
          <p:cNvSpPr txBox="1">
            <a:spLocks/>
          </p:cNvSpPr>
          <p:nvPr/>
        </p:nvSpPr>
        <p:spPr>
          <a:xfrm>
            <a:off x="467543" y="5805264"/>
            <a:ext cx="4092469" cy="15121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Tratamento convencional: </a:t>
            </a:r>
          </a:p>
          <a:p>
            <a:pPr lvl="1" algn="just"/>
            <a:r>
              <a:rPr lang="pt-BR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T: 0,67 ± 0,42</a:t>
            </a:r>
          </a:p>
          <a:p>
            <a:pPr lvl="1" algn="just"/>
            <a:r>
              <a:rPr lang="pt-BR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C: 5 ± 3</a:t>
            </a:r>
          </a:p>
          <a:p>
            <a:pPr lvl="1" algn="just"/>
            <a:endParaRPr lang="pt-BR" sz="16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pt-BR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lvl="1" indent="0" algn="just">
              <a:buNone/>
            </a:pPr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lvl="1" indent="0" algn="just">
              <a:buNone/>
            </a:pPr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8" name="Imagem 7" descr="Logo46Assembleia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5599"/>
            <a:ext cx="928911" cy="560983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tângulo 8"/>
          <p:cNvSpPr/>
          <p:nvPr/>
        </p:nvSpPr>
        <p:spPr>
          <a:xfrm>
            <a:off x="5238328" y="260648"/>
            <a:ext cx="38519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XX Exposição de Experiências Municipais em Saneamento</a:t>
            </a:r>
          </a:p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16 a 19 de maio de 2016 – Jaraguá do Sul - SC</a:t>
            </a:r>
          </a:p>
        </p:txBody>
      </p:sp>
      <p:sp>
        <p:nvSpPr>
          <p:cNvPr id="10" name="Retângulo 9"/>
          <p:cNvSpPr/>
          <p:nvPr/>
        </p:nvSpPr>
        <p:spPr>
          <a:xfrm>
            <a:off x="1403648" y="3212976"/>
            <a:ext cx="6336704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1403648" y="5301208"/>
            <a:ext cx="6336704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Retângulo 11"/>
          <p:cNvSpPr/>
          <p:nvPr/>
        </p:nvSpPr>
        <p:spPr>
          <a:xfrm>
            <a:off x="1403648" y="5517232"/>
            <a:ext cx="6336704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Retângulo 12"/>
          <p:cNvSpPr/>
          <p:nvPr/>
        </p:nvSpPr>
        <p:spPr>
          <a:xfrm>
            <a:off x="1419446" y="4365104"/>
            <a:ext cx="6336704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Retângulo 13"/>
          <p:cNvSpPr/>
          <p:nvPr/>
        </p:nvSpPr>
        <p:spPr>
          <a:xfrm>
            <a:off x="1391661" y="2636912"/>
            <a:ext cx="6336704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RESULTADOS E DISCUSSÃO – S2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851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0339264"/>
              </p:ext>
            </p:extLst>
          </p:nvPr>
        </p:nvGraphicFramePr>
        <p:xfrm>
          <a:off x="467544" y="2204864"/>
          <a:ext cx="8229600" cy="2766060"/>
        </p:xfrm>
        <a:graphic>
          <a:graphicData uri="http://schemas.openxmlformats.org/drawingml/2006/table">
            <a:tbl>
              <a:tblPr firstRow="1" firstCol="1" bandRow="1">
                <a:tableStyleId>{5FD0F851-EC5A-4D38-B0AD-8093EC10F338}</a:tableStyleId>
              </a:tblPr>
              <a:tblGrid>
                <a:gridCol w="946448"/>
                <a:gridCol w="864096"/>
                <a:gridCol w="864096"/>
                <a:gridCol w="1440160"/>
                <a:gridCol w="1028700"/>
                <a:gridCol w="1028700"/>
                <a:gridCol w="1028700"/>
                <a:gridCol w="1028700"/>
              </a:tblGrid>
              <a:tr h="0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Período (min)</a:t>
                      </a: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Tempo Total (h)</a:t>
                      </a: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Quantidade Lavagens</a:t>
                      </a: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Parâmetro</a:t>
                      </a: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Alimentação</a:t>
                      </a: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Permeado</a:t>
                      </a: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0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Valores Médios</a:t>
                      </a: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Desvio Padrão</a:t>
                      </a: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Valores Médios</a:t>
                      </a: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Desvio Padrão</a:t>
                      </a: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07:30</a:t>
                      </a: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Turbidez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169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57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0,26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0,24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Cor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1239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337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0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</a:t>
                      </a: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06:50</a:t>
                      </a: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Turbidez</a:t>
                      </a: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79</a:t>
                      </a: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</a:t>
                      </a: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0,19</a:t>
                      </a: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0,08</a:t>
                      </a: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609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</a:p>
                  </a:txBody>
                  <a:tcPr marL="68580" marR="68580" marT="0" marB="0" anchor="ctr"/>
                </a:tc>
              </a:tr>
              <a:tr h="0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60</a:t>
                      </a: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41:45</a:t>
                      </a: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Turbidez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229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292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0,17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0,06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Cor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1280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902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0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80</a:t>
                      </a: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20:40</a:t>
                      </a: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Turbidez</a:t>
                      </a: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209</a:t>
                      </a: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94</a:t>
                      </a: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0,24</a:t>
                      </a: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0,15</a:t>
                      </a: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1428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566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4" name="Imagem 3" descr="Logo46Assembleia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5599"/>
            <a:ext cx="928911" cy="560983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tângulo 4"/>
          <p:cNvSpPr/>
          <p:nvPr/>
        </p:nvSpPr>
        <p:spPr>
          <a:xfrm>
            <a:off x="5238328" y="260648"/>
            <a:ext cx="38519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XX Exposição de Experiências Municipais em Saneamento</a:t>
            </a:r>
          </a:p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16 a 19 de maio de 2016 – Jaraguá do Sul - SC</a:t>
            </a:r>
          </a:p>
        </p:txBody>
      </p:sp>
      <p:sp>
        <p:nvSpPr>
          <p:cNvPr id="7" name="Retângulo 6"/>
          <p:cNvSpPr/>
          <p:nvPr/>
        </p:nvSpPr>
        <p:spPr>
          <a:xfrm>
            <a:off x="467544" y="3429000"/>
            <a:ext cx="8208912" cy="10081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RESULTADOS E DISCUSSÃO – S2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6843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1171" y="1124744"/>
            <a:ext cx="5075555" cy="2836545"/>
          </a:xfrm>
          <a:prstGeom prst="rect">
            <a:avLst/>
          </a:prstGeom>
          <a:noFill/>
        </p:spPr>
      </p:pic>
      <p:pic>
        <p:nvPicPr>
          <p:cNvPr id="5" name="Imagem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1171" y="3933056"/>
            <a:ext cx="5076190" cy="2837815"/>
          </a:xfrm>
          <a:prstGeom prst="rect">
            <a:avLst/>
          </a:prstGeom>
          <a:noFill/>
        </p:spPr>
      </p:pic>
      <p:pic>
        <p:nvPicPr>
          <p:cNvPr id="6" name="Imagem 5" descr="Logo46Assembleia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5599"/>
            <a:ext cx="928911" cy="560983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tângulo 6"/>
          <p:cNvSpPr/>
          <p:nvPr/>
        </p:nvSpPr>
        <p:spPr>
          <a:xfrm>
            <a:off x="5238328" y="260648"/>
            <a:ext cx="38519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XX Exposição de Experiências Municipais em Saneamento</a:t>
            </a:r>
          </a:p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16 a 19 de maio de 2016 – Jaraguá do Sul - SC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RESULTADOS E DISCUSSÃO – S2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0658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4221" y="3933056"/>
            <a:ext cx="5075555" cy="2836545"/>
          </a:xfrm>
          <a:prstGeom prst="rect">
            <a:avLst/>
          </a:prstGeom>
          <a:noFill/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4221" y="1317213"/>
            <a:ext cx="5076000" cy="26158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Imagem 4" descr="Logo46Assembleia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5599"/>
            <a:ext cx="928911" cy="560983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tângulo 6"/>
          <p:cNvSpPr/>
          <p:nvPr/>
        </p:nvSpPr>
        <p:spPr>
          <a:xfrm>
            <a:off x="5238328" y="260648"/>
            <a:ext cx="38519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XX Exposição de Experiências Municipais em Saneamento</a:t>
            </a:r>
          </a:p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16 a 19 de maio de 2016 – Jaraguá do Sul - SC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RESULTADOS E DISCUSSÃO – S2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2726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CONCLUSÕES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>
          <a:xfrm>
            <a:off x="251520" y="1340768"/>
            <a:ext cx="8352928" cy="38884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Vazão</a:t>
            </a:r>
          </a:p>
          <a:p>
            <a:pPr lvl="1" algn="just"/>
            <a:r>
              <a:rPr lang="pt-BR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S1: 1,03 ± 0,25 m³/h</a:t>
            </a:r>
          </a:p>
          <a:p>
            <a:pPr lvl="1" algn="just"/>
            <a:r>
              <a:rPr lang="pt-BR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S2: 1,85 ± 0,56 m³/h</a:t>
            </a:r>
          </a:p>
          <a:p>
            <a:pPr lvl="1" algn="just"/>
            <a:endParaRPr lang="pt-BR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Pressão </a:t>
            </a:r>
            <a:r>
              <a:rPr lang="pt-BR" sz="20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transmembrana</a:t>
            </a:r>
            <a:endParaRPr lang="pt-BR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r>
              <a:rPr lang="pt-BR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S1: </a:t>
            </a:r>
            <a:r>
              <a:rPr lang="pt-BR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1,44 </a:t>
            </a:r>
            <a:r>
              <a:rPr lang="pt-BR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± </a:t>
            </a:r>
            <a:r>
              <a:rPr lang="pt-BR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0,41 bar</a:t>
            </a:r>
            <a:endParaRPr lang="pt-BR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r>
              <a:rPr lang="pt-BR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S2: </a:t>
            </a:r>
            <a:r>
              <a:rPr lang="pt-BR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2,10 </a:t>
            </a:r>
            <a:r>
              <a:rPr lang="pt-BR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± </a:t>
            </a:r>
            <a:r>
              <a:rPr lang="pt-BR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0,43 bar</a:t>
            </a:r>
          </a:p>
          <a:p>
            <a:pPr lvl="1" algn="just"/>
            <a:r>
              <a:rPr lang="pt-BR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Aumento ao longo do período de funcionamento, recupera o fluxo após </a:t>
            </a:r>
            <a:r>
              <a:rPr lang="pt-BR" sz="1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retrolavagens</a:t>
            </a:r>
            <a:r>
              <a:rPr lang="pt-BR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Queda do fluxo e aumento da pressão: compostos presentes na água de alimentação que acumulam-se na membrana provocando a </a:t>
            </a:r>
            <a:r>
              <a:rPr lang="pt-BR" sz="1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colmatação</a:t>
            </a:r>
            <a:r>
              <a:rPr lang="pt-BR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lvl="1" algn="just"/>
            <a:endParaRPr lang="pt-BR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endParaRPr lang="pt-BR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endParaRPr lang="pt-BR" sz="16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endParaRPr lang="pt-BR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endParaRPr lang="pt-BR" sz="16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lvl="1" indent="0" algn="just">
              <a:buNone/>
            </a:pPr>
            <a:endParaRPr lang="pt-BR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lvl="1" indent="0" algn="just">
              <a:buNone/>
            </a:pPr>
            <a:endParaRPr lang="pt-BR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Imagem 3" descr="Logo46Assembleia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5599"/>
            <a:ext cx="928911" cy="56098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tângulo 5"/>
          <p:cNvSpPr/>
          <p:nvPr/>
        </p:nvSpPr>
        <p:spPr>
          <a:xfrm>
            <a:off x="5238328" y="260648"/>
            <a:ext cx="38519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XX Exposição de Experiências Municipais em Saneamento</a:t>
            </a:r>
          </a:p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16 a 19 de maio de 2016 – Jaraguá do Sul - SC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346" y="4453688"/>
            <a:ext cx="2634526" cy="197589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1690" y="4453688"/>
            <a:ext cx="2634526" cy="1975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677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CONCLUSÕES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>
          <a:xfrm>
            <a:off x="251520" y="1340768"/>
            <a:ext cx="8352928" cy="38884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Físico-químico</a:t>
            </a:r>
          </a:p>
          <a:p>
            <a:pPr lvl="1" algn="just"/>
            <a:r>
              <a:rPr lang="pt-BR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99% de remoção T e C (para os dois sistemas)</a:t>
            </a:r>
          </a:p>
          <a:p>
            <a:pPr lvl="1" algn="just"/>
            <a:r>
              <a:rPr lang="pt-BR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S1: AB não influenciou na qualidade do permeado</a:t>
            </a:r>
          </a:p>
          <a:p>
            <a:pPr lvl="1" algn="just"/>
            <a:r>
              <a:rPr lang="pt-BR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S2: alguns resultados fora do VMP da Portaria 2914/2011</a:t>
            </a:r>
          </a:p>
          <a:p>
            <a:pPr lvl="2" algn="just"/>
            <a:r>
              <a:rPr lang="pt-BR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Elevado tempo de funcionamento</a:t>
            </a:r>
          </a:p>
          <a:p>
            <a:pPr marL="457200" lvl="1" indent="0" algn="just">
              <a:buNone/>
            </a:pPr>
            <a:endParaRPr lang="pt-BR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Bacteriológico</a:t>
            </a:r>
            <a:endParaRPr lang="pt-BR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r>
              <a:rPr lang="pt-BR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S1: </a:t>
            </a:r>
            <a:r>
              <a:rPr lang="pt-BR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100% remoção</a:t>
            </a:r>
            <a:endParaRPr lang="pt-BR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r>
              <a:rPr lang="pt-BR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S2: </a:t>
            </a:r>
            <a:r>
              <a:rPr lang="pt-BR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redução sem remoção completa</a:t>
            </a:r>
            <a:endParaRPr lang="pt-BR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endParaRPr lang="pt-BR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endParaRPr lang="pt-BR" sz="16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endParaRPr lang="pt-BR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endParaRPr lang="pt-BR" sz="16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lvl="1" indent="0" algn="just">
              <a:buNone/>
            </a:pPr>
            <a:endParaRPr lang="pt-BR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lvl="1" indent="0" algn="just">
              <a:buNone/>
            </a:pPr>
            <a:endParaRPr lang="pt-BR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Imagem 3" descr="Logo46Assembleia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5599"/>
            <a:ext cx="928911" cy="56098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tângulo 5"/>
          <p:cNvSpPr/>
          <p:nvPr/>
        </p:nvSpPr>
        <p:spPr>
          <a:xfrm>
            <a:off x="5238328" y="260648"/>
            <a:ext cx="38519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XX Exposição de Experiências Municipais em Saneamento</a:t>
            </a:r>
          </a:p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16 a 19 de maio de 2016 – Jaraguá do Sul - SC</a:t>
            </a:r>
          </a:p>
        </p:txBody>
      </p:sp>
    </p:spTree>
    <p:extLst>
      <p:ext uri="{BB962C8B-B14F-4D97-AF65-F5344CB8AC3E}">
        <p14:creationId xmlns:p14="http://schemas.microsoft.com/office/powerpoint/2010/main" val="1608300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CONCLUSÕES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>
          <a:xfrm>
            <a:off x="251520" y="1340768"/>
            <a:ext cx="8352928" cy="460851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pt-BR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Comparativo </a:t>
            </a:r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Convencional:</a:t>
            </a:r>
          </a:p>
          <a:p>
            <a:pPr lvl="1" algn="just"/>
            <a:r>
              <a:rPr lang="pt-BR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Permeado UF: Melhor Turbidez, Pior Cor</a:t>
            </a:r>
            <a:endParaRPr lang="pt-BR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pt-B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Poderia ser utilizado para produção de água para abastecimento público. Ressalta-se a necessidade de </a:t>
            </a:r>
            <a:r>
              <a:rPr lang="pt-BR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tratamento adicional para redução da cor </a:t>
            </a:r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fim de obedecer os parâmetros exigidos pela qualidade da água potável.</a:t>
            </a:r>
          </a:p>
          <a:p>
            <a:pPr algn="just"/>
            <a:endParaRPr lang="pt-BR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pt-BR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Cloração e </a:t>
            </a:r>
            <a:r>
              <a:rPr lang="pt-BR" sz="2000" b="1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Fluoretação</a:t>
            </a:r>
            <a:endParaRPr lang="pt-BR" sz="20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pt-BR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pt-B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Tempo de funcionamento: ajustado conforme os parâmetros da água de alimentação. Períodos maiores poderão influenciar na qualidade da água tratada.</a:t>
            </a:r>
            <a:endParaRPr lang="pt-BR" sz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endParaRPr lang="pt-BR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endParaRPr lang="pt-BR" sz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endParaRPr lang="pt-BR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endParaRPr lang="pt-BR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endParaRPr lang="pt-BR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endParaRPr lang="pt-BR" sz="16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endParaRPr lang="pt-BR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endParaRPr lang="pt-BR" sz="16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lvl="1" indent="0" algn="just">
              <a:buNone/>
            </a:pPr>
            <a:endParaRPr lang="pt-BR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lvl="1" indent="0" algn="just">
              <a:buNone/>
            </a:pPr>
            <a:endParaRPr lang="pt-BR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Imagem 3" descr="Logo46Assembleia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5599"/>
            <a:ext cx="928911" cy="56098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tângulo 5"/>
          <p:cNvSpPr/>
          <p:nvPr/>
        </p:nvSpPr>
        <p:spPr>
          <a:xfrm>
            <a:off x="5238328" y="260648"/>
            <a:ext cx="38519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XX Exposição de Experiências Municipais em Saneamento</a:t>
            </a:r>
          </a:p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16 a 19 de maio de 2016 – Jaraguá do Sul - SC</a:t>
            </a:r>
          </a:p>
        </p:txBody>
      </p:sp>
    </p:spTree>
    <p:extLst>
      <p:ext uri="{BB962C8B-B14F-4D97-AF65-F5344CB8AC3E}">
        <p14:creationId xmlns:p14="http://schemas.microsoft.com/office/powerpoint/2010/main" val="3240470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Logo46Assembleia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5599"/>
            <a:ext cx="928911" cy="56098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tângulo 5"/>
          <p:cNvSpPr/>
          <p:nvPr/>
        </p:nvSpPr>
        <p:spPr>
          <a:xfrm>
            <a:off x="5238328" y="260648"/>
            <a:ext cx="38519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XX Exposição de Experiências Municipais em Saneamento</a:t>
            </a:r>
          </a:p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16 a 19 de maio de 2016 – Jaraguá do Sul - SC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341048"/>
            <a:ext cx="3360000" cy="25200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1341048"/>
            <a:ext cx="3360000" cy="2520000"/>
          </a:xfrm>
          <a:prstGeom prst="rect">
            <a:avLst/>
          </a:prstGeom>
        </p:spPr>
      </p:pic>
      <p:sp>
        <p:nvSpPr>
          <p:cNvPr id="13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REGISTROS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005064"/>
            <a:ext cx="3360000" cy="2520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4005064"/>
            <a:ext cx="336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007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Logo46Assembleia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5599"/>
            <a:ext cx="928911" cy="56098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tângulo 5"/>
          <p:cNvSpPr/>
          <p:nvPr/>
        </p:nvSpPr>
        <p:spPr>
          <a:xfrm>
            <a:off x="5238328" y="260648"/>
            <a:ext cx="38519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XX Exposição de Experiências Municipais em Saneamento</a:t>
            </a:r>
          </a:p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16 a 19 de maio de 2016 – Jaraguá do Sul - SC</a:t>
            </a:r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667" y="1484784"/>
            <a:ext cx="3360000" cy="2520000"/>
          </a:xfrm>
          <a:prstGeom prst="rect">
            <a:avLst/>
          </a:prstGeom>
        </p:spPr>
      </p:pic>
      <p:sp>
        <p:nvSpPr>
          <p:cNvPr id="13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REGISTROS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13481" y="1820821"/>
            <a:ext cx="2688298" cy="2016224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792" y="4173082"/>
            <a:ext cx="336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Logo46Assembleia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5599"/>
            <a:ext cx="928911" cy="56098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tângulo 5"/>
          <p:cNvSpPr/>
          <p:nvPr/>
        </p:nvSpPr>
        <p:spPr>
          <a:xfrm>
            <a:off x="5238328" y="260648"/>
            <a:ext cx="38519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XX Exposição de Experiências Municipais em Saneamento</a:t>
            </a:r>
          </a:p>
          <a:p>
            <a:r>
              <a:rPr lang="pt-BR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16 a 19 de maio de 2016 – Jaraguá do Sul - SC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1187624" y="1700808"/>
            <a:ext cx="676875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OBRIGADO</a:t>
            </a:r>
          </a:p>
          <a:p>
            <a:pPr algn="ctr"/>
            <a:endParaRPr lang="pt-BR" sz="28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endParaRPr lang="pt-BR" sz="28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endParaRPr lang="pt-BR" sz="12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pt-BR" sz="12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Samantha Blauth</a:t>
            </a:r>
          </a:p>
          <a:p>
            <a:pPr algn="ctr"/>
            <a:r>
              <a:rPr lang="pt-BR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Departamento Técnico</a:t>
            </a:r>
          </a:p>
          <a:p>
            <a:pPr algn="ctr"/>
            <a:r>
              <a:rPr lang="pt-BR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SAMAE BLUMENAU</a:t>
            </a:r>
            <a:endParaRPr lang="pt-BR" sz="12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pt-BR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samanthablauth@samae.com.br</a:t>
            </a:r>
          </a:p>
          <a:p>
            <a:pPr algn="ctr"/>
            <a:r>
              <a:rPr lang="pt-BR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47 3331-8437</a:t>
            </a:r>
          </a:p>
          <a:p>
            <a:pPr algn="ctr"/>
            <a:endParaRPr lang="pt-BR" sz="12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pt-BR" sz="12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Ronaldo </a:t>
            </a:r>
            <a:r>
              <a:rPr lang="pt-BR" sz="1200" b="1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Wessler</a:t>
            </a:r>
            <a:endParaRPr lang="pt-BR" sz="12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pt-BR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Departamento </a:t>
            </a:r>
            <a:r>
              <a:rPr lang="pt-BR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Operações</a:t>
            </a:r>
            <a:endParaRPr lang="pt-BR" sz="12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pt-BR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SAMAE BLUMENAU</a:t>
            </a:r>
          </a:p>
          <a:p>
            <a:pPr algn="ctr"/>
            <a:r>
              <a:rPr lang="pt-BR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ronaldoadriano@samae.com.br</a:t>
            </a:r>
            <a:endParaRPr lang="pt-BR" sz="12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pt-BR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47 </a:t>
            </a:r>
            <a:r>
              <a:rPr lang="pt-BR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3331-8454</a:t>
            </a:r>
            <a:endParaRPr lang="pt-BR" sz="12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endParaRPr lang="pt-BR" sz="12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0070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1310</TotalTime>
  <Words>2081</Words>
  <Application>Microsoft Office PowerPoint</Application>
  <PresentationFormat>Apresentação na tela (4:3)</PresentationFormat>
  <Paragraphs>730</Paragraphs>
  <Slides>32</Slides>
  <Notes>0</Notes>
  <HiddenSlides>0</HiddenSlides>
  <MMClips>2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incorporados</vt:lpstr>
      </vt:variant>
      <vt:variant>
        <vt:i4>1</vt:i4>
      </vt:variant>
      <vt:variant>
        <vt:lpstr>Títulos de slides</vt:lpstr>
      </vt:variant>
      <vt:variant>
        <vt:i4>32</vt:i4>
      </vt:variant>
    </vt:vector>
  </HeadingPairs>
  <TitlesOfParts>
    <vt:vector size="34" baseType="lpstr">
      <vt:lpstr>Tema do Office</vt:lpstr>
      <vt:lpstr>CorelDRAW</vt:lpstr>
      <vt:lpstr>ULTRAFILTRAÇÃO: EXPERIÊNCIA PILOTO NO SAMAE DE BLUMENAU/SC</vt:lpstr>
      <vt:lpstr>INTRODUÇÃO</vt:lpstr>
      <vt:lpstr>INTRODUÇÃO</vt:lpstr>
      <vt:lpstr>INTRODUÇÃO</vt:lpstr>
      <vt:lpstr>INTRODUÇÃO</vt:lpstr>
      <vt:lpstr>INTRODUÇÃO</vt:lpstr>
      <vt:lpstr>INTRODUÇÃO</vt:lpstr>
      <vt:lpstr>INTRODUÇÃO</vt:lpstr>
      <vt:lpstr>INTRODUÇÃO</vt:lpstr>
      <vt:lpstr>INTRODUÇÃO</vt:lpstr>
      <vt:lpstr>INTRODUÇÃO</vt:lpstr>
      <vt:lpstr>OBJETIVOS</vt:lpstr>
      <vt:lpstr>MATERIAIS E MÉTODOS</vt:lpstr>
      <vt:lpstr>MATERIAIS E MÉTODOS</vt:lpstr>
      <vt:lpstr>MATERIAIS E MÉTODOS</vt:lpstr>
      <vt:lpstr>MATERIAIS E MÉTODOS</vt:lpstr>
      <vt:lpstr>MATERIAIS E MÉTODOS</vt:lpstr>
      <vt:lpstr>RESULTADOS E DISCUSSÃO</vt:lpstr>
      <vt:lpstr>Apresentação do PowerPoint</vt:lpstr>
      <vt:lpstr>RESULTADOS E DISCUSSÃO – S1</vt:lpstr>
      <vt:lpstr>RESULTADOS E DISCUSSÃO – S1</vt:lpstr>
      <vt:lpstr>RESULTADOS E DISCUSSÃO – S1</vt:lpstr>
      <vt:lpstr>RESULTADOS E DISCUSSÃO – S2</vt:lpstr>
      <vt:lpstr>RESULTADOS E DISCUSSÃO – S2</vt:lpstr>
      <vt:lpstr>RESULTADOS E DISCUSSÃO – S2</vt:lpstr>
      <vt:lpstr>RESULTADOS E DISCUSSÃO – S2</vt:lpstr>
      <vt:lpstr>CONCLUSÕES</vt:lpstr>
      <vt:lpstr>CONCLUSÕES</vt:lpstr>
      <vt:lpstr>CONCLUSÕES</vt:lpstr>
      <vt:lpstr>REGISTROS</vt:lpstr>
      <vt:lpstr>REGISTROS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Samantha B. K.M da Costa</dc:creator>
  <cp:lastModifiedBy>Samantha Blauth</cp:lastModifiedBy>
  <cp:revision>117</cp:revision>
  <dcterms:created xsi:type="dcterms:W3CDTF">2015-11-23T12:34:00Z</dcterms:created>
  <dcterms:modified xsi:type="dcterms:W3CDTF">2016-05-17T10:18:01Z</dcterms:modified>
</cp:coreProperties>
</file>