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6"/>
  </p:notesMasterIdLst>
  <p:sldIdLst>
    <p:sldId id="256" r:id="rId2"/>
    <p:sldId id="257" r:id="rId3"/>
    <p:sldId id="294" r:id="rId4"/>
    <p:sldId id="297" r:id="rId5"/>
    <p:sldId id="295" r:id="rId6"/>
    <p:sldId id="298" r:id="rId7"/>
    <p:sldId id="300" r:id="rId8"/>
    <p:sldId id="299" r:id="rId9"/>
    <p:sldId id="317" r:id="rId10"/>
    <p:sldId id="304" r:id="rId11"/>
    <p:sldId id="305" r:id="rId12"/>
    <p:sldId id="301" r:id="rId13"/>
    <p:sldId id="302" r:id="rId14"/>
    <p:sldId id="303" r:id="rId15"/>
    <p:sldId id="306" r:id="rId16"/>
    <p:sldId id="307" r:id="rId17"/>
    <p:sldId id="308" r:id="rId18"/>
    <p:sldId id="309" r:id="rId19"/>
    <p:sldId id="311" r:id="rId20"/>
    <p:sldId id="312" r:id="rId21"/>
    <p:sldId id="313" r:id="rId22"/>
    <p:sldId id="314" r:id="rId23"/>
    <p:sldId id="315" r:id="rId24"/>
    <p:sldId id="316" r:id="rId2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33"/>
    <a:srgbClr val="CCFF99"/>
    <a:srgbClr val="99CC00"/>
    <a:srgbClr val="006600"/>
    <a:srgbClr val="CCFF66"/>
    <a:srgbClr val="99FF66"/>
    <a:srgbClr val="99FF33"/>
    <a:srgbClr val="CCFF33"/>
    <a:srgbClr val="CCCC00"/>
    <a:srgbClr val="66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20" y="-547"/>
      </p:cViewPr>
      <p:guideLst>
        <p:guide orient="horz" pos="2115"/>
        <p:guide pos="291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Planilha_do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Plan1!$B$1</c:f>
              <c:strCache>
                <c:ptCount val="1"/>
                <c:pt idx="0">
                  <c:v>RSU</c:v>
                </c:pt>
              </c:strCache>
            </c:strRef>
          </c:tx>
          <c:dPt>
            <c:idx val="0"/>
            <c:bubble3D val="0"/>
            <c:spPr>
              <a:solidFill>
                <a:schemeClr val="accent3">
                  <a:lumMod val="50000"/>
                </a:schemeClr>
              </a:solidFill>
            </c:spPr>
          </c:dPt>
          <c:dPt>
            <c:idx val="1"/>
            <c:bubble3D val="0"/>
            <c:explosion val="12"/>
            <c:spPr>
              <a:solidFill>
                <a:schemeClr val="accent3">
                  <a:lumMod val="75000"/>
                </a:schemeClr>
              </a:solidFill>
            </c:spPr>
          </c:dPt>
          <c:cat>
            <c:strRef>
              <c:f>Plan1!$A$2:$A$3</c:f>
              <c:strCache>
                <c:ptCount val="2"/>
                <c:pt idx="0">
                  <c:v>DESTINAÇÃO FINAL</c:v>
                </c:pt>
                <c:pt idx="1">
                  <c:v>RECICLAGEM</c:v>
                </c:pt>
              </c:strCache>
            </c:strRef>
          </c:cat>
          <c:val>
            <c:numRef>
              <c:f>Plan1!$B$2:$B$3</c:f>
              <c:numCache>
                <c:formatCode>General</c:formatCode>
                <c:ptCount val="2"/>
                <c:pt idx="0">
                  <c:v>87</c:v>
                </c:pt>
                <c:pt idx="1">
                  <c:v>13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egendEntry>
        <c:idx val="0"/>
        <c:txPr>
          <a:bodyPr/>
          <a:lstStyle/>
          <a:p>
            <a:pPr>
              <a:defRPr b="1">
                <a:solidFill>
                  <a:schemeClr val="tx1">
                    <a:lumMod val="65000"/>
                    <a:lumOff val="35000"/>
                  </a:schemeClr>
                </a:solidFill>
              </a:defRPr>
            </a:pPr>
            <a:endParaRPr lang="pt-BR"/>
          </a:p>
        </c:txPr>
      </c:legendEntry>
      <c:legendEntry>
        <c:idx val="1"/>
        <c:txPr>
          <a:bodyPr/>
          <a:lstStyle/>
          <a:p>
            <a:pPr>
              <a:defRPr b="1">
                <a:solidFill>
                  <a:schemeClr val="tx1">
                    <a:lumMod val="65000"/>
                    <a:lumOff val="35000"/>
                  </a:schemeClr>
                </a:solidFill>
              </a:defRPr>
            </a:pPr>
            <a:endParaRPr lang="pt-BR"/>
          </a:p>
        </c:txPr>
      </c:legendEntry>
      <c:layout>
        <c:manualLayout>
          <c:xMode val="edge"/>
          <c:yMode val="edge"/>
          <c:x val="0.65816317212851538"/>
          <c:y val="0.40603102453102452"/>
          <c:w val="0.2983485092219586"/>
          <c:h val="0.45366666666666666"/>
        </c:manualLayout>
      </c:layout>
      <c:overlay val="0"/>
      <c:spPr>
        <a:noFill/>
      </c:spPr>
    </c:legend>
    <c:plotVisOnly val="1"/>
    <c:dispBlanksAs val="gap"/>
    <c:showDLblsOverMax val="0"/>
  </c:chart>
  <c:txPr>
    <a:bodyPr/>
    <a:lstStyle/>
    <a:p>
      <a:pPr>
        <a:defRPr sz="1800"/>
      </a:pPr>
      <a:endParaRPr lang="pt-BR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E59CFA-15AA-4488-9E84-04D769206B15}" type="datetimeFigureOut">
              <a:rPr lang="pt-BR" smtClean="0"/>
              <a:t>18/05/2016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CEF63E-B59E-49ED-A85A-9C061335C2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27165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30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3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0DB3-DBF0-4086-B675-117E7A9610B8}" type="datetimeFigureOut">
              <a:rPr lang="pt-BR" smtClean="0"/>
              <a:t>18/05/2016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D8CF-8DEC-4D9F-84EE-ADF04DFF33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75621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0DB3-DBF0-4086-B675-117E7A9610B8}" type="datetimeFigureOut">
              <a:rPr lang="pt-BR" smtClean="0"/>
              <a:t>18/05/2016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D8CF-8DEC-4D9F-84EE-ADF04DFF33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763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5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0DB3-DBF0-4086-B675-117E7A9610B8}" type="datetimeFigureOut">
              <a:rPr lang="pt-BR" smtClean="0"/>
              <a:t>18/05/2016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D8CF-8DEC-4D9F-84EE-ADF04DFF33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49220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5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5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0DB3-DBF0-4086-B675-117E7A9610B8}" type="datetimeFigureOut">
              <a:rPr lang="pt-BR" smtClean="0"/>
              <a:t>18/05/2016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D8CF-8DEC-4D9F-84EE-ADF04DFF33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059352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0DB3-DBF0-4086-B675-117E7A9610B8}" type="datetimeFigureOut">
              <a:rPr lang="pt-BR" smtClean="0"/>
              <a:t>18/05/2016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D8CF-8DEC-4D9F-84EE-ADF04DFF33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49901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0DB3-DBF0-4086-B675-117E7A9610B8}" type="datetimeFigureOut">
              <a:rPr lang="pt-BR" smtClean="0"/>
              <a:t>18/05/2016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D8CF-8DEC-4D9F-84EE-ADF04DFF33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775107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0DB3-DBF0-4086-B675-117E7A9610B8}" type="datetimeFigureOut">
              <a:rPr lang="pt-BR" smtClean="0"/>
              <a:t>18/05/2016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D8CF-8DEC-4D9F-84EE-ADF04DFF33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73571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3" y="273055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2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0DB3-DBF0-4086-B675-117E7A9610B8}" type="datetimeFigureOut">
              <a:rPr lang="pt-BR" smtClean="0"/>
              <a:t>18/05/2016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D8CF-8DEC-4D9F-84EE-ADF04DFF33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387943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0DB3-DBF0-4086-B675-117E7A9610B8}" type="datetimeFigureOut">
              <a:rPr lang="pt-BR" smtClean="0"/>
              <a:t>18/05/2016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D8CF-8DEC-4D9F-84EE-ADF04DFF33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630701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0DB3-DBF0-4086-B675-117E7A9610B8}" type="datetimeFigureOut">
              <a:rPr lang="pt-BR" smtClean="0"/>
              <a:t>18/05/2016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D8CF-8DEC-4D9F-84EE-ADF04DFF33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42767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3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3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00DB3-DBF0-4086-B675-117E7A9610B8}" type="datetimeFigureOut">
              <a:rPr lang="pt-BR" smtClean="0"/>
              <a:t>18/05/2016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9D8CF-8DEC-4D9F-84EE-ADF04DFF33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88933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45000"/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3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3" y="1600205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3" y="635635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700DB3-DBF0-4086-B675-117E7A9610B8}" type="datetimeFigureOut">
              <a:rPr lang="pt-BR" smtClean="0"/>
              <a:t>18/05/2016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5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3" y="635635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19D8CF-8DEC-4D9F-84EE-ADF04DFF33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1772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-31204"/>
            <a:ext cx="9144000" cy="126876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800100" y="2039098"/>
            <a:ext cx="7543800" cy="3478134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pt-BR" sz="4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MECANISMO DE DESENVOLVIMENTO LIMPO EM SALVADOR: </a:t>
            </a:r>
            <a:r>
              <a:rPr lang="pt-BR" sz="4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/>
            </a:r>
            <a:br>
              <a:rPr lang="pt-BR" sz="4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pt-BR" sz="36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 </a:t>
            </a:r>
            <a:r>
              <a:rPr lang="pt-BR" sz="3600" b="1" spc="-1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IMPORTÂNCIA DOS CATADORES DE RESÍDUOS SÓLIDOS RECICLÁVEIS</a:t>
            </a:r>
            <a:r>
              <a:rPr lang="pt-BR" sz="3100" b="1" spc="-1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/>
            </a:r>
            <a:br>
              <a:rPr lang="pt-BR" sz="3100" b="1" spc="-100" dirty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endParaRPr lang="pt-BR" sz="40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Subtítulo 2"/>
          <p:cNvSpPr txBox="1">
            <a:spLocks/>
          </p:cNvSpPr>
          <p:nvPr/>
        </p:nvSpPr>
        <p:spPr>
          <a:xfrm>
            <a:off x="683568" y="5805264"/>
            <a:ext cx="7776864" cy="64807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AUTORA: MARCELA DE ALMEIDA SOUZA MAGALHÃES</a:t>
            </a:r>
          </a:p>
        </p:txBody>
      </p:sp>
      <p:pic>
        <p:nvPicPr>
          <p:cNvPr id="1026" name="Picture 2" descr="Logo46Assemblei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560" y="-31206"/>
            <a:ext cx="1659072" cy="1258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Subtítulo 2"/>
          <p:cNvSpPr txBox="1">
            <a:spLocks/>
          </p:cNvSpPr>
          <p:nvPr/>
        </p:nvSpPr>
        <p:spPr>
          <a:xfrm>
            <a:off x="1671560" y="1"/>
            <a:ext cx="7292928" cy="109608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XX EXPOSIÇÃO DE EXPERIÊNCIAS MUNICIPAIS  EM SANEAMENTO. </a:t>
            </a:r>
          </a:p>
          <a:p>
            <a:pPr algn="ctr"/>
            <a:r>
              <a:rPr lang="pt-BR" sz="1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JARAGUÁ DO SUL, SC, DE 16 A 19 DE MAIO DE 2016</a:t>
            </a:r>
          </a:p>
        </p:txBody>
      </p:sp>
    </p:spTree>
    <p:extLst>
      <p:ext uri="{BB962C8B-B14F-4D97-AF65-F5344CB8AC3E}">
        <p14:creationId xmlns:p14="http://schemas.microsoft.com/office/powerpoint/2010/main" val="3339854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0" y="-31204"/>
            <a:ext cx="9144000" cy="126876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 flipV="1">
            <a:off x="-2689" y="6462454"/>
            <a:ext cx="9146689" cy="4046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0"/>
            <a:ext cx="7620000" cy="809328"/>
          </a:xfrm>
        </p:spPr>
        <p:txBody>
          <a:bodyPr>
            <a:normAutofit fontScale="90000"/>
          </a:bodyPr>
          <a:lstStyle/>
          <a:p>
            <a:r>
              <a:rPr lang="pt-BR" sz="4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/>
            </a:r>
            <a:br>
              <a:rPr lang="pt-BR" sz="4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pt-BR" sz="4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OBJETIVO</a:t>
            </a:r>
            <a:r>
              <a:rPr lang="pt-BR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/>
            </a:r>
            <a:br>
              <a:rPr lang="pt-BR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endParaRPr lang="pt-BR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61031" y="1916832"/>
            <a:ext cx="8229600" cy="4464496"/>
          </a:xfrm>
        </p:spPr>
        <p:txBody>
          <a:bodyPr>
            <a:normAutofit/>
          </a:bodyPr>
          <a:lstStyle/>
          <a:p>
            <a:r>
              <a:rPr lang="pt-BR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Inserção dos catadores de material reciclável na gestão dos RSU;</a:t>
            </a:r>
          </a:p>
          <a:p>
            <a:endParaRPr lang="pt-BR" sz="2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pt-BR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Pilar social em projetos de MDL Aplicados a Redução de Emissões de Gases Gerados nas Áreas de Disposição Final de Resíduos Sólidos;</a:t>
            </a:r>
          </a:p>
          <a:p>
            <a:endParaRPr lang="pt-BR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pt-BR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Relevância para o cenário atual do País.</a:t>
            </a:r>
          </a:p>
          <a:p>
            <a:endParaRPr lang="pt-BR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0" indent="0">
              <a:buNone/>
            </a:pPr>
            <a:endParaRPr lang="pt-BR" sz="2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endParaRPr lang="pt-BR" sz="2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0" indent="0">
              <a:buNone/>
            </a:pPr>
            <a:endParaRPr lang="pt-BR" dirty="0" smtClean="0"/>
          </a:p>
          <a:p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-4724" y="6462454"/>
            <a:ext cx="365755" cy="40466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94166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0" y="-31204"/>
            <a:ext cx="9144000" cy="126876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 flipV="1">
            <a:off x="-2689" y="6462454"/>
            <a:ext cx="9146689" cy="4046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61031" y="1916832"/>
            <a:ext cx="8229600" cy="4545622"/>
          </a:xfrm>
        </p:spPr>
        <p:txBody>
          <a:bodyPr>
            <a:normAutofit/>
          </a:bodyPr>
          <a:lstStyle/>
          <a:p>
            <a:r>
              <a:rPr lang="pt-B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Política Nacional de Resíduos Sólidos Urbanos (PNRS), </a:t>
            </a:r>
            <a:r>
              <a:rPr lang="pt-BR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Lei nº </a:t>
            </a:r>
            <a:r>
              <a:rPr lang="pt-B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12.305/2010;</a:t>
            </a:r>
          </a:p>
          <a:p>
            <a:endParaRPr lang="pt-BR" sz="2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pt-BR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Lei Nacional de Saneamento Básico, Lei nº 11.445/2007;</a:t>
            </a:r>
          </a:p>
          <a:p>
            <a:endParaRPr lang="pt-BR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pt-BR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Plano Nacional de Resíduos </a:t>
            </a:r>
            <a:r>
              <a:rPr lang="pt-B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</a:t>
            </a:r>
            <a:r>
              <a:rPr lang="pt-BR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ólidos Urbanos: Políticas Públicas </a:t>
            </a:r>
            <a:r>
              <a:rPr lang="pt-BR" sz="2800" dirty="0" smtClean="0">
                <a:solidFill>
                  <a:schemeClr val="tx1">
                    <a:lumMod val="65000"/>
                    <a:lumOff val="35000"/>
                  </a:schemeClr>
                </a:solidFill>
                <a:sym typeface="Wingdings" pitchFamily="2" charset="2"/>
              </a:rPr>
              <a:t> </a:t>
            </a:r>
            <a:r>
              <a:rPr lang="pt-BR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PSAU. </a:t>
            </a:r>
          </a:p>
          <a:p>
            <a:endParaRPr lang="pt-BR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0" indent="0">
              <a:buNone/>
            </a:pPr>
            <a:endParaRPr lang="pt-BR" sz="2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endParaRPr lang="pt-BR" sz="2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0" indent="0">
              <a:buNone/>
            </a:pPr>
            <a:endParaRPr lang="pt-BR" dirty="0" smtClean="0"/>
          </a:p>
          <a:p>
            <a:endParaRPr lang="pt-BR" dirty="0"/>
          </a:p>
        </p:txBody>
      </p:sp>
      <p:sp>
        <p:nvSpPr>
          <p:cNvPr id="12" name="Título 1"/>
          <p:cNvSpPr>
            <a:spLocks noGrp="1"/>
          </p:cNvSpPr>
          <p:nvPr>
            <p:ph type="title"/>
          </p:nvPr>
        </p:nvSpPr>
        <p:spPr>
          <a:xfrm>
            <a:off x="467544" y="0"/>
            <a:ext cx="7620000" cy="809328"/>
          </a:xfrm>
        </p:spPr>
        <p:txBody>
          <a:bodyPr>
            <a:normAutofit/>
          </a:bodyPr>
          <a:lstStyle/>
          <a:p>
            <a:r>
              <a:rPr lang="pt-BR" sz="3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MARCO LEGAL</a:t>
            </a:r>
            <a:endParaRPr lang="pt-BR" sz="4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1259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0" y="-31204"/>
            <a:ext cx="9144000" cy="126876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 flipV="1">
            <a:off x="-2689" y="6462454"/>
            <a:ext cx="9146689" cy="4046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61031" y="1916833"/>
            <a:ext cx="8229600" cy="24482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Conjunto de ações voltadas para a busca de soluções para os resíduos sólidos, de forma a considerar as dimensões política, econômica, ambiental, cultural e social, com controle social e sob a premissa do desenvolvimento </a:t>
            </a:r>
            <a:r>
              <a:rPr lang="pt-BR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sustentável.</a:t>
            </a:r>
            <a:endParaRPr lang="pt-BR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endParaRPr lang="pt-BR" sz="2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0" indent="0">
              <a:buNone/>
            </a:pPr>
            <a:endParaRPr lang="pt-BR" dirty="0" smtClean="0"/>
          </a:p>
          <a:p>
            <a:endParaRPr lang="pt-BR" dirty="0"/>
          </a:p>
        </p:txBody>
      </p:sp>
      <p:sp>
        <p:nvSpPr>
          <p:cNvPr id="14" name="Título 1"/>
          <p:cNvSpPr>
            <a:spLocks noGrp="1"/>
          </p:cNvSpPr>
          <p:nvPr>
            <p:ph type="title"/>
          </p:nvPr>
        </p:nvSpPr>
        <p:spPr>
          <a:xfrm>
            <a:off x="467544" y="0"/>
            <a:ext cx="7620000" cy="809328"/>
          </a:xfrm>
        </p:spPr>
        <p:txBody>
          <a:bodyPr>
            <a:normAutofit/>
          </a:bodyPr>
          <a:lstStyle/>
          <a:p>
            <a:r>
              <a:rPr lang="pt-BR" sz="3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REFERENCIAL TEÓRICO</a:t>
            </a:r>
            <a:endParaRPr lang="pt-BR" sz="4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" name="Título 1"/>
          <p:cNvSpPr txBox="1">
            <a:spLocks/>
          </p:cNvSpPr>
          <p:nvPr/>
        </p:nvSpPr>
        <p:spPr>
          <a:xfrm>
            <a:off x="395536" y="1179512"/>
            <a:ext cx="7620000" cy="8093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GESTÃO INTEGRADA</a:t>
            </a:r>
            <a:endParaRPr lang="pt-BR" sz="3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932336" y="5479996"/>
            <a:ext cx="7200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(Política Nacional de Resíduos Sólidos</a:t>
            </a:r>
          </a:p>
          <a:p>
            <a:pPr algn="r"/>
            <a:r>
              <a:rPr lang="pt-BR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Lei nº 12.305/2010)</a:t>
            </a:r>
            <a:endParaRPr lang="pt-BR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4803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0" y="-31204"/>
            <a:ext cx="9144000" cy="126876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 flipV="1">
            <a:off x="-2689" y="6462454"/>
            <a:ext cx="9146689" cy="4046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61031" y="1916833"/>
            <a:ext cx="8229600" cy="24482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O</a:t>
            </a:r>
            <a:r>
              <a:rPr lang="pt-BR" sz="2800" dirty="0"/>
              <a:t> </a:t>
            </a:r>
            <a:r>
              <a:rPr lang="pt-B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planejamento em políticas públicas deve ser visto e praticado como um processo de decisão político-social e não apenas como um produto técnico. </a:t>
            </a:r>
            <a:endParaRPr lang="pt-BR" dirty="0" smtClean="0"/>
          </a:p>
          <a:p>
            <a:endParaRPr lang="pt-BR" dirty="0"/>
          </a:p>
        </p:txBody>
      </p:sp>
      <p:sp>
        <p:nvSpPr>
          <p:cNvPr id="14" name="Título 1"/>
          <p:cNvSpPr>
            <a:spLocks noGrp="1"/>
          </p:cNvSpPr>
          <p:nvPr>
            <p:ph type="title"/>
          </p:nvPr>
        </p:nvSpPr>
        <p:spPr>
          <a:xfrm>
            <a:off x="467544" y="0"/>
            <a:ext cx="7620000" cy="809328"/>
          </a:xfrm>
        </p:spPr>
        <p:txBody>
          <a:bodyPr>
            <a:normAutofit/>
          </a:bodyPr>
          <a:lstStyle/>
          <a:p>
            <a:r>
              <a:rPr lang="pt-BR" sz="3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REFERENCIAL TEÓRICO</a:t>
            </a:r>
            <a:endParaRPr lang="pt-BR" sz="4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" name="Título 1"/>
          <p:cNvSpPr txBox="1">
            <a:spLocks/>
          </p:cNvSpPr>
          <p:nvPr/>
        </p:nvSpPr>
        <p:spPr>
          <a:xfrm>
            <a:off x="395536" y="1179512"/>
            <a:ext cx="7620000" cy="8093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PLANEJAMENTO PARTICIPATIVO</a:t>
            </a:r>
            <a:endParaRPr lang="pt-BR" sz="3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932336" y="5930116"/>
            <a:ext cx="720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(Moraes, 2015)</a:t>
            </a:r>
            <a:endParaRPr lang="pt-BR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6972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0" y="-31204"/>
            <a:ext cx="9144000" cy="126876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 flipV="1">
            <a:off x="-2689" y="6462454"/>
            <a:ext cx="9146689" cy="4046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61031" y="1844824"/>
            <a:ext cx="8229600" cy="24482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O reconhecimento do resíduo sólido reutilizável e reciclável como um bem econômico e de valor social, gerador de </a:t>
            </a:r>
            <a:r>
              <a:rPr lang="pt-B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trabalho e renda e promotor de cidadania.</a:t>
            </a:r>
          </a:p>
        </p:txBody>
      </p:sp>
      <p:sp>
        <p:nvSpPr>
          <p:cNvPr id="14" name="Título 1"/>
          <p:cNvSpPr>
            <a:spLocks noGrp="1"/>
          </p:cNvSpPr>
          <p:nvPr>
            <p:ph type="title"/>
          </p:nvPr>
        </p:nvSpPr>
        <p:spPr>
          <a:xfrm>
            <a:off x="467544" y="0"/>
            <a:ext cx="7620000" cy="809328"/>
          </a:xfrm>
        </p:spPr>
        <p:txBody>
          <a:bodyPr>
            <a:normAutofit/>
          </a:bodyPr>
          <a:lstStyle/>
          <a:p>
            <a:r>
              <a:rPr lang="pt-BR" sz="3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REFERENCIAL TEÓRICO</a:t>
            </a:r>
            <a:endParaRPr lang="pt-BR" sz="4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" name="Título 1"/>
          <p:cNvSpPr txBox="1">
            <a:spLocks/>
          </p:cNvSpPr>
          <p:nvPr/>
        </p:nvSpPr>
        <p:spPr>
          <a:xfrm>
            <a:off x="395536" y="1179512"/>
            <a:ext cx="7620000" cy="8093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RECICLAGEM E COLETA SELETIVA</a:t>
            </a:r>
            <a:endParaRPr lang="pt-BR" sz="3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932336" y="3266982"/>
            <a:ext cx="7200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(Art. 3º da </a:t>
            </a:r>
            <a:r>
              <a:rPr lang="pt-B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Política Nacional de Resíduos Sólidos</a:t>
            </a:r>
          </a:p>
          <a:p>
            <a:pPr algn="r"/>
            <a:r>
              <a:rPr lang="pt-B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Lei nº 12.305/2010)</a:t>
            </a:r>
          </a:p>
        </p:txBody>
      </p:sp>
      <p:sp>
        <p:nvSpPr>
          <p:cNvPr id="9" name="Espaço Reservado para Conteúdo 2"/>
          <p:cNvSpPr txBox="1">
            <a:spLocks/>
          </p:cNvSpPr>
          <p:nvPr/>
        </p:nvSpPr>
        <p:spPr>
          <a:xfrm>
            <a:off x="361031" y="4365105"/>
            <a:ext cx="8229600" cy="24482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pt-BR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Coleta </a:t>
            </a:r>
            <a:r>
              <a:rPr lang="pt-B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de resíduos sólidos previamente segregados conforme sua constituição ou </a:t>
            </a:r>
            <a:r>
              <a:rPr lang="pt-BR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composição</a:t>
            </a:r>
            <a:r>
              <a:rPr lang="pt-B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.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1932336" y="5589241"/>
            <a:ext cx="7200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(Art. 6º da </a:t>
            </a:r>
            <a:r>
              <a:rPr lang="pt-B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Política Nacional de Resíduos Sólidos</a:t>
            </a:r>
          </a:p>
          <a:p>
            <a:pPr algn="r"/>
            <a:r>
              <a:rPr lang="pt-B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Lei nº 12.305/2010)</a:t>
            </a:r>
          </a:p>
        </p:txBody>
      </p:sp>
    </p:spTree>
    <p:extLst>
      <p:ext uri="{BB962C8B-B14F-4D97-AF65-F5344CB8AC3E}">
        <p14:creationId xmlns:p14="http://schemas.microsoft.com/office/powerpoint/2010/main" val="3594054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0" y="-31204"/>
            <a:ext cx="9144000" cy="126876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 flipV="1">
            <a:off x="-2689" y="6462454"/>
            <a:ext cx="9146689" cy="4046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61031" y="1844824"/>
            <a:ext cx="8229600" cy="2448272"/>
          </a:xfrm>
        </p:spPr>
        <p:txBody>
          <a:bodyPr>
            <a:normAutofit/>
          </a:bodyPr>
          <a:lstStyle/>
          <a:p>
            <a:r>
              <a:rPr lang="pt-BR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Redução da matéria prima virgem;</a:t>
            </a:r>
          </a:p>
          <a:p>
            <a:r>
              <a:rPr lang="pt-BR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Economia de energia*;</a:t>
            </a:r>
          </a:p>
          <a:p>
            <a:r>
              <a:rPr lang="pt-BR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Redução da disposição de RSU nos aterros.</a:t>
            </a:r>
            <a:endParaRPr lang="pt-BR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4" name="Título 1"/>
          <p:cNvSpPr>
            <a:spLocks noGrp="1"/>
          </p:cNvSpPr>
          <p:nvPr>
            <p:ph type="title"/>
          </p:nvPr>
        </p:nvSpPr>
        <p:spPr>
          <a:xfrm>
            <a:off x="467544" y="0"/>
            <a:ext cx="7620000" cy="809328"/>
          </a:xfrm>
        </p:spPr>
        <p:txBody>
          <a:bodyPr>
            <a:normAutofit/>
          </a:bodyPr>
          <a:lstStyle/>
          <a:p>
            <a:r>
              <a:rPr lang="pt-BR" sz="3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REFERENCIAL TEÓRICO</a:t>
            </a:r>
            <a:endParaRPr lang="pt-BR" sz="4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" name="Título 1"/>
          <p:cNvSpPr txBox="1">
            <a:spLocks/>
          </p:cNvSpPr>
          <p:nvPr/>
        </p:nvSpPr>
        <p:spPr>
          <a:xfrm>
            <a:off x="395536" y="1179512"/>
            <a:ext cx="7620000" cy="8093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RECICLAGEM E COLETA SELETIVA</a:t>
            </a:r>
            <a:endParaRPr lang="pt-BR" sz="3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1932336" y="5589240"/>
            <a:ext cx="720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(</a:t>
            </a:r>
            <a:r>
              <a:rPr lang="pt-BR" sz="28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Waite</a:t>
            </a:r>
            <a:r>
              <a:rPr lang="pt-BR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, 1995)</a:t>
            </a:r>
            <a:endParaRPr lang="pt-BR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0951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0" y="-31204"/>
            <a:ext cx="9144000" cy="126876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 flipV="1">
            <a:off x="-2689" y="6462454"/>
            <a:ext cx="9146689" cy="4046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t-BR"/>
          </a:p>
        </p:txBody>
      </p:sp>
      <p:sp>
        <p:nvSpPr>
          <p:cNvPr id="14" name="Título 1"/>
          <p:cNvSpPr>
            <a:spLocks noGrp="1"/>
          </p:cNvSpPr>
          <p:nvPr>
            <p:ph type="title"/>
          </p:nvPr>
        </p:nvSpPr>
        <p:spPr>
          <a:xfrm>
            <a:off x="467544" y="0"/>
            <a:ext cx="7620000" cy="809328"/>
          </a:xfrm>
        </p:spPr>
        <p:txBody>
          <a:bodyPr>
            <a:normAutofit/>
          </a:bodyPr>
          <a:lstStyle/>
          <a:p>
            <a:r>
              <a:rPr lang="pt-BR" sz="3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REFERENCIAL TEÓRICO</a:t>
            </a:r>
            <a:endParaRPr lang="pt-BR" sz="4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12" name="Picture 2" descr="E:\PÓS GRADUAÇÃO BELAS ARTES\TCC\TEXTOS\APRESENTAÇÃO\ABRELPE FIG 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3952" y="2024991"/>
            <a:ext cx="4743504" cy="2137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Espaço Reservado para Conteúdo 2"/>
          <p:cNvSpPr txBox="1">
            <a:spLocks/>
          </p:cNvSpPr>
          <p:nvPr/>
        </p:nvSpPr>
        <p:spPr>
          <a:xfrm>
            <a:off x="0" y="2187810"/>
            <a:ext cx="3377600" cy="13719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4300" indent="0">
              <a:buFont typeface="Arial" pitchFamily="34" charset="0"/>
              <a:buNone/>
            </a:pPr>
            <a:r>
              <a:rPr lang="pt-BR" sz="1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* QUADRO RETIRADO DO DOCUMENTO “ESTIMATIVAS DOS CUSTOS PARA VIABILIZAR A UNIVERSALIZAÇÃO DA DESTINAÇÃO ADEQUADA DE RESÍDUOS SÓLIDOS NO BRASIL” PRODUZIDO PELA ABRELPE, PUBLICADO EM JUNHO DE 2015.</a:t>
            </a:r>
          </a:p>
          <a:p>
            <a:endParaRPr lang="pt-BR" dirty="0"/>
          </a:p>
        </p:txBody>
      </p:sp>
      <p:graphicFrame>
        <p:nvGraphicFramePr>
          <p:cNvPr id="16" name="Gráfico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72182352"/>
              </p:ext>
            </p:extLst>
          </p:nvPr>
        </p:nvGraphicFramePr>
        <p:xfrm flipH="1">
          <a:off x="107008" y="3596308"/>
          <a:ext cx="5256584" cy="27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7" name="Espaço Reservado para Conteúdo 2"/>
          <p:cNvSpPr txBox="1">
            <a:spLocks/>
          </p:cNvSpPr>
          <p:nvPr/>
        </p:nvSpPr>
        <p:spPr>
          <a:xfrm>
            <a:off x="5436096" y="5085184"/>
            <a:ext cx="3404381" cy="13681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4300" indent="0">
              <a:buFont typeface="Arial" pitchFamily="34" charset="0"/>
              <a:buNone/>
            </a:pPr>
            <a:r>
              <a:rPr lang="pt-BR" sz="1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* DADOS DO COMPROMISSO EMPRESARIAL PARA RECICLAGEM (CEMPRE) RETIRADO SDO RELATÓRIO</a:t>
            </a:r>
            <a:r>
              <a:rPr lang="pt-BR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pt-BR" sz="1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“SITUAÇÃO SOCIAL DAS CATADORAS E CATADORES DE MATERIAL RECICLÁVEL E REUTILIZÁVEL” PRODUZIDO PELO IPEA, PUBLICADO EM 2013.</a:t>
            </a:r>
          </a:p>
          <a:p>
            <a:endParaRPr lang="pt-BR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8" name="Título 1"/>
          <p:cNvSpPr txBox="1">
            <a:spLocks/>
          </p:cNvSpPr>
          <p:nvPr/>
        </p:nvSpPr>
        <p:spPr>
          <a:xfrm>
            <a:off x="395536" y="1179512"/>
            <a:ext cx="7620000" cy="8093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DADOS</a:t>
            </a:r>
            <a:endParaRPr lang="pt-BR" sz="3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7581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0" y="-31204"/>
            <a:ext cx="9144000" cy="126876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 flipV="1">
            <a:off x="-2689" y="6462454"/>
            <a:ext cx="9146689" cy="4046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t-BR"/>
          </a:p>
        </p:txBody>
      </p:sp>
      <p:sp>
        <p:nvSpPr>
          <p:cNvPr id="14" name="Título 1"/>
          <p:cNvSpPr>
            <a:spLocks noGrp="1"/>
          </p:cNvSpPr>
          <p:nvPr>
            <p:ph type="title"/>
          </p:nvPr>
        </p:nvSpPr>
        <p:spPr>
          <a:xfrm>
            <a:off x="467544" y="0"/>
            <a:ext cx="7620000" cy="809328"/>
          </a:xfrm>
        </p:spPr>
        <p:txBody>
          <a:bodyPr>
            <a:normAutofit/>
          </a:bodyPr>
          <a:lstStyle/>
          <a:p>
            <a:r>
              <a:rPr lang="pt-BR" sz="3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REFERENCIAL TEÓRICO</a:t>
            </a:r>
            <a:endParaRPr lang="pt-BR" sz="4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8" name="Título 1"/>
          <p:cNvSpPr txBox="1">
            <a:spLocks/>
          </p:cNvSpPr>
          <p:nvPr/>
        </p:nvSpPr>
        <p:spPr>
          <a:xfrm>
            <a:off x="395536" y="1179512"/>
            <a:ext cx="7620000" cy="8093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DADOS</a:t>
            </a:r>
            <a:endParaRPr lang="pt-BR" sz="3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0" name="Espaço Reservado para Conteúdo 2"/>
          <p:cNvSpPr>
            <a:spLocks noGrp="1"/>
          </p:cNvSpPr>
          <p:nvPr>
            <p:ph idx="1"/>
          </p:nvPr>
        </p:nvSpPr>
        <p:spPr>
          <a:xfrm>
            <a:off x="611436" y="1735745"/>
            <a:ext cx="9001125" cy="576064"/>
          </a:xfrm>
        </p:spPr>
        <p:txBody>
          <a:bodyPr>
            <a:normAutofit fontScale="85000" lnSpcReduction="10000"/>
          </a:bodyPr>
          <a:lstStyle/>
          <a:p>
            <a:pPr marL="114300" indent="0">
              <a:buNone/>
            </a:pPr>
            <a:r>
              <a:rPr lang="pt-BR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DISTRIBUIÇÃO DO NÚMERO DE CATADORES POR MICRORREGIÃO.</a:t>
            </a:r>
          </a:p>
          <a:p>
            <a:pPr marL="114300" indent="0">
              <a:buNone/>
            </a:pPr>
            <a:endParaRPr lang="pt-BR" dirty="0" smtClean="0"/>
          </a:p>
          <a:p>
            <a:pPr marL="114300" indent="0">
              <a:buNone/>
            </a:pPr>
            <a:endParaRPr lang="pt-BR" dirty="0"/>
          </a:p>
          <a:p>
            <a:pPr marL="114300" indent="0">
              <a:buNone/>
            </a:pPr>
            <a:endParaRPr lang="pt-BR" dirty="0" smtClean="0"/>
          </a:p>
          <a:p>
            <a:pPr marL="114300" indent="0">
              <a:buNone/>
            </a:pPr>
            <a:endParaRPr lang="pt-BR" dirty="0"/>
          </a:p>
          <a:p>
            <a:pPr marL="114300" indent="0">
              <a:buNone/>
            </a:pPr>
            <a:endParaRPr lang="pt-BR" dirty="0" smtClean="0"/>
          </a:p>
          <a:p>
            <a:pPr marL="114300" indent="0">
              <a:buNone/>
            </a:pPr>
            <a:endParaRPr lang="pt-BR" dirty="0" smtClean="0"/>
          </a:p>
          <a:p>
            <a:pPr marL="114300" indent="0">
              <a:buNone/>
            </a:pPr>
            <a:endParaRPr lang="pt-BR" dirty="0" smtClean="0"/>
          </a:p>
          <a:p>
            <a:pPr marL="114300" indent="0">
              <a:buNone/>
            </a:pPr>
            <a:endParaRPr lang="pt-BR" dirty="0" smtClean="0"/>
          </a:p>
          <a:p>
            <a:endParaRPr lang="pt-BR" dirty="0"/>
          </a:p>
        </p:txBody>
      </p:sp>
      <p:pic>
        <p:nvPicPr>
          <p:cNvPr id="11" name="Imagem 10" descr="E:\PÓS GRADUAÇÃO BELAS ARTES\TCC\BIBLIOGRAFIA\LIDOS\RSU\ipea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693"/>
          <a:stretch/>
        </p:blipFill>
        <p:spPr bwMode="auto">
          <a:xfrm>
            <a:off x="251521" y="2276873"/>
            <a:ext cx="5139063" cy="381927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5" name="CaixaDeTexto 14"/>
          <p:cNvSpPr txBox="1"/>
          <p:nvPr/>
        </p:nvSpPr>
        <p:spPr>
          <a:xfrm>
            <a:off x="1025605" y="6151318"/>
            <a:ext cx="340237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FONTE: CENSO DEMOGRÁFICO 2010 (IBGE, 2012).</a:t>
            </a:r>
          </a:p>
          <a:p>
            <a:endParaRPr lang="pt-BR" dirty="0"/>
          </a:p>
        </p:txBody>
      </p:sp>
      <p:sp>
        <p:nvSpPr>
          <p:cNvPr id="19" name="Espaço Reservado para Conteúdo 2"/>
          <p:cNvSpPr txBox="1">
            <a:spLocks/>
          </p:cNvSpPr>
          <p:nvPr/>
        </p:nvSpPr>
        <p:spPr>
          <a:xfrm>
            <a:off x="5415408" y="2276872"/>
            <a:ext cx="3621088" cy="3819277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Entre 400 mil e 600 mil catadores e catadoras;</a:t>
            </a:r>
          </a:p>
          <a:p>
            <a:r>
              <a:rPr lang="pt-B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10% cooperativados;</a:t>
            </a:r>
          </a:p>
          <a:p>
            <a:r>
              <a:rPr lang="pt-B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Nordeste 2ª maior concentração;</a:t>
            </a:r>
          </a:p>
          <a:p>
            <a:r>
              <a:rPr lang="pt-BR" sz="28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Alto número de catadores + baixo número de iniciativas de coleta seletiva;</a:t>
            </a:r>
          </a:p>
        </p:txBody>
      </p:sp>
    </p:spTree>
    <p:extLst>
      <p:ext uri="{BB962C8B-B14F-4D97-AF65-F5344CB8AC3E}">
        <p14:creationId xmlns:p14="http://schemas.microsoft.com/office/powerpoint/2010/main" val="527672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0" y="-31204"/>
            <a:ext cx="9144000" cy="126876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 flipV="1">
            <a:off x="-2689" y="6462454"/>
            <a:ext cx="9146689" cy="4046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t-BR"/>
          </a:p>
        </p:txBody>
      </p:sp>
      <p:sp>
        <p:nvSpPr>
          <p:cNvPr id="14" name="Título 1"/>
          <p:cNvSpPr>
            <a:spLocks noGrp="1"/>
          </p:cNvSpPr>
          <p:nvPr>
            <p:ph type="title"/>
          </p:nvPr>
        </p:nvSpPr>
        <p:spPr>
          <a:xfrm>
            <a:off x="467544" y="0"/>
            <a:ext cx="7620000" cy="809328"/>
          </a:xfrm>
        </p:spPr>
        <p:txBody>
          <a:bodyPr>
            <a:normAutofit/>
          </a:bodyPr>
          <a:lstStyle/>
          <a:p>
            <a:r>
              <a:rPr lang="pt-BR" sz="3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METODOLOGIA</a:t>
            </a:r>
            <a:endParaRPr lang="pt-BR" sz="4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8" name="Título 1"/>
          <p:cNvSpPr txBox="1">
            <a:spLocks/>
          </p:cNvSpPr>
          <p:nvPr/>
        </p:nvSpPr>
        <p:spPr>
          <a:xfrm>
            <a:off x="395536" y="1179512"/>
            <a:ext cx="7620000" cy="8093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t-BR" sz="3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1" name="Espaço Reservado para Conteúdo 2"/>
          <p:cNvSpPr>
            <a:spLocks noGrp="1"/>
          </p:cNvSpPr>
          <p:nvPr>
            <p:ph idx="1"/>
          </p:nvPr>
        </p:nvSpPr>
        <p:spPr>
          <a:xfrm>
            <a:off x="361031" y="1844825"/>
            <a:ext cx="8229600" cy="4248472"/>
          </a:xfrm>
        </p:spPr>
        <p:txBody>
          <a:bodyPr>
            <a:normAutofit/>
          </a:bodyPr>
          <a:lstStyle/>
          <a:p>
            <a:r>
              <a:rPr lang="pt-B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Análise de campo em diversos eventos realizados na cidade de Salvador;</a:t>
            </a:r>
          </a:p>
          <a:p>
            <a:r>
              <a:rPr lang="pt-B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Levantamento de dados dos relatórios técnicos fornecidos pela Prefeitura do Município de Salvador, empresas e autarquias municipais;</a:t>
            </a:r>
          </a:p>
          <a:p>
            <a:r>
              <a:rPr lang="pt-B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Revisão bibliográfica sobre a gestão dos resíduos sólidos, coleta e análise dos dados levantados.</a:t>
            </a:r>
          </a:p>
        </p:txBody>
      </p:sp>
    </p:spTree>
    <p:extLst>
      <p:ext uri="{BB962C8B-B14F-4D97-AF65-F5344CB8AC3E}">
        <p14:creationId xmlns:p14="http://schemas.microsoft.com/office/powerpoint/2010/main" val="2445817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0" y="-31204"/>
            <a:ext cx="9144000" cy="126876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 flipV="1">
            <a:off x="-2689" y="6462454"/>
            <a:ext cx="9146689" cy="4046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t-BR"/>
          </a:p>
        </p:txBody>
      </p:sp>
      <p:sp>
        <p:nvSpPr>
          <p:cNvPr id="14" name="Título 1"/>
          <p:cNvSpPr>
            <a:spLocks noGrp="1"/>
          </p:cNvSpPr>
          <p:nvPr>
            <p:ph type="title"/>
          </p:nvPr>
        </p:nvSpPr>
        <p:spPr>
          <a:xfrm>
            <a:off x="467544" y="0"/>
            <a:ext cx="7620000" cy="809328"/>
          </a:xfrm>
        </p:spPr>
        <p:txBody>
          <a:bodyPr>
            <a:normAutofit/>
          </a:bodyPr>
          <a:lstStyle/>
          <a:p>
            <a:r>
              <a:rPr lang="pt-BR" sz="3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METODOLOGIA</a:t>
            </a:r>
            <a:endParaRPr lang="pt-BR" sz="4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8" name="Título 1"/>
          <p:cNvSpPr txBox="1">
            <a:spLocks/>
          </p:cNvSpPr>
          <p:nvPr/>
        </p:nvSpPr>
        <p:spPr>
          <a:xfrm>
            <a:off x="395536" y="1179512"/>
            <a:ext cx="7620000" cy="8093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t-BR" sz="3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1" name="Espaço Reservado para Conteúdo 2"/>
          <p:cNvSpPr>
            <a:spLocks noGrp="1"/>
          </p:cNvSpPr>
          <p:nvPr>
            <p:ph idx="1"/>
          </p:nvPr>
        </p:nvSpPr>
        <p:spPr>
          <a:xfrm>
            <a:off x="361032" y="1844825"/>
            <a:ext cx="4209625" cy="4248472"/>
          </a:xfrm>
        </p:spPr>
        <p:txBody>
          <a:bodyPr>
            <a:normAutofit/>
          </a:bodyPr>
          <a:lstStyle/>
          <a:p>
            <a:pPr>
              <a:buClr>
                <a:schemeClr val="tx1">
                  <a:lumMod val="65000"/>
                  <a:lumOff val="35000"/>
                </a:schemeClr>
              </a:buClr>
            </a:pPr>
            <a:r>
              <a:rPr lang="pt-B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Salvador, Bahia;</a:t>
            </a:r>
          </a:p>
          <a:p>
            <a:pPr>
              <a:buClr>
                <a:schemeClr val="tx1">
                  <a:lumMod val="65000"/>
                  <a:lumOff val="35000"/>
                </a:schemeClr>
              </a:buClr>
            </a:pPr>
            <a:r>
              <a:rPr lang="pt-B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706,8 km²;</a:t>
            </a:r>
          </a:p>
          <a:p>
            <a:pPr>
              <a:buClr>
                <a:schemeClr val="tx1">
                  <a:lumMod val="65000"/>
                  <a:lumOff val="35000"/>
                </a:schemeClr>
              </a:buClr>
            </a:pPr>
            <a:r>
              <a:rPr lang="pt-B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40% continental;</a:t>
            </a:r>
          </a:p>
          <a:p>
            <a:pPr>
              <a:buClr>
                <a:schemeClr val="tx1">
                  <a:lumMod val="65000"/>
                  <a:lumOff val="35000"/>
                </a:schemeClr>
              </a:buClr>
            </a:pPr>
            <a:r>
              <a:rPr lang="pt-B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3ª maior capital do país;</a:t>
            </a:r>
          </a:p>
          <a:p>
            <a:pPr>
              <a:buClr>
                <a:schemeClr val="tx1">
                  <a:lumMod val="65000"/>
                  <a:lumOff val="35000"/>
                </a:schemeClr>
              </a:buClr>
            </a:pPr>
            <a:r>
              <a:rPr lang="pt-B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2.921.087 habitantes.</a:t>
            </a:r>
          </a:p>
          <a:p>
            <a:endParaRPr lang="pt-BR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9" name="Título 1"/>
          <p:cNvSpPr txBox="1">
            <a:spLocks/>
          </p:cNvSpPr>
          <p:nvPr/>
        </p:nvSpPr>
        <p:spPr>
          <a:xfrm>
            <a:off x="547936" y="1331912"/>
            <a:ext cx="7620000" cy="8093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ÁREA DE ESTUDO</a:t>
            </a:r>
            <a:endParaRPr lang="pt-BR" sz="3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12" name="Imagem 11" descr="E:\PÓS GRADUAÇÃO BELAS ARTES\TCC\geomapa\aaa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7937" y="2002036"/>
            <a:ext cx="4733047" cy="3083148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CaixaDeTexto 12"/>
          <p:cNvSpPr txBox="1"/>
          <p:nvPr/>
        </p:nvSpPr>
        <p:spPr>
          <a:xfrm>
            <a:off x="4357937" y="5142487"/>
            <a:ext cx="47330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FONTE: ELABORADA PELA AUTORA COM BASE NA IMAGEM RETIRADA DA INFORMS - CONDER</a:t>
            </a:r>
          </a:p>
        </p:txBody>
      </p:sp>
    </p:spTree>
    <p:extLst>
      <p:ext uri="{BB962C8B-B14F-4D97-AF65-F5344CB8AC3E}">
        <p14:creationId xmlns:p14="http://schemas.microsoft.com/office/powerpoint/2010/main" val="2261130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0" y="-31204"/>
            <a:ext cx="9144000" cy="126876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 flipV="1">
            <a:off x="-2689" y="6462454"/>
            <a:ext cx="9146689" cy="4046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t-BR"/>
          </a:p>
        </p:txBody>
      </p:sp>
      <p:sp>
        <p:nvSpPr>
          <p:cNvPr id="14" name="Título 1"/>
          <p:cNvSpPr>
            <a:spLocks noGrp="1"/>
          </p:cNvSpPr>
          <p:nvPr>
            <p:ph type="title"/>
          </p:nvPr>
        </p:nvSpPr>
        <p:spPr>
          <a:xfrm>
            <a:off x="467544" y="0"/>
            <a:ext cx="7620000" cy="809328"/>
          </a:xfrm>
        </p:spPr>
        <p:txBody>
          <a:bodyPr>
            <a:normAutofit/>
          </a:bodyPr>
          <a:lstStyle/>
          <a:p>
            <a:r>
              <a:rPr lang="pt-BR" sz="3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SITUAÇÃO ATUAL</a:t>
            </a:r>
            <a:endParaRPr lang="pt-BR" sz="4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8" name="Título 1"/>
          <p:cNvSpPr txBox="1">
            <a:spLocks/>
          </p:cNvSpPr>
          <p:nvPr/>
        </p:nvSpPr>
        <p:spPr>
          <a:xfrm>
            <a:off x="395536" y="1179512"/>
            <a:ext cx="7620000" cy="8093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SALVADOR</a:t>
            </a:r>
            <a:endParaRPr lang="pt-BR" sz="3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1" name="Espaço Reservado para Conteúdo 2"/>
          <p:cNvSpPr>
            <a:spLocks noGrp="1"/>
          </p:cNvSpPr>
          <p:nvPr>
            <p:ph idx="1"/>
          </p:nvPr>
        </p:nvSpPr>
        <p:spPr>
          <a:xfrm>
            <a:off x="361031" y="1844825"/>
            <a:ext cx="8229600" cy="4248472"/>
          </a:xfrm>
        </p:spPr>
        <p:txBody>
          <a:bodyPr>
            <a:normAutofit/>
          </a:bodyPr>
          <a:lstStyle/>
          <a:p>
            <a:r>
              <a:rPr lang="pt-B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1.250,10 toneladas de material reciclável são depositados por dia no AMC (SALVADOR, 2012); </a:t>
            </a:r>
          </a:p>
          <a:p>
            <a:r>
              <a:rPr lang="pt-BR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1,25% da população urbana tem acesso a coleta seletiva porta a porta (SNIS, 2013);</a:t>
            </a:r>
          </a:p>
          <a:p>
            <a:r>
              <a:rPr lang="pt-BR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18 </a:t>
            </a:r>
            <a:r>
              <a:rPr lang="pt-B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cooperativas em parceria com a </a:t>
            </a:r>
            <a:r>
              <a:rPr lang="pt-BR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LIMPURB</a:t>
            </a:r>
            <a:r>
              <a:rPr lang="pt-B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.</a:t>
            </a:r>
            <a:endParaRPr lang="pt-BR" sz="2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endParaRPr lang="pt-BR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8409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0" y="-31204"/>
            <a:ext cx="9144000" cy="126876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 flipV="1">
            <a:off x="-2689" y="6462454"/>
            <a:ext cx="9146689" cy="4046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t-BR"/>
          </a:p>
        </p:txBody>
      </p:sp>
      <p:sp>
        <p:nvSpPr>
          <p:cNvPr id="14" name="Título 1"/>
          <p:cNvSpPr>
            <a:spLocks noGrp="1"/>
          </p:cNvSpPr>
          <p:nvPr>
            <p:ph type="title"/>
          </p:nvPr>
        </p:nvSpPr>
        <p:spPr>
          <a:xfrm>
            <a:off x="467544" y="0"/>
            <a:ext cx="7620000" cy="809328"/>
          </a:xfrm>
        </p:spPr>
        <p:txBody>
          <a:bodyPr>
            <a:normAutofit/>
          </a:bodyPr>
          <a:lstStyle/>
          <a:p>
            <a:r>
              <a:rPr lang="pt-BR" sz="3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SITUAÇÃO ATUAL</a:t>
            </a:r>
            <a:endParaRPr lang="pt-BR" sz="4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1" name="Espaço Reservado para Conteúdo 2"/>
          <p:cNvSpPr>
            <a:spLocks noGrp="1"/>
          </p:cNvSpPr>
          <p:nvPr>
            <p:ph idx="1"/>
          </p:nvPr>
        </p:nvSpPr>
        <p:spPr>
          <a:xfrm>
            <a:off x="361031" y="1844825"/>
            <a:ext cx="8229600" cy="4248472"/>
          </a:xfrm>
        </p:spPr>
        <p:txBody>
          <a:bodyPr>
            <a:normAutofit/>
          </a:bodyPr>
          <a:lstStyle/>
          <a:p>
            <a:r>
              <a:rPr lang="pt-B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Reciclagem </a:t>
            </a:r>
            <a:r>
              <a:rPr lang="pt-BR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- setor privado e Coleta - serviço </a:t>
            </a:r>
            <a:r>
              <a:rPr lang="pt-B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público</a:t>
            </a:r>
            <a:r>
              <a:rPr lang="pt-BR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;</a:t>
            </a:r>
          </a:p>
          <a:p>
            <a:r>
              <a:rPr lang="pt-BR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Sazonalidade;</a:t>
            </a:r>
            <a:endParaRPr lang="pt-BR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pt-B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Utilidade pública e discriminação;</a:t>
            </a:r>
          </a:p>
          <a:p>
            <a:r>
              <a:rPr lang="pt-B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Falta de direitos trabalhistas;</a:t>
            </a:r>
          </a:p>
          <a:p>
            <a:r>
              <a:rPr lang="pt-B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Percepção do risco reduzida pela sobrevivência;</a:t>
            </a:r>
          </a:p>
          <a:p>
            <a:r>
              <a:rPr lang="pt-BR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Marginalidade</a:t>
            </a:r>
            <a:r>
              <a:rPr lang="pt-B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pt-BR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X Protagonismo.</a:t>
            </a:r>
            <a:endParaRPr lang="pt-BR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8655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0" y="-31204"/>
            <a:ext cx="9144000" cy="126876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 flipV="1">
            <a:off x="-2689" y="6462454"/>
            <a:ext cx="9146689" cy="4046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t-BR"/>
          </a:p>
        </p:txBody>
      </p:sp>
      <p:sp>
        <p:nvSpPr>
          <p:cNvPr id="14" name="Título 1"/>
          <p:cNvSpPr>
            <a:spLocks noGrp="1"/>
          </p:cNvSpPr>
          <p:nvPr>
            <p:ph type="title"/>
          </p:nvPr>
        </p:nvSpPr>
        <p:spPr>
          <a:xfrm>
            <a:off x="467544" y="0"/>
            <a:ext cx="7620000" cy="809328"/>
          </a:xfrm>
        </p:spPr>
        <p:txBody>
          <a:bodyPr>
            <a:normAutofit/>
          </a:bodyPr>
          <a:lstStyle/>
          <a:p>
            <a:r>
              <a:rPr lang="pt-BR" sz="3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PROPOSTA</a:t>
            </a:r>
            <a:endParaRPr lang="pt-BR" sz="4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1" name="Espaço Reservado para Conteúdo 2"/>
          <p:cNvSpPr>
            <a:spLocks noGrp="1"/>
          </p:cNvSpPr>
          <p:nvPr>
            <p:ph idx="1"/>
          </p:nvPr>
        </p:nvSpPr>
        <p:spPr>
          <a:xfrm>
            <a:off x="361029" y="1844825"/>
            <a:ext cx="8675467" cy="4248472"/>
          </a:xfrm>
        </p:spPr>
        <p:txBody>
          <a:bodyPr>
            <a:noAutofit/>
          </a:bodyPr>
          <a:lstStyle/>
          <a:p>
            <a:r>
              <a:rPr lang="pt-B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Benefícios econômicos;</a:t>
            </a:r>
          </a:p>
          <a:p>
            <a:r>
              <a:rPr lang="pt-B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Benefícios ambientais associados à redução do consumo de energia;</a:t>
            </a:r>
          </a:p>
          <a:p>
            <a:r>
              <a:rPr lang="pt-B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Benefícios ambientais associados a redução da emissão de GEE;</a:t>
            </a:r>
          </a:p>
          <a:p>
            <a:r>
              <a:rPr lang="pt-B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MDL Aplicado à Redução de Emissões de Gases Gerados nas Áreas de Disposição Final de Resíduos Sólidos;</a:t>
            </a:r>
          </a:p>
          <a:p>
            <a:r>
              <a:rPr lang="pt-B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Disposição adequada no mercado de Crédito de </a:t>
            </a:r>
            <a:r>
              <a:rPr lang="pt-BR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Carbono.</a:t>
            </a:r>
            <a:endParaRPr lang="pt-BR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4857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0" y="-31204"/>
            <a:ext cx="9144000" cy="126876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 flipV="1">
            <a:off x="-2689" y="6462454"/>
            <a:ext cx="9146689" cy="4046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t-BR"/>
          </a:p>
        </p:txBody>
      </p:sp>
      <p:sp>
        <p:nvSpPr>
          <p:cNvPr id="14" name="Título 1"/>
          <p:cNvSpPr>
            <a:spLocks noGrp="1"/>
          </p:cNvSpPr>
          <p:nvPr>
            <p:ph type="title"/>
          </p:nvPr>
        </p:nvSpPr>
        <p:spPr>
          <a:xfrm>
            <a:off x="467544" y="0"/>
            <a:ext cx="7620000" cy="809328"/>
          </a:xfrm>
        </p:spPr>
        <p:txBody>
          <a:bodyPr>
            <a:normAutofit/>
          </a:bodyPr>
          <a:lstStyle/>
          <a:p>
            <a:r>
              <a:rPr lang="pt-BR" sz="3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RESULTADOS E DISCUSSÃO</a:t>
            </a:r>
            <a:endParaRPr lang="pt-BR" sz="4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8" name="Título 1"/>
          <p:cNvSpPr txBox="1">
            <a:spLocks/>
          </p:cNvSpPr>
          <p:nvPr/>
        </p:nvSpPr>
        <p:spPr>
          <a:xfrm>
            <a:off x="395536" y="1179512"/>
            <a:ext cx="7620000" cy="8093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t-BR" sz="3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1" name="Espaço Reservado para Conteúdo 2"/>
          <p:cNvSpPr>
            <a:spLocks noGrp="1"/>
          </p:cNvSpPr>
          <p:nvPr>
            <p:ph idx="1"/>
          </p:nvPr>
        </p:nvSpPr>
        <p:spPr>
          <a:xfrm>
            <a:off x="361029" y="1844825"/>
            <a:ext cx="8782971" cy="4248472"/>
          </a:xfrm>
        </p:spPr>
        <p:txBody>
          <a:bodyPr>
            <a:normAutofit lnSpcReduction="10000"/>
          </a:bodyPr>
          <a:lstStyle/>
          <a:p>
            <a:r>
              <a:rPr lang="pt-B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15 eventos/festas populares no primeiro semestre de 2015 além do carnaval;</a:t>
            </a:r>
          </a:p>
          <a:p>
            <a:r>
              <a:rPr lang="pt-B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5 maiores: 650,83 toneladas de resíduos;</a:t>
            </a:r>
          </a:p>
          <a:p>
            <a:r>
              <a:rPr lang="pt-B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34,25 t/dia;</a:t>
            </a:r>
          </a:p>
          <a:p>
            <a:r>
              <a:rPr lang="pt-B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Estimativa do carnaval 2015: 550mil turistas/visitantes em Salvador;</a:t>
            </a:r>
          </a:p>
          <a:p>
            <a:r>
              <a:rPr lang="pt-B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18 cooperativas;</a:t>
            </a:r>
          </a:p>
          <a:p>
            <a:r>
              <a:rPr lang="pt-BR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Aproximadamente 120,18 </a:t>
            </a:r>
            <a:r>
              <a:rPr lang="pt-B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toneladas de </a:t>
            </a:r>
            <a:r>
              <a:rPr lang="pt-BR" sz="2800">
                <a:solidFill>
                  <a:schemeClr val="tx1">
                    <a:lumMod val="65000"/>
                    <a:lumOff val="35000"/>
                  </a:schemeClr>
                </a:solidFill>
              </a:rPr>
              <a:t>resíduos </a:t>
            </a:r>
            <a:r>
              <a:rPr lang="pt-BR" sz="280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recicláveis</a:t>
            </a:r>
            <a:endParaRPr lang="pt-BR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endParaRPr lang="pt-BR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2841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0" y="-31204"/>
            <a:ext cx="9144000" cy="126876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 flipV="1">
            <a:off x="-2689" y="6462454"/>
            <a:ext cx="9146689" cy="4046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t-BR"/>
          </a:p>
        </p:txBody>
      </p:sp>
      <p:sp>
        <p:nvSpPr>
          <p:cNvPr id="14" name="Título 1"/>
          <p:cNvSpPr>
            <a:spLocks noGrp="1"/>
          </p:cNvSpPr>
          <p:nvPr>
            <p:ph type="title"/>
          </p:nvPr>
        </p:nvSpPr>
        <p:spPr>
          <a:xfrm>
            <a:off x="467544" y="0"/>
            <a:ext cx="7620000" cy="809328"/>
          </a:xfrm>
        </p:spPr>
        <p:txBody>
          <a:bodyPr>
            <a:normAutofit/>
          </a:bodyPr>
          <a:lstStyle/>
          <a:p>
            <a:r>
              <a:rPr lang="pt-BR" sz="3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RESULTADOS E DISCUSSÃO</a:t>
            </a:r>
            <a:endParaRPr lang="pt-BR" sz="4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8" name="Título 1"/>
          <p:cNvSpPr txBox="1">
            <a:spLocks/>
          </p:cNvSpPr>
          <p:nvPr/>
        </p:nvSpPr>
        <p:spPr>
          <a:xfrm>
            <a:off x="395536" y="1179512"/>
            <a:ext cx="7620000" cy="8093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t-BR" sz="3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9" name="Espaço Reservado para Conteúdo 2"/>
          <p:cNvSpPr>
            <a:spLocks noGrp="1"/>
          </p:cNvSpPr>
          <p:nvPr>
            <p:ph idx="1"/>
          </p:nvPr>
        </p:nvSpPr>
        <p:spPr>
          <a:xfrm>
            <a:off x="393265" y="1340768"/>
            <a:ext cx="8427208" cy="792088"/>
          </a:xfrm>
        </p:spPr>
        <p:txBody>
          <a:bodyPr>
            <a:normAutofit fontScale="85000" lnSpcReduction="20000"/>
          </a:bodyPr>
          <a:lstStyle/>
          <a:p>
            <a:pPr marL="114300" indent="0">
              <a:buNone/>
            </a:pPr>
            <a:r>
              <a:rPr lang="pt-BR" sz="33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MATERIAIS RECICLAVEIS COLETADOS POR TIPO DURANTES O CARNAVAL 2015</a:t>
            </a:r>
          </a:p>
          <a:p>
            <a:endParaRPr lang="pt-BR" dirty="0" smtClean="0"/>
          </a:p>
          <a:p>
            <a:endParaRPr lang="pt-BR" dirty="0"/>
          </a:p>
        </p:txBody>
      </p:sp>
      <p:pic>
        <p:nvPicPr>
          <p:cNvPr id="12" name="Imagem 1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784" y="2276873"/>
            <a:ext cx="8640960" cy="278252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85239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0" y="-31204"/>
            <a:ext cx="9144000" cy="126876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 flipV="1">
            <a:off x="-2689" y="6462454"/>
            <a:ext cx="9146689" cy="4046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t-BR"/>
          </a:p>
        </p:txBody>
      </p:sp>
      <p:sp>
        <p:nvSpPr>
          <p:cNvPr id="14" name="Título 1"/>
          <p:cNvSpPr>
            <a:spLocks noGrp="1"/>
          </p:cNvSpPr>
          <p:nvPr>
            <p:ph type="title"/>
          </p:nvPr>
        </p:nvSpPr>
        <p:spPr>
          <a:xfrm>
            <a:off x="467544" y="0"/>
            <a:ext cx="7620000" cy="809328"/>
          </a:xfrm>
        </p:spPr>
        <p:txBody>
          <a:bodyPr>
            <a:normAutofit/>
          </a:bodyPr>
          <a:lstStyle/>
          <a:p>
            <a:r>
              <a:rPr lang="pt-BR" sz="3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RESULTADOS E DISCUSSÃO</a:t>
            </a:r>
            <a:endParaRPr lang="pt-BR" sz="4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8" name="Título 1"/>
          <p:cNvSpPr txBox="1">
            <a:spLocks/>
          </p:cNvSpPr>
          <p:nvPr/>
        </p:nvSpPr>
        <p:spPr>
          <a:xfrm>
            <a:off x="395536" y="1179512"/>
            <a:ext cx="7620000" cy="8093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t-BR" sz="3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9" name="Espaço Reservado para Conteúdo 2"/>
          <p:cNvSpPr>
            <a:spLocks noGrp="1"/>
          </p:cNvSpPr>
          <p:nvPr>
            <p:ph idx="1"/>
          </p:nvPr>
        </p:nvSpPr>
        <p:spPr>
          <a:xfrm>
            <a:off x="393265" y="1340768"/>
            <a:ext cx="8427208" cy="792088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pt-BR" sz="33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RESUMO DA OPERAÇÃO CARNAVAL 2015</a:t>
            </a:r>
            <a:endParaRPr lang="pt-BR" sz="33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endParaRPr lang="pt-BR" dirty="0" smtClean="0"/>
          </a:p>
          <a:p>
            <a:endParaRPr lang="pt-BR" dirty="0"/>
          </a:p>
        </p:txBody>
      </p:sp>
      <p:pic>
        <p:nvPicPr>
          <p:cNvPr id="11" name="Imagem 10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048" y="2060849"/>
            <a:ext cx="4342609" cy="42138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Imagem 14" descr="E:\PÓS GRADUAÇÃO BELAS ARTES\TCC\FOTOS CARNAVAL 2015\PB160014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4115" y="2060849"/>
            <a:ext cx="1926076" cy="14415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Imagem 15" descr="E:\PÓS GRADUAÇÃO BELAS ARTES\TCC\FOTOS CARNAVAL 2015\PB160009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4115" y="4365104"/>
            <a:ext cx="1926076" cy="14415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Imagem 16" descr="E:\PÓS GRADUAÇÃO BELAS ARTES\TCC\FOTOS CARNAVAL 2015\projeto fundo limpo carnaval 01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8916" y="4365104"/>
            <a:ext cx="2151189" cy="1441553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Imagem 18" descr="E:\PÓS GRADUAÇÃO BELAS ARTES\TCC\FOTOS CARNAVAL 2015\projeto fundo limpo carnaval 04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7" y="2060849"/>
            <a:ext cx="2160240" cy="1441552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CaixaDeTexto 19"/>
          <p:cNvSpPr txBox="1"/>
          <p:nvPr/>
        </p:nvSpPr>
        <p:spPr>
          <a:xfrm>
            <a:off x="4818009" y="3618544"/>
            <a:ext cx="19232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FONTE: ELABORADA PELA AUTORA</a:t>
            </a:r>
          </a:p>
        </p:txBody>
      </p:sp>
      <p:sp>
        <p:nvSpPr>
          <p:cNvPr id="21" name="CaixaDeTexto 20"/>
          <p:cNvSpPr txBox="1"/>
          <p:nvPr/>
        </p:nvSpPr>
        <p:spPr>
          <a:xfrm>
            <a:off x="4814115" y="5922799"/>
            <a:ext cx="19232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FONTE: ELABORADA PELA AUTORA</a:t>
            </a:r>
          </a:p>
        </p:txBody>
      </p:sp>
      <p:sp>
        <p:nvSpPr>
          <p:cNvPr id="22" name="CaixaDeTexto 21"/>
          <p:cNvSpPr txBox="1"/>
          <p:nvPr/>
        </p:nvSpPr>
        <p:spPr>
          <a:xfrm>
            <a:off x="6876258" y="3587914"/>
            <a:ext cx="19232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FONTE: PROJETO FUNDO LIMPO</a:t>
            </a:r>
          </a:p>
        </p:txBody>
      </p:sp>
      <p:sp>
        <p:nvSpPr>
          <p:cNvPr id="23" name="CaixaDeTexto 22"/>
          <p:cNvSpPr txBox="1"/>
          <p:nvPr/>
        </p:nvSpPr>
        <p:spPr>
          <a:xfrm>
            <a:off x="6888918" y="5871985"/>
            <a:ext cx="19232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FONTE: PROJETO FUNDO LIMPO</a:t>
            </a:r>
          </a:p>
        </p:txBody>
      </p:sp>
    </p:spTree>
    <p:extLst>
      <p:ext uri="{BB962C8B-B14F-4D97-AF65-F5344CB8AC3E}">
        <p14:creationId xmlns:p14="http://schemas.microsoft.com/office/powerpoint/2010/main" val="4016703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0" y="-31204"/>
            <a:ext cx="9144000" cy="126876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 flipV="1">
            <a:off x="-2689" y="6462454"/>
            <a:ext cx="9146689" cy="4046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t-BR"/>
          </a:p>
        </p:txBody>
      </p:sp>
      <p:sp>
        <p:nvSpPr>
          <p:cNvPr id="14" name="Título 1"/>
          <p:cNvSpPr>
            <a:spLocks noGrp="1"/>
          </p:cNvSpPr>
          <p:nvPr>
            <p:ph type="title"/>
          </p:nvPr>
        </p:nvSpPr>
        <p:spPr>
          <a:xfrm>
            <a:off x="467544" y="0"/>
            <a:ext cx="7620000" cy="809328"/>
          </a:xfrm>
        </p:spPr>
        <p:txBody>
          <a:bodyPr>
            <a:normAutofit/>
          </a:bodyPr>
          <a:lstStyle/>
          <a:p>
            <a:r>
              <a:rPr lang="pt-BR" sz="3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RESULTADOS E DISCUSSÃO</a:t>
            </a:r>
            <a:endParaRPr lang="pt-BR" sz="4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8" name="Título 1"/>
          <p:cNvSpPr txBox="1">
            <a:spLocks/>
          </p:cNvSpPr>
          <p:nvPr/>
        </p:nvSpPr>
        <p:spPr>
          <a:xfrm>
            <a:off x="395536" y="1179512"/>
            <a:ext cx="7620000" cy="8093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t-BR" sz="3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9" name="Espaço Reservado para Conteúdo 2"/>
          <p:cNvSpPr>
            <a:spLocks noGrp="1"/>
          </p:cNvSpPr>
          <p:nvPr>
            <p:ph idx="1"/>
          </p:nvPr>
        </p:nvSpPr>
        <p:spPr>
          <a:xfrm>
            <a:off x="393265" y="1340768"/>
            <a:ext cx="8427208" cy="792088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pt-BR" sz="33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RESUMO DA OPERAÇÃO CARNAVAL 2015</a:t>
            </a:r>
            <a:endParaRPr lang="pt-BR" sz="33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endParaRPr lang="pt-BR" dirty="0" smtClean="0"/>
          </a:p>
          <a:p>
            <a:endParaRPr lang="pt-BR" dirty="0"/>
          </a:p>
        </p:txBody>
      </p:sp>
      <p:pic>
        <p:nvPicPr>
          <p:cNvPr id="24" name="Imagem 2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46" t="23068" r="29427" b="58967"/>
          <a:stretch/>
        </p:blipFill>
        <p:spPr bwMode="auto">
          <a:xfrm>
            <a:off x="5203576" y="2193433"/>
            <a:ext cx="2826893" cy="167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Imagem 2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43" y="1899267"/>
            <a:ext cx="4452549" cy="4320480"/>
          </a:xfrm>
          <a:prstGeom prst="rect">
            <a:avLst/>
          </a:prstGeom>
          <a:noFill/>
          <a:ln>
            <a:noFill/>
          </a:ln>
        </p:spPr>
      </p:pic>
      <p:sp>
        <p:nvSpPr>
          <p:cNvPr id="26" name="Retângulo 25"/>
          <p:cNvSpPr/>
          <p:nvPr/>
        </p:nvSpPr>
        <p:spPr>
          <a:xfrm>
            <a:off x="1" y="2939253"/>
            <a:ext cx="4625268" cy="688206"/>
          </a:xfrm>
          <a:prstGeom prst="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7" name="Retângulo 26"/>
          <p:cNvSpPr/>
          <p:nvPr/>
        </p:nvSpPr>
        <p:spPr>
          <a:xfrm>
            <a:off x="5365600" y="1958256"/>
            <a:ext cx="2111651" cy="201781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8" name="Retângulo 27"/>
          <p:cNvSpPr/>
          <p:nvPr/>
        </p:nvSpPr>
        <p:spPr>
          <a:xfrm>
            <a:off x="4695171" y="4132238"/>
            <a:ext cx="419731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1.659,48 TONELADAS DE RESÍDUOS SÓLIDOS COLETADOS</a:t>
            </a:r>
            <a:endParaRPr lang="pt-BR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4016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0" y="-31204"/>
            <a:ext cx="9144000" cy="126876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 flipV="1">
            <a:off x="-2689" y="6462454"/>
            <a:ext cx="9146689" cy="4046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t-BR"/>
          </a:p>
        </p:txBody>
      </p:sp>
      <p:sp>
        <p:nvSpPr>
          <p:cNvPr id="14" name="Título 1"/>
          <p:cNvSpPr>
            <a:spLocks noGrp="1"/>
          </p:cNvSpPr>
          <p:nvPr>
            <p:ph type="title"/>
          </p:nvPr>
        </p:nvSpPr>
        <p:spPr>
          <a:xfrm>
            <a:off x="467544" y="0"/>
            <a:ext cx="7620000" cy="809328"/>
          </a:xfrm>
        </p:spPr>
        <p:txBody>
          <a:bodyPr>
            <a:normAutofit/>
          </a:bodyPr>
          <a:lstStyle/>
          <a:p>
            <a:r>
              <a:rPr lang="pt-BR" sz="3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RESULTADOS E DISCUSSÃO</a:t>
            </a:r>
            <a:endParaRPr lang="pt-BR" sz="4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" name="Espaço Reservado para Conteúdo 2"/>
          <p:cNvSpPr txBox="1">
            <a:spLocks/>
          </p:cNvSpPr>
          <p:nvPr/>
        </p:nvSpPr>
        <p:spPr>
          <a:xfrm>
            <a:off x="323528" y="1772817"/>
            <a:ext cx="8424936" cy="41107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tx1">
                  <a:lumMod val="65000"/>
                  <a:lumOff val="35000"/>
                </a:schemeClr>
              </a:buClr>
            </a:pPr>
            <a:r>
              <a:rPr lang="pt-BR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1,10kg/</a:t>
            </a:r>
            <a:r>
              <a:rPr lang="pt-BR" sz="28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hab.dia</a:t>
            </a:r>
            <a:r>
              <a:rPr lang="pt-BR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;</a:t>
            </a:r>
          </a:p>
          <a:p>
            <a:pPr>
              <a:buClr>
                <a:schemeClr val="tx1">
                  <a:lumMod val="65000"/>
                  <a:lumOff val="35000"/>
                </a:schemeClr>
              </a:buClr>
            </a:pPr>
            <a:r>
              <a:rPr lang="pt-BR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0,79kg/dia (19h);</a:t>
            </a:r>
          </a:p>
          <a:p>
            <a:pPr>
              <a:buClr>
                <a:schemeClr val="tx1">
                  <a:lumMod val="65000"/>
                  <a:lumOff val="35000"/>
                </a:schemeClr>
              </a:buClr>
            </a:pPr>
            <a:r>
              <a:rPr lang="pt-BR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519.705 turistas/visitantes;</a:t>
            </a:r>
          </a:p>
          <a:p>
            <a:pPr>
              <a:buClr>
                <a:schemeClr val="tx1">
                  <a:lumMod val="65000"/>
                  <a:lumOff val="35000"/>
                </a:schemeClr>
              </a:buClr>
            </a:pPr>
            <a:r>
              <a:rPr lang="pt-BR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410,57 toneladas/dia;</a:t>
            </a:r>
          </a:p>
          <a:p>
            <a:pPr>
              <a:buClr>
                <a:schemeClr val="tx1">
                  <a:lumMod val="65000"/>
                  <a:lumOff val="35000"/>
                </a:schemeClr>
              </a:buClr>
            </a:pPr>
            <a:r>
              <a:rPr lang="pt-BR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LIMPURB: 1.659,48 toneladas no carnaval =237 toneladas/dia;</a:t>
            </a:r>
          </a:p>
          <a:p>
            <a:pPr>
              <a:buClr>
                <a:schemeClr val="tx1">
                  <a:lumMod val="65000"/>
                  <a:lumOff val="35000"/>
                </a:schemeClr>
              </a:buClr>
            </a:pPr>
            <a:r>
              <a:rPr lang="pt-BR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173,57 toneladas/dia???</a:t>
            </a:r>
          </a:p>
          <a:p>
            <a:endParaRPr lang="pt-BR" dirty="0" smtClean="0"/>
          </a:p>
          <a:p>
            <a:endParaRPr lang="pt-BR" dirty="0" smtClean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90235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0" y="-31204"/>
            <a:ext cx="9144000" cy="126876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 flipV="1">
            <a:off x="-2689" y="6462454"/>
            <a:ext cx="9146689" cy="4046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t-BR"/>
          </a:p>
        </p:txBody>
      </p:sp>
      <p:sp>
        <p:nvSpPr>
          <p:cNvPr id="14" name="Título 1"/>
          <p:cNvSpPr>
            <a:spLocks noGrp="1"/>
          </p:cNvSpPr>
          <p:nvPr>
            <p:ph type="title"/>
          </p:nvPr>
        </p:nvSpPr>
        <p:spPr>
          <a:xfrm>
            <a:off x="467544" y="0"/>
            <a:ext cx="7620000" cy="809328"/>
          </a:xfrm>
        </p:spPr>
        <p:txBody>
          <a:bodyPr>
            <a:normAutofit/>
          </a:bodyPr>
          <a:lstStyle/>
          <a:p>
            <a:r>
              <a:rPr lang="pt-BR" sz="3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RESULTADOS E DISCUSSÃO</a:t>
            </a:r>
            <a:endParaRPr lang="pt-BR" sz="4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" name="Espaço Reservado para Conteúdo 2"/>
          <p:cNvSpPr txBox="1">
            <a:spLocks/>
          </p:cNvSpPr>
          <p:nvPr/>
        </p:nvSpPr>
        <p:spPr>
          <a:xfrm>
            <a:off x="323528" y="1772817"/>
            <a:ext cx="8424936" cy="41107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tx1">
                  <a:lumMod val="65000"/>
                  <a:lumOff val="35000"/>
                </a:schemeClr>
              </a:buClr>
            </a:pPr>
            <a:r>
              <a:rPr lang="pt-B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Coleta direto na fonte;</a:t>
            </a:r>
          </a:p>
          <a:p>
            <a:pPr>
              <a:buClr>
                <a:schemeClr val="tx1">
                  <a:lumMod val="65000"/>
                  <a:lumOff val="35000"/>
                </a:schemeClr>
              </a:buClr>
            </a:pPr>
            <a:r>
              <a:rPr lang="pt-B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Sucata limpa;</a:t>
            </a:r>
          </a:p>
          <a:p>
            <a:pPr>
              <a:buClr>
                <a:schemeClr val="tx1">
                  <a:lumMod val="65000"/>
                  <a:lumOff val="35000"/>
                </a:schemeClr>
              </a:buClr>
            </a:pPr>
            <a:r>
              <a:rPr lang="pt-B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Carnaval 50% da média mensal;</a:t>
            </a:r>
          </a:p>
          <a:p>
            <a:pPr>
              <a:buClr>
                <a:schemeClr val="tx1">
                  <a:lumMod val="65000"/>
                  <a:lumOff val="35000"/>
                </a:schemeClr>
              </a:buClr>
            </a:pPr>
            <a:r>
              <a:rPr lang="pt-B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17 milhões de litros de cerveja/refrigerante;</a:t>
            </a:r>
          </a:p>
          <a:p>
            <a:pPr>
              <a:buClr>
                <a:schemeClr val="tx1">
                  <a:lumMod val="65000"/>
                  <a:lumOff val="35000"/>
                </a:schemeClr>
              </a:buClr>
            </a:pPr>
            <a:r>
              <a:rPr lang="pt-B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48 milhões de latinhas;</a:t>
            </a:r>
          </a:p>
          <a:p>
            <a:pPr>
              <a:buClr>
                <a:schemeClr val="tx1">
                  <a:lumMod val="65000"/>
                  <a:lumOff val="35000"/>
                </a:schemeClr>
              </a:buClr>
            </a:pPr>
            <a:r>
              <a:rPr lang="pt-B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Alumínio matéria prima mais procurada.</a:t>
            </a:r>
          </a:p>
          <a:p>
            <a:endParaRPr lang="pt-BR" dirty="0" smtClean="0"/>
          </a:p>
          <a:p>
            <a:endParaRPr lang="pt-BR" dirty="0" smtClean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90235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0" y="-31204"/>
            <a:ext cx="9144000" cy="126876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 flipV="1">
            <a:off x="-2689" y="6462454"/>
            <a:ext cx="9146689" cy="4046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t-BR"/>
          </a:p>
        </p:txBody>
      </p:sp>
      <p:sp>
        <p:nvSpPr>
          <p:cNvPr id="14" name="Título 1"/>
          <p:cNvSpPr>
            <a:spLocks noGrp="1"/>
          </p:cNvSpPr>
          <p:nvPr>
            <p:ph type="title"/>
          </p:nvPr>
        </p:nvSpPr>
        <p:spPr>
          <a:xfrm>
            <a:off x="467544" y="0"/>
            <a:ext cx="7620000" cy="809328"/>
          </a:xfrm>
        </p:spPr>
        <p:txBody>
          <a:bodyPr>
            <a:normAutofit/>
          </a:bodyPr>
          <a:lstStyle/>
          <a:p>
            <a:r>
              <a:rPr lang="pt-BR" sz="3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RESULTADOS E DISCUSSÃO</a:t>
            </a:r>
            <a:endParaRPr lang="pt-BR" sz="4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" name="Espaço Reservado para Conteúdo 2"/>
          <p:cNvSpPr txBox="1">
            <a:spLocks/>
          </p:cNvSpPr>
          <p:nvPr/>
        </p:nvSpPr>
        <p:spPr>
          <a:xfrm>
            <a:off x="323528" y="1772817"/>
            <a:ext cx="8424936" cy="41107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Potencializar a economia;</a:t>
            </a:r>
          </a:p>
          <a:p>
            <a:r>
              <a:rPr lang="pt-B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Desenvolvimento social;</a:t>
            </a:r>
          </a:p>
          <a:p>
            <a:r>
              <a:rPr lang="pt-B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Educação ambiental;</a:t>
            </a:r>
          </a:p>
          <a:p>
            <a:r>
              <a:rPr lang="pt-BR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Carnaval: evento apto e carente de praticas sustentáveis.</a:t>
            </a:r>
          </a:p>
          <a:p>
            <a:endParaRPr lang="pt-BR" dirty="0" smtClean="0"/>
          </a:p>
          <a:p>
            <a:endParaRPr lang="pt-BR" dirty="0" smtClean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7700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0" y="-31204"/>
            <a:ext cx="9144000" cy="126876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 flipV="1">
            <a:off x="-2689" y="6462454"/>
            <a:ext cx="9146689" cy="4046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t-BR"/>
          </a:p>
        </p:txBody>
      </p:sp>
      <p:sp>
        <p:nvSpPr>
          <p:cNvPr id="14" name="Título 1"/>
          <p:cNvSpPr>
            <a:spLocks noGrp="1"/>
          </p:cNvSpPr>
          <p:nvPr>
            <p:ph type="title"/>
          </p:nvPr>
        </p:nvSpPr>
        <p:spPr>
          <a:xfrm>
            <a:off x="467544" y="0"/>
            <a:ext cx="7620000" cy="809328"/>
          </a:xfrm>
        </p:spPr>
        <p:txBody>
          <a:bodyPr>
            <a:normAutofit/>
          </a:bodyPr>
          <a:lstStyle/>
          <a:p>
            <a:r>
              <a:rPr lang="pt-BR" sz="3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RESULTADOS E DISCUSSÃO</a:t>
            </a:r>
            <a:endParaRPr lang="pt-BR" sz="4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" name="Espaço Reservado para Conteúdo 2"/>
          <p:cNvSpPr txBox="1">
            <a:spLocks/>
          </p:cNvSpPr>
          <p:nvPr/>
        </p:nvSpPr>
        <p:spPr>
          <a:xfrm>
            <a:off x="323528" y="1772817"/>
            <a:ext cx="8424936" cy="4707904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33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GESTÃO INTEGRADA</a:t>
            </a:r>
          </a:p>
          <a:p>
            <a:pPr lvl="1"/>
            <a:r>
              <a:rPr lang="pt-BR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Contratação de catadores informais;</a:t>
            </a:r>
          </a:p>
          <a:p>
            <a:pPr lvl="1"/>
            <a:r>
              <a:rPr lang="pt-BR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Apoio dos órgãos públicos;</a:t>
            </a:r>
          </a:p>
          <a:p>
            <a:pPr lvl="1"/>
            <a:r>
              <a:rPr lang="pt-BR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Classe trabalhadora;</a:t>
            </a:r>
          </a:p>
          <a:p>
            <a:pPr lvl="1"/>
            <a:r>
              <a:rPr lang="pt-BR" dirty="0">
                <a:solidFill>
                  <a:schemeClr val="tx1">
                    <a:lumMod val="65000"/>
                    <a:lumOff val="35000"/>
                  </a:schemeClr>
                </a:solidFill>
              </a:rPr>
              <a:t>Visibilidade;</a:t>
            </a:r>
          </a:p>
          <a:p>
            <a:r>
              <a:rPr lang="pt-BR" sz="33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PRINCÍPIO POLUIDOR – PAGADOR</a:t>
            </a:r>
          </a:p>
          <a:p>
            <a:pPr lvl="1"/>
            <a:r>
              <a:rPr lang="pt-BR" dirty="0">
                <a:solidFill>
                  <a:schemeClr val="tx1">
                    <a:lumMod val="65000"/>
                    <a:lumOff val="35000"/>
                  </a:schemeClr>
                </a:solidFill>
              </a:rPr>
              <a:t>Fabricantes;</a:t>
            </a:r>
          </a:p>
          <a:p>
            <a:pPr lvl="1"/>
            <a:r>
              <a:rPr lang="pt-BR" dirty="0">
                <a:solidFill>
                  <a:schemeClr val="tx1">
                    <a:lumMod val="65000"/>
                    <a:lumOff val="35000"/>
                  </a:schemeClr>
                </a:solidFill>
              </a:rPr>
              <a:t>Distribuidores, fornecedores, comerciantes, blocos e camarotes;</a:t>
            </a:r>
          </a:p>
          <a:p>
            <a:pPr lvl="1"/>
            <a:r>
              <a:rPr lang="pt-BR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Cooperativas, associações e autônomos;</a:t>
            </a:r>
          </a:p>
          <a:p>
            <a:r>
              <a:rPr lang="pt-BR" sz="33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SERVIÇO AMBIENTAL URBANO</a:t>
            </a:r>
          </a:p>
          <a:p>
            <a:r>
              <a:rPr lang="pt-BR" sz="33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PODER PÚBLICO</a:t>
            </a:r>
          </a:p>
          <a:p>
            <a:pPr lvl="1"/>
            <a:r>
              <a:rPr lang="pt-BR" dirty="0">
                <a:solidFill>
                  <a:schemeClr val="tx1">
                    <a:lumMod val="65000"/>
                    <a:lumOff val="35000"/>
                  </a:schemeClr>
                </a:solidFill>
              </a:rPr>
              <a:t>LIMPURB faz a fiscalização da Operação Carnaval;</a:t>
            </a:r>
          </a:p>
          <a:p>
            <a:pPr lvl="1"/>
            <a:r>
              <a:rPr lang="pt-BR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CONSORCIO SSA responsável pela limpeza urbana - contratação ;</a:t>
            </a:r>
          </a:p>
          <a:p>
            <a:pPr lvl="1"/>
            <a:r>
              <a:rPr lang="pt-BR" dirty="0">
                <a:solidFill>
                  <a:schemeClr val="tx1">
                    <a:lumMod val="65000"/>
                    <a:lumOff val="35000"/>
                  </a:schemeClr>
                </a:solidFill>
              </a:rPr>
              <a:t>BATTRE, responsável pelo aterro se beneficiaria com a redução dos resíduos recicláveis no aterro.</a:t>
            </a:r>
          </a:p>
          <a:p>
            <a:pPr marL="114300" indent="0">
              <a:buNone/>
            </a:pPr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 smtClean="0"/>
          </a:p>
          <a:p>
            <a:endParaRPr lang="pt-BR" dirty="0" smtClean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28767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0" y="-31204"/>
            <a:ext cx="9144000" cy="126876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 flipV="1">
            <a:off x="-2689" y="6462454"/>
            <a:ext cx="9146689" cy="4046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t-BR"/>
          </a:p>
        </p:txBody>
      </p:sp>
      <p:sp>
        <p:nvSpPr>
          <p:cNvPr id="14" name="Título 1"/>
          <p:cNvSpPr>
            <a:spLocks noGrp="1"/>
          </p:cNvSpPr>
          <p:nvPr>
            <p:ph type="title"/>
          </p:nvPr>
        </p:nvSpPr>
        <p:spPr>
          <a:xfrm>
            <a:off x="467544" y="0"/>
            <a:ext cx="7620000" cy="809328"/>
          </a:xfrm>
        </p:spPr>
        <p:txBody>
          <a:bodyPr>
            <a:normAutofit/>
          </a:bodyPr>
          <a:lstStyle/>
          <a:p>
            <a:r>
              <a:rPr lang="pt-BR" sz="3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RESULTADOS E DISCUSSÃO</a:t>
            </a:r>
            <a:endParaRPr lang="pt-BR" sz="4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" name="Espaço Reservado para Conteúdo 2"/>
          <p:cNvSpPr txBox="1">
            <a:spLocks/>
          </p:cNvSpPr>
          <p:nvPr/>
        </p:nvSpPr>
        <p:spPr>
          <a:xfrm>
            <a:off x="323528" y="1772816"/>
            <a:ext cx="8424936" cy="4536504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3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Implementação da coleta seletiva;</a:t>
            </a:r>
          </a:p>
          <a:p>
            <a:r>
              <a:rPr lang="pt-BR" sz="3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Participação de cooperativas e outras formas de associações;</a:t>
            </a:r>
          </a:p>
          <a:p>
            <a:r>
              <a:rPr lang="pt-BR" sz="3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Art. 18 PNRS: município será priorizado ao acesso de recursos da União;</a:t>
            </a:r>
          </a:p>
          <a:p>
            <a:r>
              <a:rPr lang="pt-BR" sz="3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Benefícios socioeconômicos e ambientais;</a:t>
            </a:r>
          </a:p>
          <a:p>
            <a:r>
              <a:rPr lang="pt-BR" sz="3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Trabalho é </a:t>
            </a:r>
            <a:r>
              <a:rPr lang="pt-BR" sz="36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intersetorial</a:t>
            </a:r>
            <a:r>
              <a:rPr lang="pt-BR" sz="3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a produção de informação é de melhor qualidade;</a:t>
            </a:r>
          </a:p>
          <a:p>
            <a:r>
              <a:rPr lang="pt-BR" sz="3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Impulsionar outros projetos;</a:t>
            </a:r>
          </a:p>
          <a:p>
            <a:r>
              <a:rPr lang="pt-BR" sz="3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Potencial social: marginal à protagonista.</a:t>
            </a:r>
            <a:endParaRPr lang="pt-BR" sz="3200" dirty="0"/>
          </a:p>
          <a:p>
            <a:pPr marL="114300" indent="0">
              <a:buNone/>
            </a:pPr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 smtClean="0"/>
          </a:p>
          <a:p>
            <a:endParaRPr lang="pt-BR" dirty="0" smtClean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83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0" y="-31204"/>
            <a:ext cx="9144000" cy="126876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 flipV="1">
            <a:off x="-2689" y="6462454"/>
            <a:ext cx="9146689" cy="4046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t-BR"/>
          </a:p>
        </p:txBody>
      </p:sp>
      <p:sp>
        <p:nvSpPr>
          <p:cNvPr id="14" name="Título 1"/>
          <p:cNvSpPr>
            <a:spLocks noGrp="1"/>
          </p:cNvSpPr>
          <p:nvPr>
            <p:ph type="title"/>
          </p:nvPr>
        </p:nvSpPr>
        <p:spPr>
          <a:xfrm>
            <a:off x="611560" y="3573016"/>
            <a:ext cx="7620000" cy="809328"/>
          </a:xfrm>
        </p:spPr>
        <p:txBody>
          <a:bodyPr>
            <a:normAutofit/>
          </a:bodyPr>
          <a:lstStyle/>
          <a:p>
            <a:r>
              <a:rPr lang="pt-BR" sz="3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OBRIGADA!</a:t>
            </a:r>
            <a:endParaRPr lang="pt-BR" sz="4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8406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>
          <a:gsLst>
            <a:gs pos="0">
              <a:srgbClr val="006600"/>
            </a:gs>
            <a:gs pos="23000">
              <a:srgbClr val="99CC00"/>
            </a:gs>
            <a:gs pos="100000">
              <a:srgbClr val="CCFF99"/>
            </a:gs>
          </a:gsLst>
          <a:lin ang="5400000" scaled="0"/>
        </a:gra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1632</TotalTime>
  <Words>973</Words>
  <Application>Microsoft Office PowerPoint</Application>
  <PresentationFormat>Apresentação na tela (4:3)</PresentationFormat>
  <Paragraphs>167</Paragraphs>
  <Slides>24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24</vt:i4>
      </vt:variant>
    </vt:vector>
  </HeadingPairs>
  <TitlesOfParts>
    <vt:vector size="25" baseType="lpstr">
      <vt:lpstr>Tema do Office</vt:lpstr>
      <vt:lpstr>MECANISMO DE DESENVOLVIMENTO LIMPO EM SALVADOR:  A IMPORTÂNCIA DOS CATADORES DE RESÍDUOS SÓLIDOS RECICLÁVEIS </vt:lpstr>
      <vt:lpstr> OBJETIVO </vt:lpstr>
      <vt:lpstr>MARCO LEGAL</vt:lpstr>
      <vt:lpstr>REFERENCIAL TEÓRICO</vt:lpstr>
      <vt:lpstr>REFERENCIAL TEÓRICO</vt:lpstr>
      <vt:lpstr>REFERENCIAL TEÓRICO</vt:lpstr>
      <vt:lpstr>REFERENCIAL TEÓRICO</vt:lpstr>
      <vt:lpstr>REFERENCIAL TEÓRICO</vt:lpstr>
      <vt:lpstr>REFERENCIAL TEÓRICO</vt:lpstr>
      <vt:lpstr>METODOLOGIA</vt:lpstr>
      <vt:lpstr>METODOLOGIA</vt:lpstr>
      <vt:lpstr>SITUAÇÃO ATUAL</vt:lpstr>
      <vt:lpstr>SITUAÇÃO ATUAL</vt:lpstr>
      <vt:lpstr>PROPOSTA</vt:lpstr>
      <vt:lpstr>RESULTADOS E DISCUSSÃO</vt:lpstr>
      <vt:lpstr>RESULTADOS E DISCUSSÃO</vt:lpstr>
      <vt:lpstr>RESULTADOS E DISCUSSÃO</vt:lpstr>
      <vt:lpstr>RESULTADOS E DISCUSSÃO</vt:lpstr>
      <vt:lpstr>RESULTADOS E DISCUSSÃO</vt:lpstr>
      <vt:lpstr>RESULTADOS E DISCUSSÃO</vt:lpstr>
      <vt:lpstr>RESULTADOS E DISCUSSÃO</vt:lpstr>
      <vt:lpstr>RESULTADOS E DISCUSSÃO</vt:lpstr>
      <vt:lpstr>RESULTADOS E DISCUSSÃO</vt:lpstr>
      <vt:lpstr>OBRIGADA!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Marcela</dc:creator>
  <cp:lastModifiedBy>Marcela Magalhães</cp:lastModifiedBy>
  <cp:revision>88</cp:revision>
  <dcterms:created xsi:type="dcterms:W3CDTF">2016-01-26T11:18:54Z</dcterms:created>
  <dcterms:modified xsi:type="dcterms:W3CDTF">2016-05-19T00:39:20Z</dcterms:modified>
</cp:coreProperties>
</file>