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heme/themeOverride1.xml" ContentType="application/vnd.openxmlformats-officedocument.themeOverride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Override4.xml" ContentType="application/vnd.openxmlformats-officedocument.themeOverride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Override2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Default Extension="vml" ContentType="application/vnd.openxmlformats-officedocument.vmlDrawing"/>
  <Override PartName="/ppt/notesSlides/notesSlide20.xml" ContentType="application/vnd.openxmlformats-officedocument.presentationml.notesSlide+xml"/>
  <Default Extension="tiff" ContentType="image/tiff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Default Extension="wmf" ContentType="image/x-wmf"/>
  <Override PartName="/ppt/theme/themeOverride3.xml" ContentType="application/vnd.openxmlformats-officedocument.themeOverr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51"/>
  </p:notesMasterIdLst>
  <p:sldIdLst>
    <p:sldId id="256" r:id="rId2"/>
    <p:sldId id="675" r:id="rId3"/>
    <p:sldId id="728" r:id="rId4"/>
    <p:sldId id="718" r:id="rId5"/>
    <p:sldId id="719" r:id="rId6"/>
    <p:sldId id="798" r:id="rId7"/>
    <p:sldId id="785" r:id="rId8"/>
    <p:sldId id="786" r:id="rId9"/>
    <p:sldId id="790" r:id="rId10"/>
    <p:sldId id="787" r:id="rId11"/>
    <p:sldId id="788" r:id="rId12"/>
    <p:sldId id="789" r:id="rId13"/>
    <p:sldId id="812" r:id="rId14"/>
    <p:sldId id="791" r:id="rId15"/>
    <p:sldId id="800" r:id="rId16"/>
    <p:sldId id="799" r:id="rId17"/>
    <p:sldId id="806" r:id="rId18"/>
    <p:sldId id="807" r:id="rId19"/>
    <p:sldId id="830" r:id="rId20"/>
    <p:sldId id="831" r:id="rId21"/>
    <p:sldId id="832" r:id="rId22"/>
    <p:sldId id="808" r:id="rId23"/>
    <p:sldId id="809" r:id="rId24"/>
    <p:sldId id="829" r:id="rId25"/>
    <p:sldId id="827" r:id="rId26"/>
    <p:sldId id="810" r:id="rId27"/>
    <p:sldId id="833" r:id="rId28"/>
    <p:sldId id="834" r:id="rId29"/>
    <p:sldId id="784" r:id="rId30"/>
    <p:sldId id="776" r:id="rId31"/>
    <p:sldId id="754" r:id="rId32"/>
    <p:sldId id="779" r:id="rId33"/>
    <p:sldId id="693" r:id="rId34"/>
    <p:sldId id="694" r:id="rId35"/>
    <p:sldId id="695" r:id="rId36"/>
    <p:sldId id="696" r:id="rId37"/>
    <p:sldId id="697" r:id="rId38"/>
    <p:sldId id="698" r:id="rId39"/>
    <p:sldId id="700" r:id="rId40"/>
    <p:sldId id="783" r:id="rId41"/>
    <p:sldId id="817" r:id="rId42"/>
    <p:sldId id="818" r:id="rId43"/>
    <p:sldId id="819" r:id="rId44"/>
    <p:sldId id="821" r:id="rId45"/>
    <p:sldId id="823" r:id="rId46"/>
    <p:sldId id="822" r:id="rId47"/>
    <p:sldId id="824" r:id="rId48"/>
    <p:sldId id="804" r:id="rId49"/>
    <p:sldId id="713" r:id="rId50"/>
  </p:sldIdLst>
  <p:sldSz cx="9144000" cy="6858000" type="screen4x3"/>
  <p:notesSz cx="7099300" cy="10234613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000CC"/>
    <a:srgbClr val="005079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6765" autoAdjust="0"/>
    <p:restoredTop sz="86369" autoAdjust="0"/>
  </p:normalViewPr>
  <p:slideViewPr>
    <p:cSldViewPr snapToGrid="0">
      <p:cViewPr>
        <p:scale>
          <a:sx n="75" d="100"/>
          <a:sy n="75" d="100"/>
        </p:scale>
        <p:origin x="-1176" y="-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6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notesMaster" Target="notesMasters/notesMaster1.xml"/><Relationship Id="rId3" Type="http://schemas.openxmlformats.org/officeDocument/2006/relationships/slide" Target="slides/slide2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l">
              <a:defRPr sz="13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4021294" y="0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/>
          <a:lstStyle>
            <a:lvl1pPr algn="r">
              <a:defRPr sz="1300"/>
            </a:lvl1pPr>
          </a:lstStyle>
          <a:p>
            <a:pPr>
              <a:defRPr/>
            </a:pPr>
            <a:fld id="{2F1DC4B9-ECC2-491B-B7EF-B6713ED2FE7C}" type="datetimeFigureOut">
              <a:rPr lang="en-US"/>
              <a:pPr>
                <a:defRPr/>
              </a:pPr>
              <a:t>5/18/2016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8350"/>
            <a:ext cx="5114925" cy="3836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48" tIns="49524" rIns="99048" bIns="49524" rtlCol="0" anchor="ctr"/>
          <a:lstStyle/>
          <a:p>
            <a:pPr lvl="0"/>
            <a:endParaRPr lang="pt-BR" noProof="0" smtClean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709930" y="4861441"/>
            <a:ext cx="5679440" cy="4605576"/>
          </a:xfrm>
          <a:prstGeom prst="rect">
            <a:avLst/>
          </a:prstGeom>
        </p:spPr>
        <p:txBody>
          <a:bodyPr vert="horz" lIns="99048" tIns="49524" rIns="99048" bIns="49524" rtlCol="0">
            <a:normAutofit/>
          </a:bodyPr>
          <a:lstStyle/>
          <a:p>
            <a:pPr lvl="0"/>
            <a:r>
              <a:rPr lang="pt-BR" noProof="0" smtClean="0"/>
              <a:t>Clique para editar os estilos do texto mestre</a:t>
            </a:r>
          </a:p>
          <a:p>
            <a:pPr lvl="1"/>
            <a:r>
              <a:rPr lang="pt-BR" noProof="0" smtClean="0"/>
              <a:t>Segundo nível</a:t>
            </a:r>
          </a:p>
          <a:p>
            <a:pPr lvl="2"/>
            <a:r>
              <a:rPr lang="pt-BR" noProof="0" smtClean="0"/>
              <a:t>Terceiro nível</a:t>
            </a:r>
          </a:p>
          <a:p>
            <a:pPr lvl="3"/>
            <a:r>
              <a:rPr lang="pt-BR" noProof="0" smtClean="0"/>
              <a:t>Quarto nível</a:t>
            </a:r>
          </a:p>
          <a:p>
            <a:pPr lvl="4"/>
            <a:r>
              <a:rPr 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4021294" y="9721106"/>
            <a:ext cx="3076363" cy="511731"/>
          </a:xfrm>
          <a:prstGeom prst="rect">
            <a:avLst/>
          </a:prstGeom>
        </p:spPr>
        <p:txBody>
          <a:bodyPr vert="horz" lIns="99048" tIns="49524" rIns="99048" bIns="49524" rtlCol="0" anchor="b"/>
          <a:lstStyle>
            <a:lvl1pPr algn="r">
              <a:defRPr sz="1300"/>
            </a:lvl1pPr>
          </a:lstStyle>
          <a:p>
            <a:pPr>
              <a:defRPr/>
            </a:pPr>
            <a:fld id="{26958E7E-7328-4C74-B2DD-5E58EA02FDDB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58150857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Espaço Reservado para Anotações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  <p:sp>
        <p:nvSpPr>
          <p:cNvPr id="33796" name="Espaço Reservado para Número de Slide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E8B58A9-0DD4-4234-AA56-88D2900B738D}" type="slidenum">
              <a:rPr lang="pt-BR" smtClean="0"/>
              <a:pPr/>
              <a:t>1</a:t>
            </a:fld>
            <a:endParaRPr lang="pt-B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2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3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4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5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6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7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8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9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B01C2E7-156A-46E1-82EB-BDB6CB75D8AC}" type="slidenum">
              <a:rPr lang="en-GB" altLang="en-GB" smtClean="0">
                <a:latin typeface="Arial" pitchFamily="34" charset="0"/>
              </a:rPr>
              <a:pPr/>
              <a:t>10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386D5D1-C5B6-4E8F-A39A-941836965F33}" type="slidenum">
              <a:rPr lang="en-GB" altLang="en-GB" smtClean="0">
                <a:latin typeface="Arial" pitchFamily="34" charset="0"/>
              </a:rPr>
              <a:pPr/>
              <a:t>11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12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13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14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Espaço Reservado para Imagem de Slide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Espaço Reservado para Anotações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  <p:sp>
        <p:nvSpPr>
          <p:cNvPr id="39940" name="Espaço Reservado para Número de Slide 3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  <p:txBody>
          <a:bodyPr/>
          <a:lstStyle>
            <a:lvl1pPr>
              <a:defRPr sz="2600">
                <a:solidFill>
                  <a:schemeClr val="tx1"/>
                </a:solidFill>
                <a:latin typeface="Times New Roman" pitchFamily="18" charset="0"/>
              </a:defRPr>
            </a:lvl1pPr>
            <a:lvl2pPr marL="804763" indent="-309524">
              <a:defRPr sz="2600">
                <a:solidFill>
                  <a:schemeClr val="tx1"/>
                </a:solidFill>
                <a:latin typeface="Times New Roman" pitchFamily="18" charset="0"/>
              </a:defRPr>
            </a:lvl2pPr>
            <a:lvl3pPr marL="1238098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3pPr>
            <a:lvl4pPr marL="1733337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4pPr>
            <a:lvl5pPr marL="2228576" indent="-247620">
              <a:defRPr sz="2600">
                <a:solidFill>
                  <a:schemeClr val="tx1"/>
                </a:solidFill>
                <a:latin typeface="Times New Roman" pitchFamily="18" charset="0"/>
              </a:defRPr>
            </a:lvl5pPr>
            <a:lvl6pPr marL="2723815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6pPr>
            <a:lvl7pPr marL="3219054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7pPr>
            <a:lvl8pPr marL="3714293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8pPr>
            <a:lvl9pPr marL="4209532" indent="-247620" eaLnBrk="0" fontAlgn="base" hangingPunct="0">
              <a:spcBef>
                <a:spcPct val="0"/>
              </a:spcBef>
              <a:spcAft>
                <a:spcPct val="0"/>
              </a:spcAft>
              <a:defRPr sz="26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fld id="{F33D990A-0774-4E06-B760-3357B2BDEA1D}" type="slidenum">
              <a:rPr lang="pt-BR" altLang="pt-BR" sz="1300"/>
              <a:pPr/>
              <a:t>15</a:t>
            </a:fld>
            <a:endParaRPr lang="pt-BR" altLang="pt-BR" sz="130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16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17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18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20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21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22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23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24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25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26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27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03FEBDA-8072-4E58-8961-0E6107F5715C}" type="slidenum">
              <a:rPr lang="en-GB" altLang="en-GB" smtClean="0">
                <a:latin typeface="Arial" pitchFamily="34" charset="0"/>
              </a:rPr>
              <a:pPr/>
              <a:t>28</a:t>
            </a:fld>
            <a:endParaRPr lang="en-GB" altLang="en-GB" smtClean="0">
              <a:latin typeface="Arial" pitchFamily="34" charset="0"/>
            </a:endParaRPr>
          </a:p>
        </p:txBody>
      </p:sp>
      <p:sp>
        <p:nvSpPr>
          <p:cNvPr id="5427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54791" y="5117307"/>
            <a:ext cx="5206153" cy="4603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pt-BR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29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31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32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F8A31CA-0994-47C7-AA5E-10E48F0D6196}" type="slidenum">
              <a:rPr lang="pt-BR" smtClean="0"/>
              <a:pPr>
                <a:defRPr/>
              </a:pPr>
              <a:t>45</a:t>
            </a:fld>
            <a:endParaRPr lang="pt-BR" smtClean="0"/>
          </a:p>
        </p:txBody>
      </p:sp>
      <p:sp>
        <p:nvSpPr>
          <p:cNvPr id="307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pt-B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os estilos do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523DC-20CF-4E8F-A253-9E0AA66768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9967660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D381C9-1CFF-4F14-A66B-2F267F01BC7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13827386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523DC-20CF-4E8F-A253-9E0AA66768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209229540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523DC-20CF-4E8F-A253-9E0AA667682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xmlns="" val="39340751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D22E0-FA00-463E-8110-A00FD03B537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D22E0-FA00-463E-8110-A00FD03B537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2D22E0-FA00-463E-8110-A00FD03B5374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01A Isoil log RGB"/>
          <p:cNvPicPr>
            <a:picLocks noChangeAspect="1" noChangeArrowheads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780213" y="5902325"/>
            <a:ext cx="19558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25"/>
          <p:cNvPicPr>
            <a:picLocks noChangeAspect="1" noChangeArrowheads="1"/>
          </p:cNvPicPr>
          <p:nvPr userDrawn="1"/>
        </p:nvPicPr>
        <p:blipFill>
          <a:blip r:embed="rId3"/>
          <a:srcRect/>
          <a:stretch>
            <a:fillRect/>
          </a:stretch>
        </p:blipFill>
        <p:spPr bwMode="auto">
          <a:xfrm>
            <a:off x="1593850" y="150813"/>
            <a:ext cx="5049838" cy="661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4" name="Group 15"/>
          <p:cNvGrpSpPr>
            <a:grpSpLocks/>
          </p:cNvGrpSpPr>
          <p:nvPr userDrawn="1"/>
        </p:nvGrpSpPr>
        <p:grpSpPr bwMode="auto">
          <a:xfrm>
            <a:off x="0" y="739775"/>
            <a:ext cx="8810625" cy="1954213"/>
            <a:chOff x="0" y="481"/>
            <a:chExt cx="5550" cy="1231"/>
          </a:xfrm>
        </p:grpSpPr>
        <p:sp>
          <p:nvSpPr>
            <p:cNvPr id="5" name="Line 16"/>
            <p:cNvSpPr>
              <a:spLocks noChangeShapeType="1"/>
            </p:cNvSpPr>
            <p:nvPr/>
          </p:nvSpPr>
          <p:spPr bwMode="auto">
            <a:xfrm>
              <a:off x="0" y="481"/>
              <a:ext cx="5546" cy="0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  <p:sp>
          <p:nvSpPr>
            <p:cNvPr id="6" name="Line 17"/>
            <p:cNvSpPr>
              <a:spLocks noChangeShapeType="1"/>
            </p:cNvSpPr>
            <p:nvPr/>
          </p:nvSpPr>
          <p:spPr bwMode="auto">
            <a:xfrm flipV="1">
              <a:off x="5550" y="481"/>
              <a:ext cx="0" cy="1231"/>
            </a:xfrm>
            <a:prstGeom prst="line">
              <a:avLst/>
            </a:prstGeom>
            <a:noFill/>
            <a:ln w="19050">
              <a:solidFill>
                <a:srgbClr val="0000FF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pt-BR"/>
            </a:p>
          </p:txBody>
        </p:sp>
      </p:grpSp>
      <p:sp>
        <p:nvSpPr>
          <p:cNvPr id="7" name="Text Box 18"/>
          <p:cNvSpPr txBox="1">
            <a:spLocks noChangeArrowheads="1"/>
          </p:cNvSpPr>
          <p:nvPr userDrawn="1"/>
        </p:nvSpPr>
        <p:spPr bwMode="auto">
          <a:xfrm>
            <a:off x="61913" y="520700"/>
            <a:ext cx="86868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it-IT" sz="1200">
                <a:solidFill>
                  <a:srgbClr val="0000FF"/>
                </a:solidFill>
              </a:rPr>
              <a:t>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</a:t>
            </a:r>
            <a:r>
              <a:rPr lang="it-IT" sz="1200">
                <a:solidFill>
                  <a:srgbClr val="0000FF"/>
                </a:solidFill>
              </a:rPr>
              <a:t> NEXT FLOWIZ</a:t>
            </a:r>
            <a:r>
              <a:rPr lang="it-IT" sz="1000" baseline="30000">
                <a:solidFill>
                  <a:srgbClr val="0000FF"/>
                </a:solidFill>
              </a:rPr>
              <a:t>TM </a:t>
            </a:r>
            <a:r>
              <a:rPr lang="it-IT" sz="1200">
                <a:solidFill>
                  <a:srgbClr val="0000FF"/>
                </a:solidFill>
              </a:rPr>
              <a:t>NEXT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os estilos do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6E19467C-8356-431C-965E-8729EE554CD0}" type="datetimeFigureOut">
              <a:rPr lang="fr-FR" smtClean="0"/>
              <a:pPr>
                <a:defRPr/>
              </a:pPr>
              <a:t>18/05/2016</a:t>
            </a:fld>
            <a:endParaRPr lang="fr-CA"/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23D4423B-E35C-4920-BE7A-A171AFDC4CD7}" type="slidenum">
              <a:rPr lang="fr-CA" smtClean="0"/>
              <a:pPr>
                <a:defRPr/>
              </a:pPr>
              <a:t>‹nº›</a:t>
            </a:fld>
            <a:endParaRPr lang="fr-CA"/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estilo do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Text Box 9"/>
          <p:cNvSpPr txBox="1">
            <a:spLocks noChangeArrowheads="1"/>
          </p:cNvSpPr>
          <p:nvPr userDrawn="1"/>
        </p:nvSpPr>
        <p:spPr bwMode="auto">
          <a:xfrm>
            <a:off x="0" y="6304002"/>
            <a:ext cx="1473200" cy="5539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pt-BR" sz="1200" dirty="0" smtClean="0">
              <a:solidFill>
                <a:schemeClr val="tx1"/>
              </a:solidFill>
              <a:effectLst>
                <a:outerShdw blurRad="38100" dist="38100" dir="2700000" algn="tl">
                  <a:srgbClr val="C0C0C0"/>
                </a:outerShdw>
              </a:effectLst>
              <a:cs typeface="+mn-cs"/>
            </a:endParaRPr>
          </a:p>
          <a:p>
            <a:pPr>
              <a:spcBef>
                <a:spcPct val="50000"/>
              </a:spcBef>
              <a:defRPr/>
            </a:pPr>
            <a:r>
              <a:rPr lang="pt-BR" sz="1200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cs typeface="+mn-cs"/>
              </a:rPr>
              <a:t>M.:Ir.:C.:T.:M.:R.:</a:t>
            </a:r>
            <a:endParaRPr lang="it-IT" sz="1000" dirty="0">
              <a:solidFill>
                <a:schemeClr val="tx1"/>
              </a:solidFill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4" r:id="rId13"/>
    <p:sldLayoutId id="2147483675" r:id="rId14"/>
    <p:sldLayoutId id="2147483676" r:id="rId15"/>
    <p:sldLayoutId id="2147483677" r:id="rId16"/>
    <p:sldLayoutId id="2147483678" r:id="rId17"/>
    <p:sldLayoutId id="2147483679" r:id="rId18"/>
    <p:sldLayoutId id="2147483680" r:id="rId19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1.xml"/><Relationship Id="rId5" Type="http://schemas.openxmlformats.org/officeDocument/2006/relationships/image" Target="../media/image5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2.xml"/><Relationship Id="rId5" Type="http://schemas.openxmlformats.org/officeDocument/2006/relationships/image" Target="../media/image10.gif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12.xml"/><Relationship Id="rId1" Type="http://schemas.openxmlformats.org/officeDocument/2006/relationships/themeOverride" Target="../theme/themeOverride4.xml"/><Relationship Id="rId5" Type="http://schemas.openxmlformats.org/officeDocument/2006/relationships/image" Target="../media/image5.jpeg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5.jpe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5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5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8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28.jpeg"/><Relationship Id="rId5" Type="http://schemas.openxmlformats.org/officeDocument/2006/relationships/oleObject" Target="../embeddings/oleObject1.bin"/><Relationship Id="rId4" Type="http://schemas.openxmlformats.org/officeDocument/2006/relationships/image" Target="../media/image27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5.jpeg"/><Relationship Id="rId4" Type="http://schemas.openxmlformats.org/officeDocument/2006/relationships/image" Target="../media/image30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0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hyperlink" Target="Aplica&#231;&#245;es%20Pr&#225;ticas%20usando%20EPANET.pptx" TargetMode="External"/><Relationship Id="rId7" Type="http://schemas.openxmlformats.org/officeDocument/2006/relationships/image" Target="../media/image4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46.jpeg"/><Relationship Id="rId5" Type="http://schemas.openxmlformats.org/officeDocument/2006/relationships/image" Target="../media/image45.jpeg"/><Relationship Id="rId4" Type="http://schemas.openxmlformats.org/officeDocument/2006/relationships/image" Target="../media/image44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49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gif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jpe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tif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tiff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5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5.jpeg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64.png"/><Relationship Id="rId4" Type="http://schemas.openxmlformats.org/officeDocument/2006/relationships/image" Target="../media/image63.jpe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3" Type="http://schemas.openxmlformats.org/officeDocument/2006/relationships/image" Target="../media/image66.jpeg"/><Relationship Id="rId7" Type="http://schemas.openxmlformats.org/officeDocument/2006/relationships/image" Target="../media/image7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9.png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2.tif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tiff"/><Relationship Id="rId7" Type="http://schemas.openxmlformats.org/officeDocument/2006/relationships/image" Target="../media/image6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9.tiff"/><Relationship Id="rId5" Type="http://schemas.openxmlformats.org/officeDocument/2006/relationships/image" Target="../media/image75.tiff"/><Relationship Id="rId4" Type="http://schemas.openxmlformats.org/officeDocument/2006/relationships/image" Target="../media/image74.tif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7.tiff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tif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9.tiff"/><Relationship Id="rId5" Type="http://schemas.openxmlformats.org/officeDocument/2006/relationships/image" Target="../media/image78.tiff"/><Relationship Id="rId4" Type="http://schemas.openxmlformats.org/officeDocument/2006/relationships/image" Target="../media/image57.tif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8.jpeg"/><Relationship Id="rId4" Type="http://schemas.openxmlformats.org/officeDocument/2006/relationships/image" Target="../media/image67.jpeg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jpeg"/><Relationship Id="rId3" Type="http://schemas.openxmlformats.org/officeDocument/2006/relationships/image" Target="../media/image5.jpeg"/><Relationship Id="rId7" Type="http://schemas.openxmlformats.org/officeDocument/2006/relationships/image" Target="../media/image8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2.jpeg"/><Relationship Id="rId5" Type="http://schemas.openxmlformats.org/officeDocument/2006/relationships/image" Target="../media/image81.jpeg"/><Relationship Id="rId4" Type="http://schemas.openxmlformats.org/officeDocument/2006/relationships/image" Target="../media/image80.jpeg"/><Relationship Id="rId9" Type="http://schemas.openxmlformats.org/officeDocument/2006/relationships/image" Target="../media/image85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jpeg"/><Relationship Id="rId3" Type="http://schemas.openxmlformats.org/officeDocument/2006/relationships/image" Target="../media/image86.jpeg"/><Relationship Id="rId7" Type="http://schemas.openxmlformats.org/officeDocument/2006/relationships/image" Target="../media/image9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jpeg"/><Relationship Id="rId10" Type="http://schemas.openxmlformats.org/officeDocument/2006/relationships/image" Target="../media/image93.png"/><Relationship Id="rId4" Type="http://schemas.openxmlformats.org/officeDocument/2006/relationships/image" Target="../media/image87.jpeg"/><Relationship Id="rId9" Type="http://schemas.openxmlformats.org/officeDocument/2006/relationships/image" Target="../media/image92.jpeg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CaixaDeTexto 4"/>
          <p:cNvSpPr txBox="1">
            <a:spLocks noChangeArrowheads="1"/>
          </p:cNvSpPr>
          <p:nvPr/>
        </p:nvSpPr>
        <p:spPr bwMode="auto">
          <a:xfrm>
            <a:off x="2982381" y="5511237"/>
            <a:ext cx="3429024" cy="3719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MAIO DE 2016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>
            <a:off x="292100" y="546100"/>
            <a:ext cx="8851900" cy="1371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327399" y="731838"/>
            <a:ext cx="2736117" cy="1389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tângulo 7"/>
          <p:cNvSpPr/>
          <p:nvPr/>
        </p:nvSpPr>
        <p:spPr>
          <a:xfrm>
            <a:off x="2971800" y="3818572"/>
            <a:ext cx="3454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pt-BR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ctr"/>
            <a:r>
              <a:rPr lang="pt-BR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Eng. Gustavo Lamon</a:t>
            </a:r>
          </a:p>
          <a:p>
            <a:pPr algn="ctr"/>
            <a:endParaRPr lang="pt-BR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aixaDeTexto 4"/>
          <p:cNvSpPr txBox="1">
            <a:spLocks noChangeArrowheads="1"/>
          </p:cNvSpPr>
          <p:nvPr/>
        </p:nvSpPr>
        <p:spPr bwMode="auto">
          <a:xfrm>
            <a:off x="711200" y="2463969"/>
            <a:ext cx="7721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pt-BR" dirty="0" smtClean="0">
                <a:ln w="1905"/>
                <a:solidFill>
                  <a:srgbClr val="00507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46° ASSEMBLEIA NACIONAL DA ASSEMAE</a:t>
            </a:r>
          </a:p>
          <a:p>
            <a:pPr algn="ctr">
              <a:lnSpc>
                <a:spcPct val="150000"/>
              </a:lnSpc>
            </a:pPr>
            <a:r>
              <a:rPr lang="pt-BR" dirty="0" smtClean="0">
                <a:ln w="1905"/>
                <a:solidFill>
                  <a:srgbClr val="005079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Tecnologia ao Combate às Perdas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11"/>
          <p:cNvSpPr txBox="1">
            <a:spLocks noChangeArrowheads="1"/>
          </p:cNvSpPr>
          <p:nvPr/>
        </p:nvSpPr>
        <p:spPr bwMode="auto">
          <a:xfrm>
            <a:off x="495384" y="1507922"/>
            <a:ext cx="8356903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DE ÁGUA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20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4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Tópicos abordados NESTA APRESENTAÇÃO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851561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86267" y="1219768"/>
            <a:ext cx="5445819" cy="1713932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pic>
        <p:nvPicPr>
          <p:cNvPr id="17410" name="Picture 2" descr="http://w3.i.uol.com.br/Wap/2010/04/13/midia-indoor-agua-lavar-mao-maos-higiene-limpo-limpar-cuidado-frescor-saude-saudavel-umido-pele-espirra-gripe-resfriado-lavagem-molhado-prevencao-prevenir-1271180163232_720x57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60323" y="2963887"/>
            <a:ext cx="4497705" cy="359534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0292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42060" y="1507565"/>
            <a:ext cx="6853740" cy="384820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" name="CaixaDeTexto 1"/>
          <p:cNvSpPr txBox="1"/>
          <p:nvPr/>
        </p:nvSpPr>
        <p:spPr>
          <a:xfrm>
            <a:off x="1242060" y="5403018"/>
            <a:ext cx="68537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Índices de perdas de faturamento segundo as grandes regiões e 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Brasil - Fonte: Trata Brasil (2010).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6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21716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sp>
        <p:nvSpPr>
          <p:cNvPr id="2" name="CaixaDeTexto 1"/>
          <p:cNvSpPr txBox="1"/>
          <p:nvPr/>
        </p:nvSpPr>
        <p:spPr>
          <a:xfrm>
            <a:off x="1242059" y="5403018"/>
            <a:ext cx="69788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Índices de perdas de faturamento segundo os estados e o </a:t>
            </a:r>
            <a:r>
              <a:rPr 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Brasil Fonte: Trata Brasil (2010).</a:t>
            </a:r>
            <a:endParaRPr lang="pt-BR" sz="16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74739" y="1707181"/>
            <a:ext cx="6946218" cy="365664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Imagem 5" descr="ISOIL LAMO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9724081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sp>
        <p:nvSpPr>
          <p:cNvPr id="9" name="CaixaDeTexto 11"/>
          <p:cNvSpPr txBox="1">
            <a:spLocks noChangeArrowheads="1"/>
          </p:cNvSpPr>
          <p:nvPr/>
        </p:nvSpPr>
        <p:spPr bwMode="auto">
          <a:xfrm>
            <a:off x="383177" y="1763374"/>
            <a:ext cx="8356903" cy="1642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285750" indent="-285750" algn="ctr">
              <a:lnSpc>
                <a:spcPct val="150000"/>
              </a:lnSpc>
              <a:defRPr/>
            </a:pPr>
            <a:r>
              <a:rPr lang="pt-BR" sz="3600" b="1" dirty="0" smtClean="0">
                <a:solidFill>
                  <a:srgbClr val="0000CC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SERÁ QUE PODEMOS CONFIAR NESTES NÚMEROS?</a:t>
            </a:r>
          </a:p>
        </p:txBody>
      </p:sp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 descr="http://pwrinfo.com/cartoon-drawing-course/images/drawing_people5.gif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88930" y="3892594"/>
            <a:ext cx="1066800" cy="2466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/>
          <p:nvPr/>
        </p:nvSpPr>
        <p:spPr>
          <a:xfrm>
            <a:off x="4445000" y="3721100"/>
            <a:ext cx="2095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r>
              <a:rPr lang="pt-BR" sz="28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r>
              <a:rPr lang="pt-BR" sz="32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r>
              <a:rPr lang="pt-BR" sz="3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pt-BR" sz="28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96874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sp>
        <p:nvSpPr>
          <p:cNvPr id="9" name="CaixaDeTexto 11"/>
          <p:cNvSpPr txBox="1">
            <a:spLocks noChangeArrowheads="1"/>
          </p:cNvSpPr>
          <p:nvPr/>
        </p:nvSpPr>
        <p:spPr bwMode="auto">
          <a:xfrm>
            <a:off x="330201" y="1141074"/>
            <a:ext cx="85622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285750" indent="-285750" algn="just">
              <a:lnSpc>
                <a:spcPct val="150000"/>
              </a:lnSpc>
              <a:buBlip>
                <a:blip r:embed="rId4"/>
              </a:buBlip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Infelizmente, os números oficiais apresentados não podem ser considerados confiáveis em virtude de algumas companhias não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possuirem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macro e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micromedição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</a:p>
          <a:p>
            <a:pPr marL="285750" indent="-285750" algn="just">
              <a:lnSpc>
                <a:spcPct val="150000"/>
              </a:lnSpc>
              <a:buBlip>
                <a:blip r:embed="rId4"/>
              </a:buBlip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Outro ponto que faz com que não possamos acreditar fielmente nestes números é que algumas companhias de saneamento que possuem macro e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micromedição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não conseguem garantir a confiabilidade da medição, muita das vezes em razão da instalação de medidores de péssima qualidade que não garantem a confiabilidade da medição e/ou a instalação de medidores inadequados para a aplicação. Nas fotos abaixo, temos um exemplo da afirmativa acima... </a:t>
            </a:r>
            <a:r>
              <a:rPr lang="pt-BR" sz="1400" b="1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  <a:r>
              <a:rPr 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17,29l/s x macro cliente 34,5l/s</a:t>
            </a:r>
          </a:p>
        </p:txBody>
      </p:sp>
      <p:pic>
        <p:nvPicPr>
          <p:cNvPr id="6" name="Imagem 5" descr="2015-06-10 10.18.52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43489" y="3810794"/>
            <a:ext cx="5056011" cy="2844006"/>
          </a:xfrm>
          <a:prstGeom prst="rect">
            <a:avLst/>
          </a:prstGeom>
        </p:spPr>
      </p:pic>
      <p:pic>
        <p:nvPicPr>
          <p:cNvPr id="11" name="Imagem 10" descr="2015-06-10 10.16.32_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35389" y="3688645"/>
            <a:ext cx="2561811" cy="2909711"/>
          </a:xfrm>
          <a:prstGeom prst="rect">
            <a:avLst/>
          </a:prstGeom>
        </p:spPr>
      </p:pic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96874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números no brasil</a:t>
            </a:r>
          </a:p>
        </p:txBody>
      </p:sp>
      <p:sp>
        <p:nvSpPr>
          <p:cNvPr id="9" name="CaixaDeTexto 11"/>
          <p:cNvSpPr txBox="1">
            <a:spLocks noChangeArrowheads="1"/>
          </p:cNvSpPr>
          <p:nvPr/>
        </p:nvSpPr>
        <p:spPr bwMode="auto">
          <a:xfrm>
            <a:off x="535577" y="1255374"/>
            <a:ext cx="8356903" cy="2354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285750" indent="-285750" algn="just">
              <a:lnSpc>
                <a:spcPct val="150000"/>
              </a:lnSpc>
              <a:buBlip>
                <a:blip r:embed="rId4"/>
              </a:buBlip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falta de conhecimento das tecnologias empregadas na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macromedição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facultam por parte do cliente, em tomadas de decisões equivocadas;</a:t>
            </a:r>
          </a:p>
          <a:p>
            <a:pPr marL="285750" indent="-285750" algn="just">
              <a:lnSpc>
                <a:spcPct val="150000"/>
              </a:lnSpc>
              <a:buBlip>
                <a:blip r:embed="rId4"/>
              </a:buBlip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 falta de equipes de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nas companhias de saneamento faz com que estas sejam enganadas por “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pseudos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fornecedores”, ou seja, aqueles fornecedores que tem como preocupação apenas entregar um equipamento que “apresentem números” sem atestar a qualidade da medição;</a:t>
            </a:r>
          </a:p>
          <a:p>
            <a:pPr marL="285750" indent="-285750" algn="just">
              <a:lnSpc>
                <a:spcPct val="150000"/>
              </a:lnSpc>
              <a:buBlip>
                <a:blip r:embed="rId4"/>
              </a:buBlip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 resultado é catastrófico... Tratamento de dados totalmente equivocados!</a:t>
            </a:r>
          </a:p>
        </p:txBody>
      </p:sp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5968745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86267" y="1219768"/>
            <a:ext cx="5445819" cy="1713932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</p:txBody>
      </p:sp>
      <p:pic>
        <p:nvPicPr>
          <p:cNvPr id="5" name="Imagem 6" descr="Captacao Passauna-DN900-27abr2011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79676" y="3230546"/>
            <a:ext cx="3508375" cy="26336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90292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http://i323.photobucket.com/albums/nn458/ederbilck/yyyyyy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4188" y="3087688"/>
            <a:ext cx="3579812" cy="284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AutoShape 7" descr="data:image/jpeg;base64,/9j/4AAQSkZJRgABAQAAAQABAAD/2wCEAAkGBxQREhQSExQVFBQWFhUVGBcUFBgVGxcWFxYXGRcVGBgaHCggGBolHRQXITIiJSkrLi4xGB8zODMsNygtLiwBCgoKDgwNGhAQFywcHBwrLCwsLCw3LCwsLCs3LCwsNywsNywrLCwrLDc3NywsLCsrLCsrKyssLCsrKysrKysrK//AABEIAKMAogMBIgACEQEDEQH/xAAbAAEAAgMBAQAAAAAAAAAAAAAABQYCBAcBA//EAEwQAAIBAgMEBQUKCQsFAAAAAAECAwARBBIhBQYTMQcUIkFRIzJhcbFSU2JygZGSk6HBM0JUY3Oi0dLiFRYXNENEo8LT4fEkNYOy8P/EABcBAQEBAQAAAAAAAAAAAAAAAAABAgP/xAAfEQEBAAICAgMBAAAAAAAAAAAAARESAjEDITJBUSL/2gAMAwEAAhEDEQA/AO0YnGpH5zAejv8AmqLxG8A5RoT6WIUfeTVd3wxmXElRKiEoujDU+o1EEznUTKflA9tTMFrfac7a8QL6EUW+25rzr0/vp+gv7K59vHDMkaSvNKq58o4TqCbqT4/BqGgxyjzp8UfW6VZR1sY+f30/QX9lDtGf339Rf2VykbTQj8LifrYx/lNZxbTjH9piD65o/wByqOp/ylN77+oteDac3vo+itc7g3hjH483yvCf8lbKbxR+7k+lD+5QX0bSm98H0V/ZWX8pTe+D6C1R13ii98k+nD/p0O8sfu5Ppw/6VEXkbSm98H0BXh2hP74PoCqnsvbUUucmYoFF/KSoLj0ZYjrWljd5gp7BdvVKgF/lgvTIvHX8R74PoCnXcR74PoLXO5t72sMqvm1veWMj5LRXqY/l5pI1aFJS5sAJVQK5PMKVa5HpAIHfT0LX13Ee+D6tazTaOJXviceDIVPzqfurRw5awLWBtrblevsH8aswJbD7dH9ohT0g5l+fn9lSscoYXBBHiKqZpBiGiN0NvEdx9dSxVvFe1pbO2gso00Yc1Pd6fSK3Kg9pSlBr4nCpILOisPBgD7ag8ZuZhX81DEfGNiPs5fZVjr2piLLhQsVuDITZMQCvdxY7kfKDXwHR7L7/ABfVH96uh0rOkXeufDo9l9/j+qP71ejo+k/KE+qP71dApTSG9UH+j+T8oX6r+Ksl6P3/AChfqv4qvlKaQ2qh/wAwH7sSL/ov4qHcCT8qH1P8dXylNIbVQj0fOf7yD/4v46wfo5Y/3kfU/wAddApTSG1c2m6OpI1Z0nV2AJyNFYNbuvmPsr4bBxvHXjG+ctlJPwe7TkNfbXT2Ghrlu7qZeMvhM/3UkxS3KfVqHEL661ZZLjT/AOPjUGEcZA08xzZORj0uNdMnK4roysnHHprziiq5Bi2LWMjgG3ncPTVV9wO9vsrYSaViAGHMjtIDa1j3ML/JVyJuOfKwdDqPt9B9FW7AYsSoHHyjwI5iqFgpCwBNr63tyuLg+yp3drF2kKHk3tAqUWmlKVB7SlKBSlKBSlKBSlKBSlKBSlKDw1y7ZwtLih+ekPzkj/Ka6ia5dG1sRif0rj5nf9tZvcWNTFbbMea0bMqsFZr2AvpcnuFyK+GxtrcdghhaMZRlzOwJICkqNOQv7a2cRgJZGJE2VSNFy3scoXx531HptW1gsGyBg0hcE6AjUa+67/CtowcgXspIBsSC/MfJ6qito7TaJtI86+cCsp5EanzDbv08BX2lgkzt2ny9wD5bEjmbnzb1jHgiRmGexZT2mY3XUEc9CbjXxoJLYWJ4iK2Ur52hbMb3Nxf5alsLLkljb4a/MTr7TULsyBkbXkb+j8YlfltpUqp7S/GHtoL/AHpXoryoM6UpQKUpQKUpQKUpQKUpQKUpQeVyjP5bE/p5Purq9cif+sYn9PJ7f9qze4sb7klCFbKxFlOmh7tDz/5qAk2jKCVEr5syqbxDskg3Fg3wTrbW+lTUOFLSRyXPZDC1rjtd/oP+9bawk5s6Lr3c7gcr3FXvprjrPlFaOLdmAEzgkhbNGoBY3DC5PcQPpDxrfgxDqpkeZSgX8dCgBzWJY8s1w2gPhUkcENbKBcWNkW5Hgbg6aD5qwj2bGtjkuRyuL28bDkPkFX+v1c+O/TW2TjjMGfIVUOQhOmZe5rHWpR+Y9Y9tfI869xD2FHO3N9OjodB6qVhA/ZX1D2UoPrSqPjd7OBtLFRz4hY8Ph8NHMIuFmeTMHzsHGoC5V0sb5xT+k3DcfhcOfh8INn4EubjcbhdX4eS+bN2efndm16C8Uqr7w74QxbP65EzNxomOHyxs5Z+E7rdLXsAhJvoApvWe7290OIePDFmOI4Ku/k2CFuHG8iq9spYCZCQDpmFBZaVWn35wgYqWkuGC6RM2pxLYawAFz5VCNPXXzbfrDvhMVioA8vVouKUyOhYMheMi63yNY9uxAyse6gtNK59tbpGjbAyS4fPHiAjEJJE3ZaPq7SLZgL9nEpY21vpU5Fv1g2eBA75pjYAxSDIxlaELLdfJkyIyANbVSKCy0qobx74ph8Zh8MHKgM74ljGSiRDDTygF7WDeSDWGtganN39uw42MywlrKxRg6NGysAGsysAR2WU+phQSdKUoMTXJ5xbFYr9M/trrDVxbebabYfHYlBBI7M7OLKQMp77nn38qxy7lWfaQixsiYhFcBIWORDmzcVyCbZbdmwB1vU/XG9r778R4/JNmhfOnlAozjlcZbmpnD77bRcXGFjIPiSv3g1qVHSxQmudpvjtEc8HFb45H31n/AD7xSay4IKvirk/dUtRcsDiXkBzxmMgldT51vxgPCscZyPqqqxdIqHzoHHqP+1SGE3kTEaJDiLn8w7D5wKksXDrmCkBjQ/AX2ClamzieFHdWByJcEEEdkaEd1K1kRm29z+s9f8tl67DBD+Dvw+DxO15wz34nLS1u+9QkvRvKeG647LKHaR26qpV2631tCE4nYtITfUgi3Lv83h3rnh2mYFxEKRrJs9BA6KXmGKlaOUo2YN2AA2gPMX0rzY3SrCwYTpJ2Y4XEkWHnyylxIzZI2UlVCxlgSxzBXPJTVEljdwy+z8NglxJR8OCFl4QYMGikhe8ZbvSVrdrQ2OvKtnd7czqmJacT5lKKMnBQEuIooixk1bLaEEJpYs2pvTZe/cEseNmZZI4cI9jIyPaRCiuHUFRqb+bqbFD+MKzg39wbtCl5VaZigDQupRhKYQJdPJ3kBQZraigi06OiJ2l60ShmilRDCLoExhxbIXDDNmdnANhYEc7a7ew9w1w8GIw7zNIuIwsOEYqgjIWOOSMutywuRKTY8rd9Z4fpGwTx8UccJdAzHDSgIsnmSuctljOtmJ1sbcq1dl7+xIrJimcy8XEBRHC73RcXNBCoyKRnJiCgcySPGgjz0XuQ4bHE54nX+rKLSOuGVpBZ/NthI7IeWupr7x9G7iaCXrl8jRPKDhx5V48ZJiyVIfyQLysANbADnUu/SFgRbyjkGDrGYRPlycJ5cpa1g5jidgvPsmo+fpRwqzLGEnMeSVpJTBKAjRrEwTLk7RImXwsWT3YoPtt/cEYvFPOcQyRSoVkiEakljhp8NmSS/Z7E5Niraj06TO6OwmwUHCeUTMWLFlhSFR2VUKqJyACDUkkm5vyA3tjbVjxUSzRE5GLDtKUYMrFWVlYXVgykEHwrdoFKUoPKpHSXIFWA2uczD9WruapXSXHmWD4z/wDrUqxp7C3Uwc+z0kkw8Tvkc5iovcM1jf0H2VScCOwPi/dXUdytdmx/FlH6z1yuBc0RXxQj5xWaB2gtjZSba6c7X0NvkNb2zCjyQnRkZ05jQjMNCKgsXJ2+XNQCCAStvC40H7KmtnHtRHUdtOenIgfdWR2OLZkK+bDGPUij7q2ljA5AD1C1ZCva6YR5avKypVENht30XGz4xirtKkCKCgvHwhKCVe/43F7gPN76psnRWwSNY8aUywxxMTh1fMY4p4Q4Bfs9jFSC1zrY30q3Y/e3CwYjqsjssgXOTw3KKCkjgM4FgxSGRgO8IagJ+kKEywSo7LhRFjHnEkTK4aFcM6dkjNqs4ItzDigy2lujwMBj4s80yTxRnhwxKZA8cKRu0dz28wijOTn2SASWqO3T3Nlk4GMlleKRZMQXV8MitKhxkk8bBXucOWLXYamxAGUi9WWLfvCM0KZpA0xKgGGQcNuLwQstx5MmUFO13itHbu/8EeGxRj4y4iMMiRvhpVfiGKR4n4bKDwyInbMdLI16DX2n0c8bB4TCdZK9WjaIsYQ6yBgt2yFuw4yCzAkgM476zHR75Xi9Y/tUltwvc4+TGZfP/OZL+i/oqU3e3thxDphizHEcJXbybBC4jieRVe2UsBMhIHLOKxk38wYMwvKTEyoQsEhMjNKYQsVl8oeICuneKCDg6MMilBijZsH1V/8Ap0uWEMsKyBiSyraUkoDqQO1bSvcd0YiVXXrTLnaW9oVIKSQ4ZMhDE/j4ONr94LLpcMN7Ye+yT454M5MMseGfCnhMAS8Ukjqz20YhLgN7lrcqlNpb4YbDySxy8VDFG0pLQyBXVcobhMVtIQZEHZvqwoN/YGzThoFiaTiMMxL8NYwSzFjlRNFUXsBroOZ51I1DJvJC2F62qzPHcjKkEjSBlcoymILmBDAg3GljWpht+MHJIkSNIxkiWVSsMjAho2lVLhfwhRGYJzNtKCyUqq/0gYPKhJmUtI0RRoJA8bIY85lXLeNRxotT7sVaqDw1T+kLlh/0h9lXCqf0jeZAfzp9l/uqUjb3I/7evoMw+aRxXLcJoB6q6juKb4EfHxA/xZK5fhxb7axVQWN3nCYgwmO6hgha+t9OQt6asiN2k+MvtArVfBRl85RSwsbka6cq2GOoPwgftqDuCcqyrCI9keoeys66oUpSgq21d0WmxE8y4l4lxEIiljCKwYrHKiHMdQo47Er3kDUVA/0XFomR8YWLJOhbgBdJYsJENA9uyuDHrzd1tZjeXe9YMZhsKrEHiZsQeGSiwmDEOAXtYMTDmAGpCt6ayHSLguGkhaUB3ZMpgkzJlWNmd1y3VAs0bZuVnFBr7L3GkglimGNfODIZssKLxg+JbEZRqeGM7sDa9xoMvOoteiqySqMY2ZymVzAhIVY8RE3E18q7Jinu+huAfRV02rt+LDSQxSiQcZgiuInaMMzBUV5AMqlmIABNRmL3vS0QjzIzthieNDJYJPiDDkNiMkpKuADysSRYGg1tg7jnDYsYnrGdQrgR8ILZniw8TNnzEnTCppbxrXxXR+7PPIuMdTJNDOg4KFY3il4oZkBAle4VcxscqgG9r18dl9I0QiklxMquFKKOBhZ0Z8yyycUI5Y8IpGSGBOkbk2uALHs7ezDT4hsNGztIFzX4bhDZY2IVyMpYLLGSPhCggtg9HnVp4Jess6QJEBHwlXM8UMkKuWzEgZZn7I77a6Vnj9wDJisRiRimUzJKADCjmN5FhF8zeeg6utkI0u1iCb1dqUFVl3PLYBMF1lyyOsolZAwLLLxAhiJsYgeyEvoABfSo7B9HRQxjrkwRML1a0aLExJhaIuJBc2swYKc1nRTfS1XulBzzC9GTJGkYxjKRiDOWiw6RGxjgQrHYkxNaC2YG1pGBU10OlKDw1UOkb8HCfCX2qat9UzpGxKhYYze5cv8AIot7WFSrG10f/wBSI8JcQP8AEY1zMCxIJA1YakDv9NdF6OcSDDLEdGSZzb4L2YN8+YfJU7iNgYaQlnhjYnvKipZlHJFhJ/5FfORfCxI8CDXXf5t4X3lPmph93MNG2ZII1PiFrOgkMKbovxV9gr7ViBWVdApSlBTt4NxetYpsSMQyB0AePhhgWWHEQowa4K2XFOba3qOTo1fhCM46QNxeI0kcKI2TgwxZUNyY3C4dbOD+M11NdCpQVbeXc7rmKw+K45TgmMlDGsgYRzpMMhJBiYlLMRe4C+GurB0ewxviHjcq0+Nw+MY5SbCCQSCLVu9zIc2n4Tkcoq50oOb4TosZI8vXSXXgcN+rR2QQxTRAFGJDHLiGse4gHWrHszdTg4xsV1iRgYxGIyqLewUXdlA4lrMVBHZMj252qy0oFKUoFKUoFKUoMTXPulKQKcMx5eUH2A/dXQTXIN53kkxs6Mb5X7GY2AUqvK/de9c/JcRZMpbo3xKtip7HnDGf1m/bXShXDo8LIk8VjdiyAcNrk9oEjTmLA13AU4csxeUwypSldGSlKUClKUClKUClKUClKUClKUClKUClKUGJrkG/UrttJ11IVI1UW7iL+0muwGqPv5sa8keKUFQOxK6ecEv2W9S3Ovga5+WemuPakZpIpYGXMrcRLEDl2rHl3WvXblrmuE2OkmNg4EpxEcRDyOSHUWvZSQLZvRXSxU8cOT2lKV1ZKUpQKUpQKUpQKUpQKUpQKUpQKUpQKUpQeGsGF6UoMI4wvIAeoWr7ClKQvb2lKUClKUClKUH/2Q=="/>
          <p:cNvSpPr>
            <a:spLocks noChangeAspect="1" noChangeArrowheads="1"/>
          </p:cNvSpPr>
          <p:nvPr/>
        </p:nvSpPr>
        <p:spPr bwMode="auto">
          <a:xfrm>
            <a:off x="161925" y="-152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6148" name="AutoShape 9" descr="data:image/jpeg;base64,/9j/4AAQSkZJRgABAQAAAQABAAD/2wCEAAkGBxQREhQSExQVFBQWFhUVGBcUFBgVGxcWFxYXGRcVGBgaHCggGBolHRQXITIiJSkrLi4xGB8zODMsNygtLiwBCgoKDgwNGhAQFywcHBwrLCwsLCw3LCwsLCs3LCwsNywsNywrLCwrLDc3NywsLCsrLCsrKyssLCsrKysrKysrK//AABEIAKMAogMBIgACEQEDEQH/xAAbAAEAAgMBAQAAAAAAAAAAAAAABQYCBAcBA//EAEwQAAIBAgMEBQUKCQsFAAAAAAECAwARBBIhBQYTMQcUIkFRIzJhcbFSU2JygZGSk6HBM0JUY3Oi0dLiFRYXNENEo8LT4fEkNYOy8P/EABcBAQEBAQAAAAAAAAAAAAAAAAABAgP/xAAfEQEBAAICAgMBAAAAAAAAAAAAARESAjEDITJBUSL/2gAMAwEAAhEDEQA/AO0YnGpH5zAejv8AmqLxG8A5RoT6WIUfeTVd3wxmXElRKiEoujDU+o1EEznUTKflA9tTMFrfac7a8QL6EUW+25rzr0/vp+gv7K59vHDMkaSvNKq58o4TqCbqT4/BqGgxyjzp8UfW6VZR1sY+f30/QX9lDtGf339Rf2VykbTQj8LifrYx/lNZxbTjH9piD65o/wByqOp/ylN77+oteDac3vo+itc7g3hjH483yvCf8lbKbxR+7k+lD+5QX0bSm98H0V/ZWX8pTe+D6C1R13ii98k+nD/p0O8sfu5Ppw/6VEXkbSm98H0BXh2hP74PoCqnsvbUUucmYoFF/KSoLj0ZYjrWljd5gp7BdvVKgF/lgvTIvHX8R74PoCnXcR74PoLXO5t72sMqvm1veWMj5LRXqY/l5pI1aFJS5sAJVQK5PMKVa5HpAIHfT0LX13Ee+D6tazTaOJXviceDIVPzqfurRw5awLWBtrblevsH8aswJbD7dH9ohT0g5l+fn9lSscoYXBBHiKqZpBiGiN0NvEdx9dSxVvFe1pbO2gso00Yc1Pd6fSK3Kg9pSlBr4nCpILOisPBgD7ag8ZuZhX81DEfGNiPs5fZVjr2piLLhQsVuDITZMQCvdxY7kfKDXwHR7L7/ABfVH96uh0rOkXeufDo9l9/j+qP71ejo+k/KE+qP71dApTSG9UH+j+T8oX6r+Ksl6P3/AChfqv4qvlKaQ2qh/wAwH7sSL/ov4qHcCT8qH1P8dXylNIbVQj0fOf7yD/4v46wfo5Y/3kfU/wAddApTSG1c2m6OpI1Z0nV2AJyNFYNbuvmPsr4bBxvHXjG+ctlJPwe7TkNfbXT2Ghrlu7qZeMvhM/3UkxS3KfVqHEL661ZZLjT/AOPjUGEcZA08xzZORj0uNdMnK4roysnHHprziiq5Bi2LWMjgG3ncPTVV9wO9vsrYSaViAGHMjtIDa1j3ML/JVyJuOfKwdDqPt9B9FW7AYsSoHHyjwI5iqFgpCwBNr63tyuLg+yp3drF2kKHk3tAqUWmlKVB7SlKBSlKBSlKBSlKBSlKBSlKDw1y7ZwtLih+ekPzkj/Ka6ia5dG1sRif0rj5nf9tZvcWNTFbbMea0bMqsFZr2AvpcnuFyK+GxtrcdghhaMZRlzOwJICkqNOQv7a2cRgJZGJE2VSNFy3scoXx531HptW1gsGyBg0hcE6AjUa+67/CtowcgXspIBsSC/MfJ6qito7TaJtI86+cCsp5EanzDbv08BX2lgkzt2ny9wD5bEjmbnzb1jHgiRmGexZT2mY3XUEc9CbjXxoJLYWJ4iK2Ur52hbMb3Nxf5alsLLkljb4a/MTr7TULsyBkbXkb+j8YlfltpUqp7S/GHtoL/AHpXoryoM6UpQKUpQKUpQKUpQKUpQKUpQeVyjP5bE/p5Purq9cif+sYn9PJ7f9qze4sb7klCFbKxFlOmh7tDz/5qAk2jKCVEr5syqbxDskg3Fg3wTrbW+lTUOFLSRyXPZDC1rjtd/oP+9bawk5s6Lr3c7gcr3FXvprjrPlFaOLdmAEzgkhbNGoBY3DC5PcQPpDxrfgxDqpkeZSgX8dCgBzWJY8s1w2gPhUkcENbKBcWNkW5Hgbg6aD5qwj2bGtjkuRyuL28bDkPkFX+v1c+O/TW2TjjMGfIVUOQhOmZe5rHWpR+Y9Y9tfI869xD2FHO3N9OjodB6qVhA/ZX1D2UoPrSqPjd7OBtLFRz4hY8Ph8NHMIuFmeTMHzsHGoC5V0sb5xT+k3DcfhcOfh8INn4EubjcbhdX4eS+bN2efndm16C8Uqr7w74QxbP65EzNxomOHyxs5Z+E7rdLXsAhJvoApvWe7290OIePDFmOI4Ku/k2CFuHG8iq9spYCZCQDpmFBZaVWn35wgYqWkuGC6RM2pxLYawAFz5VCNPXXzbfrDvhMVioA8vVouKUyOhYMheMi63yNY9uxAyse6gtNK59tbpGjbAyS4fPHiAjEJJE3ZaPq7SLZgL9nEpY21vpU5Fv1g2eBA75pjYAxSDIxlaELLdfJkyIyANbVSKCy0qobx74ph8Zh8MHKgM74ljGSiRDDTygF7WDeSDWGtganN39uw42MywlrKxRg6NGysAGsysAR2WU+phQSdKUoMTXJ5xbFYr9M/trrDVxbebabYfHYlBBI7M7OLKQMp77nn38qxy7lWfaQixsiYhFcBIWORDmzcVyCbZbdmwB1vU/XG9r778R4/JNmhfOnlAozjlcZbmpnD77bRcXGFjIPiSv3g1qVHSxQmudpvjtEc8HFb45H31n/AD7xSay4IKvirk/dUtRcsDiXkBzxmMgldT51vxgPCscZyPqqqxdIqHzoHHqP+1SGE3kTEaJDiLn8w7D5wKksXDrmCkBjQ/AX2ClamzieFHdWByJcEEEdkaEd1K1kRm29z+s9f8tl67DBD+Dvw+DxO15wz34nLS1u+9QkvRvKeG647LKHaR26qpV2631tCE4nYtITfUgi3Lv83h3rnh2mYFxEKRrJs9BA6KXmGKlaOUo2YN2AA2gPMX0rzY3SrCwYTpJ2Y4XEkWHnyylxIzZI2UlVCxlgSxzBXPJTVEljdwy+z8NglxJR8OCFl4QYMGikhe8ZbvSVrdrQ2OvKtnd7czqmJacT5lKKMnBQEuIooixk1bLaEEJpYs2pvTZe/cEseNmZZI4cI9jIyPaRCiuHUFRqb+bqbFD+MKzg39wbtCl5VaZigDQupRhKYQJdPJ3kBQZraigi06OiJ2l60ShmilRDCLoExhxbIXDDNmdnANhYEc7a7ew9w1w8GIw7zNIuIwsOEYqgjIWOOSMutywuRKTY8rd9Z4fpGwTx8UccJdAzHDSgIsnmSuctljOtmJ1sbcq1dl7+xIrJimcy8XEBRHC73RcXNBCoyKRnJiCgcySPGgjz0XuQ4bHE54nX+rKLSOuGVpBZ/NthI7IeWupr7x9G7iaCXrl8jRPKDhx5V48ZJiyVIfyQLysANbADnUu/SFgRbyjkGDrGYRPlycJ5cpa1g5jidgvPsmo+fpRwqzLGEnMeSVpJTBKAjRrEwTLk7RImXwsWT3YoPtt/cEYvFPOcQyRSoVkiEakljhp8NmSS/Z7E5Niraj06TO6OwmwUHCeUTMWLFlhSFR2VUKqJyACDUkkm5vyA3tjbVjxUSzRE5GLDtKUYMrFWVlYXVgykEHwrdoFKUoPKpHSXIFWA2uczD9WruapXSXHmWD4z/wDrUqxp7C3Uwc+z0kkw8Tvkc5iovcM1jf0H2VScCOwPi/dXUdytdmx/FlH6z1yuBc0RXxQj5xWaB2gtjZSba6c7X0NvkNb2zCjyQnRkZ05jQjMNCKgsXJ2+XNQCCAStvC40H7KmtnHtRHUdtOenIgfdWR2OLZkK+bDGPUij7q2ljA5AD1C1ZCva6YR5avKypVENht30XGz4xirtKkCKCgvHwhKCVe/43F7gPN76psnRWwSNY8aUywxxMTh1fMY4p4Q4Bfs9jFSC1zrY30q3Y/e3CwYjqsjssgXOTw3KKCkjgM4FgxSGRgO8IagJ+kKEywSo7LhRFjHnEkTK4aFcM6dkjNqs4ItzDigy2lujwMBj4s80yTxRnhwxKZA8cKRu0dz28wijOTn2SASWqO3T3Nlk4GMlleKRZMQXV8MitKhxkk8bBXucOWLXYamxAGUi9WWLfvCM0KZpA0xKgGGQcNuLwQstx5MmUFO13itHbu/8EeGxRj4y4iMMiRvhpVfiGKR4n4bKDwyInbMdLI16DX2n0c8bB4TCdZK9WjaIsYQ6yBgt2yFuw4yCzAkgM476zHR75Xi9Y/tUltwvc4+TGZfP/OZL+i/oqU3e3thxDphizHEcJXbybBC4jieRVe2UsBMhIHLOKxk38wYMwvKTEyoQsEhMjNKYQsVl8oeICuneKCDg6MMilBijZsH1V/8Ap0uWEMsKyBiSyraUkoDqQO1bSvcd0YiVXXrTLnaW9oVIKSQ4ZMhDE/j4ONr94LLpcMN7Ye+yT454M5MMseGfCnhMAS8Ukjqz20YhLgN7lrcqlNpb4YbDySxy8VDFG0pLQyBXVcobhMVtIQZEHZvqwoN/YGzThoFiaTiMMxL8NYwSzFjlRNFUXsBroOZ51I1DJvJC2F62qzPHcjKkEjSBlcoymILmBDAg3GljWpht+MHJIkSNIxkiWVSsMjAho2lVLhfwhRGYJzNtKCyUqq/0gYPKhJmUtI0RRoJA8bIY85lXLeNRxotT7sVaqDw1T+kLlh/0h9lXCqf0jeZAfzp9l/uqUjb3I/7evoMw+aRxXLcJoB6q6juKb4EfHxA/xZK5fhxb7axVQWN3nCYgwmO6hgha+t9OQt6asiN2k+MvtArVfBRl85RSwsbka6cq2GOoPwgftqDuCcqyrCI9keoeys66oUpSgq21d0WmxE8y4l4lxEIiljCKwYrHKiHMdQo47Er3kDUVA/0XFomR8YWLJOhbgBdJYsJENA9uyuDHrzd1tZjeXe9YMZhsKrEHiZsQeGSiwmDEOAXtYMTDmAGpCt6ayHSLguGkhaUB3ZMpgkzJlWNmd1y3VAs0bZuVnFBr7L3GkglimGNfODIZssKLxg+JbEZRqeGM7sDa9xoMvOoteiqySqMY2ZymVzAhIVY8RE3E18q7Jinu+huAfRV02rt+LDSQxSiQcZgiuInaMMzBUV5AMqlmIABNRmL3vS0QjzIzthieNDJYJPiDDkNiMkpKuADysSRYGg1tg7jnDYsYnrGdQrgR8ILZniw8TNnzEnTCppbxrXxXR+7PPIuMdTJNDOg4KFY3il4oZkBAle4VcxscqgG9r18dl9I0QiklxMquFKKOBhZ0Z8yyycUI5Y8IpGSGBOkbk2uALHs7ezDT4hsNGztIFzX4bhDZY2IVyMpYLLGSPhCggtg9HnVp4Jess6QJEBHwlXM8UMkKuWzEgZZn7I77a6Vnj9wDJisRiRimUzJKADCjmN5FhF8zeeg6utkI0u1iCb1dqUFVl3PLYBMF1lyyOsolZAwLLLxAhiJsYgeyEvoABfSo7B9HRQxjrkwRML1a0aLExJhaIuJBc2swYKc1nRTfS1XulBzzC9GTJGkYxjKRiDOWiw6RGxjgQrHYkxNaC2YG1pGBU10OlKDw1UOkb8HCfCX2qat9UzpGxKhYYze5cv8AIot7WFSrG10f/wBSI8JcQP8AEY1zMCxIJA1YakDv9NdF6OcSDDLEdGSZzb4L2YN8+YfJU7iNgYaQlnhjYnvKipZlHJFhJ/5FfORfCxI8CDXXf5t4X3lPmph93MNG2ZII1PiFrOgkMKbovxV9gr7ViBWVdApSlBTt4NxetYpsSMQyB0AePhhgWWHEQowa4K2XFOba3qOTo1fhCM46QNxeI0kcKI2TgwxZUNyY3C4dbOD+M11NdCpQVbeXc7rmKw+K45TgmMlDGsgYRzpMMhJBiYlLMRe4C+GurB0ewxviHjcq0+Nw+MY5SbCCQSCLVu9zIc2n4Tkcoq50oOb4TosZI8vXSXXgcN+rR2QQxTRAFGJDHLiGse4gHWrHszdTg4xsV1iRgYxGIyqLewUXdlA4lrMVBHZMj252qy0oFKUoFKUoFKUoMTXPulKQKcMx5eUH2A/dXQTXIN53kkxs6Mb5X7GY2AUqvK/de9c/JcRZMpbo3xKtip7HnDGf1m/bXShXDo8LIk8VjdiyAcNrk9oEjTmLA13AU4csxeUwypSldGSlKUClKUClKUClKUClKUClKUClKUClKUGJrkG/UrttJ11IVI1UW7iL+0muwGqPv5sa8keKUFQOxK6ecEv2W9S3Ovga5+WemuPakZpIpYGXMrcRLEDl2rHl3WvXblrmuE2OkmNg4EpxEcRDyOSHUWvZSQLZvRXSxU8cOT2lKV1ZKUpQKUpQKUpQKUpQKUpQKUpQKUpQKUpQeGsGF6UoMI4wvIAeoWr7ClKQvb2lKUClKUClKUH/2Q=="/>
          <p:cNvSpPr>
            <a:spLocks noChangeAspect="1" noChangeArrowheads="1"/>
          </p:cNvSpPr>
          <p:nvPr/>
        </p:nvSpPr>
        <p:spPr bwMode="auto">
          <a:xfrm>
            <a:off x="161925" y="-1524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107" name="Picture 11" descr="http://upload.wikimedia.org/wikipedia/commons/0/00/Pitot_tube_aviacao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85025" y="1101725"/>
            <a:ext cx="1933575" cy="194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aixaDeTexto 7"/>
          <p:cNvSpPr txBox="1"/>
          <p:nvPr/>
        </p:nvSpPr>
        <p:spPr>
          <a:xfrm>
            <a:off x="379413" y="1489075"/>
            <a:ext cx="5121275" cy="107721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endParaRPr lang="es-ES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O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Pitot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é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pré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histórico;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O erro do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Pitot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é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muito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alto;</a:t>
            </a:r>
          </a:p>
          <a:p>
            <a:pPr marL="457200" indent="-457200">
              <a:buFont typeface="Wingdings" pitchFamily="2" charset="2"/>
              <a:buChar char="Ø"/>
              <a:defRPr/>
            </a:pP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O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Pitot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não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é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uma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tecnología segura ...</a:t>
            </a:r>
            <a:endParaRPr lang="pt-BR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9" name="CaixaDeTexto 8"/>
          <p:cNvSpPr txBox="1">
            <a:spLocks noChangeArrowheads="1"/>
          </p:cNvSpPr>
          <p:nvPr/>
        </p:nvSpPr>
        <p:spPr bwMode="auto">
          <a:xfrm>
            <a:off x="255588" y="2819400"/>
            <a:ext cx="5091112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Qual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seria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uma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das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indústrias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mais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desenvolvida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no campo da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tecnologia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e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em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especial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na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segurança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?</a:t>
            </a:r>
            <a:endParaRPr lang="pt-BR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361950" y="3930650"/>
            <a:ext cx="480377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600">
                <a:latin typeface="Verdana" pitchFamily="34" charset="0"/>
                <a:ea typeface="Verdana" pitchFamily="34" charset="0"/>
                <a:cs typeface="Verdana" pitchFamily="34" charset="0"/>
              </a:rPr>
              <a:t>Aviação</a:t>
            </a:r>
          </a:p>
        </p:txBody>
      </p:sp>
      <p:sp>
        <p:nvSpPr>
          <p:cNvPr id="11" name="CaixaDeTexto 10"/>
          <p:cNvSpPr txBox="1">
            <a:spLocks noChangeArrowheads="1"/>
          </p:cNvSpPr>
          <p:nvPr/>
        </p:nvSpPr>
        <p:spPr bwMode="auto">
          <a:xfrm>
            <a:off x="296863" y="4483100"/>
            <a:ext cx="4818062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>
                <a:latin typeface="Verdana" pitchFamily="34" charset="0"/>
                <a:ea typeface="Verdana" pitchFamily="34" charset="0"/>
                <a:cs typeface="Verdana" pitchFamily="34" charset="0"/>
              </a:rPr>
              <a:t>Como se mede a velocidade de um avião?</a:t>
            </a:r>
            <a:endParaRPr lang="pt-BR" sz="160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415925" y="5327650"/>
            <a:ext cx="4802188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600">
                <a:latin typeface="Verdana" pitchFamily="34" charset="0"/>
                <a:ea typeface="Verdana" pitchFamily="34" charset="0"/>
                <a:cs typeface="Verdana" pitchFamily="34" charset="0"/>
              </a:rPr>
              <a:t>Pitot</a:t>
            </a:r>
          </a:p>
        </p:txBody>
      </p:sp>
      <p:sp>
        <p:nvSpPr>
          <p:cNvPr id="6155" name="CaixaDeTexto 12"/>
          <p:cNvSpPr txBox="1">
            <a:spLocks noChangeArrowheads="1"/>
          </p:cNvSpPr>
          <p:nvPr/>
        </p:nvSpPr>
        <p:spPr bwMode="auto">
          <a:xfrm>
            <a:off x="361950" y="1357313"/>
            <a:ext cx="43910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Frases sobre a </a:t>
            </a:r>
            <a:r>
              <a:rPr lang="es-ES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Pitometria</a:t>
            </a:r>
            <a:r>
              <a:rPr lang="es-ES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:</a:t>
            </a:r>
          </a:p>
          <a:p>
            <a:endParaRPr lang="pt-BR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</p:txBody>
      </p:sp>
      <p:pic>
        <p:nvPicPr>
          <p:cNvPr id="15" name="Imagem 5" descr="ISOIL LAMO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 build="p"/>
      <p:bldP spid="10" grpId="0" build="p"/>
      <p:bldP spid="11" grpId="0" build="p"/>
      <p:bldP spid="12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m 6" descr="Captacao Passauna-DN900-27abr2011_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1071546"/>
            <a:ext cx="3508375" cy="263366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Imagem 9" descr="0304200912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354773" y="2643182"/>
            <a:ext cx="3789227" cy="28419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</p:txBody>
      </p:sp>
      <p:pic>
        <p:nvPicPr>
          <p:cNvPr id="9" name="Imagem 8" descr="2015-06-17 15.51.06_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5600" y="3943350"/>
            <a:ext cx="4724400" cy="265747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5" descr="ISOIL LAMON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357188" y="1506538"/>
            <a:ext cx="7286625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PITOMETRIA: QUAL O FUTURO?</a:t>
            </a:r>
          </a:p>
        </p:txBody>
      </p:sp>
      <p:sp>
        <p:nvSpPr>
          <p:cNvPr id="9219" name="CaixaDeTexto 13"/>
          <p:cNvSpPr txBox="1">
            <a:spLocks noChangeArrowheads="1"/>
          </p:cNvSpPr>
          <p:nvPr/>
        </p:nvSpPr>
        <p:spPr bwMode="auto">
          <a:xfrm>
            <a:off x="357188" y="2149475"/>
            <a:ext cx="7786687" cy="22313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pt-BR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Em nossa visão, a </a:t>
            </a:r>
            <a:r>
              <a:rPr lang="pt-BR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Pitometria</a:t>
            </a:r>
            <a:r>
              <a:rPr lang="pt-BR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se tornará o “agente verificador” dos </a:t>
            </a:r>
            <a:r>
              <a:rPr lang="pt-BR" sz="1600" dirty="0" err="1">
                <a:latin typeface="Verdana" pitchFamily="34" charset="0"/>
                <a:ea typeface="Verdana" pitchFamily="34" charset="0"/>
                <a:cs typeface="Verdana" pitchFamily="34" charset="0"/>
              </a:rPr>
              <a:t>macromedidores</a:t>
            </a:r>
            <a:r>
              <a:rPr lang="pt-BR" sz="1600" dirty="0">
                <a:latin typeface="Verdana" pitchFamily="34" charset="0"/>
                <a:ea typeface="Verdana" pitchFamily="34" charset="0"/>
                <a:cs typeface="Verdana" pitchFamily="34" charset="0"/>
              </a:rPr>
              <a:t> instalados, bem como o agente  de diagnóstico operacional de sistemas de </a:t>
            </a: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abastecimento;</a:t>
            </a:r>
          </a:p>
          <a:p>
            <a:pPr algn="just"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 </a:t>
            </a:r>
            <a:r>
              <a:rPr lang="pt-BR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Pitot</a:t>
            </a: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é a tecnologia portátil de medição de vazão mais exata que existe;</a:t>
            </a:r>
          </a:p>
          <a:p>
            <a:pPr algn="just" eaLnBrk="0" hangingPunct="0">
              <a:spcBef>
                <a:spcPct val="50000"/>
              </a:spcBef>
              <a:buFont typeface="Wingdings" pitchFamily="2" charset="2"/>
              <a:buChar char="Ø"/>
            </a:pP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Os erros da </a:t>
            </a:r>
            <a:r>
              <a:rPr lang="pt-BR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pitometria</a:t>
            </a: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moderna giram em torno de 1% a 2%.</a:t>
            </a:r>
          </a:p>
          <a:p>
            <a:pPr algn="just" eaLnBrk="0" hangingPunct="0">
              <a:spcBef>
                <a:spcPct val="50000"/>
              </a:spcBef>
            </a:pPr>
            <a:endParaRPr lang="pt-BR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4" name="Imagem 3" descr="MDH600300C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00350" y="4208462"/>
            <a:ext cx="3270250" cy="2452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</p:txBody>
      </p:sp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357188" y="1506538"/>
            <a:ext cx="728662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 é fabricante da maleta de </a:t>
            </a:r>
            <a:r>
              <a:rPr lang="pt-BR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pitometria</a:t>
            </a: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 de </a:t>
            </a:r>
            <a:r>
              <a:rPr lang="pt-BR" sz="16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dataloggers</a:t>
            </a:r>
            <a:r>
              <a:rPr lang="pt-BR" sz="16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pressão / pressão e pulso:</a:t>
            </a:r>
            <a:endParaRPr lang="pt-BR" sz="16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PITOMETRIA</a:t>
            </a:r>
          </a:p>
        </p:txBody>
      </p:sp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43652" y="3689367"/>
            <a:ext cx="3401941" cy="207120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7" name="Picture 17"/>
          <p:cNvPicPr>
            <a:picLocks noChangeAspect="1" noChangeArrowheads="1"/>
          </p:cNvPicPr>
          <p:nvPr/>
        </p:nvPicPr>
        <p:blipFill>
          <a:blip r:embed="rId5"/>
          <a:srcRect l="1390" t="3996" r="1016"/>
          <a:stretch>
            <a:fillRect/>
          </a:stretch>
        </p:blipFill>
        <p:spPr bwMode="auto">
          <a:xfrm>
            <a:off x="1620868" y="2630505"/>
            <a:ext cx="2519363" cy="1525587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</p:pic>
      <p:pic>
        <p:nvPicPr>
          <p:cNvPr id="18" name="Picture 48" descr="DSC0873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33405"/>
          <a:stretch>
            <a:fillRect/>
          </a:stretch>
        </p:blipFill>
        <p:spPr bwMode="auto">
          <a:xfrm>
            <a:off x="4635500" y="2763855"/>
            <a:ext cx="2154268" cy="20040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6" descr="DSC00127 - Cópia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8468" y="2616217"/>
            <a:ext cx="2116138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7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91351" y="2719405"/>
            <a:ext cx="2097105" cy="8492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1686267" y="1219768"/>
            <a:ext cx="5445819" cy="1713932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MACROMEDIDIDOR</a:t>
            </a:r>
          </a:p>
        </p:txBody>
      </p:sp>
      <p:pic>
        <p:nvPicPr>
          <p:cNvPr id="9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9809" name="Picture 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08100" y="2553619"/>
            <a:ext cx="6057900" cy="376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902928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11"/>
          <p:cNvSpPr txBox="1">
            <a:spLocks noChangeArrowheads="1"/>
          </p:cNvSpPr>
          <p:nvPr/>
        </p:nvSpPr>
        <p:spPr bwMode="auto">
          <a:xfrm>
            <a:off x="495385" y="1203122"/>
            <a:ext cx="8356903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Os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macromedidores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são peças fundamentais no combate a perdas.    É a partir das medições dos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macromedidores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que teremos condições de contabilizar as perdas nos sistemas de distribuição de água;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As tecnologias mais difundidas para o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própósito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da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macromedição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nas companhias de saneamento são:</a:t>
            </a:r>
          </a:p>
          <a:p>
            <a:pPr marL="742950" lvl="1" indent="-285750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Venturi;</a:t>
            </a:r>
          </a:p>
          <a:p>
            <a:pPr marL="742950" lvl="1" indent="-285750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Woltmann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marL="742950" lvl="1" indent="-285750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Ultrassônico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</a:p>
          <a:p>
            <a:pPr marL="742950" lvl="1" indent="-285750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Eletromagnético;</a:t>
            </a:r>
          </a:p>
          <a:p>
            <a:pPr marL="742950" lvl="1" indent="-285750" algn="just">
              <a:lnSpc>
                <a:spcPct val="150000"/>
              </a:lnSpc>
              <a:buFont typeface="Wingdings" pitchFamily="2" charset="2"/>
              <a:buChar char="Ø"/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Eletromagnético de Inserção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endParaRPr lang="pt-BR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Cada tecnologia possui sua aplicação com suas vantagens tecnológicas bem como suas limitações;</a:t>
            </a:r>
          </a:p>
          <a:p>
            <a:pPr marL="285750" indent="-285750" algn="just">
              <a:lnSpc>
                <a:spcPct val="150000"/>
              </a:lnSpc>
              <a:buBlip>
                <a:blip r:embed="rId3"/>
              </a:buBlip>
              <a:defRPr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Observamos no mercado, que muitas empresas aplicam tecnologias diversas, sem no entanto, observarem as LIMITAÇÕES de cada uma delas;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1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118807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ISOIL LAMON atua no mercado de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macromedição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 dispomos das seguintes tecnologias a oferecer para o mercado: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9" name="Picture 1032" descr="C:\Users\vesprini.ISODM\Desktop\IFX_C1_verde_ISOFLUX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59062" y="3240102"/>
            <a:ext cx="3581400" cy="2630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aixaDeTexto 5"/>
          <p:cNvSpPr txBox="1">
            <a:spLocks noChangeArrowheads="1"/>
          </p:cNvSpPr>
          <p:nvPr/>
        </p:nvSpPr>
        <p:spPr bwMode="auto">
          <a:xfrm>
            <a:off x="636588" y="2484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ULTRASSÔNICO CARRETEL A BATERIA</a:t>
            </a:r>
          </a:p>
        </p:txBody>
      </p:sp>
      <p:pic>
        <p:nvPicPr>
          <p:cNvPr id="12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ISOIL LAMON atua no mercado de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macromedição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 dispomos das seguintes tecnologias a oferecer para o mercado: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sp>
        <p:nvSpPr>
          <p:cNvPr id="11" name="CaixaDeTexto 5"/>
          <p:cNvSpPr txBox="1">
            <a:spLocks noChangeArrowheads="1"/>
          </p:cNvSpPr>
          <p:nvPr/>
        </p:nvSpPr>
        <p:spPr bwMode="auto">
          <a:xfrm>
            <a:off x="636588" y="2484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ULTRASSÔNICO CLAMP ON E INTRUSIVO / PORTÁTIL E FIXO</a:t>
            </a:r>
          </a:p>
        </p:txBody>
      </p:sp>
      <p:pic>
        <p:nvPicPr>
          <p:cNvPr id="7" name="Picture 2" descr="http://www.isomag.eu/database/IFX-F100_tub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81352" y="3009900"/>
            <a:ext cx="2449574" cy="3519502"/>
          </a:xfrm>
          <a:prstGeom prst="rect">
            <a:avLst/>
          </a:prstGeom>
          <a:noFill/>
        </p:spPr>
      </p:pic>
      <p:graphicFrame>
        <p:nvGraphicFramePr>
          <p:cNvPr id="113666" name="Object 22"/>
          <p:cNvGraphicFramePr>
            <a:graphicFrameLocks noChangeAspect="1"/>
          </p:cNvGraphicFramePr>
          <p:nvPr/>
        </p:nvGraphicFramePr>
        <p:xfrm>
          <a:off x="6392863" y="3740150"/>
          <a:ext cx="1639887" cy="2000250"/>
        </p:xfrm>
        <a:graphic>
          <a:graphicData uri="http://schemas.openxmlformats.org/presentationml/2006/ole">
            <p:oleObj spid="_x0000_s113666" name="CorelPhotoPaint.Image.9" r:id="rId5" imgW="2615873" imgH="3187302" progId="">
              <p:embed/>
            </p:oleObj>
          </a:graphicData>
        </a:graphic>
      </p:graphicFrame>
      <p:pic>
        <p:nvPicPr>
          <p:cNvPr id="8" name="Picture 6" descr="D:\DOCUME~2\204031~1\LOCALS~1\Temp\npo000023.tmp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7962" y="3570278"/>
            <a:ext cx="2830538" cy="230602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Imagem 5" descr="ISOIL LAMO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ISOIL LAMON atua no mercado de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macromedição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 dispomos das seguintes tecnologias a oferecer para o mercado: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sp>
        <p:nvSpPr>
          <p:cNvPr id="11" name="CaixaDeTexto 5"/>
          <p:cNvSpPr txBox="1">
            <a:spLocks noChangeArrowheads="1"/>
          </p:cNvSpPr>
          <p:nvPr/>
        </p:nvSpPr>
        <p:spPr bwMode="auto">
          <a:xfrm>
            <a:off x="636588" y="2484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ELETROMAGNÉTICO CARRETEL (WAFER / FLANGEADO) A ENERGIA OU A BATERIA </a:t>
            </a:r>
          </a:p>
        </p:txBody>
      </p:sp>
      <p:pic>
        <p:nvPicPr>
          <p:cNvPr id="8" name="Picture 6" descr="dominates data"/>
          <p:cNvPicPr>
            <a:picLocks noChangeAspect="1" noChangeArrowheads="1"/>
          </p:cNvPicPr>
          <p:nvPr/>
        </p:nvPicPr>
        <p:blipFill>
          <a:blip r:embed="rId3" cstate="print"/>
          <a:srcRect l="2522" t="1082" r="8350" b="7196"/>
          <a:stretch>
            <a:fillRect/>
          </a:stretch>
        </p:blipFill>
        <p:spPr bwMode="auto">
          <a:xfrm>
            <a:off x="4545013" y="3054350"/>
            <a:ext cx="3671887" cy="3586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4" descr="ML250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92224" y="3097213"/>
            <a:ext cx="1739667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5" descr="ISOIL LAMON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69552" y="4349931"/>
            <a:ext cx="2574448" cy="1505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501775" y="1296988"/>
            <a:ext cx="5867400" cy="649287"/>
          </a:xfrm>
          <a:prstGeom prst="rect">
            <a:avLst/>
          </a:prstGeom>
          <a:effectLst>
            <a:outerShdw dist="38089" dir="2399983" algn="ctr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1200" cap="all" spc="600" normalizeH="0" baseline="0" noProof="0" smtClean="0">
                <a:ln>
                  <a:noFill/>
                </a:ln>
                <a:solidFill>
                  <a:srgbClr val="0092D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Vectora LT Std Black" pitchFamily="123" charset="0"/>
                <a:ea typeface="+mj-ea"/>
                <a:cs typeface="+mj-cs"/>
              </a:rPr>
              <a:t>ISOD@M</a:t>
            </a:r>
            <a:endParaRPr kumimoji="0" lang="it-IT" sz="3600" b="0" i="0" u="none" strike="noStrike" kern="1200" cap="all" spc="600" normalizeH="0" baseline="30000" noProof="0" dirty="0" smtClean="0">
              <a:ln>
                <a:noFill/>
              </a:ln>
              <a:solidFill>
                <a:srgbClr val="009DE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501775" y="1976438"/>
            <a:ext cx="6624638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>
              <a:lnSpc>
                <a:spcPct val="90000"/>
              </a:lnSpc>
              <a:spcBef>
                <a:spcPts val="1413"/>
              </a:spcBef>
            </a:pPr>
            <a:r>
              <a:rPr lang="it-IT" altLang="it-IT" sz="2600" dirty="0">
                <a:solidFill>
                  <a:srgbClr val="0092D2"/>
                </a:solidFill>
                <a:latin typeface="Vectora LT Std Black Italic" pitchFamily="123" charset="0"/>
                <a:cs typeface="Arial" pitchFamily="34" charset="0"/>
              </a:rPr>
              <a:t>WEB based Software para Aquisição e Geranciamento de Dados</a:t>
            </a:r>
            <a:endParaRPr lang="it-IT" altLang="it-IT" sz="2600" dirty="0">
              <a:solidFill>
                <a:schemeClr val="accent2"/>
              </a:solidFill>
              <a:latin typeface="Vectora LT Std Black Italic" pitchFamily="123" charset="0"/>
              <a:cs typeface="Arial" pitchFamily="34" charset="0"/>
            </a:endParaRPr>
          </a:p>
        </p:txBody>
      </p:sp>
      <p:pic>
        <p:nvPicPr>
          <p:cNvPr id="11" name="Immagine 9"/>
          <p:cNvPicPr>
            <a:picLocks noChangeAspect="1" noChangeArrowheads="1"/>
          </p:cNvPicPr>
          <p:nvPr/>
        </p:nvPicPr>
        <p:blipFill>
          <a:blip r:embed="rId4"/>
          <a:srcRect l="27235" t="30969" r="27158" b="31316"/>
          <a:stretch>
            <a:fillRect/>
          </a:stretch>
        </p:blipFill>
        <p:spPr bwMode="auto">
          <a:xfrm>
            <a:off x="2352674" y="3309938"/>
            <a:ext cx="4175125" cy="27610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1501775" y="1296988"/>
            <a:ext cx="5867400" cy="649287"/>
          </a:xfrm>
          <a:prstGeom prst="rect">
            <a:avLst/>
          </a:prstGeom>
          <a:effectLst>
            <a:outerShdw dist="38089" dir="2399983" algn="ctr" rotWithShape="0">
              <a:srgbClr val="000000">
                <a:alpha val="20000"/>
              </a:srgbClr>
            </a:outerShdw>
          </a:effectLst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t-IT" sz="3600" b="0" i="0" u="none" strike="noStrike" kern="1200" cap="all" spc="600" normalizeH="0" baseline="0" noProof="0" smtClean="0">
                <a:ln>
                  <a:noFill/>
                </a:ln>
                <a:solidFill>
                  <a:srgbClr val="0092D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Vectora LT Std Black" pitchFamily="123" charset="0"/>
                <a:ea typeface="+mj-ea"/>
                <a:cs typeface="+mj-cs"/>
              </a:rPr>
              <a:t>ISOD@M</a:t>
            </a:r>
            <a:endParaRPr kumimoji="0" lang="it-IT" sz="3600" b="0" i="0" u="none" strike="noStrike" kern="1200" cap="all" spc="600" normalizeH="0" baseline="30000" noProof="0" dirty="0" smtClean="0">
              <a:ln>
                <a:noFill/>
              </a:ln>
              <a:solidFill>
                <a:srgbClr val="009DE0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80200" y="2025300"/>
            <a:ext cx="2779000" cy="2088592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EAEAEA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67187" y="3092450"/>
            <a:ext cx="4625319" cy="3473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ISOIL LAMON atua no mercado de </a:t>
            </a:r>
            <a:r>
              <a:rPr lang="pt-BR" sz="1400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macromedição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 dispomos das seguintes tecnologias a oferecer para o mercado: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sp>
        <p:nvSpPr>
          <p:cNvPr id="11" name="CaixaDeTexto 5"/>
          <p:cNvSpPr txBox="1">
            <a:spLocks noChangeArrowheads="1"/>
          </p:cNvSpPr>
          <p:nvPr/>
        </p:nvSpPr>
        <p:spPr bwMode="auto">
          <a:xfrm>
            <a:off x="636588" y="2484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ELETROMAGNÉTICO DE INSERÇÃO A ENERGIA OU A BATERIA</a:t>
            </a:r>
          </a:p>
        </p:txBody>
      </p:sp>
      <p:pic>
        <p:nvPicPr>
          <p:cNvPr id="9" name="Imagem 8" descr="2015-06-17 14.54.46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2287" y="2810932"/>
            <a:ext cx="2119313" cy="3767668"/>
          </a:xfrm>
          <a:prstGeom prst="rect">
            <a:avLst/>
          </a:prstGeom>
        </p:spPr>
      </p:pic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PERFORMANCE DO MEDIDOR ELETROMAGNÉTICO DE INSERÇÃO X CARRETEL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93658" y="2233598"/>
            <a:ext cx="8379765" cy="3881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5065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PERFORMANCE DO MEDIDOR ELETROMAGNÉTICO DE INSERÇÃO X CARRETEL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81755"/>
            <a:ext cx="9144000" cy="48762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285750" y="869950"/>
            <a:ext cx="8358188" cy="785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ctr">
              <a:defRPr/>
            </a:pPr>
            <a:r>
              <a:rPr kumimoji="1"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ea typeface="Verdana" pitchFamily="34" charset="0"/>
                <a:cs typeface="Verdana" pitchFamily="34" charset="0"/>
              </a:rPr>
              <a:t>EXEMPLOS DE APLICAÇÃO DE MEDIDORES ELETROMAGNÉTICO  DE INSERÇÃO</a:t>
            </a:r>
          </a:p>
        </p:txBody>
      </p:sp>
      <p:pic>
        <p:nvPicPr>
          <p:cNvPr id="9" name="Imagem 8" descr="2012-12-12 10.29.3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8480" y="1714488"/>
            <a:ext cx="2698180" cy="35975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" name="Imagem 10" descr="2012-12-13 11.34.0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28808" y="4185828"/>
            <a:ext cx="1785054" cy="238007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3143250" y="1714500"/>
            <a:ext cx="5832475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1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Problema: Foram instalados medidores carretel em tubos de 600 a 1200mm em 2003 e que após cerca de 5 anos, pararam de funcionar por diversos problemas;</a:t>
            </a:r>
          </a:p>
          <a:p>
            <a:pPr algn="just"/>
            <a:endParaRPr lang="pt-BR" sz="18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pt-BR" sz="18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3" name="CaixaDeTexto 13"/>
          <p:cNvSpPr txBox="1">
            <a:spLocks noChangeArrowheads="1"/>
          </p:cNvSpPr>
          <p:nvPr/>
        </p:nvSpPr>
        <p:spPr bwMode="auto">
          <a:xfrm>
            <a:off x="3492500" y="2871788"/>
            <a:ext cx="56515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1800" dirty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O Fabricante havia cobrado aproximadamente R$40.000,00 para arrumar cada medidor que estava avariado, fora o custo de </a:t>
            </a:r>
            <a:r>
              <a:rPr lang="pt-BR" sz="1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mobilização, transporte, </a:t>
            </a:r>
            <a:r>
              <a:rPr lang="pt-BR" sz="1800" dirty="0" err="1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etc</a:t>
            </a:r>
            <a:r>
              <a:rPr lang="pt-BR" sz="1800" dirty="0" smtClean="0">
                <a:solidFill>
                  <a:srgbClr val="FF0000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;</a:t>
            </a:r>
            <a:endParaRPr lang="pt-BR" sz="18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  <a:p>
            <a:pPr algn="just"/>
            <a:endParaRPr lang="pt-BR" sz="1800" dirty="0">
              <a:solidFill>
                <a:srgbClr val="FF0000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4" name="CaixaDeTexto 103"/>
          <p:cNvSpPr txBox="1">
            <a:spLocks noChangeArrowheads="1"/>
          </p:cNvSpPr>
          <p:nvPr/>
        </p:nvSpPr>
        <p:spPr bwMode="auto">
          <a:xfrm>
            <a:off x="3786188" y="4357688"/>
            <a:ext cx="5164137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sz="1800">
                <a:solidFill>
                  <a:schemeClr val="tx2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Solução por nós apresentada: Instalação de 5 medidores de inserção. </a:t>
            </a:r>
          </a:p>
          <a:p>
            <a:pPr algn="just"/>
            <a:endParaRPr lang="pt-BR" sz="1800">
              <a:solidFill>
                <a:schemeClr val="tx2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341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BIL-50-400 – BANCADA DE CALIBRAÇÃO DA ISOIL LAMON EM BELO HORIZONTE</a:t>
            </a: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m 7" descr="2015-04-24 13.49.40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35034"/>
            <a:ext cx="9144000" cy="502296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341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BIL-50-400 – BANCADA DE CALIBRAÇÃO DA ISOIL 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ITÁLIA</a:t>
            </a:r>
            <a:endParaRPr lang="pt-BR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2" descr="piant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3938" y="1780828"/>
            <a:ext cx="8780362" cy="4878393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66000"/>
                  <a:satMod val="160000"/>
                  <a:alpha val="57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path path="circle">
              <a:fillToRect l="50000" t="50000" r="50000" b="50000"/>
            </a:path>
            <a:tileRect/>
          </a:gra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CaixaDeTexto 5"/>
          <p:cNvSpPr txBox="1">
            <a:spLocks noChangeArrowheads="1"/>
          </p:cNvSpPr>
          <p:nvPr/>
        </p:nvSpPr>
        <p:spPr bwMode="auto">
          <a:xfrm>
            <a:off x="509588" y="1341438"/>
            <a:ext cx="8266112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BIL-50-400 – BANCADA DE CALIBRAÇÃO DA ISOIL </a:t>
            </a:r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NA ITÁLIA</a:t>
            </a:r>
            <a:endParaRPr lang="pt-BR" sz="1400" dirty="0" smtClean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6572250" y="428625"/>
            <a:ext cx="2571750" cy="500063"/>
          </a:xfrm>
          <a:prstGeom prst="rect">
            <a:avLst/>
          </a:prstGeom>
        </p:spPr>
        <p:txBody>
          <a:bodyPr/>
          <a:lstStyle/>
          <a:p>
            <a:pPr algn="ctr" eaLnBrk="0" hangingPunct="0">
              <a:defRPr/>
            </a:pPr>
            <a:r>
              <a:rPr lang="pt-BR" sz="2800" b="1" kern="0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PITOMETRIA</a:t>
            </a:r>
            <a:r>
              <a:rPr lang="pt-BR" sz="2800" b="1" kern="0" dirty="0">
                <a:latin typeface="+mj-lt"/>
                <a:ea typeface="+mj-ea"/>
                <a:cs typeface="+mj-cs"/>
              </a:rPr>
              <a:t/>
            </a:r>
            <a:br>
              <a:rPr lang="pt-BR" sz="2800" b="1" kern="0" dirty="0">
                <a:latin typeface="+mj-lt"/>
                <a:ea typeface="+mj-ea"/>
                <a:cs typeface="+mj-cs"/>
              </a:rPr>
            </a:br>
            <a:endParaRPr lang="pt-BR" sz="4400" kern="0" dirty="0">
              <a:latin typeface="+mj-lt"/>
              <a:ea typeface="+mj-ea"/>
              <a:cs typeface="+mj-cs"/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33396" y="390254"/>
            <a:ext cx="5157787" cy="445770"/>
          </a:xfrm>
          <a:prstGeom prst="rect">
            <a:avLst/>
          </a:prstGeom>
        </p:spPr>
        <p:txBody>
          <a:bodyPr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MACROMEDIDORES</a:t>
            </a:r>
          </a:p>
        </p:txBody>
      </p:sp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Users\mmattiazzi\Desktop\power point torrino\render\DIMENSIONI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751152"/>
            <a:ext cx="6791325" cy="480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m 8" descr="20160212_095956_003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605587" y="2946400"/>
            <a:ext cx="1964531" cy="34925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686267" y="1219769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DE ÁGUA</a:t>
            </a:r>
          </a:p>
        </p:txBody>
      </p:sp>
      <p:pic>
        <p:nvPicPr>
          <p:cNvPr id="4" name="Imagem 54" descr="DSC02035.JPG">
            <a:hlinkClick r:id="rId3" action="ppaction://hlinkpres?slideindex=8&amp;slidetitle=Aplicações Práticas - Perdas de Água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08420" y="2224657"/>
            <a:ext cx="2786151" cy="1993013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2" descr="http://casadanoticia.files.wordpress.com/2010/05/rompimento-de-adutora-em-sao-paulo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308420" y="4404177"/>
            <a:ext cx="2786151" cy="1851822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6" name="Imagem 70" descr="P1010061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06984" y="4404176"/>
            <a:ext cx="2693559" cy="1851822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m 7" descr="DSC01092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1343192" y="2224657"/>
            <a:ext cx="2657351" cy="1993013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m 5" descr="ISOIL LAMON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651933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Text Box 6"/>
          <p:cNvSpPr txBox="1">
            <a:spLocks noChangeArrowheads="1"/>
          </p:cNvSpPr>
          <p:nvPr/>
        </p:nvSpPr>
        <p:spPr bwMode="auto">
          <a:xfrm>
            <a:off x="257055" y="4398876"/>
            <a:ext cx="3078162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Vazamentos inerentes,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não-visíveis, baixa vazão, não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aflorantes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não-detectáveis por métodos acústicos de pesquisa</a:t>
            </a:r>
          </a:p>
        </p:txBody>
      </p:sp>
      <p:sp>
        <p:nvSpPr>
          <p:cNvPr id="19460" name="Text Box 7"/>
          <p:cNvSpPr txBox="1">
            <a:spLocks noChangeArrowheads="1"/>
          </p:cNvSpPr>
          <p:nvPr/>
        </p:nvSpPr>
        <p:spPr bwMode="auto">
          <a:xfrm>
            <a:off x="3289180" y="4398876"/>
            <a:ext cx="2813050" cy="867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Vazamentos não-visíveis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   não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aflorantes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detectáveis  por métodos acústicos de pesquisa</a:t>
            </a:r>
          </a:p>
        </p:txBody>
      </p:sp>
      <p:sp>
        <p:nvSpPr>
          <p:cNvPr id="19461" name="Text Box 8"/>
          <p:cNvSpPr txBox="1">
            <a:spLocks noChangeArrowheads="1"/>
          </p:cNvSpPr>
          <p:nvPr/>
        </p:nvSpPr>
        <p:spPr bwMode="auto">
          <a:xfrm>
            <a:off x="6172080" y="4398876"/>
            <a:ext cx="2393950" cy="6740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Vazamentos visíveis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aflorantes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ou ocorrentes nos cavaletes</a:t>
            </a:r>
          </a:p>
        </p:txBody>
      </p:sp>
      <p:sp>
        <p:nvSpPr>
          <p:cNvPr id="521" name="Text Box 12"/>
          <p:cNvSpPr txBox="1">
            <a:spLocks noChangeArrowheads="1"/>
          </p:cNvSpPr>
          <p:nvPr/>
        </p:nvSpPr>
        <p:spPr bwMode="auto">
          <a:xfrm>
            <a:off x="363417" y="5478376"/>
            <a:ext cx="28956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ctr" defTabSz="476250">
              <a:lnSpc>
                <a:spcPct val="80000"/>
              </a:lnSpc>
              <a:spcBef>
                <a:spcPct val="50000"/>
              </a:spcBef>
              <a:buClr>
                <a:srgbClr val="008080"/>
              </a:buClr>
              <a:buFont typeface="Symbol" pitchFamily="18" charset="2"/>
              <a:buNone/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Ações</a:t>
            </a:r>
            <a:endParaRPr lang="pt-BR" sz="1500" b="1" dirty="0">
              <a:latin typeface="Arial" charset="0"/>
            </a:endParaRPr>
          </a:p>
        </p:txBody>
      </p:sp>
      <p:sp>
        <p:nvSpPr>
          <p:cNvPr id="522" name="Text Box 13"/>
          <p:cNvSpPr txBox="1">
            <a:spLocks noChangeArrowheads="1"/>
          </p:cNvSpPr>
          <p:nvPr/>
        </p:nvSpPr>
        <p:spPr bwMode="auto">
          <a:xfrm>
            <a:off x="3374905" y="5478376"/>
            <a:ext cx="2551112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190500" indent="-190500" algn="ctr" defTabSz="476250">
              <a:lnSpc>
                <a:spcPct val="80000"/>
              </a:lnSpc>
              <a:spcBef>
                <a:spcPct val="50000"/>
              </a:spcBef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Ações</a:t>
            </a:r>
            <a:endParaRPr lang="pt-BR" sz="1500" b="1" dirty="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charset="0"/>
            </a:endParaRPr>
          </a:p>
        </p:txBody>
      </p:sp>
      <p:sp>
        <p:nvSpPr>
          <p:cNvPr id="523" name="Text Box 14"/>
          <p:cNvSpPr txBox="1">
            <a:spLocks noChangeArrowheads="1"/>
          </p:cNvSpPr>
          <p:nvPr/>
        </p:nvSpPr>
        <p:spPr bwMode="auto">
          <a:xfrm>
            <a:off x="6012160" y="5235875"/>
            <a:ext cx="2905125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rIns="54000">
            <a:spAutoFit/>
          </a:bodyPr>
          <a:lstStyle/>
          <a:p>
            <a:pPr marL="190500" indent="-190500" algn="ctr" defTabSz="476250">
              <a:lnSpc>
                <a:spcPct val="80000"/>
              </a:lnSpc>
              <a:spcBef>
                <a:spcPct val="50000"/>
              </a:spcBef>
              <a:defRPr/>
            </a:pPr>
            <a:r>
              <a:rPr lang="pt-BR" sz="15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</a:rPr>
              <a:t>Ações</a:t>
            </a:r>
            <a:endParaRPr lang="pt-BR" sz="1500" b="1" dirty="0">
              <a:solidFill>
                <a:srgbClr val="FF0000"/>
              </a:solidFill>
              <a:latin typeface="Arial" charset="0"/>
            </a:endParaRPr>
          </a:p>
        </p:txBody>
      </p:sp>
      <p:grpSp>
        <p:nvGrpSpPr>
          <p:cNvPr id="12297" name="Group 15"/>
          <p:cNvGrpSpPr>
            <a:grpSpLocks/>
          </p:cNvGrpSpPr>
          <p:nvPr/>
        </p:nvGrpSpPr>
        <p:grpSpPr bwMode="auto">
          <a:xfrm>
            <a:off x="880942" y="1487401"/>
            <a:ext cx="7173913" cy="1828800"/>
            <a:chOff x="672" y="576"/>
            <a:chExt cx="4896" cy="1152"/>
          </a:xfrm>
        </p:grpSpPr>
        <p:sp>
          <p:nvSpPr>
            <p:cNvPr id="12303" name="Rectangle 16"/>
            <p:cNvSpPr>
              <a:spLocks noChangeArrowheads="1"/>
            </p:cNvSpPr>
            <p:nvPr/>
          </p:nvSpPr>
          <p:spPr bwMode="auto">
            <a:xfrm>
              <a:off x="672" y="576"/>
              <a:ext cx="4896" cy="1152"/>
            </a:xfrm>
            <a:prstGeom prst="rect">
              <a:avLst/>
            </a:prstGeom>
            <a:solidFill>
              <a:srgbClr val="FFFFFF">
                <a:alpha val="50195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1pPr>
              <a:lvl2pPr marL="742950" indent="-28575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2pPr>
              <a:lvl3pPr marL="11430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3pPr>
              <a:lvl4pPr marL="16002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4pPr>
              <a:lvl5pPr marL="2057400" indent="-228600"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400">
                  <a:solidFill>
                    <a:schemeClr val="tx1"/>
                  </a:solidFill>
                  <a:latin typeface="Times New Roman" pitchFamily="18" charset="0"/>
                </a:defRPr>
              </a:lvl9pPr>
            </a:lstStyle>
            <a:p>
              <a:endParaRPr lang="pt-BR" altLang="pt-BR"/>
            </a:p>
          </p:txBody>
        </p:sp>
        <p:grpSp>
          <p:nvGrpSpPr>
            <p:cNvPr id="12304" name="Group 17"/>
            <p:cNvGrpSpPr>
              <a:grpSpLocks/>
            </p:cNvGrpSpPr>
            <p:nvPr/>
          </p:nvGrpSpPr>
          <p:grpSpPr bwMode="auto">
            <a:xfrm>
              <a:off x="864" y="576"/>
              <a:ext cx="4538" cy="1056"/>
              <a:chOff x="864" y="576"/>
              <a:chExt cx="4538" cy="1056"/>
            </a:xfrm>
          </p:grpSpPr>
          <p:sp>
            <p:nvSpPr>
              <p:cNvPr id="12305" name="Oval 18"/>
              <p:cNvSpPr>
                <a:spLocks noChangeArrowheads="1"/>
              </p:cNvSpPr>
              <p:nvPr/>
            </p:nvSpPr>
            <p:spPr bwMode="auto">
              <a:xfrm>
                <a:off x="3408" y="1344"/>
                <a:ext cx="576" cy="288"/>
              </a:xfrm>
              <a:prstGeom prst="ellipse">
                <a:avLst/>
              </a:prstGeom>
              <a:solidFill>
                <a:srgbClr val="99CCFF">
                  <a:alpha val="50195"/>
                </a:srgbClr>
              </a:solidFill>
              <a:ln w="63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pt-BR" altLang="pt-BR"/>
              </a:p>
            </p:txBody>
          </p:sp>
          <p:sp>
            <p:nvSpPr>
              <p:cNvPr id="12306" name="Oval 19"/>
              <p:cNvSpPr>
                <a:spLocks noChangeArrowheads="1"/>
              </p:cNvSpPr>
              <p:nvPr/>
            </p:nvSpPr>
            <p:spPr bwMode="auto">
              <a:xfrm>
                <a:off x="1296" y="1344"/>
                <a:ext cx="576" cy="288"/>
              </a:xfrm>
              <a:prstGeom prst="ellipse">
                <a:avLst/>
              </a:prstGeom>
              <a:solidFill>
                <a:srgbClr val="99CCFF">
                  <a:alpha val="50195"/>
                </a:srgbClr>
              </a:solidFill>
              <a:ln w="63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pt-BR" altLang="pt-BR"/>
              </a:p>
            </p:txBody>
          </p:sp>
          <p:sp>
            <p:nvSpPr>
              <p:cNvPr id="12307" name="Oval 20"/>
              <p:cNvSpPr>
                <a:spLocks noChangeArrowheads="1"/>
              </p:cNvSpPr>
              <p:nvPr/>
            </p:nvSpPr>
            <p:spPr bwMode="auto">
              <a:xfrm>
                <a:off x="4704" y="1056"/>
                <a:ext cx="576" cy="288"/>
              </a:xfrm>
              <a:prstGeom prst="ellipse">
                <a:avLst/>
              </a:prstGeom>
              <a:solidFill>
                <a:srgbClr val="99CCFF">
                  <a:alpha val="50195"/>
                </a:srgbClr>
              </a:solidFill>
              <a:ln w="6350">
                <a:solidFill>
                  <a:schemeClr val="tx1"/>
                </a:solidFill>
                <a:prstDash val="sysDot"/>
                <a:round/>
                <a:headEnd/>
                <a:tailEnd/>
              </a:ln>
            </p:spPr>
            <p:txBody>
              <a:bodyPr wrap="none" anchor="ctr"/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endParaRPr lang="pt-BR" altLang="pt-BR"/>
              </a:p>
            </p:txBody>
          </p:sp>
          <p:sp>
            <p:nvSpPr>
              <p:cNvPr id="12308" name="Text Box 21"/>
              <p:cNvSpPr txBox="1">
                <a:spLocks noChangeArrowheads="1"/>
              </p:cNvSpPr>
              <p:nvPr/>
            </p:nvSpPr>
            <p:spPr bwMode="auto">
              <a:xfrm>
                <a:off x="3696" y="576"/>
                <a:ext cx="624" cy="17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 xmlns="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1pPr>
                <a:lvl2pPr marL="742950" indent="-28575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2pPr>
                <a:lvl3pPr marL="11430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3pPr>
                <a:lvl4pPr marL="16002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4pPr>
                <a:lvl5pPr marL="2057400" indent="-228600"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400">
                    <a:solidFill>
                      <a:schemeClr val="tx1"/>
                    </a:solidFill>
                    <a:latin typeface="Times New Roman" pitchFamily="18" charset="0"/>
                  </a:defRPr>
                </a:lvl9pPr>
              </a:lstStyle>
              <a:p>
                <a:pPr>
                  <a:spcBef>
                    <a:spcPct val="50000"/>
                  </a:spcBef>
                </a:pPr>
                <a:r>
                  <a:rPr lang="pt-BR" altLang="pt-BR" sz="1200" b="1" dirty="0">
                    <a:latin typeface="Arial" charset="0"/>
                  </a:rPr>
                  <a:t>superfície</a:t>
                </a:r>
                <a:endParaRPr lang="pt-BR" altLang="pt-BR" sz="1200" dirty="0">
                  <a:latin typeface="Arial" charset="0"/>
                </a:endParaRPr>
              </a:p>
            </p:txBody>
          </p:sp>
          <p:grpSp>
            <p:nvGrpSpPr>
              <p:cNvPr id="12309" name="Group 22"/>
              <p:cNvGrpSpPr>
                <a:grpSpLocks/>
              </p:cNvGrpSpPr>
              <p:nvPr/>
            </p:nvGrpSpPr>
            <p:grpSpPr bwMode="auto">
              <a:xfrm>
                <a:off x="864" y="720"/>
                <a:ext cx="4538" cy="891"/>
                <a:chOff x="864" y="720"/>
                <a:chExt cx="4538" cy="891"/>
              </a:xfrm>
            </p:grpSpPr>
            <p:sp>
              <p:nvSpPr>
                <p:cNvPr id="12313" name="Freeform 23"/>
                <p:cNvSpPr>
                  <a:spLocks/>
                </p:cNvSpPr>
                <p:nvPr/>
              </p:nvSpPr>
              <p:spPr bwMode="auto">
                <a:xfrm>
                  <a:off x="1552" y="1588"/>
                  <a:ext cx="12" cy="11"/>
                </a:xfrm>
                <a:custGeom>
                  <a:avLst/>
                  <a:gdLst>
                    <a:gd name="T0" fmla="*/ 0 w 58"/>
                    <a:gd name="T1" fmla="*/ 0 h 54"/>
                    <a:gd name="T2" fmla="*/ 0 w 58"/>
                    <a:gd name="T3" fmla="*/ 0 h 54"/>
                    <a:gd name="T4" fmla="*/ 0 w 58"/>
                    <a:gd name="T5" fmla="*/ 0 h 54"/>
                    <a:gd name="T6" fmla="*/ 0 60000 65536"/>
                    <a:gd name="T7" fmla="*/ 0 60000 65536"/>
                    <a:gd name="T8" fmla="*/ 0 60000 65536"/>
                    <a:gd name="T9" fmla="*/ 0 w 58"/>
                    <a:gd name="T10" fmla="*/ 0 h 54"/>
                    <a:gd name="T11" fmla="*/ 58 w 58"/>
                    <a:gd name="T12" fmla="*/ 54 h 54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8" h="54">
                      <a:moveTo>
                        <a:pt x="0" y="54"/>
                      </a:moveTo>
                      <a:lnTo>
                        <a:pt x="26" y="0"/>
                      </a:lnTo>
                      <a:lnTo>
                        <a:pt x="58" y="49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4" name="Freeform 24"/>
                <p:cNvSpPr>
                  <a:spLocks/>
                </p:cNvSpPr>
                <p:nvPr/>
              </p:nvSpPr>
              <p:spPr bwMode="auto">
                <a:xfrm>
                  <a:off x="1571" y="1474"/>
                  <a:ext cx="11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60000 65536"/>
                    <a:gd name="T7" fmla="*/ 0 60000 65536"/>
                    <a:gd name="T8" fmla="*/ 0 60000 65536"/>
                    <a:gd name="T9" fmla="*/ 0 w 58"/>
                    <a:gd name="T10" fmla="*/ 0 h 55"/>
                    <a:gd name="T11" fmla="*/ 58 w 58"/>
                    <a:gd name="T12" fmla="*/ 55 h 5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8" h="55">
                      <a:moveTo>
                        <a:pt x="0" y="48"/>
                      </a:moveTo>
                      <a:lnTo>
                        <a:pt x="36" y="0"/>
                      </a:lnTo>
                      <a:lnTo>
                        <a:pt x="58" y="55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5" name="Freeform 25"/>
                <p:cNvSpPr>
                  <a:spLocks/>
                </p:cNvSpPr>
                <p:nvPr/>
              </p:nvSpPr>
              <p:spPr bwMode="auto">
                <a:xfrm>
                  <a:off x="1568" y="1532"/>
                  <a:ext cx="12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60000 65536"/>
                    <a:gd name="T7" fmla="*/ 0 60000 65536"/>
                    <a:gd name="T8" fmla="*/ 0 60000 65536"/>
                    <a:gd name="T9" fmla="*/ 0 w 58"/>
                    <a:gd name="T10" fmla="*/ 0 h 55"/>
                    <a:gd name="T11" fmla="*/ 58 w 58"/>
                    <a:gd name="T12" fmla="*/ 55 h 5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8" h="55">
                      <a:moveTo>
                        <a:pt x="0" y="55"/>
                      </a:moveTo>
                      <a:lnTo>
                        <a:pt x="26" y="0"/>
                      </a:lnTo>
                      <a:lnTo>
                        <a:pt x="58" y="5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6" name="Freeform 26"/>
                <p:cNvSpPr>
                  <a:spLocks/>
                </p:cNvSpPr>
                <p:nvPr/>
              </p:nvSpPr>
              <p:spPr bwMode="auto">
                <a:xfrm>
                  <a:off x="1584" y="1420"/>
                  <a:ext cx="12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60000 65536"/>
                    <a:gd name="T7" fmla="*/ 0 60000 65536"/>
                    <a:gd name="T8" fmla="*/ 0 60000 65536"/>
                    <a:gd name="T9" fmla="*/ 0 w 58"/>
                    <a:gd name="T10" fmla="*/ 0 h 55"/>
                    <a:gd name="T11" fmla="*/ 58 w 58"/>
                    <a:gd name="T12" fmla="*/ 55 h 55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58" h="55">
                      <a:moveTo>
                        <a:pt x="0" y="48"/>
                      </a:moveTo>
                      <a:lnTo>
                        <a:pt x="36" y="0"/>
                      </a:lnTo>
                      <a:lnTo>
                        <a:pt x="58" y="55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7" name="Freeform 27"/>
                <p:cNvSpPr>
                  <a:spLocks/>
                </p:cNvSpPr>
                <p:nvPr/>
              </p:nvSpPr>
              <p:spPr bwMode="auto">
                <a:xfrm>
                  <a:off x="4716" y="720"/>
                  <a:ext cx="425" cy="18"/>
                </a:xfrm>
                <a:custGeom>
                  <a:avLst/>
                  <a:gdLst>
                    <a:gd name="T0" fmla="*/ 0 w 2123"/>
                    <a:gd name="T1" fmla="*/ 0 h 91"/>
                    <a:gd name="T2" fmla="*/ 0 w 2123"/>
                    <a:gd name="T3" fmla="*/ 0 h 91"/>
                    <a:gd name="T4" fmla="*/ 0 w 2123"/>
                    <a:gd name="T5" fmla="*/ 0 h 91"/>
                    <a:gd name="T6" fmla="*/ 0 w 2123"/>
                    <a:gd name="T7" fmla="*/ 0 h 91"/>
                    <a:gd name="T8" fmla="*/ 0 w 2123"/>
                    <a:gd name="T9" fmla="*/ 0 h 91"/>
                    <a:gd name="T10" fmla="*/ 0 w 2123"/>
                    <a:gd name="T11" fmla="*/ 0 h 91"/>
                    <a:gd name="T12" fmla="*/ 0 w 2123"/>
                    <a:gd name="T13" fmla="*/ 0 h 91"/>
                    <a:gd name="T14" fmla="*/ 0 w 2123"/>
                    <a:gd name="T15" fmla="*/ 0 h 91"/>
                    <a:gd name="T16" fmla="*/ 0 w 2123"/>
                    <a:gd name="T17" fmla="*/ 0 h 91"/>
                    <a:gd name="T18" fmla="*/ 0 w 2123"/>
                    <a:gd name="T19" fmla="*/ 0 h 91"/>
                    <a:gd name="T20" fmla="*/ 0 w 2123"/>
                    <a:gd name="T21" fmla="*/ 0 h 91"/>
                    <a:gd name="T22" fmla="*/ 0 w 2123"/>
                    <a:gd name="T23" fmla="*/ 0 h 91"/>
                    <a:gd name="T24" fmla="*/ 0 w 2123"/>
                    <a:gd name="T25" fmla="*/ 0 h 91"/>
                    <a:gd name="T26" fmla="*/ 0 w 2123"/>
                    <a:gd name="T27" fmla="*/ 0 h 91"/>
                    <a:gd name="T28" fmla="*/ 0 w 2123"/>
                    <a:gd name="T29" fmla="*/ 0 h 91"/>
                    <a:gd name="T30" fmla="*/ 0 w 2123"/>
                    <a:gd name="T31" fmla="*/ 0 h 91"/>
                    <a:gd name="T32" fmla="*/ 0 w 2123"/>
                    <a:gd name="T33" fmla="*/ 0 h 91"/>
                    <a:gd name="T34" fmla="*/ 0 w 2123"/>
                    <a:gd name="T35" fmla="*/ 0 h 91"/>
                    <a:gd name="T36" fmla="*/ 0 w 2123"/>
                    <a:gd name="T37" fmla="*/ 0 h 91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w 2123"/>
                    <a:gd name="T58" fmla="*/ 0 h 91"/>
                    <a:gd name="T59" fmla="*/ 2123 w 2123"/>
                    <a:gd name="T60" fmla="*/ 91 h 91"/>
                  </a:gdLst>
                  <a:ahLst/>
                  <a:cxnLst>
                    <a:cxn ang="T38">
                      <a:pos x="T0" y="T1"/>
                    </a:cxn>
                    <a:cxn ang="T39">
                      <a:pos x="T2" y="T3"/>
                    </a:cxn>
                    <a:cxn ang="T40">
                      <a:pos x="T4" y="T5"/>
                    </a:cxn>
                    <a:cxn ang="T41">
                      <a:pos x="T6" y="T7"/>
                    </a:cxn>
                    <a:cxn ang="T42">
                      <a:pos x="T8" y="T9"/>
                    </a:cxn>
                    <a:cxn ang="T43">
                      <a:pos x="T10" y="T11"/>
                    </a:cxn>
                    <a:cxn ang="T44">
                      <a:pos x="T12" y="T13"/>
                    </a:cxn>
                    <a:cxn ang="T45">
                      <a:pos x="T14" y="T15"/>
                    </a:cxn>
                    <a:cxn ang="T46">
                      <a:pos x="T16" y="T17"/>
                    </a:cxn>
                    <a:cxn ang="T47">
                      <a:pos x="T18" y="T19"/>
                    </a:cxn>
                    <a:cxn ang="T48">
                      <a:pos x="T20" y="T21"/>
                    </a:cxn>
                    <a:cxn ang="T49">
                      <a:pos x="T22" y="T23"/>
                    </a:cxn>
                    <a:cxn ang="T50">
                      <a:pos x="T24" y="T25"/>
                    </a:cxn>
                    <a:cxn ang="T51">
                      <a:pos x="T26" y="T27"/>
                    </a:cxn>
                    <a:cxn ang="T52">
                      <a:pos x="T28" y="T29"/>
                    </a:cxn>
                    <a:cxn ang="T53">
                      <a:pos x="T30" y="T31"/>
                    </a:cxn>
                    <a:cxn ang="T54">
                      <a:pos x="T32" y="T33"/>
                    </a:cxn>
                    <a:cxn ang="T55">
                      <a:pos x="T34" y="T35"/>
                    </a:cxn>
                    <a:cxn ang="T56">
                      <a:pos x="T36" y="T37"/>
                    </a:cxn>
                  </a:cxnLst>
                  <a:rect l="T57" t="T58" r="T59" b="T60"/>
                  <a:pathLst>
                    <a:path w="2123" h="91">
                      <a:moveTo>
                        <a:pt x="1032" y="77"/>
                      </a:moveTo>
                      <a:lnTo>
                        <a:pt x="509" y="66"/>
                      </a:lnTo>
                      <a:lnTo>
                        <a:pt x="213" y="91"/>
                      </a:lnTo>
                      <a:lnTo>
                        <a:pt x="69" y="91"/>
                      </a:lnTo>
                      <a:lnTo>
                        <a:pt x="0" y="83"/>
                      </a:lnTo>
                      <a:lnTo>
                        <a:pt x="42" y="70"/>
                      </a:lnTo>
                      <a:lnTo>
                        <a:pt x="166" y="53"/>
                      </a:lnTo>
                      <a:lnTo>
                        <a:pt x="526" y="19"/>
                      </a:lnTo>
                      <a:lnTo>
                        <a:pt x="828" y="0"/>
                      </a:lnTo>
                      <a:lnTo>
                        <a:pt x="1091" y="4"/>
                      </a:lnTo>
                      <a:lnTo>
                        <a:pt x="1612" y="67"/>
                      </a:lnTo>
                      <a:lnTo>
                        <a:pt x="1906" y="79"/>
                      </a:lnTo>
                      <a:lnTo>
                        <a:pt x="2048" y="84"/>
                      </a:lnTo>
                      <a:lnTo>
                        <a:pt x="2123" y="86"/>
                      </a:lnTo>
                      <a:lnTo>
                        <a:pt x="2099" y="86"/>
                      </a:lnTo>
                      <a:lnTo>
                        <a:pt x="1994" y="83"/>
                      </a:lnTo>
                      <a:lnTo>
                        <a:pt x="1647" y="74"/>
                      </a:lnTo>
                      <a:lnTo>
                        <a:pt x="1288" y="70"/>
                      </a:lnTo>
                      <a:lnTo>
                        <a:pt x="1032" y="77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8" name="Freeform 28"/>
                <p:cNvSpPr>
                  <a:spLocks/>
                </p:cNvSpPr>
                <p:nvPr/>
              </p:nvSpPr>
              <p:spPr bwMode="auto">
                <a:xfrm>
                  <a:off x="4915" y="735"/>
                  <a:ext cx="41" cy="470"/>
                </a:xfrm>
                <a:custGeom>
                  <a:avLst/>
                  <a:gdLst>
                    <a:gd name="T0" fmla="*/ 0 w 205"/>
                    <a:gd name="T1" fmla="*/ 0 h 2347"/>
                    <a:gd name="T2" fmla="*/ 0 w 205"/>
                    <a:gd name="T3" fmla="*/ 0 h 2347"/>
                    <a:gd name="T4" fmla="*/ 0 w 205"/>
                    <a:gd name="T5" fmla="*/ 0 h 2347"/>
                    <a:gd name="T6" fmla="*/ 0 w 205"/>
                    <a:gd name="T7" fmla="*/ 0 h 2347"/>
                    <a:gd name="T8" fmla="*/ 0 w 205"/>
                    <a:gd name="T9" fmla="*/ 0 h 2347"/>
                    <a:gd name="T10" fmla="*/ 0 w 205"/>
                    <a:gd name="T11" fmla="*/ 0 h 2347"/>
                    <a:gd name="T12" fmla="*/ 0 w 205"/>
                    <a:gd name="T13" fmla="*/ 0 h 2347"/>
                    <a:gd name="T14" fmla="*/ 0 w 205"/>
                    <a:gd name="T15" fmla="*/ 0 h 2347"/>
                    <a:gd name="T16" fmla="*/ 0 w 205"/>
                    <a:gd name="T17" fmla="*/ 0 h 2347"/>
                    <a:gd name="T18" fmla="*/ 0 w 205"/>
                    <a:gd name="T19" fmla="*/ 0 h 2347"/>
                    <a:gd name="T20" fmla="*/ 0 w 205"/>
                    <a:gd name="T21" fmla="*/ 0 h 2347"/>
                    <a:gd name="T22" fmla="*/ 0 w 205"/>
                    <a:gd name="T23" fmla="*/ 0 h 2347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05"/>
                    <a:gd name="T37" fmla="*/ 0 h 2347"/>
                    <a:gd name="T38" fmla="*/ 205 w 205"/>
                    <a:gd name="T39" fmla="*/ 2347 h 2347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05" h="2347">
                      <a:moveTo>
                        <a:pt x="103" y="2347"/>
                      </a:moveTo>
                      <a:lnTo>
                        <a:pt x="14" y="2164"/>
                      </a:lnTo>
                      <a:lnTo>
                        <a:pt x="0" y="2060"/>
                      </a:lnTo>
                      <a:lnTo>
                        <a:pt x="117" y="1987"/>
                      </a:lnTo>
                      <a:lnTo>
                        <a:pt x="202" y="1836"/>
                      </a:lnTo>
                      <a:lnTo>
                        <a:pt x="205" y="1187"/>
                      </a:lnTo>
                      <a:lnTo>
                        <a:pt x="138" y="868"/>
                      </a:lnTo>
                      <a:lnTo>
                        <a:pt x="54" y="725"/>
                      </a:lnTo>
                      <a:lnTo>
                        <a:pt x="60" y="609"/>
                      </a:lnTo>
                      <a:lnTo>
                        <a:pt x="148" y="467"/>
                      </a:lnTo>
                      <a:lnTo>
                        <a:pt x="153" y="296"/>
                      </a:lnTo>
                      <a:lnTo>
                        <a:pt x="38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19" name="Freeform 29"/>
                <p:cNvSpPr>
                  <a:spLocks/>
                </p:cNvSpPr>
                <p:nvPr/>
              </p:nvSpPr>
              <p:spPr bwMode="auto">
                <a:xfrm>
                  <a:off x="4910" y="737"/>
                  <a:ext cx="40" cy="468"/>
                </a:xfrm>
                <a:custGeom>
                  <a:avLst/>
                  <a:gdLst>
                    <a:gd name="T0" fmla="*/ 0 w 203"/>
                    <a:gd name="T1" fmla="*/ 0 h 2339"/>
                    <a:gd name="T2" fmla="*/ 0 w 203"/>
                    <a:gd name="T3" fmla="*/ 0 h 2339"/>
                    <a:gd name="T4" fmla="*/ 0 w 203"/>
                    <a:gd name="T5" fmla="*/ 0 h 2339"/>
                    <a:gd name="T6" fmla="*/ 0 w 203"/>
                    <a:gd name="T7" fmla="*/ 0 h 2339"/>
                    <a:gd name="T8" fmla="*/ 0 w 203"/>
                    <a:gd name="T9" fmla="*/ 0 h 2339"/>
                    <a:gd name="T10" fmla="*/ 0 w 203"/>
                    <a:gd name="T11" fmla="*/ 0 h 2339"/>
                    <a:gd name="T12" fmla="*/ 0 w 203"/>
                    <a:gd name="T13" fmla="*/ 0 h 2339"/>
                    <a:gd name="T14" fmla="*/ 0 w 203"/>
                    <a:gd name="T15" fmla="*/ 0 h 2339"/>
                    <a:gd name="T16" fmla="*/ 0 w 203"/>
                    <a:gd name="T17" fmla="*/ 0 h 2339"/>
                    <a:gd name="T18" fmla="*/ 0 w 203"/>
                    <a:gd name="T19" fmla="*/ 0 h 2339"/>
                    <a:gd name="T20" fmla="*/ 0 w 203"/>
                    <a:gd name="T21" fmla="*/ 0 h 2339"/>
                    <a:gd name="T22" fmla="*/ 0 w 203"/>
                    <a:gd name="T23" fmla="*/ 0 h 2339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w 203"/>
                    <a:gd name="T37" fmla="*/ 0 h 2339"/>
                    <a:gd name="T38" fmla="*/ 203 w 203"/>
                    <a:gd name="T39" fmla="*/ 2339 h 2339"/>
                  </a:gdLst>
                  <a:ahLst/>
                  <a:cxnLst>
                    <a:cxn ang="T24">
                      <a:pos x="T0" y="T1"/>
                    </a:cxn>
                    <a:cxn ang="T25">
                      <a:pos x="T2" y="T3"/>
                    </a:cxn>
                    <a:cxn ang="T26">
                      <a:pos x="T4" y="T5"/>
                    </a:cxn>
                    <a:cxn ang="T27">
                      <a:pos x="T6" y="T7"/>
                    </a:cxn>
                    <a:cxn ang="T28">
                      <a:pos x="T8" y="T9"/>
                    </a:cxn>
                    <a:cxn ang="T29">
                      <a:pos x="T10" y="T11"/>
                    </a:cxn>
                    <a:cxn ang="T30">
                      <a:pos x="T12" y="T13"/>
                    </a:cxn>
                    <a:cxn ang="T31">
                      <a:pos x="T14" y="T15"/>
                    </a:cxn>
                    <a:cxn ang="T32">
                      <a:pos x="T16" y="T17"/>
                    </a:cxn>
                    <a:cxn ang="T33">
                      <a:pos x="T18" y="T19"/>
                    </a:cxn>
                    <a:cxn ang="T34">
                      <a:pos x="T20" y="T21"/>
                    </a:cxn>
                    <a:cxn ang="T35">
                      <a:pos x="T22" y="T23"/>
                    </a:cxn>
                  </a:cxnLst>
                  <a:rect l="T36" t="T37" r="T38" b="T39"/>
                  <a:pathLst>
                    <a:path w="203" h="2339">
                      <a:moveTo>
                        <a:pt x="130" y="2339"/>
                      </a:moveTo>
                      <a:lnTo>
                        <a:pt x="16" y="2170"/>
                      </a:lnTo>
                      <a:lnTo>
                        <a:pt x="0" y="2038"/>
                      </a:lnTo>
                      <a:lnTo>
                        <a:pt x="130" y="1957"/>
                      </a:lnTo>
                      <a:lnTo>
                        <a:pt x="200" y="1825"/>
                      </a:lnTo>
                      <a:lnTo>
                        <a:pt x="203" y="1179"/>
                      </a:lnTo>
                      <a:lnTo>
                        <a:pt x="141" y="873"/>
                      </a:lnTo>
                      <a:lnTo>
                        <a:pt x="55" y="730"/>
                      </a:lnTo>
                      <a:lnTo>
                        <a:pt x="59" y="590"/>
                      </a:lnTo>
                      <a:lnTo>
                        <a:pt x="149" y="446"/>
                      </a:lnTo>
                      <a:lnTo>
                        <a:pt x="154" y="298"/>
                      </a:lnTo>
                      <a:lnTo>
                        <a:pt x="37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0" name="Freeform 30"/>
                <p:cNvSpPr>
                  <a:spLocks/>
                </p:cNvSpPr>
                <p:nvPr/>
              </p:nvSpPr>
              <p:spPr bwMode="auto">
                <a:xfrm>
                  <a:off x="4921" y="1205"/>
                  <a:ext cx="15" cy="50"/>
                </a:xfrm>
                <a:custGeom>
                  <a:avLst/>
                  <a:gdLst>
                    <a:gd name="T0" fmla="*/ 0 w 76"/>
                    <a:gd name="T1" fmla="*/ 0 h 251"/>
                    <a:gd name="T2" fmla="*/ 0 w 76"/>
                    <a:gd name="T3" fmla="*/ 0 h 251"/>
                    <a:gd name="T4" fmla="*/ 0 w 76"/>
                    <a:gd name="T5" fmla="*/ 0 h 251"/>
                    <a:gd name="T6" fmla="*/ 0 60000 65536"/>
                    <a:gd name="T7" fmla="*/ 0 60000 65536"/>
                    <a:gd name="T8" fmla="*/ 0 60000 65536"/>
                    <a:gd name="T9" fmla="*/ 0 w 76"/>
                    <a:gd name="T10" fmla="*/ 0 h 251"/>
                    <a:gd name="T11" fmla="*/ 76 w 76"/>
                    <a:gd name="T12" fmla="*/ 251 h 25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6" h="251">
                      <a:moveTo>
                        <a:pt x="0" y="251"/>
                      </a:moveTo>
                      <a:lnTo>
                        <a:pt x="76" y="140"/>
                      </a:lnTo>
                      <a:lnTo>
                        <a:pt x="76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1" name="Freeform 31"/>
                <p:cNvSpPr>
                  <a:spLocks/>
                </p:cNvSpPr>
                <p:nvPr/>
              </p:nvSpPr>
              <p:spPr bwMode="auto">
                <a:xfrm>
                  <a:off x="3670" y="1468"/>
                  <a:ext cx="125" cy="133"/>
                </a:xfrm>
                <a:custGeom>
                  <a:avLst/>
                  <a:gdLst>
                    <a:gd name="T0" fmla="*/ 0 w 622"/>
                    <a:gd name="T1" fmla="*/ 0 h 665"/>
                    <a:gd name="T2" fmla="*/ 0 w 622"/>
                    <a:gd name="T3" fmla="*/ 0 h 665"/>
                    <a:gd name="T4" fmla="*/ 0 w 622"/>
                    <a:gd name="T5" fmla="*/ 0 h 665"/>
                    <a:gd name="T6" fmla="*/ 0 w 622"/>
                    <a:gd name="T7" fmla="*/ 0 h 665"/>
                    <a:gd name="T8" fmla="*/ 0 w 622"/>
                    <a:gd name="T9" fmla="*/ 0 h 665"/>
                    <a:gd name="T10" fmla="*/ 0 w 622"/>
                    <a:gd name="T11" fmla="*/ 0 h 665"/>
                    <a:gd name="T12" fmla="*/ 0 w 622"/>
                    <a:gd name="T13" fmla="*/ 0 h 665"/>
                    <a:gd name="T14" fmla="*/ 0 w 622"/>
                    <a:gd name="T15" fmla="*/ 0 h 665"/>
                    <a:gd name="T16" fmla="*/ 0 w 622"/>
                    <a:gd name="T17" fmla="*/ 0 h 665"/>
                    <a:gd name="T18" fmla="*/ 0 w 622"/>
                    <a:gd name="T19" fmla="*/ 0 h 665"/>
                    <a:gd name="T20" fmla="*/ 0 w 622"/>
                    <a:gd name="T21" fmla="*/ 0 h 665"/>
                    <a:gd name="T22" fmla="*/ 0 w 622"/>
                    <a:gd name="T23" fmla="*/ 0 h 665"/>
                    <a:gd name="T24" fmla="*/ 0 w 622"/>
                    <a:gd name="T25" fmla="*/ 0 h 665"/>
                    <a:gd name="T26" fmla="*/ 0 w 622"/>
                    <a:gd name="T27" fmla="*/ 0 h 665"/>
                    <a:gd name="T28" fmla="*/ 0 w 622"/>
                    <a:gd name="T29" fmla="*/ 0 h 665"/>
                    <a:gd name="T30" fmla="*/ 0 w 622"/>
                    <a:gd name="T31" fmla="*/ 0 h 665"/>
                    <a:gd name="T32" fmla="*/ 0 w 622"/>
                    <a:gd name="T33" fmla="*/ 0 h 665"/>
                    <a:gd name="T34" fmla="*/ 0 w 622"/>
                    <a:gd name="T35" fmla="*/ 0 h 665"/>
                    <a:gd name="T36" fmla="*/ 0 w 622"/>
                    <a:gd name="T37" fmla="*/ 0 h 665"/>
                    <a:gd name="T38" fmla="*/ 0 w 622"/>
                    <a:gd name="T39" fmla="*/ 0 h 665"/>
                    <a:gd name="T40" fmla="*/ 0 w 622"/>
                    <a:gd name="T41" fmla="*/ 0 h 665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w 622"/>
                    <a:gd name="T64" fmla="*/ 0 h 665"/>
                    <a:gd name="T65" fmla="*/ 622 w 622"/>
                    <a:gd name="T66" fmla="*/ 665 h 665"/>
                  </a:gdLst>
                  <a:ahLst/>
                  <a:cxnLst>
                    <a:cxn ang="T42">
                      <a:pos x="T0" y="T1"/>
                    </a:cxn>
                    <a:cxn ang="T43">
                      <a:pos x="T2" y="T3"/>
                    </a:cxn>
                    <a:cxn ang="T44">
                      <a:pos x="T4" y="T5"/>
                    </a:cxn>
                    <a:cxn ang="T45">
                      <a:pos x="T6" y="T7"/>
                    </a:cxn>
                    <a:cxn ang="T46">
                      <a:pos x="T8" y="T9"/>
                    </a:cxn>
                    <a:cxn ang="T47">
                      <a:pos x="T10" y="T11"/>
                    </a:cxn>
                    <a:cxn ang="T48">
                      <a:pos x="T12" y="T13"/>
                    </a:cxn>
                    <a:cxn ang="T49">
                      <a:pos x="T14" y="T15"/>
                    </a:cxn>
                    <a:cxn ang="T50">
                      <a:pos x="T16" y="T17"/>
                    </a:cxn>
                    <a:cxn ang="T51">
                      <a:pos x="T18" y="T19"/>
                    </a:cxn>
                    <a:cxn ang="T52">
                      <a:pos x="T20" y="T21"/>
                    </a:cxn>
                    <a:cxn ang="T53">
                      <a:pos x="T22" y="T23"/>
                    </a:cxn>
                    <a:cxn ang="T54">
                      <a:pos x="T24" y="T25"/>
                    </a:cxn>
                    <a:cxn ang="T55">
                      <a:pos x="T26" y="T27"/>
                    </a:cxn>
                    <a:cxn ang="T56">
                      <a:pos x="T28" y="T29"/>
                    </a:cxn>
                    <a:cxn ang="T57">
                      <a:pos x="T30" y="T31"/>
                    </a:cxn>
                    <a:cxn ang="T58">
                      <a:pos x="T32" y="T33"/>
                    </a:cxn>
                    <a:cxn ang="T59">
                      <a:pos x="T34" y="T35"/>
                    </a:cxn>
                    <a:cxn ang="T60">
                      <a:pos x="T36" y="T37"/>
                    </a:cxn>
                    <a:cxn ang="T61">
                      <a:pos x="T38" y="T39"/>
                    </a:cxn>
                    <a:cxn ang="T62">
                      <a:pos x="T40" y="T41"/>
                    </a:cxn>
                  </a:cxnLst>
                  <a:rect l="T63" t="T64" r="T65" b="T66"/>
                  <a:pathLst>
                    <a:path w="622" h="665">
                      <a:moveTo>
                        <a:pt x="280" y="0"/>
                      </a:moveTo>
                      <a:lnTo>
                        <a:pt x="248" y="146"/>
                      </a:lnTo>
                      <a:lnTo>
                        <a:pt x="158" y="242"/>
                      </a:lnTo>
                      <a:lnTo>
                        <a:pt x="9" y="273"/>
                      </a:lnTo>
                      <a:lnTo>
                        <a:pt x="0" y="310"/>
                      </a:lnTo>
                      <a:lnTo>
                        <a:pt x="54" y="360"/>
                      </a:lnTo>
                      <a:lnTo>
                        <a:pt x="186" y="391"/>
                      </a:lnTo>
                      <a:lnTo>
                        <a:pt x="183" y="529"/>
                      </a:lnTo>
                      <a:lnTo>
                        <a:pt x="184" y="611"/>
                      </a:lnTo>
                      <a:lnTo>
                        <a:pt x="227" y="665"/>
                      </a:lnTo>
                      <a:lnTo>
                        <a:pt x="379" y="662"/>
                      </a:lnTo>
                      <a:lnTo>
                        <a:pt x="411" y="616"/>
                      </a:lnTo>
                      <a:lnTo>
                        <a:pt x="400" y="549"/>
                      </a:lnTo>
                      <a:lnTo>
                        <a:pt x="385" y="394"/>
                      </a:lnTo>
                      <a:lnTo>
                        <a:pt x="424" y="363"/>
                      </a:lnTo>
                      <a:lnTo>
                        <a:pt x="496" y="376"/>
                      </a:lnTo>
                      <a:lnTo>
                        <a:pt x="571" y="391"/>
                      </a:lnTo>
                      <a:lnTo>
                        <a:pt x="621" y="366"/>
                      </a:lnTo>
                      <a:lnTo>
                        <a:pt x="622" y="224"/>
                      </a:lnTo>
                      <a:lnTo>
                        <a:pt x="545" y="122"/>
                      </a:lnTo>
                      <a:lnTo>
                        <a:pt x="264" y="15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2" name="Freeform 32"/>
                <p:cNvSpPr>
                  <a:spLocks/>
                </p:cNvSpPr>
                <p:nvPr/>
              </p:nvSpPr>
              <p:spPr bwMode="auto">
                <a:xfrm>
                  <a:off x="3729" y="1352"/>
                  <a:ext cx="16" cy="50"/>
                </a:xfrm>
                <a:custGeom>
                  <a:avLst/>
                  <a:gdLst>
                    <a:gd name="T0" fmla="*/ 0 w 76"/>
                    <a:gd name="T1" fmla="*/ 0 h 252"/>
                    <a:gd name="T2" fmla="*/ 0 w 76"/>
                    <a:gd name="T3" fmla="*/ 0 h 252"/>
                    <a:gd name="T4" fmla="*/ 0 w 76"/>
                    <a:gd name="T5" fmla="*/ 0 h 252"/>
                    <a:gd name="T6" fmla="*/ 0 60000 65536"/>
                    <a:gd name="T7" fmla="*/ 0 60000 65536"/>
                    <a:gd name="T8" fmla="*/ 0 60000 65536"/>
                    <a:gd name="T9" fmla="*/ 0 w 76"/>
                    <a:gd name="T10" fmla="*/ 0 h 252"/>
                    <a:gd name="T11" fmla="*/ 76 w 76"/>
                    <a:gd name="T12" fmla="*/ 252 h 25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76" h="252">
                      <a:moveTo>
                        <a:pt x="0" y="252"/>
                      </a:moveTo>
                      <a:lnTo>
                        <a:pt x="76" y="140"/>
                      </a:lnTo>
                      <a:lnTo>
                        <a:pt x="74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3" name="Freeform 33"/>
                <p:cNvSpPr>
                  <a:spLocks/>
                </p:cNvSpPr>
                <p:nvPr/>
              </p:nvSpPr>
              <p:spPr bwMode="auto">
                <a:xfrm>
                  <a:off x="1593" y="1160"/>
                  <a:ext cx="52" cy="262"/>
                </a:xfrm>
                <a:custGeom>
                  <a:avLst/>
                  <a:gdLst>
                    <a:gd name="T0" fmla="*/ 0 w 261"/>
                    <a:gd name="T1" fmla="*/ 0 h 1314"/>
                    <a:gd name="T2" fmla="*/ 0 w 261"/>
                    <a:gd name="T3" fmla="*/ 0 h 1314"/>
                    <a:gd name="T4" fmla="*/ 0 w 261"/>
                    <a:gd name="T5" fmla="*/ 0 h 1314"/>
                    <a:gd name="T6" fmla="*/ 0 w 261"/>
                    <a:gd name="T7" fmla="*/ 0 h 131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1"/>
                    <a:gd name="T13" fmla="*/ 0 h 1314"/>
                    <a:gd name="T14" fmla="*/ 261 w 261"/>
                    <a:gd name="T15" fmla="*/ 1314 h 131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1" h="1314">
                      <a:moveTo>
                        <a:pt x="0" y="1314"/>
                      </a:moveTo>
                      <a:lnTo>
                        <a:pt x="0" y="0"/>
                      </a:lnTo>
                      <a:lnTo>
                        <a:pt x="178" y="0"/>
                      </a:lnTo>
                      <a:lnTo>
                        <a:pt x="261" y="85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4" name="Freeform 34"/>
                <p:cNvSpPr>
                  <a:spLocks/>
                </p:cNvSpPr>
                <p:nvPr/>
              </p:nvSpPr>
              <p:spPr bwMode="auto">
                <a:xfrm>
                  <a:off x="1645" y="1177"/>
                  <a:ext cx="85" cy="28"/>
                </a:xfrm>
                <a:custGeom>
                  <a:avLst/>
                  <a:gdLst>
                    <a:gd name="T0" fmla="*/ 0 w 421"/>
                    <a:gd name="T1" fmla="*/ 0 h 141"/>
                    <a:gd name="T2" fmla="*/ 0 w 421"/>
                    <a:gd name="T3" fmla="*/ 0 h 141"/>
                    <a:gd name="T4" fmla="*/ 0 w 421"/>
                    <a:gd name="T5" fmla="*/ 0 h 141"/>
                    <a:gd name="T6" fmla="*/ 0 60000 65536"/>
                    <a:gd name="T7" fmla="*/ 0 60000 65536"/>
                    <a:gd name="T8" fmla="*/ 0 60000 65536"/>
                    <a:gd name="T9" fmla="*/ 0 w 421"/>
                    <a:gd name="T10" fmla="*/ 0 h 141"/>
                    <a:gd name="T11" fmla="*/ 421 w 421"/>
                    <a:gd name="T12" fmla="*/ 141 h 14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21" h="141">
                      <a:moveTo>
                        <a:pt x="421" y="141"/>
                      </a:moveTo>
                      <a:lnTo>
                        <a:pt x="228" y="2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5" name="Line 35"/>
                <p:cNvSpPr>
                  <a:spLocks noChangeShapeType="1"/>
                </p:cNvSpPr>
                <p:nvPr/>
              </p:nvSpPr>
              <p:spPr bwMode="auto">
                <a:xfrm>
                  <a:off x="1730" y="1205"/>
                  <a:ext cx="1" cy="28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26" name="Freeform 36"/>
                <p:cNvSpPr>
                  <a:spLocks/>
                </p:cNvSpPr>
                <p:nvPr/>
              </p:nvSpPr>
              <p:spPr bwMode="auto">
                <a:xfrm>
                  <a:off x="1645" y="1494"/>
                  <a:ext cx="85" cy="28"/>
                </a:xfrm>
                <a:custGeom>
                  <a:avLst/>
                  <a:gdLst>
                    <a:gd name="T0" fmla="*/ 0 w 421"/>
                    <a:gd name="T1" fmla="*/ 0 h 141"/>
                    <a:gd name="T2" fmla="*/ 0 w 421"/>
                    <a:gd name="T3" fmla="*/ 0 h 141"/>
                    <a:gd name="T4" fmla="*/ 0 w 421"/>
                    <a:gd name="T5" fmla="*/ 0 h 141"/>
                    <a:gd name="T6" fmla="*/ 0 60000 65536"/>
                    <a:gd name="T7" fmla="*/ 0 60000 65536"/>
                    <a:gd name="T8" fmla="*/ 0 60000 65536"/>
                    <a:gd name="T9" fmla="*/ 0 w 421"/>
                    <a:gd name="T10" fmla="*/ 0 h 141"/>
                    <a:gd name="T11" fmla="*/ 421 w 421"/>
                    <a:gd name="T12" fmla="*/ 141 h 14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21" h="141">
                      <a:moveTo>
                        <a:pt x="0" y="141"/>
                      </a:moveTo>
                      <a:lnTo>
                        <a:pt x="232" y="133"/>
                      </a:lnTo>
                      <a:lnTo>
                        <a:pt x="421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7" name="Freeform 37"/>
                <p:cNvSpPr>
                  <a:spLocks/>
                </p:cNvSpPr>
                <p:nvPr/>
              </p:nvSpPr>
              <p:spPr bwMode="auto">
                <a:xfrm>
                  <a:off x="1593" y="1441"/>
                  <a:ext cx="52" cy="98"/>
                </a:xfrm>
                <a:custGeom>
                  <a:avLst/>
                  <a:gdLst>
                    <a:gd name="T0" fmla="*/ 0 w 261"/>
                    <a:gd name="T1" fmla="*/ 0 h 487"/>
                    <a:gd name="T2" fmla="*/ 0 w 261"/>
                    <a:gd name="T3" fmla="*/ 0 h 487"/>
                    <a:gd name="T4" fmla="*/ 0 w 261"/>
                    <a:gd name="T5" fmla="*/ 0 h 487"/>
                    <a:gd name="T6" fmla="*/ 0 w 261"/>
                    <a:gd name="T7" fmla="*/ 0 h 48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61"/>
                    <a:gd name="T13" fmla="*/ 0 h 487"/>
                    <a:gd name="T14" fmla="*/ 261 w 261"/>
                    <a:gd name="T15" fmla="*/ 487 h 48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61" h="487">
                      <a:moveTo>
                        <a:pt x="261" y="402"/>
                      </a:moveTo>
                      <a:lnTo>
                        <a:pt x="178" y="487"/>
                      </a:lnTo>
                      <a:lnTo>
                        <a:pt x="0" y="48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8" name="Freeform 38"/>
                <p:cNvSpPr>
                  <a:spLocks/>
                </p:cNvSpPr>
                <p:nvPr/>
              </p:nvSpPr>
              <p:spPr bwMode="auto">
                <a:xfrm>
                  <a:off x="5349" y="1349"/>
                  <a:ext cx="25" cy="145"/>
                </a:xfrm>
                <a:custGeom>
                  <a:avLst/>
                  <a:gdLst>
                    <a:gd name="T0" fmla="*/ 0 w 129"/>
                    <a:gd name="T1" fmla="*/ 0 h 722"/>
                    <a:gd name="T2" fmla="*/ 0 w 129"/>
                    <a:gd name="T3" fmla="*/ 0 h 722"/>
                    <a:gd name="T4" fmla="*/ 0 w 129"/>
                    <a:gd name="T5" fmla="*/ 0 h 722"/>
                    <a:gd name="T6" fmla="*/ 0 w 129"/>
                    <a:gd name="T7" fmla="*/ 0 h 7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29"/>
                    <a:gd name="T13" fmla="*/ 0 h 722"/>
                    <a:gd name="T14" fmla="*/ 129 w 129"/>
                    <a:gd name="T15" fmla="*/ 722 h 7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29" h="722">
                      <a:moveTo>
                        <a:pt x="129" y="0"/>
                      </a:moveTo>
                      <a:lnTo>
                        <a:pt x="0" y="230"/>
                      </a:lnTo>
                      <a:lnTo>
                        <a:pt x="0" y="492"/>
                      </a:lnTo>
                      <a:lnTo>
                        <a:pt x="129" y="722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29" name="Freeform 39"/>
                <p:cNvSpPr>
                  <a:spLocks/>
                </p:cNvSpPr>
                <p:nvPr/>
              </p:nvSpPr>
              <p:spPr bwMode="auto">
                <a:xfrm>
                  <a:off x="5374" y="1349"/>
                  <a:ext cx="23" cy="145"/>
                </a:xfrm>
                <a:custGeom>
                  <a:avLst/>
                  <a:gdLst>
                    <a:gd name="T0" fmla="*/ 0 w 115"/>
                    <a:gd name="T1" fmla="*/ 0 h 722"/>
                    <a:gd name="T2" fmla="*/ 0 w 115"/>
                    <a:gd name="T3" fmla="*/ 0 h 722"/>
                    <a:gd name="T4" fmla="*/ 0 w 115"/>
                    <a:gd name="T5" fmla="*/ 0 h 722"/>
                    <a:gd name="T6" fmla="*/ 0 60000 65536"/>
                    <a:gd name="T7" fmla="*/ 0 60000 65536"/>
                    <a:gd name="T8" fmla="*/ 0 60000 65536"/>
                    <a:gd name="T9" fmla="*/ 0 w 115"/>
                    <a:gd name="T10" fmla="*/ 0 h 722"/>
                    <a:gd name="T11" fmla="*/ 115 w 115"/>
                    <a:gd name="T12" fmla="*/ 722 h 72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5" h="722">
                      <a:moveTo>
                        <a:pt x="0" y="722"/>
                      </a:moveTo>
                      <a:lnTo>
                        <a:pt x="115" y="36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30" name="Line 40"/>
                <p:cNvSpPr>
                  <a:spLocks noChangeShapeType="1"/>
                </p:cNvSpPr>
                <p:nvPr/>
              </p:nvSpPr>
              <p:spPr bwMode="auto">
                <a:xfrm>
                  <a:off x="4409" y="1160"/>
                  <a:ext cx="35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1" name="Line 41"/>
                <p:cNvSpPr>
                  <a:spLocks noChangeShapeType="1"/>
                </p:cNvSpPr>
                <p:nvPr/>
              </p:nvSpPr>
              <p:spPr bwMode="auto">
                <a:xfrm>
                  <a:off x="4444" y="1160"/>
                  <a:ext cx="17" cy="1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2" name="Freeform 42"/>
                <p:cNvSpPr>
                  <a:spLocks/>
                </p:cNvSpPr>
                <p:nvPr/>
              </p:nvSpPr>
              <p:spPr bwMode="auto">
                <a:xfrm>
                  <a:off x="4461" y="1177"/>
                  <a:ext cx="84" cy="28"/>
                </a:xfrm>
                <a:custGeom>
                  <a:avLst/>
                  <a:gdLst>
                    <a:gd name="T0" fmla="*/ 0 w 420"/>
                    <a:gd name="T1" fmla="*/ 0 h 141"/>
                    <a:gd name="T2" fmla="*/ 0 w 420"/>
                    <a:gd name="T3" fmla="*/ 0 h 141"/>
                    <a:gd name="T4" fmla="*/ 0 w 420"/>
                    <a:gd name="T5" fmla="*/ 0 h 141"/>
                    <a:gd name="T6" fmla="*/ 0 60000 65536"/>
                    <a:gd name="T7" fmla="*/ 0 60000 65536"/>
                    <a:gd name="T8" fmla="*/ 0 60000 65536"/>
                    <a:gd name="T9" fmla="*/ 0 w 420"/>
                    <a:gd name="T10" fmla="*/ 0 h 141"/>
                    <a:gd name="T11" fmla="*/ 420 w 420"/>
                    <a:gd name="T12" fmla="*/ 141 h 14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20" h="141">
                      <a:moveTo>
                        <a:pt x="420" y="141"/>
                      </a:moveTo>
                      <a:lnTo>
                        <a:pt x="227" y="2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33" name="Line 43"/>
                <p:cNvSpPr>
                  <a:spLocks noChangeShapeType="1"/>
                </p:cNvSpPr>
                <p:nvPr/>
              </p:nvSpPr>
              <p:spPr bwMode="auto">
                <a:xfrm>
                  <a:off x="4545" y="1205"/>
                  <a:ext cx="1" cy="2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4" name="Freeform 44"/>
                <p:cNvSpPr>
                  <a:spLocks/>
                </p:cNvSpPr>
                <p:nvPr/>
              </p:nvSpPr>
              <p:spPr bwMode="auto">
                <a:xfrm>
                  <a:off x="4461" y="1494"/>
                  <a:ext cx="84" cy="28"/>
                </a:xfrm>
                <a:custGeom>
                  <a:avLst/>
                  <a:gdLst>
                    <a:gd name="T0" fmla="*/ 0 w 420"/>
                    <a:gd name="T1" fmla="*/ 0 h 141"/>
                    <a:gd name="T2" fmla="*/ 0 w 420"/>
                    <a:gd name="T3" fmla="*/ 0 h 141"/>
                    <a:gd name="T4" fmla="*/ 0 w 420"/>
                    <a:gd name="T5" fmla="*/ 0 h 141"/>
                    <a:gd name="T6" fmla="*/ 0 60000 65536"/>
                    <a:gd name="T7" fmla="*/ 0 60000 65536"/>
                    <a:gd name="T8" fmla="*/ 0 60000 65536"/>
                    <a:gd name="T9" fmla="*/ 0 w 420"/>
                    <a:gd name="T10" fmla="*/ 0 h 141"/>
                    <a:gd name="T11" fmla="*/ 420 w 420"/>
                    <a:gd name="T12" fmla="*/ 141 h 141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420" h="141">
                      <a:moveTo>
                        <a:pt x="0" y="141"/>
                      </a:moveTo>
                      <a:lnTo>
                        <a:pt x="231" y="133"/>
                      </a:lnTo>
                      <a:lnTo>
                        <a:pt x="42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35" name="Line 45"/>
                <p:cNvSpPr>
                  <a:spLocks noChangeShapeType="1"/>
                </p:cNvSpPr>
                <p:nvPr/>
              </p:nvSpPr>
              <p:spPr bwMode="auto">
                <a:xfrm flipH="1">
                  <a:off x="4444" y="1522"/>
                  <a:ext cx="17" cy="17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6" name="Line 46"/>
                <p:cNvSpPr>
                  <a:spLocks noChangeShapeType="1"/>
                </p:cNvSpPr>
                <p:nvPr/>
              </p:nvSpPr>
              <p:spPr bwMode="auto">
                <a:xfrm flipH="1">
                  <a:off x="4409" y="1539"/>
                  <a:ext cx="35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7" name="Line 47"/>
                <p:cNvSpPr>
                  <a:spLocks noChangeShapeType="1"/>
                </p:cNvSpPr>
                <p:nvPr/>
              </p:nvSpPr>
              <p:spPr bwMode="auto">
                <a:xfrm flipV="1">
                  <a:off x="4409" y="1160"/>
                  <a:ext cx="1" cy="37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8" name="Line 48"/>
                <p:cNvSpPr>
                  <a:spLocks noChangeShapeType="1"/>
                </p:cNvSpPr>
                <p:nvPr/>
              </p:nvSpPr>
              <p:spPr bwMode="auto">
                <a:xfrm>
                  <a:off x="4461" y="1177"/>
                  <a:ext cx="1" cy="34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39" name="Line 49"/>
                <p:cNvSpPr>
                  <a:spLocks noChangeShapeType="1"/>
                </p:cNvSpPr>
                <p:nvPr/>
              </p:nvSpPr>
              <p:spPr bwMode="auto">
                <a:xfrm>
                  <a:off x="4444" y="1160"/>
                  <a:ext cx="1" cy="37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40" name="Line 50"/>
                <p:cNvSpPr>
                  <a:spLocks noChangeShapeType="1"/>
                </p:cNvSpPr>
                <p:nvPr/>
              </p:nvSpPr>
              <p:spPr bwMode="auto">
                <a:xfrm>
                  <a:off x="1645" y="1177"/>
                  <a:ext cx="1" cy="34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41" name="Line 51"/>
                <p:cNvSpPr>
                  <a:spLocks noChangeShapeType="1"/>
                </p:cNvSpPr>
                <p:nvPr/>
              </p:nvSpPr>
              <p:spPr bwMode="auto">
                <a:xfrm>
                  <a:off x="1629" y="1160"/>
                  <a:ext cx="1" cy="379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42" name="Freeform 52"/>
                <p:cNvSpPr>
                  <a:spLocks/>
                </p:cNvSpPr>
                <p:nvPr/>
              </p:nvSpPr>
              <p:spPr bwMode="auto">
                <a:xfrm>
                  <a:off x="928" y="1349"/>
                  <a:ext cx="23" cy="145"/>
                </a:xfrm>
                <a:custGeom>
                  <a:avLst/>
                  <a:gdLst>
                    <a:gd name="T0" fmla="*/ 0 w 116"/>
                    <a:gd name="T1" fmla="*/ 0 h 722"/>
                    <a:gd name="T2" fmla="*/ 0 w 116"/>
                    <a:gd name="T3" fmla="*/ 0 h 722"/>
                    <a:gd name="T4" fmla="*/ 0 w 116"/>
                    <a:gd name="T5" fmla="*/ 0 h 722"/>
                    <a:gd name="T6" fmla="*/ 0 60000 65536"/>
                    <a:gd name="T7" fmla="*/ 0 60000 65536"/>
                    <a:gd name="T8" fmla="*/ 0 60000 65536"/>
                    <a:gd name="T9" fmla="*/ 0 w 116"/>
                    <a:gd name="T10" fmla="*/ 0 h 722"/>
                    <a:gd name="T11" fmla="*/ 116 w 116"/>
                    <a:gd name="T12" fmla="*/ 722 h 722"/>
                  </a:gdLst>
                  <a:ahLst/>
                  <a:cxnLst>
                    <a:cxn ang="T6">
                      <a:pos x="T0" y="T1"/>
                    </a:cxn>
                    <a:cxn ang="T7">
                      <a:pos x="T2" y="T3"/>
                    </a:cxn>
                    <a:cxn ang="T8">
                      <a:pos x="T4" y="T5"/>
                    </a:cxn>
                  </a:cxnLst>
                  <a:rect l="T9" t="T10" r="T11" b="T12"/>
                  <a:pathLst>
                    <a:path w="116" h="722">
                      <a:moveTo>
                        <a:pt x="116" y="0"/>
                      </a:moveTo>
                      <a:lnTo>
                        <a:pt x="0" y="360"/>
                      </a:lnTo>
                      <a:lnTo>
                        <a:pt x="116" y="722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43" name="Line 53"/>
                <p:cNvSpPr>
                  <a:spLocks noChangeShapeType="1"/>
                </p:cNvSpPr>
                <p:nvPr/>
              </p:nvSpPr>
              <p:spPr bwMode="auto">
                <a:xfrm flipH="1">
                  <a:off x="1730" y="1494"/>
                  <a:ext cx="1992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44" name="Line 54"/>
                <p:cNvSpPr>
                  <a:spLocks noChangeShapeType="1"/>
                </p:cNvSpPr>
                <p:nvPr/>
              </p:nvSpPr>
              <p:spPr bwMode="auto">
                <a:xfrm flipH="1">
                  <a:off x="951" y="1494"/>
                  <a:ext cx="642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345" name="Freeform 55"/>
                <p:cNvSpPr>
                  <a:spLocks/>
                </p:cNvSpPr>
                <p:nvPr/>
              </p:nvSpPr>
              <p:spPr bwMode="auto">
                <a:xfrm>
                  <a:off x="1551" y="1598"/>
                  <a:ext cx="15" cy="13"/>
                </a:xfrm>
                <a:custGeom>
                  <a:avLst/>
                  <a:gdLst>
                    <a:gd name="T0" fmla="*/ 0 w 75"/>
                    <a:gd name="T1" fmla="*/ 0 h 64"/>
                    <a:gd name="T2" fmla="*/ 0 w 75"/>
                    <a:gd name="T3" fmla="*/ 0 h 64"/>
                    <a:gd name="T4" fmla="*/ 0 w 75"/>
                    <a:gd name="T5" fmla="*/ 0 h 64"/>
                    <a:gd name="T6" fmla="*/ 0 w 75"/>
                    <a:gd name="T7" fmla="*/ 0 h 64"/>
                    <a:gd name="T8" fmla="*/ 0 w 75"/>
                    <a:gd name="T9" fmla="*/ 0 h 64"/>
                    <a:gd name="T10" fmla="*/ 0 w 75"/>
                    <a:gd name="T11" fmla="*/ 0 h 64"/>
                    <a:gd name="T12" fmla="*/ 0 w 75"/>
                    <a:gd name="T13" fmla="*/ 0 h 6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5"/>
                    <a:gd name="T22" fmla="*/ 0 h 64"/>
                    <a:gd name="T23" fmla="*/ 75 w 75"/>
                    <a:gd name="T24" fmla="*/ 64 h 6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5" h="64">
                      <a:moveTo>
                        <a:pt x="6" y="5"/>
                      </a:moveTo>
                      <a:lnTo>
                        <a:pt x="0" y="33"/>
                      </a:lnTo>
                      <a:lnTo>
                        <a:pt x="14" y="56"/>
                      </a:lnTo>
                      <a:lnTo>
                        <a:pt x="41" y="64"/>
                      </a:lnTo>
                      <a:lnTo>
                        <a:pt x="65" y="52"/>
                      </a:lnTo>
                      <a:lnTo>
                        <a:pt x="75" y="26"/>
                      </a:lnTo>
                      <a:lnTo>
                        <a:pt x="64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46" name="Freeform 56"/>
                <p:cNvSpPr>
                  <a:spLocks/>
                </p:cNvSpPr>
                <p:nvPr/>
              </p:nvSpPr>
              <p:spPr bwMode="auto">
                <a:xfrm>
                  <a:off x="1557" y="1588"/>
                  <a:ext cx="9" cy="15"/>
                </a:xfrm>
                <a:custGeom>
                  <a:avLst/>
                  <a:gdLst>
                    <a:gd name="T0" fmla="*/ 0 w 43"/>
                    <a:gd name="T1" fmla="*/ 0 h 75"/>
                    <a:gd name="T2" fmla="*/ 0 w 43"/>
                    <a:gd name="T3" fmla="*/ 0 h 75"/>
                    <a:gd name="T4" fmla="*/ 0 w 43"/>
                    <a:gd name="T5" fmla="*/ 0 h 75"/>
                    <a:gd name="T6" fmla="*/ 0 w 43"/>
                    <a:gd name="T7" fmla="*/ 0 h 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3"/>
                    <a:gd name="T13" fmla="*/ 0 h 75"/>
                    <a:gd name="T14" fmla="*/ 43 w 43"/>
                    <a:gd name="T15" fmla="*/ 75 h 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3" h="75">
                      <a:moveTo>
                        <a:pt x="32" y="49"/>
                      </a:moveTo>
                      <a:lnTo>
                        <a:pt x="0" y="0"/>
                      </a:lnTo>
                      <a:lnTo>
                        <a:pt x="43" y="75"/>
                      </a:lnTo>
                      <a:lnTo>
                        <a:pt x="32" y="4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47" name="Freeform 57"/>
                <p:cNvSpPr>
                  <a:spLocks/>
                </p:cNvSpPr>
                <p:nvPr/>
              </p:nvSpPr>
              <p:spPr bwMode="auto">
                <a:xfrm>
                  <a:off x="1557" y="1588"/>
                  <a:ext cx="9" cy="15"/>
                </a:xfrm>
                <a:custGeom>
                  <a:avLst/>
                  <a:gdLst>
                    <a:gd name="T0" fmla="*/ 0 w 43"/>
                    <a:gd name="T1" fmla="*/ 0 h 75"/>
                    <a:gd name="T2" fmla="*/ 0 w 43"/>
                    <a:gd name="T3" fmla="*/ 0 h 75"/>
                    <a:gd name="T4" fmla="*/ 0 w 43"/>
                    <a:gd name="T5" fmla="*/ 0 h 75"/>
                    <a:gd name="T6" fmla="*/ 0 w 43"/>
                    <a:gd name="T7" fmla="*/ 0 h 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3"/>
                    <a:gd name="T13" fmla="*/ 0 h 75"/>
                    <a:gd name="T14" fmla="*/ 43 w 43"/>
                    <a:gd name="T15" fmla="*/ 75 h 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3" h="75">
                      <a:moveTo>
                        <a:pt x="32" y="49"/>
                      </a:moveTo>
                      <a:lnTo>
                        <a:pt x="0" y="0"/>
                      </a:lnTo>
                      <a:lnTo>
                        <a:pt x="43" y="75"/>
                      </a:lnTo>
                      <a:lnTo>
                        <a:pt x="32" y="49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48" name="Freeform 58"/>
                <p:cNvSpPr>
                  <a:spLocks/>
                </p:cNvSpPr>
                <p:nvPr/>
              </p:nvSpPr>
              <p:spPr bwMode="auto">
                <a:xfrm>
                  <a:off x="1552" y="1588"/>
                  <a:ext cx="14" cy="15"/>
                </a:xfrm>
                <a:custGeom>
                  <a:avLst/>
                  <a:gdLst>
                    <a:gd name="T0" fmla="*/ 0 w 69"/>
                    <a:gd name="T1" fmla="*/ 0 h 75"/>
                    <a:gd name="T2" fmla="*/ 0 w 69"/>
                    <a:gd name="T3" fmla="*/ 0 h 75"/>
                    <a:gd name="T4" fmla="*/ 0 w 69"/>
                    <a:gd name="T5" fmla="*/ 0 h 75"/>
                    <a:gd name="T6" fmla="*/ 0 w 69"/>
                    <a:gd name="T7" fmla="*/ 0 h 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75"/>
                    <a:gd name="T14" fmla="*/ 69 w 69"/>
                    <a:gd name="T15" fmla="*/ 75 h 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75">
                      <a:moveTo>
                        <a:pt x="0" y="54"/>
                      </a:moveTo>
                      <a:lnTo>
                        <a:pt x="69" y="75"/>
                      </a:lnTo>
                      <a:lnTo>
                        <a:pt x="26" y="0"/>
                      </a:lnTo>
                      <a:lnTo>
                        <a:pt x="0" y="54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49" name="Freeform 59"/>
                <p:cNvSpPr>
                  <a:spLocks/>
                </p:cNvSpPr>
                <p:nvPr/>
              </p:nvSpPr>
              <p:spPr bwMode="auto">
                <a:xfrm>
                  <a:off x="1552" y="1588"/>
                  <a:ext cx="14" cy="15"/>
                </a:xfrm>
                <a:custGeom>
                  <a:avLst/>
                  <a:gdLst>
                    <a:gd name="T0" fmla="*/ 0 w 69"/>
                    <a:gd name="T1" fmla="*/ 0 h 75"/>
                    <a:gd name="T2" fmla="*/ 0 w 69"/>
                    <a:gd name="T3" fmla="*/ 0 h 75"/>
                    <a:gd name="T4" fmla="*/ 0 w 69"/>
                    <a:gd name="T5" fmla="*/ 0 h 75"/>
                    <a:gd name="T6" fmla="*/ 0 w 69"/>
                    <a:gd name="T7" fmla="*/ 0 h 7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75"/>
                    <a:gd name="T14" fmla="*/ 69 w 69"/>
                    <a:gd name="T15" fmla="*/ 75 h 7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75">
                      <a:moveTo>
                        <a:pt x="0" y="54"/>
                      </a:moveTo>
                      <a:lnTo>
                        <a:pt x="69" y="75"/>
                      </a:lnTo>
                      <a:lnTo>
                        <a:pt x="26" y="0"/>
                      </a:lnTo>
                      <a:lnTo>
                        <a:pt x="0" y="54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0" name="Freeform 60"/>
                <p:cNvSpPr>
                  <a:spLocks/>
                </p:cNvSpPr>
                <p:nvPr/>
              </p:nvSpPr>
              <p:spPr bwMode="auto">
                <a:xfrm>
                  <a:off x="1552" y="1599"/>
                  <a:ext cx="14" cy="9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47"/>
                    <a:gd name="T14" fmla="*/ 69 w 69"/>
                    <a:gd name="T15" fmla="*/ 47 h 4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47">
                      <a:moveTo>
                        <a:pt x="69" y="21"/>
                      </a:moveTo>
                      <a:lnTo>
                        <a:pt x="0" y="0"/>
                      </a:lnTo>
                      <a:lnTo>
                        <a:pt x="59" y="47"/>
                      </a:lnTo>
                      <a:lnTo>
                        <a:pt x="69" y="2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1" name="Freeform 61"/>
                <p:cNvSpPr>
                  <a:spLocks/>
                </p:cNvSpPr>
                <p:nvPr/>
              </p:nvSpPr>
              <p:spPr bwMode="auto">
                <a:xfrm>
                  <a:off x="1552" y="1599"/>
                  <a:ext cx="14" cy="9"/>
                </a:xfrm>
                <a:custGeom>
                  <a:avLst/>
                  <a:gdLst>
                    <a:gd name="T0" fmla="*/ 0 w 69"/>
                    <a:gd name="T1" fmla="*/ 0 h 47"/>
                    <a:gd name="T2" fmla="*/ 0 w 69"/>
                    <a:gd name="T3" fmla="*/ 0 h 47"/>
                    <a:gd name="T4" fmla="*/ 0 w 69"/>
                    <a:gd name="T5" fmla="*/ 0 h 47"/>
                    <a:gd name="T6" fmla="*/ 0 w 69"/>
                    <a:gd name="T7" fmla="*/ 0 h 4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9"/>
                    <a:gd name="T13" fmla="*/ 0 h 47"/>
                    <a:gd name="T14" fmla="*/ 69 w 69"/>
                    <a:gd name="T15" fmla="*/ 47 h 4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9" h="47">
                      <a:moveTo>
                        <a:pt x="69" y="21"/>
                      </a:moveTo>
                      <a:lnTo>
                        <a:pt x="0" y="0"/>
                      </a:lnTo>
                      <a:lnTo>
                        <a:pt x="59" y="47"/>
                      </a:lnTo>
                      <a:lnTo>
                        <a:pt x="69" y="21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2" name="Freeform 62"/>
                <p:cNvSpPr>
                  <a:spLocks/>
                </p:cNvSpPr>
                <p:nvPr/>
              </p:nvSpPr>
              <p:spPr bwMode="auto">
                <a:xfrm>
                  <a:off x="1551" y="1599"/>
                  <a:ext cx="13" cy="9"/>
                </a:xfrm>
                <a:custGeom>
                  <a:avLst/>
                  <a:gdLst>
                    <a:gd name="T0" fmla="*/ 0 w 65"/>
                    <a:gd name="T1" fmla="*/ 0 h 47"/>
                    <a:gd name="T2" fmla="*/ 0 w 65"/>
                    <a:gd name="T3" fmla="*/ 0 h 47"/>
                    <a:gd name="T4" fmla="*/ 0 w 65"/>
                    <a:gd name="T5" fmla="*/ 0 h 47"/>
                    <a:gd name="T6" fmla="*/ 0 w 65"/>
                    <a:gd name="T7" fmla="*/ 0 h 4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7"/>
                    <a:gd name="T14" fmla="*/ 65 w 65"/>
                    <a:gd name="T15" fmla="*/ 47 h 4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7">
                      <a:moveTo>
                        <a:pt x="0" y="28"/>
                      </a:moveTo>
                      <a:lnTo>
                        <a:pt x="65" y="47"/>
                      </a:lnTo>
                      <a:lnTo>
                        <a:pt x="6" y="0"/>
                      </a:lnTo>
                      <a:lnTo>
                        <a:pt x="0" y="2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3" name="Freeform 63"/>
                <p:cNvSpPr>
                  <a:spLocks/>
                </p:cNvSpPr>
                <p:nvPr/>
              </p:nvSpPr>
              <p:spPr bwMode="auto">
                <a:xfrm>
                  <a:off x="1551" y="1599"/>
                  <a:ext cx="13" cy="9"/>
                </a:xfrm>
                <a:custGeom>
                  <a:avLst/>
                  <a:gdLst>
                    <a:gd name="T0" fmla="*/ 0 w 65"/>
                    <a:gd name="T1" fmla="*/ 0 h 47"/>
                    <a:gd name="T2" fmla="*/ 0 w 65"/>
                    <a:gd name="T3" fmla="*/ 0 h 47"/>
                    <a:gd name="T4" fmla="*/ 0 w 65"/>
                    <a:gd name="T5" fmla="*/ 0 h 47"/>
                    <a:gd name="T6" fmla="*/ 0 w 65"/>
                    <a:gd name="T7" fmla="*/ 0 h 4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47"/>
                    <a:gd name="T14" fmla="*/ 65 w 65"/>
                    <a:gd name="T15" fmla="*/ 47 h 4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47">
                      <a:moveTo>
                        <a:pt x="0" y="28"/>
                      </a:moveTo>
                      <a:lnTo>
                        <a:pt x="65" y="47"/>
                      </a:lnTo>
                      <a:lnTo>
                        <a:pt x="6" y="0"/>
                      </a:lnTo>
                      <a:lnTo>
                        <a:pt x="0" y="28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4" name="Freeform 64"/>
                <p:cNvSpPr>
                  <a:spLocks/>
                </p:cNvSpPr>
                <p:nvPr/>
              </p:nvSpPr>
              <p:spPr bwMode="auto">
                <a:xfrm>
                  <a:off x="1551" y="1605"/>
                  <a:ext cx="13" cy="6"/>
                </a:xfrm>
                <a:custGeom>
                  <a:avLst/>
                  <a:gdLst>
                    <a:gd name="T0" fmla="*/ 0 w 65"/>
                    <a:gd name="T1" fmla="*/ 0 h 31"/>
                    <a:gd name="T2" fmla="*/ 0 w 65"/>
                    <a:gd name="T3" fmla="*/ 0 h 31"/>
                    <a:gd name="T4" fmla="*/ 0 w 65"/>
                    <a:gd name="T5" fmla="*/ 0 h 31"/>
                    <a:gd name="T6" fmla="*/ 0 w 65"/>
                    <a:gd name="T7" fmla="*/ 0 h 3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31"/>
                    <a:gd name="T14" fmla="*/ 65 w 65"/>
                    <a:gd name="T15" fmla="*/ 31 h 3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31">
                      <a:moveTo>
                        <a:pt x="65" y="19"/>
                      </a:moveTo>
                      <a:lnTo>
                        <a:pt x="0" y="0"/>
                      </a:lnTo>
                      <a:lnTo>
                        <a:pt x="41" y="31"/>
                      </a:lnTo>
                      <a:lnTo>
                        <a:pt x="65" y="19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5" name="Freeform 65"/>
                <p:cNvSpPr>
                  <a:spLocks/>
                </p:cNvSpPr>
                <p:nvPr/>
              </p:nvSpPr>
              <p:spPr bwMode="auto">
                <a:xfrm>
                  <a:off x="1551" y="1605"/>
                  <a:ext cx="13" cy="6"/>
                </a:xfrm>
                <a:custGeom>
                  <a:avLst/>
                  <a:gdLst>
                    <a:gd name="T0" fmla="*/ 0 w 65"/>
                    <a:gd name="T1" fmla="*/ 0 h 31"/>
                    <a:gd name="T2" fmla="*/ 0 w 65"/>
                    <a:gd name="T3" fmla="*/ 0 h 31"/>
                    <a:gd name="T4" fmla="*/ 0 w 65"/>
                    <a:gd name="T5" fmla="*/ 0 h 31"/>
                    <a:gd name="T6" fmla="*/ 0 w 65"/>
                    <a:gd name="T7" fmla="*/ 0 h 3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5"/>
                    <a:gd name="T13" fmla="*/ 0 h 31"/>
                    <a:gd name="T14" fmla="*/ 65 w 65"/>
                    <a:gd name="T15" fmla="*/ 31 h 3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5" h="31">
                      <a:moveTo>
                        <a:pt x="65" y="19"/>
                      </a:moveTo>
                      <a:lnTo>
                        <a:pt x="0" y="0"/>
                      </a:lnTo>
                      <a:lnTo>
                        <a:pt x="41" y="31"/>
                      </a:lnTo>
                      <a:lnTo>
                        <a:pt x="65" y="19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6" name="Freeform 66"/>
                <p:cNvSpPr>
                  <a:spLocks/>
                </p:cNvSpPr>
                <p:nvPr/>
              </p:nvSpPr>
              <p:spPr bwMode="auto">
                <a:xfrm>
                  <a:off x="1551" y="1605"/>
                  <a:ext cx="8" cy="6"/>
                </a:xfrm>
                <a:custGeom>
                  <a:avLst/>
                  <a:gdLst>
                    <a:gd name="T0" fmla="*/ 0 w 41"/>
                    <a:gd name="T1" fmla="*/ 0 h 31"/>
                    <a:gd name="T2" fmla="*/ 0 w 41"/>
                    <a:gd name="T3" fmla="*/ 0 h 31"/>
                    <a:gd name="T4" fmla="*/ 0 w 41"/>
                    <a:gd name="T5" fmla="*/ 0 h 31"/>
                    <a:gd name="T6" fmla="*/ 0 w 41"/>
                    <a:gd name="T7" fmla="*/ 0 h 3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1"/>
                    <a:gd name="T13" fmla="*/ 0 h 31"/>
                    <a:gd name="T14" fmla="*/ 41 w 41"/>
                    <a:gd name="T15" fmla="*/ 31 h 3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1" h="31">
                      <a:moveTo>
                        <a:pt x="14" y="23"/>
                      </a:moveTo>
                      <a:lnTo>
                        <a:pt x="41" y="31"/>
                      </a:lnTo>
                      <a:lnTo>
                        <a:pt x="0" y="0"/>
                      </a:lnTo>
                      <a:lnTo>
                        <a:pt x="14" y="2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7" name="Freeform 67"/>
                <p:cNvSpPr>
                  <a:spLocks/>
                </p:cNvSpPr>
                <p:nvPr/>
              </p:nvSpPr>
              <p:spPr bwMode="auto">
                <a:xfrm>
                  <a:off x="1551" y="1605"/>
                  <a:ext cx="8" cy="6"/>
                </a:xfrm>
                <a:custGeom>
                  <a:avLst/>
                  <a:gdLst>
                    <a:gd name="T0" fmla="*/ 0 w 41"/>
                    <a:gd name="T1" fmla="*/ 0 h 31"/>
                    <a:gd name="T2" fmla="*/ 0 w 41"/>
                    <a:gd name="T3" fmla="*/ 0 h 31"/>
                    <a:gd name="T4" fmla="*/ 0 w 41"/>
                    <a:gd name="T5" fmla="*/ 0 h 31"/>
                    <a:gd name="T6" fmla="*/ 0 w 41"/>
                    <a:gd name="T7" fmla="*/ 0 h 3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1"/>
                    <a:gd name="T13" fmla="*/ 0 h 31"/>
                    <a:gd name="T14" fmla="*/ 41 w 41"/>
                    <a:gd name="T15" fmla="*/ 31 h 3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1" h="31">
                      <a:moveTo>
                        <a:pt x="14" y="23"/>
                      </a:moveTo>
                      <a:lnTo>
                        <a:pt x="41" y="31"/>
                      </a:lnTo>
                      <a:lnTo>
                        <a:pt x="0" y="0"/>
                      </a:lnTo>
                      <a:lnTo>
                        <a:pt x="14" y="23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8" name="Freeform 68"/>
                <p:cNvSpPr>
                  <a:spLocks/>
                </p:cNvSpPr>
                <p:nvPr/>
              </p:nvSpPr>
              <p:spPr bwMode="auto">
                <a:xfrm>
                  <a:off x="1569" y="1491"/>
                  <a:ext cx="14" cy="1"/>
                </a:xfrm>
                <a:custGeom>
                  <a:avLst/>
                  <a:gdLst>
                    <a:gd name="T0" fmla="*/ 0 w 72"/>
                    <a:gd name="T1" fmla="*/ 0 h 2"/>
                    <a:gd name="T2" fmla="*/ 0 w 72"/>
                    <a:gd name="T3" fmla="*/ 1 h 2"/>
                    <a:gd name="T4" fmla="*/ 0 w 72"/>
                    <a:gd name="T5" fmla="*/ 1 h 2"/>
                    <a:gd name="T6" fmla="*/ 0 w 72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2"/>
                    <a:gd name="T14" fmla="*/ 72 w 7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2">
                      <a:moveTo>
                        <a:pt x="72" y="0"/>
                      </a:moveTo>
                      <a:lnTo>
                        <a:pt x="0" y="2"/>
                      </a:lnTo>
                      <a:lnTo>
                        <a:pt x="71" y="2"/>
                      </a:lnTo>
                      <a:lnTo>
                        <a:pt x="7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59" name="Freeform 69"/>
                <p:cNvSpPr>
                  <a:spLocks/>
                </p:cNvSpPr>
                <p:nvPr/>
              </p:nvSpPr>
              <p:spPr bwMode="auto">
                <a:xfrm>
                  <a:off x="1569" y="1491"/>
                  <a:ext cx="14" cy="1"/>
                </a:xfrm>
                <a:custGeom>
                  <a:avLst/>
                  <a:gdLst>
                    <a:gd name="T0" fmla="*/ 0 w 72"/>
                    <a:gd name="T1" fmla="*/ 0 h 2"/>
                    <a:gd name="T2" fmla="*/ 0 w 72"/>
                    <a:gd name="T3" fmla="*/ 1 h 2"/>
                    <a:gd name="T4" fmla="*/ 0 w 72"/>
                    <a:gd name="T5" fmla="*/ 1 h 2"/>
                    <a:gd name="T6" fmla="*/ 0 w 72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2"/>
                    <a:gd name="T14" fmla="*/ 72 w 72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2">
                      <a:moveTo>
                        <a:pt x="72" y="0"/>
                      </a:moveTo>
                      <a:lnTo>
                        <a:pt x="0" y="2"/>
                      </a:lnTo>
                      <a:lnTo>
                        <a:pt x="71" y="2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0" name="Freeform 70"/>
                <p:cNvSpPr>
                  <a:spLocks/>
                </p:cNvSpPr>
                <p:nvPr/>
              </p:nvSpPr>
              <p:spPr bwMode="auto">
                <a:xfrm>
                  <a:off x="1569" y="1491"/>
                  <a:ext cx="14" cy="1"/>
                </a:xfrm>
                <a:custGeom>
                  <a:avLst/>
                  <a:gdLst>
                    <a:gd name="T0" fmla="*/ 0 w 72"/>
                    <a:gd name="T1" fmla="*/ 0 h 4"/>
                    <a:gd name="T2" fmla="*/ 0 w 72"/>
                    <a:gd name="T3" fmla="*/ 0 h 4"/>
                    <a:gd name="T4" fmla="*/ 0 w 72"/>
                    <a:gd name="T5" fmla="*/ 0 h 4"/>
                    <a:gd name="T6" fmla="*/ 0 w 72"/>
                    <a:gd name="T7" fmla="*/ 0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4"/>
                    <a:gd name="T14" fmla="*/ 72 w 72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4">
                      <a:moveTo>
                        <a:pt x="72" y="0"/>
                      </a:moveTo>
                      <a:lnTo>
                        <a:pt x="0" y="4"/>
                      </a:lnTo>
                      <a:lnTo>
                        <a:pt x="72" y="2"/>
                      </a:lnTo>
                      <a:lnTo>
                        <a:pt x="7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1" name="Freeform 71"/>
                <p:cNvSpPr>
                  <a:spLocks/>
                </p:cNvSpPr>
                <p:nvPr/>
              </p:nvSpPr>
              <p:spPr bwMode="auto">
                <a:xfrm>
                  <a:off x="1569" y="1491"/>
                  <a:ext cx="14" cy="1"/>
                </a:xfrm>
                <a:custGeom>
                  <a:avLst/>
                  <a:gdLst>
                    <a:gd name="T0" fmla="*/ 0 w 72"/>
                    <a:gd name="T1" fmla="*/ 0 h 4"/>
                    <a:gd name="T2" fmla="*/ 0 w 72"/>
                    <a:gd name="T3" fmla="*/ 0 h 4"/>
                    <a:gd name="T4" fmla="*/ 0 w 72"/>
                    <a:gd name="T5" fmla="*/ 0 h 4"/>
                    <a:gd name="T6" fmla="*/ 0 w 72"/>
                    <a:gd name="T7" fmla="*/ 0 h 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4"/>
                    <a:gd name="T14" fmla="*/ 72 w 72"/>
                    <a:gd name="T15" fmla="*/ 4 h 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4">
                      <a:moveTo>
                        <a:pt x="72" y="0"/>
                      </a:moveTo>
                      <a:lnTo>
                        <a:pt x="0" y="4"/>
                      </a:lnTo>
                      <a:lnTo>
                        <a:pt x="72" y="2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2" name="Freeform 72"/>
                <p:cNvSpPr>
                  <a:spLocks/>
                </p:cNvSpPr>
                <p:nvPr/>
              </p:nvSpPr>
              <p:spPr bwMode="auto">
                <a:xfrm>
                  <a:off x="1569" y="1487"/>
                  <a:ext cx="14" cy="5"/>
                </a:xfrm>
                <a:custGeom>
                  <a:avLst/>
                  <a:gdLst>
                    <a:gd name="T0" fmla="*/ 0 w 72"/>
                    <a:gd name="T1" fmla="*/ 0 h 22"/>
                    <a:gd name="T2" fmla="*/ 0 w 72"/>
                    <a:gd name="T3" fmla="*/ 0 h 22"/>
                    <a:gd name="T4" fmla="*/ 0 w 72"/>
                    <a:gd name="T5" fmla="*/ 0 h 22"/>
                    <a:gd name="T6" fmla="*/ 0 w 72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22"/>
                    <a:gd name="T14" fmla="*/ 72 w 72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22">
                      <a:moveTo>
                        <a:pt x="72" y="0"/>
                      </a:moveTo>
                      <a:lnTo>
                        <a:pt x="0" y="22"/>
                      </a:lnTo>
                      <a:lnTo>
                        <a:pt x="72" y="18"/>
                      </a:lnTo>
                      <a:lnTo>
                        <a:pt x="7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3" name="Freeform 73"/>
                <p:cNvSpPr>
                  <a:spLocks/>
                </p:cNvSpPr>
                <p:nvPr/>
              </p:nvSpPr>
              <p:spPr bwMode="auto">
                <a:xfrm>
                  <a:off x="1569" y="1487"/>
                  <a:ext cx="14" cy="5"/>
                </a:xfrm>
                <a:custGeom>
                  <a:avLst/>
                  <a:gdLst>
                    <a:gd name="T0" fmla="*/ 0 w 72"/>
                    <a:gd name="T1" fmla="*/ 0 h 22"/>
                    <a:gd name="T2" fmla="*/ 0 w 72"/>
                    <a:gd name="T3" fmla="*/ 0 h 22"/>
                    <a:gd name="T4" fmla="*/ 0 w 72"/>
                    <a:gd name="T5" fmla="*/ 0 h 22"/>
                    <a:gd name="T6" fmla="*/ 0 w 72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22"/>
                    <a:gd name="T14" fmla="*/ 72 w 72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22">
                      <a:moveTo>
                        <a:pt x="72" y="0"/>
                      </a:moveTo>
                      <a:lnTo>
                        <a:pt x="0" y="22"/>
                      </a:lnTo>
                      <a:lnTo>
                        <a:pt x="72" y="18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4" name="Freeform 74"/>
                <p:cNvSpPr>
                  <a:spLocks/>
                </p:cNvSpPr>
                <p:nvPr/>
              </p:nvSpPr>
              <p:spPr bwMode="auto">
                <a:xfrm>
                  <a:off x="1569" y="1487"/>
                  <a:ext cx="14" cy="5"/>
                </a:xfrm>
                <a:custGeom>
                  <a:avLst/>
                  <a:gdLst>
                    <a:gd name="T0" fmla="*/ 0 w 73"/>
                    <a:gd name="T1" fmla="*/ 0 h 22"/>
                    <a:gd name="T2" fmla="*/ 0 w 73"/>
                    <a:gd name="T3" fmla="*/ 0 h 22"/>
                    <a:gd name="T4" fmla="*/ 0 w 73"/>
                    <a:gd name="T5" fmla="*/ 0 h 22"/>
                    <a:gd name="T6" fmla="*/ 0 w 73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3"/>
                    <a:gd name="T13" fmla="*/ 0 h 22"/>
                    <a:gd name="T14" fmla="*/ 73 w 73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3" h="22">
                      <a:moveTo>
                        <a:pt x="0" y="0"/>
                      </a:moveTo>
                      <a:lnTo>
                        <a:pt x="1" y="22"/>
                      </a:lnTo>
                      <a:lnTo>
                        <a:pt x="73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5" name="Freeform 75"/>
                <p:cNvSpPr>
                  <a:spLocks/>
                </p:cNvSpPr>
                <p:nvPr/>
              </p:nvSpPr>
              <p:spPr bwMode="auto">
                <a:xfrm>
                  <a:off x="1569" y="1487"/>
                  <a:ext cx="14" cy="5"/>
                </a:xfrm>
                <a:custGeom>
                  <a:avLst/>
                  <a:gdLst>
                    <a:gd name="T0" fmla="*/ 0 w 73"/>
                    <a:gd name="T1" fmla="*/ 0 h 22"/>
                    <a:gd name="T2" fmla="*/ 0 w 73"/>
                    <a:gd name="T3" fmla="*/ 0 h 22"/>
                    <a:gd name="T4" fmla="*/ 0 w 73"/>
                    <a:gd name="T5" fmla="*/ 0 h 22"/>
                    <a:gd name="T6" fmla="*/ 0 w 73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3"/>
                    <a:gd name="T13" fmla="*/ 0 h 22"/>
                    <a:gd name="T14" fmla="*/ 73 w 73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3" h="22">
                      <a:moveTo>
                        <a:pt x="0" y="0"/>
                      </a:moveTo>
                      <a:lnTo>
                        <a:pt x="1" y="22"/>
                      </a:lnTo>
                      <a:lnTo>
                        <a:pt x="73" y="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6" name="Freeform 76"/>
                <p:cNvSpPr>
                  <a:spLocks/>
                </p:cNvSpPr>
                <p:nvPr/>
              </p:nvSpPr>
              <p:spPr bwMode="auto">
                <a:xfrm>
                  <a:off x="1569" y="1486"/>
                  <a:ext cx="14" cy="1"/>
                </a:xfrm>
                <a:custGeom>
                  <a:avLst/>
                  <a:gdLst>
                    <a:gd name="T0" fmla="*/ 0 w 73"/>
                    <a:gd name="T1" fmla="*/ 0 h 6"/>
                    <a:gd name="T2" fmla="*/ 0 w 73"/>
                    <a:gd name="T3" fmla="*/ 0 h 6"/>
                    <a:gd name="T4" fmla="*/ 0 w 73"/>
                    <a:gd name="T5" fmla="*/ 0 h 6"/>
                    <a:gd name="T6" fmla="*/ 0 w 73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3"/>
                    <a:gd name="T13" fmla="*/ 0 h 6"/>
                    <a:gd name="T14" fmla="*/ 73 w 73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3" h="6">
                      <a:moveTo>
                        <a:pt x="72" y="0"/>
                      </a:moveTo>
                      <a:lnTo>
                        <a:pt x="0" y="6"/>
                      </a:lnTo>
                      <a:lnTo>
                        <a:pt x="73" y="6"/>
                      </a:lnTo>
                      <a:lnTo>
                        <a:pt x="7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7" name="Freeform 77"/>
                <p:cNvSpPr>
                  <a:spLocks/>
                </p:cNvSpPr>
                <p:nvPr/>
              </p:nvSpPr>
              <p:spPr bwMode="auto">
                <a:xfrm>
                  <a:off x="1569" y="1486"/>
                  <a:ext cx="14" cy="1"/>
                </a:xfrm>
                <a:custGeom>
                  <a:avLst/>
                  <a:gdLst>
                    <a:gd name="T0" fmla="*/ 0 w 73"/>
                    <a:gd name="T1" fmla="*/ 0 h 6"/>
                    <a:gd name="T2" fmla="*/ 0 w 73"/>
                    <a:gd name="T3" fmla="*/ 0 h 6"/>
                    <a:gd name="T4" fmla="*/ 0 w 73"/>
                    <a:gd name="T5" fmla="*/ 0 h 6"/>
                    <a:gd name="T6" fmla="*/ 0 w 73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3"/>
                    <a:gd name="T13" fmla="*/ 0 h 6"/>
                    <a:gd name="T14" fmla="*/ 73 w 73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3" h="6">
                      <a:moveTo>
                        <a:pt x="72" y="0"/>
                      </a:moveTo>
                      <a:lnTo>
                        <a:pt x="0" y="6"/>
                      </a:lnTo>
                      <a:lnTo>
                        <a:pt x="73" y="6"/>
                      </a:lnTo>
                      <a:lnTo>
                        <a:pt x="72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8" name="Freeform 78"/>
                <p:cNvSpPr>
                  <a:spLocks/>
                </p:cNvSpPr>
                <p:nvPr/>
              </p:nvSpPr>
              <p:spPr bwMode="auto">
                <a:xfrm>
                  <a:off x="1569" y="1485"/>
                  <a:ext cx="14" cy="2"/>
                </a:xfrm>
                <a:custGeom>
                  <a:avLst/>
                  <a:gdLst>
                    <a:gd name="T0" fmla="*/ 0 w 72"/>
                    <a:gd name="T1" fmla="*/ 0 h 11"/>
                    <a:gd name="T2" fmla="*/ 0 w 72"/>
                    <a:gd name="T3" fmla="*/ 0 h 11"/>
                    <a:gd name="T4" fmla="*/ 0 w 72"/>
                    <a:gd name="T5" fmla="*/ 0 h 11"/>
                    <a:gd name="T6" fmla="*/ 0 w 72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11"/>
                    <a:gd name="T14" fmla="*/ 72 w 72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11">
                      <a:moveTo>
                        <a:pt x="68" y="0"/>
                      </a:moveTo>
                      <a:lnTo>
                        <a:pt x="0" y="11"/>
                      </a:lnTo>
                      <a:lnTo>
                        <a:pt x="72" y="5"/>
                      </a:lnTo>
                      <a:lnTo>
                        <a:pt x="6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69" name="Freeform 79"/>
                <p:cNvSpPr>
                  <a:spLocks/>
                </p:cNvSpPr>
                <p:nvPr/>
              </p:nvSpPr>
              <p:spPr bwMode="auto">
                <a:xfrm>
                  <a:off x="1569" y="1485"/>
                  <a:ext cx="14" cy="2"/>
                </a:xfrm>
                <a:custGeom>
                  <a:avLst/>
                  <a:gdLst>
                    <a:gd name="T0" fmla="*/ 0 w 72"/>
                    <a:gd name="T1" fmla="*/ 0 h 11"/>
                    <a:gd name="T2" fmla="*/ 0 w 72"/>
                    <a:gd name="T3" fmla="*/ 0 h 11"/>
                    <a:gd name="T4" fmla="*/ 0 w 72"/>
                    <a:gd name="T5" fmla="*/ 0 h 11"/>
                    <a:gd name="T6" fmla="*/ 0 w 72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2"/>
                    <a:gd name="T13" fmla="*/ 0 h 11"/>
                    <a:gd name="T14" fmla="*/ 72 w 72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2" h="11">
                      <a:moveTo>
                        <a:pt x="68" y="0"/>
                      </a:moveTo>
                      <a:lnTo>
                        <a:pt x="0" y="11"/>
                      </a:lnTo>
                      <a:lnTo>
                        <a:pt x="72" y="5"/>
                      </a:lnTo>
                      <a:lnTo>
                        <a:pt x="68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0" name="Freeform 80"/>
                <p:cNvSpPr>
                  <a:spLocks/>
                </p:cNvSpPr>
                <p:nvPr/>
              </p:nvSpPr>
              <p:spPr bwMode="auto">
                <a:xfrm>
                  <a:off x="1569" y="1484"/>
                  <a:ext cx="13" cy="3"/>
                </a:xfrm>
                <a:custGeom>
                  <a:avLst/>
                  <a:gdLst>
                    <a:gd name="T0" fmla="*/ 0 w 68"/>
                    <a:gd name="T1" fmla="*/ 0 h 18"/>
                    <a:gd name="T2" fmla="*/ 0 w 68"/>
                    <a:gd name="T3" fmla="*/ 0 h 18"/>
                    <a:gd name="T4" fmla="*/ 0 w 68"/>
                    <a:gd name="T5" fmla="*/ 0 h 18"/>
                    <a:gd name="T6" fmla="*/ 0 w 68"/>
                    <a:gd name="T7" fmla="*/ 0 h 1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"/>
                    <a:gd name="T13" fmla="*/ 0 h 18"/>
                    <a:gd name="T14" fmla="*/ 68 w 68"/>
                    <a:gd name="T15" fmla="*/ 18 h 1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" h="18">
                      <a:moveTo>
                        <a:pt x="10" y="0"/>
                      </a:moveTo>
                      <a:lnTo>
                        <a:pt x="0" y="18"/>
                      </a:lnTo>
                      <a:lnTo>
                        <a:pt x="68" y="7"/>
                      </a:lnTo>
                      <a:lnTo>
                        <a:pt x="1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1" name="Freeform 81"/>
                <p:cNvSpPr>
                  <a:spLocks/>
                </p:cNvSpPr>
                <p:nvPr/>
              </p:nvSpPr>
              <p:spPr bwMode="auto">
                <a:xfrm>
                  <a:off x="1569" y="1484"/>
                  <a:ext cx="13" cy="3"/>
                </a:xfrm>
                <a:custGeom>
                  <a:avLst/>
                  <a:gdLst>
                    <a:gd name="T0" fmla="*/ 0 w 68"/>
                    <a:gd name="T1" fmla="*/ 0 h 18"/>
                    <a:gd name="T2" fmla="*/ 0 w 68"/>
                    <a:gd name="T3" fmla="*/ 0 h 18"/>
                    <a:gd name="T4" fmla="*/ 0 w 68"/>
                    <a:gd name="T5" fmla="*/ 0 h 18"/>
                    <a:gd name="T6" fmla="*/ 0 w 68"/>
                    <a:gd name="T7" fmla="*/ 0 h 1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"/>
                    <a:gd name="T13" fmla="*/ 0 h 18"/>
                    <a:gd name="T14" fmla="*/ 68 w 68"/>
                    <a:gd name="T15" fmla="*/ 18 h 1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" h="18">
                      <a:moveTo>
                        <a:pt x="10" y="0"/>
                      </a:moveTo>
                      <a:lnTo>
                        <a:pt x="0" y="18"/>
                      </a:lnTo>
                      <a:lnTo>
                        <a:pt x="68" y="7"/>
                      </a:lnTo>
                      <a:lnTo>
                        <a:pt x="1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2" name="Freeform 82"/>
                <p:cNvSpPr>
                  <a:spLocks/>
                </p:cNvSpPr>
                <p:nvPr/>
              </p:nvSpPr>
              <p:spPr bwMode="auto">
                <a:xfrm>
                  <a:off x="1571" y="1474"/>
                  <a:ext cx="11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w 58"/>
                    <a:gd name="T7" fmla="*/ 0 h 5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55"/>
                    <a:gd name="T14" fmla="*/ 58 w 58"/>
                    <a:gd name="T15" fmla="*/ 55 h 5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55">
                      <a:moveTo>
                        <a:pt x="36" y="0"/>
                      </a:moveTo>
                      <a:lnTo>
                        <a:pt x="0" y="48"/>
                      </a:lnTo>
                      <a:lnTo>
                        <a:pt x="58" y="55"/>
                      </a:lnTo>
                      <a:lnTo>
                        <a:pt x="3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3" name="Freeform 83"/>
                <p:cNvSpPr>
                  <a:spLocks/>
                </p:cNvSpPr>
                <p:nvPr/>
              </p:nvSpPr>
              <p:spPr bwMode="auto">
                <a:xfrm>
                  <a:off x="1571" y="1474"/>
                  <a:ext cx="11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w 58"/>
                    <a:gd name="T7" fmla="*/ 0 h 5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55"/>
                    <a:gd name="T14" fmla="*/ 58 w 58"/>
                    <a:gd name="T15" fmla="*/ 55 h 5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55">
                      <a:moveTo>
                        <a:pt x="36" y="0"/>
                      </a:moveTo>
                      <a:lnTo>
                        <a:pt x="0" y="48"/>
                      </a:lnTo>
                      <a:lnTo>
                        <a:pt x="58" y="55"/>
                      </a:lnTo>
                      <a:lnTo>
                        <a:pt x="36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4" name="Freeform 84"/>
                <p:cNvSpPr>
                  <a:spLocks/>
                </p:cNvSpPr>
                <p:nvPr/>
              </p:nvSpPr>
              <p:spPr bwMode="auto">
                <a:xfrm>
                  <a:off x="1570" y="1552"/>
                  <a:ext cx="10" cy="2"/>
                </a:xfrm>
                <a:custGeom>
                  <a:avLst/>
                  <a:gdLst>
                    <a:gd name="T0" fmla="*/ 0 w 52"/>
                    <a:gd name="T1" fmla="*/ 0 h 12"/>
                    <a:gd name="T2" fmla="*/ 0 w 52"/>
                    <a:gd name="T3" fmla="*/ 0 h 12"/>
                    <a:gd name="T4" fmla="*/ 0 w 52"/>
                    <a:gd name="T5" fmla="*/ 0 h 12"/>
                    <a:gd name="T6" fmla="*/ 0 w 52"/>
                    <a:gd name="T7" fmla="*/ 0 h 1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2"/>
                    <a:gd name="T13" fmla="*/ 0 h 12"/>
                    <a:gd name="T14" fmla="*/ 52 w 52"/>
                    <a:gd name="T15" fmla="*/ 12 h 1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2" h="12">
                      <a:moveTo>
                        <a:pt x="52" y="0"/>
                      </a:moveTo>
                      <a:lnTo>
                        <a:pt x="0" y="4"/>
                      </a:lnTo>
                      <a:lnTo>
                        <a:pt x="27" y="12"/>
                      </a:lnTo>
                      <a:lnTo>
                        <a:pt x="52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5" name="Freeform 85"/>
                <p:cNvSpPr>
                  <a:spLocks/>
                </p:cNvSpPr>
                <p:nvPr/>
              </p:nvSpPr>
              <p:spPr bwMode="auto">
                <a:xfrm>
                  <a:off x="1570" y="1552"/>
                  <a:ext cx="10" cy="2"/>
                </a:xfrm>
                <a:custGeom>
                  <a:avLst/>
                  <a:gdLst>
                    <a:gd name="T0" fmla="*/ 0 w 52"/>
                    <a:gd name="T1" fmla="*/ 0 h 12"/>
                    <a:gd name="T2" fmla="*/ 0 w 52"/>
                    <a:gd name="T3" fmla="*/ 0 h 12"/>
                    <a:gd name="T4" fmla="*/ 0 w 52"/>
                    <a:gd name="T5" fmla="*/ 0 h 12"/>
                    <a:gd name="T6" fmla="*/ 0 w 52"/>
                    <a:gd name="T7" fmla="*/ 0 h 1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2"/>
                    <a:gd name="T13" fmla="*/ 0 h 12"/>
                    <a:gd name="T14" fmla="*/ 52 w 52"/>
                    <a:gd name="T15" fmla="*/ 12 h 1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2" h="12">
                      <a:moveTo>
                        <a:pt x="52" y="0"/>
                      </a:moveTo>
                      <a:lnTo>
                        <a:pt x="0" y="4"/>
                      </a:lnTo>
                      <a:lnTo>
                        <a:pt x="27" y="12"/>
                      </a:lnTo>
                      <a:lnTo>
                        <a:pt x="52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6" name="Freeform 86"/>
                <p:cNvSpPr>
                  <a:spLocks/>
                </p:cNvSpPr>
                <p:nvPr/>
              </p:nvSpPr>
              <p:spPr bwMode="auto">
                <a:xfrm>
                  <a:off x="1567" y="1548"/>
                  <a:ext cx="13" cy="5"/>
                </a:xfrm>
                <a:custGeom>
                  <a:avLst/>
                  <a:gdLst>
                    <a:gd name="T0" fmla="*/ 0 w 66"/>
                    <a:gd name="T1" fmla="*/ 0 h 24"/>
                    <a:gd name="T2" fmla="*/ 0 w 66"/>
                    <a:gd name="T3" fmla="*/ 0 h 24"/>
                    <a:gd name="T4" fmla="*/ 0 w 66"/>
                    <a:gd name="T5" fmla="*/ 0 h 24"/>
                    <a:gd name="T6" fmla="*/ 0 w 66"/>
                    <a:gd name="T7" fmla="*/ 0 h 2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24"/>
                    <a:gd name="T14" fmla="*/ 66 w 66"/>
                    <a:gd name="T15" fmla="*/ 24 h 2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24">
                      <a:moveTo>
                        <a:pt x="0" y="0"/>
                      </a:moveTo>
                      <a:lnTo>
                        <a:pt x="14" y="24"/>
                      </a:lnTo>
                      <a:lnTo>
                        <a:pt x="66" y="2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7" name="Freeform 87"/>
                <p:cNvSpPr>
                  <a:spLocks/>
                </p:cNvSpPr>
                <p:nvPr/>
              </p:nvSpPr>
              <p:spPr bwMode="auto">
                <a:xfrm>
                  <a:off x="1567" y="1548"/>
                  <a:ext cx="13" cy="5"/>
                </a:xfrm>
                <a:custGeom>
                  <a:avLst/>
                  <a:gdLst>
                    <a:gd name="T0" fmla="*/ 0 w 66"/>
                    <a:gd name="T1" fmla="*/ 0 h 24"/>
                    <a:gd name="T2" fmla="*/ 0 w 66"/>
                    <a:gd name="T3" fmla="*/ 0 h 24"/>
                    <a:gd name="T4" fmla="*/ 0 w 66"/>
                    <a:gd name="T5" fmla="*/ 0 h 24"/>
                    <a:gd name="T6" fmla="*/ 0 w 66"/>
                    <a:gd name="T7" fmla="*/ 0 h 24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6"/>
                    <a:gd name="T13" fmla="*/ 0 h 24"/>
                    <a:gd name="T14" fmla="*/ 66 w 66"/>
                    <a:gd name="T15" fmla="*/ 24 h 24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6" h="24">
                      <a:moveTo>
                        <a:pt x="0" y="0"/>
                      </a:moveTo>
                      <a:lnTo>
                        <a:pt x="14" y="24"/>
                      </a:lnTo>
                      <a:lnTo>
                        <a:pt x="66" y="2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8" name="Freeform 88"/>
                <p:cNvSpPr>
                  <a:spLocks/>
                </p:cNvSpPr>
                <p:nvPr/>
              </p:nvSpPr>
              <p:spPr bwMode="auto">
                <a:xfrm>
                  <a:off x="1567" y="1547"/>
                  <a:ext cx="15" cy="5"/>
                </a:xfrm>
                <a:custGeom>
                  <a:avLst/>
                  <a:gdLst>
                    <a:gd name="T0" fmla="*/ 0 w 75"/>
                    <a:gd name="T1" fmla="*/ 0 h 27"/>
                    <a:gd name="T2" fmla="*/ 0 w 75"/>
                    <a:gd name="T3" fmla="*/ 0 h 27"/>
                    <a:gd name="T4" fmla="*/ 0 w 75"/>
                    <a:gd name="T5" fmla="*/ 0 h 27"/>
                    <a:gd name="T6" fmla="*/ 0 w 75"/>
                    <a:gd name="T7" fmla="*/ 0 h 2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27"/>
                    <a:gd name="T14" fmla="*/ 75 w 75"/>
                    <a:gd name="T15" fmla="*/ 27 h 2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27">
                      <a:moveTo>
                        <a:pt x="75" y="0"/>
                      </a:moveTo>
                      <a:lnTo>
                        <a:pt x="0" y="7"/>
                      </a:lnTo>
                      <a:lnTo>
                        <a:pt x="66" y="27"/>
                      </a:lnTo>
                      <a:lnTo>
                        <a:pt x="7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79" name="Freeform 89"/>
                <p:cNvSpPr>
                  <a:spLocks/>
                </p:cNvSpPr>
                <p:nvPr/>
              </p:nvSpPr>
              <p:spPr bwMode="auto">
                <a:xfrm>
                  <a:off x="1567" y="1547"/>
                  <a:ext cx="15" cy="5"/>
                </a:xfrm>
                <a:custGeom>
                  <a:avLst/>
                  <a:gdLst>
                    <a:gd name="T0" fmla="*/ 0 w 75"/>
                    <a:gd name="T1" fmla="*/ 0 h 27"/>
                    <a:gd name="T2" fmla="*/ 0 w 75"/>
                    <a:gd name="T3" fmla="*/ 0 h 27"/>
                    <a:gd name="T4" fmla="*/ 0 w 75"/>
                    <a:gd name="T5" fmla="*/ 0 h 27"/>
                    <a:gd name="T6" fmla="*/ 0 w 75"/>
                    <a:gd name="T7" fmla="*/ 0 h 2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27"/>
                    <a:gd name="T14" fmla="*/ 75 w 75"/>
                    <a:gd name="T15" fmla="*/ 27 h 2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27">
                      <a:moveTo>
                        <a:pt x="75" y="0"/>
                      </a:moveTo>
                      <a:lnTo>
                        <a:pt x="0" y="7"/>
                      </a:lnTo>
                      <a:lnTo>
                        <a:pt x="66" y="27"/>
                      </a:lnTo>
                      <a:lnTo>
                        <a:pt x="75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0" name="Freeform 90"/>
                <p:cNvSpPr>
                  <a:spLocks/>
                </p:cNvSpPr>
                <p:nvPr/>
              </p:nvSpPr>
              <p:spPr bwMode="auto">
                <a:xfrm>
                  <a:off x="1567" y="1543"/>
                  <a:ext cx="15" cy="5"/>
                </a:xfrm>
                <a:custGeom>
                  <a:avLst/>
                  <a:gdLst>
                    <a:gd name="T0" fmla="*/ 0 w 75"/>
                    <a:gd name="T1" fmla="*/ 0 h 27"/>
                    <a:gd name="T2" fmla="*/ 0 w 75"/>
                    <a:gd name="T3" fmla="*/ 0 h 27"/>
                    <a:gd name="T4" fmla="*/ 0 w 75"/>
                    <a:gd name="T5" fmla="*/ 0 h 27"/>
                    <a:gd name="T6" fmla="*/ 0 w 75"/>
                    <a:gd name="T7" fmla="*/ 0 h 2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27"/>
                    <a:gd name="T14" fmla="*/ 75 w 75"/>
                    <a:gd name="T15" fmla="*/ 27 h 2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27">
                      <a:moveTo>
                        <a:pt x="7" y="0"/>
                      </a:moveTo>
                      <a:lnTo>
                        <a:pt x="0" y="27"/>
                      </a:lnTo>
                      <a:lnTo>
                        <a:pt x="75" y="20"/>
                      </a:lnTo>
                      <a:lnTo>
                        <a:pt x="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1" name="Freeform 91"/>
                <p:cNvSpPr>
                  <a:spLocks/>
                </p:cNvSpPr>
                <p:nvPr/>
              </p:nvSpPr>
              <p:spPr bwMode="auto">
                <a:xfrm>
                  <a:off x="1567" y="1543"/>
                  <a:ext cx="15" cy="5"/>
                </a:xfrm>
                <a:custGeom>
                  <a:avLst/>
                  <a:gdLst>
                    <a:gd name="T0" fmla="*/ 0 w 75"/>
                    <a:gd name="T1" fmla="*/ 0 h 27"/>
                    <a:gd name="T2" fmla="*/ 0 w 75"/>
                    <a:gd name="T3" fmla="*/ 0 h 27"/>
                    <a:gd name="T4" fmla="*/ 0 w 75"/>
                    <a:gd name="T5" fmla="*/ 0 h 27"/>
                    <a:gd name="T6" fmla="*/ 0 w 75"/>
                    <a:gd name="T7" fmla="*/ 0 h 27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5"/>
                    <a:gd name="T13" fmla="*/ 0 h 27"/>
                    <a:gd name="T14" fmla="*/ 75 w 75"/>
                    <a:gd name="T15" fmla="*/ 27 h 27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5" h="27">
                      <a:moveTo>
                        <a:pt x="7" y="0"/>
                      </a:moveTo>
                      <a:lnTo>
                        <a:pt x="0" y="27"/>
                      </a:lnTo>
                      <a:lnTo>
                        <a:pt x="75" y="20"/>
                      </a:lnTo>
                      <a:lnTo>
                        <a:pt x="7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2" name="Freeform 92"/>
                <p:cNvSpPr>
                  <a:spLocks/>
                </p:cNvSpPr>
                <p:nvPr/>
              </p:nvSpPr>
              <p:spPr bwMode="auto">
                <a:xfrm>
                  <a:off x="1568" y="1542"/>
                  <a:ext cx="14" cy="5"/>
                </a:xfrm>
                <a:custGeom>
                  <a:avLst/>
                  <a:gdLst>
                    <a:gd name="T0" fmla="*/ 0 w 68"/>
                    <a:gd name="T1" fmla="*/ 0 h 25"/>
                    <a:gd name="T2" fmla="*/ 0 w 68"/>
                    <a:gd name="T3" fmla="*/ 0 h 25"/>
                    <a:gd name="T4" fmla="*/ 0 w 68"/>
                    <a:gd name="T5" fmla="*/ 0 h 25"/>
                    <a:gd name="T6" fmla="*/ 0 w 68"/>
                    <a:gd name="T7" fmla="*/ 0 h 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"/>
                    <a:gd name="T13" fmla="*/ 0 h 25"/>
                    <a:gd name="T14" fmla="*/ 68 w 68"/>
                    <a:gd name="T15" fmla="*/ 25 h 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" h="25">
                      <a:moveTo>
                        <a:pt x="58" y="0"/>
                      </a:moveTo>
                      <a:lnTo>
                        <a:pt x="0" y="5"/>
                      </a:lnTo>
                      <a:lnTo>
                        <a:pt x="68" y="25"/>
                      </a:lnTo>
                      <a:lnTo>
                        <a:pt x="58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3" name="Freeform 93"/>
                <p:cNvSpPr>
                  <a:spLocks/>
                </p:cNvSpPr>
                <p:nvPr/>
              </p:nvSpPr>
              <p:spPr bwMode="auto">
                <a:xfrm>
                  <a:off x="1568" y="1542"/>
                  <a:ext cx="14" cy="5"/>
                </a:xfrm>
                <a:custGeom>
                  <a:avLst/>
                  <a:gdLst>
                    <a:gd name="T0" fmla="*/ 0 w 68"/>
                    <a:gd name="T1" fmla="*/ 0 h 25"/>
                    <a:gd name="T2" fmla="*/ 0 w 68"/>
                    <a:gd name="T3" fmla="*/ 0 h 25"/>
                    <a:gd name="T4" fmla="*/ 0 w 68"/>
                    <a:gd name="T5" fmla="*/ 0 h 25"/>
                    <a:gd name="T6" fmla="*/ 0 w 68"/>
                    <a:gd name="T7" fmla="*/ 0 h 2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68"/>
                    <a:gd name="T13" fmla="*/ 0 h 25"/>
                    <a:gd name="T14" fmla="*/ 68 w 68"/>
                    <a:gd name="T15" fmla="*/ 25 h 2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68" h="25">
                      <a:moveTo>
                        <a:pt x="58" y="0"/>
                      </a:moveTo>
                      <a:lnTo>
                        <a:pt x="0" y="5"/>
                      </a:lnTo>
                      <a:lnTo>
                        <a:pt x="68" y="25"/>
                      </a:lnTo>
                      <a:lnTo>
                        <a:pt x="58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4" name="Freeform 94"/>
                <p:cNvSpPr>
                  <a:spLocks/>
                </p:cNvSpPr>
                <p:nvPr/>
              </p:nvSpPr>
              <p:spPr bwMode="auto">
                <a:xfrm>
                  <a:off x="1568" y="1532"/>
                  <a:ext cx="12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w 58"/>
                    <a:gd name="T7" fmla="*/ 0 h 5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55"/>
                    <a:gd name="T14" fmla="*/ 58 w 58"/>
                    <a:gd name="T15" fmla="*/ 55 h 5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55">
                      <a:moveTo>
                        <a:pt x="26" y="0"/>
                      </a:moveTo>
                      <a:lnTo>
                        <a:pt x="0" y="55"/>
                      </a:lnTo>
                      <a:lnTo>
                        <a:pt x="58" y="50"/>
                      </a:lnTo>
                      <a:lnTo>
                        <a:pt x="26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5" name="Freeform 95"/>
                <p:cNvSpPr>
                  <a:spLocks/>
                </p:cNvSpPr>
                <p:nvPr/>
              </p:nvSpPr>
              <p:spPr bwMode="auto">
                <a:xfrm>
                  <a:off x="1568" y="1532"/>
                  <a:ext cx="12" cy="11"/>
                </a:xfrm>
                <a:custGeom>
                  <a:avLst/>
                  <a:gdLst>
                    <a:gd name="T0" fmla="*/ 0 w 58"/>
                    <a:gd name="T1" fmla="*/ 0 h 55"/>
                    <a:gd name="T2" fmla="*/ 0 w 58"/>
                    <a:gd name="T3" fmla="*/ 0 h 55"/>
                    <a:gd name="T4" fmla="*/ 0 w 58"/>
                    <a:gd name="T5" fmla="*/ 0 h 55"/>
                    <a:gd name="T6" fmla="*/ 0 w 58"/>
                    <a:gd name="T7" fmla="*/ 0 h 5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8"/>
                    <a:gd name="T13" fmla="*/ 0 h 55"/>
                    <a:gd name="T14" fmla="*/ 58 w 58"/>
                    <a:gd name="T15" fmla="*/ 55 h 5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8" h="55">
                      <a:moveTo>
                        <a:pt x="26" y="0"/>
                      </a:moveTo>
                      <a:lnTo>
                        <a:pt x="0" y="55"/>
                      </a:lnTo>
                      <a:lnTo>
                        <a:pt x="58" y="50"/>
                      </a:lnTo>
                      <a:lnTo>
                        <a:pt x="26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6" name="Freeform 96"/>
                <p:cNvSpPr>
                  <a:spLocks/>
                </p:cNvSpPr>
                <p:nvPr/>
              </p:nvSpPr>
              <p:spPr bwMode="auto">
                <a:xfrm>
                  <a:off x="1569" y="1492"/>
                  <a:ext cx="14" cy="4"/>
                </a:xfrm>
                <a:custGeom>
                  <a:avLst/>
                  <a:gdLst>
                    <a:gd name="T0" fmla="*/ 0 w 71"/>
                    <a:gd name="T1" fmla="*/ 0 h 21"/>
                    <a:gd name="T2" fmla="*/ 0 w 71"/>
                    <a:gd name="T3" fmla="*/ 0 h 21"/>
                    <a:gd name="T4" fmla="*/ 0 w 71"/>
                    <a:gd name="T5" fmla="*/ 0 h 21"/>
                    <a:gd name="T6" fmla="*/ 0 w 71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1"/>
                    <a:gd name="T13" fmla="*/ 0 h 21"/>
                    <a:gd name="T14" fmla="*/ 71 w 71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1" h="21">
                      <a:moveTo>
                        <a:pt x="50" y="21"/>
                      </a:moveTo>
                      <a:lnTo>
                        <a:pt x="71" y="0"/>
                      </a:lnTo>
                      <a:lnTo>
                        <a:pt x="0" y="0"/>
                      </a:lnTo>
                      <a:lnTo>
                        <a:pt x="50" y="21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7" name="Freeform 97"/>
                <p:cNvSpPr>
                  <a:spLocks/>
                </p:cNvSpPr>
                <p:nvPr/>
              </p:nvSpPr>
              <p:spPr bwMode="auto">
                <a:xfrm>
                  <a:off x="1569" y="1492"/>
                  <a:ext cx="14" cy="4"/>
                </a:xfrm>
                <a:custGeom>
                  <a:avLst/>
                  <a:gdLst>
                    <a:gd name="T0" fmla="*/ 0 w 71"/>
                    <a:gd name="T1" fmla="*/ 0 h 21"/>
                    <a:gd name="T2" fmla="*/ 0 w 71"/>
                    <a:gd name="T3" fmla="*/ 0 h 21"/>
                    <a:gd name="T4" fmla="*/ 0 w 71"/>
                    <a:gd name="T5" fmla="*/ 0 h 21"/>
                    <a:gd name="T6" fmla="*/ 0 w 71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1"/>
                    <a:gd name="T13" fmla="*/ 0 h 21"/>
                    <a:gd name="T14" fmla="*/ 71 w 71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1" h="21">
                      <a:moveTo>
                        <a:pt x="50" y="21"/>
                      </a:moveTo>
                      <a:lnTo>
                        <a:pt x="71" y="0"/>
                      </a:lnTo>
                      <a:lnTo>
                        <a:pt x="0" y="0"/>
                      </a:lnTo>
                      <a:lnTo>
                        <a:pt x="50" y="21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8" name="Freeform 98"/>
                <p:cNvSpPr>
                  <a:spLocks/>
                </p:cNvSpPr>
                <p:nvPr/>
              </p:nvSpPr>
              <p:spPr bwMode="auto">
                <a:xfrm>
                  <a:off x="1569" y="1492"/>
                  <a:ext cx="10" cy="4"/>
                </a:xfrm>
                <a:custGeom>
                  <a:avLst/>
                  <a:gdLst>
                    <a:gd name="T0" fmla="*/ 0 w 50"/>
                    <a:gd name="T1" fmla="*/ 0 h 21"/>
                    <a:gd name="T2" fmla="*/ 0 w 50"/>
                    <a:gd name="T3" fmla="*/ 0 h 21"/>
                    <a:gd name="T4" fmla="*/ 0 w 50"/>
                    <a:gd name="T5" fmla="*/ 0 h 21"/>
                    <a:gd name="T6" fmla="*/ 0 w 50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0"/>
                    <a:gd name="T13" fmla="*/ 0 h 21"/>
                    <a:gd name="T14" fmla="*/ 50 w 50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0" h="21">
                      <a:moveTo>
                        <a:pt x="0" y="0"/>
                      </a:moveTo>
                      <a:lnTo>
                        <a:pt x="20" y="21"/>
                      </a:lnTo>
                      <a:lnTo>
                        <a:pt x="50" y="21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89" name="Freeform 99"/>
                <p:cNvSpPr>
                  <a:spLocks/>
                </p:cNvSpPr>
                <p:nvPr/>
              </p:nvSpPr>
              <p:spPr bwMode="auto">
                <a:xfrm>
                  <a:off x="1569" y="1492"/>
                  <a:ext cx="10" cy="4"/>
                </a:xfrm>
                <a:custGeom>
                  <a:avLst/>
                  <a:gdLst>
                    <a:gd name="T0" fmla="*/ 0 w 50"/>
                    <a:gd name="T1" fmla="*/ 0 h 21"/>
                    <a:gd name="T2" fmla="*/ 0 w 50"/>
                    <a:gd name="T3" fmla="*/ 0 h 21"/>
                    <a:gd name="T4" fmla="*/ 0 w 50"/>
                    <a:gd name="T5" fmla="*/ 0 h 21"/>
                    <a:gd name="T6" fmla="*/ 0 w 50"/>
                    <a:gd name="T7" fmla="*/ 0 h 2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0"/>
                    <a:gd name="T13" fmla="*/ 0 h 21"/>
                    <a:gd name="T14" fmla="*/ 50 w 50"/>
                    <a:gd name="T15" fmla="*/ 21 h 2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0" h="21">
                      <a:moveTo>
                        <a:pt x="0" y="0"/>
                      </a:moveTo>
                      <a:lnTo>
                        <a:pt x="20" y="21"/>
                      </a:lnTo>
                      <a:lnTo>
                        <a:pt x="50" y="2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0" name="Freeform 100"/>
                <p:cNvSpPr>
                  <a:spLocks/>
                </p:cNvSpPr>
                <p:nvPr/>
              </p:nvSpPr>
              <p:spPr bwMode="auto">
                <a:xfrm>
                  <a:off x="1567" y="1542"/>
                  <a:ext cx="15" cy="12"/>
                </a:xfrm>
                <a:custGeom>
                  <a:avLst/>
                  <a:gdLst>
                    <a:gd name="T0" fmla="*/ 0 w 75"/>
                    <a:gd name="T1" fmla="*/ 0 h 64"/>
                    <a:gd name="T2" fmla="*/ 0 w 75"/>
                    <a:gd name="T3" fmla="*/ 0 h 64"/>
                    <a:gd name="T4" fmla="*/ 0 w 75"/>
                    <a:gd name="T5" fmla="*/ 0 h 64"/>
                    <a:gd name="T6" fmla="*/ 0 w 75"/>
                    <a:gd name="T7" fmla="*/ 0 h 64"/>
                    <a:gd name="T8" fmla="*/ 0 w 75"/>
                    <a:gd name="T9" fmla="*/ 0 h 64"/>
                    <a:gd name="T10" fmla="*/ 0 w 75"/>
                    <a:gd name="T11" fmla="*/ 0 h 64"/>
                    <a:gd name="T12" fmla="*/ 0 w 75"/>
                    <a:gd name="T13" fmla="*/ 0 h 64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5"/>
                    <a:gd name="T22" fmla="*/ 0 h 64"/>
                    <a:gd name="T23" fmla="*/ 75 w 75"/>
                    <a:gd name="T24" fmla="*/ 64 h 64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5" h="64">
                      <a:moveTo>
                        <a:pt x="7" y="5"/>
                      </a:moveTo>
                      <a:lnTo>
                        <a:pt x="0" y="32"/>
                      </a:lnTo>
                      <a:lnTo>
                        <a:pt x="14" y="56"/>
                      </a:lnTo>
                      <a:lnTo>
                        <a:pt x="41" y="64"/>
                      </a:lnTo>
                      <a:lnTo>
                        <a:pt x="66" y="52"/>
                      </a:lnTo>
                      <a:lnTo>
                        <a:pt x="75" y="25"/>
                      </a:lnTo>
                      <a:lnTo>
                        <a:pt x="65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1" name="Freeform 101"/>
                <p:cNvSpPr>
                  <a:spLocks/>
                </p:cNvSpPr>
                <p:nvPr/>
              </p:nvSpPr>
              <p:spPr bwMode="auto">
                <a:xfrm>
                  <a:off x="1568" y="1484"/>
                  <a:ext cx="15" cy="13"/>
                </a:xfrm>
                <a:custGeom>
                  <a:avLst/>
                  <a:gdLst>
                    <a:gd name="T0" fmla="*/ 0 w 75"/>
                    <a:gd name="T1" fmla="*/ 0 h 65"/>
                    <a:gd name="T2" fmla="*/ 0 w 75"/>
                    <a:gd name="T3" fmla="*/ 0 h 65"/>
                    <a:gd name="T4" fmla="*/ 0 w 75"/>
                    <a:gd name="T5" fmla="*/ 0 h 65"/>
                    <a:gd name="T6" fmla="*/ 0 w 75"/>
                    <a:gd name="T7" fmla="*/ 0 h 65"/>
                    <a:gd name="T8" fmla="*/ 0 w 75"/>
                    <a:gd name="T9" fmla="*/ 0 h 65"/>
                    <a:gd name="T10" fmla="*/ 0 w 75"/>
                    <a:gd name="T11" fmla="*/ 0 h 65"/>
                    <a:gd name="T12" fmla="*/ 0 w 75"/>
                    <a:gd name="T13" fmla="*/ 0 h 6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5"/>
                    <a:gd name="T22" fmla="*/ 0 h 65"/>
                    <a:gd name="T23" fmla="*/ 75 w 75"/>
                    <a:gd name="T24" fmla="*/ 65 h 6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5" h="65">
                      <a:moveTo>
                        <a:pt x="11" y="0"/>
                      </a:moveTo>
                      <a:lnTo>
                        <a:pt x="0" y="25"/>
                      </a:lnTo>
                      <a:lnTo>
                        <a:pt x="8" y="52"/>
                      </a:lnTo>
                      <a:lnTo>
                        <a:pt x="33" y="65"/>
                      </a:lnTo>
                      <a:lnTo>
                        <a:pt x="60" y="57"/>
                      </a:lnTo>
                      <a:lnTo>
                        <a:pt x="75" y="33"/>
                      </a:lnTo>
                      <a:lnTo>
                        <a:pt x="69" y="7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2" name="Freeform 102"/>
                <p:cNvSpPr>
                  <a:spLocks/>
                </p:cNvSpPr>
                <p:nvPr/>
              </p:nvSpPr>
              <p:spPr bwMode="auto">
                <a:xfrm>
                  <a:off x="1582" y="1430"/>
                  <a:ext cx="15" cy="13"/>
                </a:xfrm>
                <a:custGeom>
                  <a:avLst/>
                  <a:gdLst>
                    <a:gd name="T0" fmla="*/ 0 w 75"/>
                    <a:gd name="T1" fmla="*/ 0 h 65"/>
                    <a:gd name="T2" fmla="*/ 0 w 75"/>
                    <a:gd name="T3" fmla="*/ 0 h 65"/>
                    <a:gd name="T4" fmla="*/ 0 w 75"/>
                    <a:gd name="T5" fmla="*/ 0 h 65"/>
                    <a:gd name="T6" fmla="*/ 0 w 75"/>
                    <a:gd name="T7" fmla="*/ 0 h 65"/>
                    <a:gd name="T8" fmla="*/ 0 w 75"/>
                    <a:gd name="T9" fmla="*/ 0 h 65"/>
                    <a:gd name="T10" fmla="*/ 0 w 75"/>
                    <a:gd name="T11" fmla="*/ 0 h 65"/>
                    <a:gd name="T12" fmla="*/ 0 w 75"/>
                    <a:gd name="T13" fmla="*/ 0 h 65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75"/>
                    <a:gd name="T22" fmla="*/ 0 h 65"/>
                    <a:gd name="T23" fmla="*/ 75 w 75"/>
                    <a:gd name="T24" fmla="*/ 65 h 65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75" h="65">
                      <a:moveTo>
                        <a:pt x="12" y="0"/>
                      </a:moveTo>
                      <a:lnTo>
                        <a:pt x="0" y="26"/>
                      </a:lnTo>
                      <a:lnTo>
                        <a:pt x="10" y="52"/>
                      </a:lnTo>
                      <a:lnTo>
                        <a:pt x="35" y="65"/>
                      </a:lnTo>
                      <a:lnTo>
                        <a:pt x="61" y="58"/>
                      </a:lnTo>
                      <a:lnTo>
                        <a:pt x="75" y="35"/>
                      </a:lnTo>
                      <a:lnTo>
                        <a:pt x="70" y="7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3" name="Freeform 103"/>
                <p:cNvSpPr>
                  <a:spLocks/>
                </p:cNvSpPr>
                <p:nvPr/>
              </p:nvSpPr>
              <p:spPr bwMode="auto">
                <a:xfrm>
                  <a:off x="1593" y="1422"/>
                  <a:ext cx="4" cy="15"/>
                </a:xfrm>
                <a:custGeom>
                  <a:avLst/>
                  <a:gdLst>
                    <a:gd name="T0" fmla="*/ 0 w 17"/>
                    <a:gd name="T1" fmla="*/ 0 h 71"/>
                    <a:gd name="T2" fmla="*/ 0 w 17"/>
                    <a:gd name="T3" fmla="*/ 0 h 71"/>
                    <a:gd name="T4" fmla="*/ 0 w 17"/>
                    <a:gd name="T5" fmla="*/ 0 h 71"/>
                    <a:gd name="T6" fmla="*/ 0 w 17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71"/>
                    <a:gd name="T14" fmla="*/ 17 w 17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71">
                      <a:moveTo>
                        <a:pt x="12" y="43"/>
                      </a:moveTo>
                      <a:lnTo>
                        <a:pt x="0" y="0"/>
                      </a:lnTo>
                      <a:lnTo>
                        <a:pt x="17" y="71"/>
                      </a:lnTo>
                      <a:lnTo>
                        <a:pt x="12" y="4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4" name="Freeform 104"/>
                <p:cNvSpPr>
                  <a:spLocks/>
                </p:cNvSpPr>
                <p:nvPr/>
              </p:nvSpPr>
              <p:spPr bwMode="auto">
                <a:xfrm>
                  <a:off x="1593" y="1422"/>
                  <a:ext cx="4" cy="15"/>
                </a:xfrm>
                <a:custGeom>
                  <a:avLst/>
                  <a:gdLst>
                    <a:gd name="T0" fmla="*/ 0 w 17"/>
                    <a:gd name="T1" fmla="*/ 0 h 71"/>
                    <a:gd name="T2" fmla="*/ 0 w 17"/>
                    <a:gd name="T3" fmla="*/ 0 h 71"/>
                    <a:gd name="T4" fmla="*/ 0 w 17"/>
                    <a:gd name="T5" fmla="*/ 0 h 71"/>
                    <a:gd name="T6" fmla="*/ 0 w 17"/>
                    <a:gd name="T7" fmla="*/ 0 h 7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71"/>
                    <a:gd name="T14" fmla="*/ 17 w 17"/>
                    <a:gd name="T15" fmla="*/ 71 h 7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71">
                      <a:moveTo>
                        <a:pt x="12" y="43"/>
                      </a:moveTo>
                      <a:lnTo>
                        <a:pt x="0" y="0"/>
                      </a:lnTo>
                      <a:lnTo>
                        <a:pt x="17" y="71"/>
                      </a:lnTo>
                      <a:lnTo>
                        <a:pt x="12" y="43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5" name="Freeform 105"/>
                <p:cNvSpPr>
                  <a:spLocks/>
                </p:cNvSpPr>
                <p:nvPr/>
              </p:nvSpPr>
              <p:spPr bwMode="auto">
                <a:xfrm>
                  <a:off x="1589" y="1421"/>
                  <a:ext cx="8" cy="16"/>
                </a:xfrm>
                <a:custGeom>
                  <a:avLst/>
                  <a:gdLst>
                    <a:gd name="T0" fmla="*/ 0 w 36"/>
                    <a:gd name="T1" fmla="*/ 0 h 78"/>
                    <a:gd name="T2" fmla="*/ 0 w 36"/>
                    <a:gd name="T3" fmla="*/ 0 h 78"/>
                    <a:gd name="T4" fmla="*/ 0 w 36"/>
                    <a:gd name="T5" fmla="*/ 0 h 78"/>
                    <a:gd name="T6" fmla="*/ 0 w 36"/>
                    <a:gd name="T7" fmla="*/ 0 h 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"/>
                    <a:gd name="T13" fmla="*/ 0 h 78"/>
                    <a:gd name="T14" fmla="*/ 36 w 36"/>
                    <a:gd name="T15" fmla="*/ 78 h 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" h="78">
                      <a:moveTo>
                        <a:pt x="0" y="0"/>
                      </a:moveTo>
                      <a:lnTo>
                        <a:pt x="36" y="78"/>
                      </a:lnTo>
                      <a:lnTo>
                        <a:pt x="19" y="7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6" name="Freeform 106"/>
                <p:cNvSpPr>
                  <a:spLocks/>
                </p:cNvSpPr>
                <p:nvPr/>
              </p:nvSpPr>
              <p:spPr bwMode="auto">
                <a:xfrm>
                  <a:off x="1589" y="1421"/>
                  <a:ext cx="8" cy="16"/>
                </a:xfrm>
                <a:custGeom>
                  <a:avLst/>
                  <a:gdLst>
                    <a:gd name="T0" fmla="*/ 0 w 36"/>
                    <a:gd name="T1" fmla="*/ 0 h 78"/>
                    <a:gd name="T2" fmla="*/ 0 w 36"/>
                    <a:gd name="T3" fmla="*/ 0 h 78"/>
                    <a:gd name="T4" fmla="*/ 0 w 36"/>
                    <a:gd name="T5" fmla="*/ 0 h 78"/>
                    <a:gd name="T6" fmla="*/ 0 w 36"/>
                    <a:gd name="T7" fmla="*/ 0 h 7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"/>
                    <a:gd name="T13" fmla="*/ 0 h 78"/>
                    <a:gd name="T14" fmla="*/ 36 w 36"/>
                    <a:gd name="T15" fmla="*/ 78 h 7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" h="78">
                      <a:moveTo>
                        <a:pt x="0" y="0"/>
                      </a:moveTo>
                      <a:lnTo>
                        <a:pt x="36" y="78"/>
                      </a:lnTo>
                      <a:lnTo>
                        <a:pt x="19" y="7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7" name="Freeform 107"/>
                <p:cNvSpPr>
                  <a:spLocks/>
                </p:cNvSpPr>
                <p:nvPr/>
              </p:nvSpPr>
              <p:spPr bwMode="auto">
                <a:xfrm>
                  <a:off x="1589" y="1421"/>
                  <a:ext cx="8" cy="20"/>
                </a:xfrm>
                <a:custGeom>
                  <a:avLst/>
                  <a:gdLst>
                    <a:gd name="T0" fmla="*/ 0 w 36"/>
                    <a:gd name="T1" fmla="*/ 0 h 101"/>
                    <a:gd name="T2" fmla="*/ 0 w 36"/>
                    <a:gd name="T3" fmla="*/ 0 h 101"/>
                    <a:gd name="T4" fmla="*/ 0 w 36"/>
                    <a:gd name="T5" fmla="*/ 0 h 101"/>
                    <a:gd name="T6" fmla="*/ 0 w 36"/>
                    <a:gd name="T7" fmla="*/ 0 h 10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"/>
                    <a:gd name="T13" fmla="*/ 0 h 101"/>
                    <a:gd name="T14" fmla="*/ 36 w 36"/>
                    <a:gd name="T15" fmla="*/ 101 h 10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" h="101">
                      <a:moveTo>
                        <a:pt x="36" y="78"/>
                      </a:moveTo>
                      <a:lnTo>
                        <a:pt x="0" y="0"/>
                      </a:lnTo>
                      <a:lnTo>
                        <a:pt x="22" y="101"/>
                      </a:lnTo>
                      <a:lnTo>
                        <a:pt x="36" y="7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8" name="Freeform 108"/>
                <p:cNvSpPr>
                  <a:spLocks/>
                </p:cNvSpPr>
                <p:nvPr/>
              </p:nvSpPr>
              <p:spPr bwMode="auto">
                <a:xfrm>
                  <a:off x="1589" y="1421"/>
                  <a:ext cx="8" cy="20"/>
                </a:xfrm>
                <a:custGeom>
                  <a:avLst/>
                  <a:gdLst>
                    <a:gd name="T0" fmla="*/ 0 w 36"/>
                    <a:gd name="T1" fmla="*/ 0 h 101"/>
                    <a:gd name="T2" fmla="*/ 0 w 36"/>
                    <a:gd name="T3" fmla="*/ 0 h 101"/>
                    <a:gd name="T4" fmla="*/ 0 w 36"/>
                    <a:gd name="T5" fmla="*/ 0 h 101"/>
                    <a:gd name="T6" fmla="*/ 0 w 36"/>
                    <a:gd name="T7" fmla="*/ 0 h 10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6"/>
                    <a:gd name="T13" fmla="*/ 0 h 101"/>
                    <a:gd name="T14" fmla="*/ 36 w 36"/>
                    <a:gd name="T15" fmla="*/ 101 h 10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6" h="101">
                      <a:moveTo>
                        <a:pt x="36" y="78"/>
                      </a:moveTo>
                      <a:lnTo>
                        <a:pt x="0" y="0"/>
                      </a:lnTo>
                      <a:lnTo>
                        <a:pt x="22" y="101"/>
                      </a:lnTo>
                      <a:lnTo>
                        <a:pt x="36" y="78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399" name="Freeform 109"/>
                <p:cNvSpPr>
                  <a:spLocks/>
                </p:cNvSpPr>
                <p:nvPr/>
              </p:nvSpPr>
              <p:spPr bwMode="auto">
                <a:xfrm>
                  <a:off x="1584" y="1421"/>
                  <a:ext cx="10" cy="20"/>
                </a:xfrm>
                <a:custGeom>
                  <a:avLst/>
                  <a:gdLst>
                    <a:gd name="T0" fmla="*/ 0 w 49"/>
                    <a:gd name="T1" fmla="*/ 0 h 101"/>
                    <a:gd name="T2" fmla="*/ 0 w 49"/>
                    <a:gd name="T3" fmla="*/ 0 h 101"/>
                    <a:gd name="T4" fmla="*/ 0 w 49"/>
                    <a:gd name="T5" fmla="*/ 0 h 101"/>
                    <a:gd name="T6" fmla="*/ 0 w 49"/>
                    <a:gd name="T7" fmla="*/ 0 h 10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9"/>
                    <a:gd name="T13" fmla="*/ 0 h 101"/>
                    <a:gd name="T14" fmla="*/ 49 w 49"/>
                    <a:gd name="T15" fmla="*/ 101 h 10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9" h="101">
                      <a:moveTo>
                        <a:pt x="0" y="43"/>
                      </a:moveTo>
                      <a:lnTo>
                        <a:pt x="49" y="101"/>
                      </a:lnTo>
                      <a:lnTo>
                        <a:pt x="27" y="0"/>
                      </a:lnTo>
                      <a:lnTo>
                        <a:pt x="0" y="43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0" name="Freeform 110"/>
                <p:cNvSpPr>
                  <a:spLocks/>
                </p:cNvSpPr>
                <p:nvPr/>
              </p:nvSpPr>
              <p:spPr bwMode="auto">
                <a:xfrm>
                  <a:off x="1584" y="1421"/>
                  <a:ext cx="10" cy="20"/>
                </a:xfrm>
                <a:custGeom>
                  <a:avLst/>
                  <a:gdLst>
                    <a:gd name="T0" fmla="*/ 0 w 49"/>
                    <a:gd name="T1" fmla="*/ 0 h 101"/>
                    <a:gd name="T2" fmla="*/ 0 w 49"/>
                    <a:gd name="T3" fmla="*/ 0 h 101"/>
                    <a:gd name="T4" fmla="*/ 0 w 49"/>
                    <a:gd name="T5" fmla="*/ 0 h 101"/>
                    <a:gd name="T6" fmla="*/ 0 w 49"/>
                    <a:gd name="T7" fmla="*/ 0 h 10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9"/>
                    <a:gd name="T13" fmla="*/ 0 h 101"/>
                    <a:gd name="T14" fmla="*/ 49 w 49"/>
                    <a:gd name="T15" fmla="*/ 101 h 10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9" h="101">
                      <a:moveTo>
                        <a:pt x="0" y="43"/>
                      </a:moveTo>
                      <a:lnTo>
                        <a:pt x="49" y="101"/>
                      </a:lnTo>
                      <a:lnTo>
                        <a:pt x="27" y="0"/>
                      </a:lnTo>
                      <a:lnTo>
                        <a:pt x="0" y="43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1" name="Freeform 111"/>
                <p:cNvSpPr>
                  <a:spLocks/>
                </p:cNvSpPr>
                <p:nvPr/>
              </p:nvSpPr>
              <p:spPr bwMode="auto">
                <a:xfrm>
                  <a:off x="1584" y="1430"/>
                  <a:ext cx="10" cy="13"/>
                </a:xfrm>
                <a:custGeom>
                  <a:avLst/>
                  <a:gdLst>
                    <a:gd name="T0" fmla="*/ 0 w 49"/>
                    <a:gd name="T1" fmla="*/ 0 h 65"/>
                    <a:gd name="T2" fmla="*/ 0 w 49"/>
                    <a:gd name="T3" fmla="*/ 0 h 65"/>
                    <a:gd name="T4" fmla="*/ 0 w 49"/>
                    <a:gd name="T5" fmla="*/ 0 h 65"/>
                    <a:gd name="T6" fmla="*/ 0 w 49"/>
                    <a:gd name="T7" fmla="*/ 0 h 6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9"/>
                    <a:gd name="T13" fmla="*/ 0 h 65"/>
                    <a:gd name="T14" fmla="*/ 49 w 49"/>
                    <a:gd name="T15" fmla="*/ 65 h 6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9" h="65">
                      <a:moveTo>
                        <a:pt x="49" y="58"/>
                      </a:moveTo>
                      <a:lnTo>
                        <a:pt x="0" y="0"/>
                      </a:lnTo>
                      <a:lnTo>
                        <a:pt x="23" y="65"/>
                      </a:lnTo>
                      <a:lnTo>
                        <a:pt x="49" y="58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2" name="Freeform 112"/>
                <p:cNvSpPr>
                  <a:spLocks/>
                </p:cNvSpPr>
                <p:nvPr/>
              </p:nvSpPr>
              <p:spPr bwMode="auto">
                <a:xfrm>
                  <a:off x="1584" y="1430"/>
                  <a:ext cx="10" cy="13"/>
                </a:xfrm>
                <a:custGeom>
                  <a:avLst/>
                  <a:gdLst>
                    <a:gd name="T0" fmla="*/ 0 w 49"/>
                    <a:gd name="T1" fmla="*/ 0 h 65"/>
                    <a:gd name="T2" fmla="*/ 0 w 49"/>
                    <a:gd name="T3" fmla="*/ 0 h 65"/>
                    <a:gd name="T4" fmla="*/ 0 w 49"/>
                    <a:gd name="T5" fmla="*/ 0 h 65"/>
                    <a:gd name="T6" fmla="*/ 0 w 49"/>
                    <a:gd name="T7" fmla="*/ 0 h 6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49"/>
                    <a:gd name="T13" fmla="*/ 0 h 65"/>
                    <a:gd name="T14" fmla="*/ 49 w 49"/>
                    <a:gd name="T15" fmla="*/ 65 h 6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49" h="65">
                      <a:moveTo>
                        <a:pt x="49" y="58"/>
                      </a:moveTo>
                      <a:lnTo>
                        <a:pt x="0" y="0"/>
                      </a:lnTo>
                      <a:lnTo>
                        <a:pt x="23" y="65"/>
                      </a:lnTo>
                      <a:lnTo>
                        <a:pt x="49" y="58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3" name="Freeform 113"/>
                <p:cNvSpPr>
                  <a:spLocks/>
                </p:cNvSpPr>
                <p:nvPr/>
              </p:nvSpPr>
              <p:spPr bwMode="auto">
                <a:xfrm>
                  <a:off x="1582" y="1430"/>
                  <a:ext cx="7" cy="13"/>
                </a:xfrm>
                <a:custGeom>
                  <a:avLst/>
                  <a:gdLst>
                    <a:gd name="T0" fmla="*/ 0 w 35"/>
                    <a:gd name="T1" fmla="*/ 0 h 65"/>
                    <a:gd name="T2" fmla="*/ 0 w 35"/>
                    <a:gd name="T3" fmla="*/ 0 h 65"/>
                    <a:gd name="T4" fmla="*/ 0 w 35"/>
                    <a:gd name="T5" fmla="*/ 0 h 65"/>
                    <a:gd name="T6" fmla="*/ 0 w 35"/>
                    <a:gd name="T7" fmla="*/ 0 h 6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5"/>
                    <a:gd name="T13" fmla="*/ 0 h 65"/>
                    <a:gd name="T14" fmla="*/ 35 w 35"/>
                    <a:gd name="T15" fmla="*/ 65 h 6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5" h="65">
                      <a:moveTo>
                        <a:pt x="0" y="26"/>
                      </a:moveTo>
                      <a:lnTo>
                        <a:pt x="35" y="65"/>
                      </a:lnTo>
                      <a:lnTo>
                        <a:pt x="12" y="0"/>
                      </a:lnTo>
                      <a:lnTo>
                        <a:pt x="0" y="26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4" name="Freeform 114"/>
                <p:cNvSpPr>
                  <a:spLocks/>
                </p:cNvSpPr>
                <p:nvPr/>
              </p:nvSpPr>
              <p:spPr bwMode="auto">
                <a:xfrm>
                  <a:off x="1582" y="1430"/>
                  <a:ext cx="7" cy="13"/>
                </a:xfrm>
                <a:custGeom>
                  <a:avLst/>
                  <a:gdLst>
                    <a:gd name="T0" fmla="*/ 0 w 35"/>
                    <a:gd name="T1" fmla="*/ 0 h 65"/>
                    <a:gd name="T2" fmla="*/ 0 w 35"/>
                    <a:gd name="T3" fmla="*/ 0 h 65"/>
                    <a:gd name="T4" fmla="*/ 0 w 35"/>
                    <a:gd name="T5" fmla="*/ 0 h 65"/>
                    <a:gd name="T6" fmla="*/ 0 w 35"/>
                    <a:gd name="T7" fmla="*/ 0 h 65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5"/>
                    <a:gd name="T13" fmla="*/ 0 h 65"/>
                    <a:gd name="T14" fmla="*/ 35 w 35"/>
                    <a:gd name="T15" fmla="*/ 65 h 65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5" h="65">
                      <a:moveTo>
                        <a:pt x="0" y="26"/>
                      </a:moveTo>
                      <a:lnTo>
                        <a:pt x="35" y="65"/>
                      </a:lnTo>
                      <a:lnTo>
                        <a:pt x="12" y="0"/>
                      </a:lnTo>
                      <a:lnTo>
                        <a:pt x="0" y="26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5" name="Freeform 115"/>
                <p:cNvSpPr>
                  <a:spLocks/>
                </p:cNvSpPr>
                <p:nvPr/>
              </p:nvSpPr>
              <p:spPr bwMode="auto">
                <a:xfrm>
                  <a:off x="1582" y="1435"/>
                  <a:ext cx="7" cy="8"/>
                </a:xfrm>
                <a:custGeom>
                  <a:avLst/>
                  <a:gdLst>
                    <a:gd name="T0" fmla="*/ 0 w 35"/>
                    <a:gd name="T1" fmla="*/ 0 h 39"/>
                    <a:gd name="T2" fmla="*/ 0 w 35"/>
                    <a:gd name="T3" fmla="*/ 0 h 39"/>
                    <a:gd name="T4" fmla="*/ 0 w 35"/>
                    <a:gd name="T5" fmla="*/ 0 h 39"/>
                    <a:gd name="T6" fmla="*/ 0 w 35"/>
                    <a:gd name="T7" fmla="*/ 0 h 39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5"/>
                    <a:gd name="T13" fmla="*/ 0 h 39"/>
                    <a:gd name="T14" fmla="*/ 35 w 35"/>
                    <a:gd name="T15" fmla="*/ 39 h 39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5" h="39">
                      <a:moveTo>
                        <a:pt x="35" y="39"/>
                      </a:moveTo>
                      <a:lnTo>
                        <a:pt x="0" y="0"/>
                      </a:lnTo>
                      <a:lnTo>
                        <a:pt x="10" y="26"/>
                      </a:lnTo>
                      <a:lnTo>
                        <a:pt x="35" y="39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406" name="Line 116"/>
                <p:cNvSpPr>
                  <a:spLocks noChangeShapeType="1"/>
                </p:cNvSpPr>
                <p:nvPr/>
              </p:nvSpPr>
              <p:spPr bwMode="auto">
                <a:xfrm flipH="1">
                  <a:off x="3781" y="1494"/>
                  <a:ext cx="628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07" name="Line 117"/>
                <p:cNvSpPr>
                  <a:spLocks noChangeShapeType="1"/>
                </p:cNvSpPr>
                <p:nvPr/>
              </p:nvSpPr>
              <p:spPr bwMode="auto">
                <a:xfrm>
                  <a:off x="3730" y="1498"/>
                  <a:ext cx="18" cy="36"/>
                </a:xfrm>
                <a:prstGeom prst="line">
                  <a:avLst/>
                </a:prstGeom>
                <a:noFill/>
                <a:ln w="63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08" name="Line 118"/>
                <p:cNvSpPr>
                  <a:spLocks noChangeShapeType="1"/>
                </p:cNvSpPr>
                <p:nvPr/>
              </p:nvSpPr>
              <p:spPr bwMode="auto">
                <a:xfrm>
                  <a:off x="3728" y="1482"/>
                  <a:ext cx="29" cy="2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09" name="Line 119"/>
                <p:cNvSpPr>
                  <a:spLocks noChangeShapeType="1"/>
                </p:cNvSpPr>
                <p:nvPr/>
              </p:nvSpPr>
              <p:spPr bwMode="auto">
                <a:xfrm flipV="1">
                  <a:off x="3730" y="1455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0" name="Line 120"/>
                <p:cNvSpPr>
                  <a:spLocks noChangeShapeType="1"/>
                </p:cNvSpPr>
                <p:nvPr/>
              </p:nvSpPr>
              <p:spPr bwMode="auto">
                <a:xfrm flipH="1" flipV="1">
                  <a:off x="3728" y="1455"/>
                  <a:ext cx="2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1" name="Line 121"/>
                <p:cNvSpPr>
                  <a:spLocks noChangeShapeType="1"/>
                </p:cNvSpPr>
                <p:nvPr/>
              </p:nvSpPr>
              <p:spPr bwMode="auto">
                <a:xfrm flipV="1">
                  <a:off x="3728" y="1452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2" name="Line 122"/>
                <p:cNvSpPr>
                  <a:spLocks noChangeShapeType="1"/>
                </p:cNvSpPr>
                <p:nvPr/>
              </p:nvSpPr>
              <p:spPr bwMode="auto">
                <a:xfrm flipH="1" flipV="1">
                  <a:off x="3725" y="1452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3" name="Line 123"/>
                <p:cNvSpPr>
                  <a:spLocks noChangeShapeType="1"/>
                </p:cNvSpPr>
                <p:nvPr/>
              </p:nvSpPr>
              <p:spPr bwMode="auto">
                <a:xfrm flipV="1">
                  <a:off x="3725" y="1449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4" name="Line 124"/>
                <p:cNvSpPr>
                  <a:spLocks noChangeShapeType="1"/>
                </p:cNvSpPr>
                <p:nvPr/>
              </p:nvSpPr>
              <p:spPr bwMode="auto">
                <a:xfrm flipH="1" flipV="1">
                  <a:off x="3732" y="1420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5" name="Line 125"/>
                <p:cNvSpPr>
                  <a:spLocks noChangeShapeType="1"/>
                </p:cNvSpPr>
                <p:nvPr/>
              </p:nvSpPr>
              <p:spPr bwMode="auto">
                <a:xfrm flipH="1">
                  <a:off x="3732" y="1420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6" name="Line 126"/>
                <p:cNvSpPr>
                  <a:spLocks noChangeShapeType="1"/>
                </p:cNvSpPr>
                <p:nvPr/>
              </p:nvSpPr>
              <p:spPr bwMode="auto">
                <a:xfrm flipH="1" flipV="1">
                  <a:off x="3729" y="1422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7" name="Line 127"/>
                <p:cNvSpPr>
                  <a:spLocks noChangeShapeType="1"/>
                </p:cNvSpPr>
                <p:nvPr/>
              </p:nvSpPr>
              <p:spPr bwMode="auto">
                <a:xfrm flipH="1">
                  <a:off x="3729" y="1422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8" name="Line 128"/>
                <p:cNvSpPr>
                  <a:spLocks noChangeShapeType="1"/>
                </p:cNvSpPr>
                <p:nvPr/>
              </p:nvSpPr>
              <p:spPr bwMode="auto">
                <a:xfrm flipH="1">
                  <a:off x="3726" y="1425"/>
                  <a:ext cx="3" cy="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19" name="Line 129"/>
                <p:cNvSpPr>
                  <a:spLocks noChangeShapeType="1"/>
                </p:cNvSpPr>
                <p:nvPr/>
              </p:nvSpPr>
              <p:spPr bwMode="auto">
                <a:xfrm flipH="1">
                  <a:off x="3725" y="1427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0" name="Line 130"/>
                <p:cNvSpPr>
                  <a:spLocks noChangeShapeType="1"/>
                </p:cNvSpPr>
                <p:nvPr/>
              </p:nvSpPr>
              <p:spPr bwMode="auto">
                <a:xfrm>
                  <a:off x="3728" y="1403"/>
                  <a:ext cx="6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1" name="Line 131"/>
                <p:cNvSpPr>
                  <a:spLocks noChangeShapeType="1"/>
                </p:cNvSpPr>
                <p:nvPr/>
              </p:nvSpPr>
              <p:spPr bwMode="auto">
                <a:xfrm>
                  <a:off x="3734" y="1404"/>
                  <a:ext cx="2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2" name="Line 132"/>
                <p:cNvSpPr>
                  <a:spLocks noChangeShapeType="1"/>
                </p:cNvSpPr>
                <p:nvPr/>
              </p:nvSpPr>
              <p:spPr bwMode="auto">
                <a:xfrm flipH="1">
                  <a:off x="3736" y="1407"/>
                  <a:ext cx="1" cy="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3" name="Line 133"/>
                <p:cNvSpPr>
                  <a:spLocks noChangeShapeType="1"/>
                </p:cNvSpPr>
                <p:nvPr/>
              </p:nvSpPr>
              <p:spPr bwMode="auto">
                <a:xfrm>
                  <a:off x="3736" y="1409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4" name="Line 134"/>
                <p:cNvSpPr>
                  <a:spLocks noChangeShapeType="1"/>
                </p:cNvSpPr>
                <p:nvPr/>
              </p:nvSpPr>
              <p:spPr bwMode="auto">
                <a:xfrm flipH="1">
                  <a:off x="3738" y="1410"/>
                  <a:ext cx="1" cy="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5" name="Line 135"/>
                <p:cNvSpPr>
                  <a:spLocks noChangeShapeType="1"/>
                </p:cNvSpPr>
                <p:nvPr/>
              </p:nvSpPr>
              <p:spPr bwMode="auto">
                <a:xfrm flipH="1" flipV="1">
                  <a:off x="3735" y="1417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6" name="Line 136"/>
                <p:cNvSpPr>
                  <a:spLocks noChangeShapeType="1"/>
                </p:cNvSpPr>
                <p:nvPr/>
              </p:nvSpPr>
              <p:spPr bwMode="auto">
                <a:xfrm flipH="1">
                  <a:off x="3735" y="1417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7" name="Line 137"/>
                <p:cNvSpPr>
                  <a:spLocks noChangeShapeType="1"/>
                </p:cNvSpPr>
                <p:nvPr/>
              </p:nvSpPr>
              <p:spPr bwMode="auto">
                <a:xfrm>
                  <a:off x="3732" y="1461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8" name="Line 138"/>
                <p:cNvSpPr>
                  <a:spLocks noChangeShapeType="1"/>
                </p:cNvSpPr>
                <p:nvPr/>
              </p:nvSpPr>
              <p:spPr bwMode="auto">
                <a:xfrm flipV="1">
                  <a:off x="3735" y="1459"/>
                  <a:ext cx="1" cy="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29" name="Line 139"/>
                <p:cNvSpPr>
                  <a:spLocks noChangeShapeType="1"/>
                </p:cNvSpPr>
                <p:nvPr/>
              </p:nvSpPr>
              <p:spPr bwMode="auto">
                <a:xfrm flipH="1" flipV="1">
                  <a:off x="3730" y="1458"/>
                  <a:ext cx="6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0" name="Line 140"/>
                <p:cNvSpPr>
                  <a:spLocks noChangeShapeType="1"/>
                </p:cNvSpPr>
                <p:nvPr/>
              </p:nvSpPr>
              <p:spPr bwMode="auto">
                <a:xfrm flipH="1">
                  <a:off x="3721" y="1430"/>
                  <a:ext cx="1" cy="1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1" name="Line 141"/>
                <p:cNvSpPr>
                  <a:spLocks noChangeShapeType="1"/>
                </p:cNvSpPr>
                <p:nvPr/>
              </p:nvSpPr>
              <p:spPr bwMode="auto">
                <a:xfrm>
                  <a:off x="3721" y="1446"/>
                  <a:ext cx="2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2" name="Line 142"/>
                <p:cNvSpPr>
                  <a:spLocks noChangeShapeType="1"/>
                </p:cNvSpPr>
                <p:nvPr/>
              </p:nvSpPr>
              <p:spPr bwMode="auto">
                <a:xfrm flipH="1" flipV="1">
                  <a:off x="3723" y="1449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3" name="Line 143"/>
                <p:cNvSpPr>
                  <a:spLocks noChangeShapeType="1"/>
                </p:cNvSpPr>
                <p:nvPr/>
              </p:nvSpPr>
              <p:spPr bwMode="auto">
                <a:xfrm flipH="1" flipV="1">
                  <a:off x="3722" y="1430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4" name="Line 144"/>
                <p:cNvSpPr>
                  <a:spLocks noChangeShapeType="1"/>
                </p:cNvSpPr>
                <p:nvPr/>
              </p:nvSpPr>
              <p:spPr bwMode="auto">
                <a:xfrm flipH="1">
                  <a:off x="3708" y="1497"/>
                  <a:ext cx="20" cy="37"/>
                </a:xfrm>
                <a:prstGeom prst="line">
                  <a:avLst/>
                </a:prstGeom>
                <a:noFill/>
                <a:ln w="635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5" name="Line 145"/>
                <p:cNvSpPr>
                  <a:spLocks noChangeShapeType="1"/>
                </p:cNvSpPr>
                <p:nvPr/>
              </p:nvSpPr>
              <p:spPr bwMode="auto">
                <a:xfrm>
                  <a:off x="3721" y="1465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6" name="Line 146"/>
                <p:cNvSpPr>
                  <a:spLocks noChangeShapeType="1"/>
                </p:cNvSpPr>
                <p:nvPr/>
              </p:nvSpPr>
              <p:spPr bwMode="auto">
                <a:xfrm flipH="1">
                  <a:off x="3723" y="1465"/>
                  <a:ext cx="1" cy="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7" name="Line 147"/>
                <p:cNvSpPr>
                  <a:spLocks noChangeShapeType="1"/>
                </p:cNvSpPr>
                <p:nvPr/>
              </p:nvSpPr>
              <p:spPr bwMode="auto">
                <a:xfrm>
                  <a:off x="3723" y="1471"/>
                  <a:ext cx="8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8" name="Line 148"/>
                <p:cNvSpPr>
                  <a:spLocks noChangeShapeType="1"/>
                </p:cNvSpPr>
                <p:nvPr/>
              </p:nvSpPr>
              <p:spPr bwMode="auto">
                <a:xfrm flipV="1">
                  <a:off x="3731" y="1461"/>
                  <a:ext cx="1" cy="1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39" name="Line 149"/>
                <p:cNvSpPr>
                  <a:spLocks noChangeShapeType="1"/>
                </p:cNvSpPr>
                <p:nvPr/>
              </p:nvSpPr>
              <p:spPr bwMode="auto">
                <a:xfrm flipH="1">
                  <a:off x="3721" y="1446"/>
                  <a:ext cx="2" cy="1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0" name="Line 150"/>
                <p:cNvSpPr>
                  <a:spLocks noChangeShapeType="1"/>
                </p:cNvSpPr>
                <p:nvPr/>
              </p:nvSpPr>
              <p:spPr bwMode="auto">
                <a:xfrm flipH="1">
                  <a:off x="4545" y="1494"/>
                  <a:ext cx="829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1" name="Line 151"/>
                <p:cNvSpPr>
                  <a:spLocks noChangeShapeType="1"/>
                </p:cNvSpPr>
                <p:nvPr/>
              </p:nvSpPr>
              <p:spPr bwMode="auto">
                <a:xfrm>
                  <a:off x="864" y="737"/>
                  <a:ext cx="4516" cy="1"/>
                </a:xfrm>
                <a:prstGeom prst="line">
                  <a:avLst/>
                </a:prstGeom>
                <a:noFill/>
                <a:ln w="12700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2" name="Line 152"/>
                <p:cNvSpPr>
                  <a:spLocks noChangeShapeType="1"/>
                </p:cNvSpPr>
                <p:nvPr/>
              </p:nvSpPr>
              <p:spPr bwMode="auto">
                <a:xfrm flipH="1" flipV="1">
                  <a:off x="910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3" name="Line 153"/>
                <p:cNvSpPr>
                  <a:spLocks noChangeShapeType="1"/>
                </p:cNvSpPr>
                <p:nvPr/>
              </p:nvSpPr>
              <p:spPr bwMode="auto">
                <a:xfrm flipH="1" flipV="1">
                  <a:off x="1106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4" name="Line 154"/>
                <p:cNvSpPr>
                  <a:spLocks noChangeShapeType="1"/>
                </p:cNvSpPr>
                <p:nvPr/>
              </p:nvSpPr>
              <p:spPr bwMode="auto">
                <a:xfrm flipH="1" flipV="1">
                  <a:off x="1302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5" name="Line 155"/>
                <p:cNvSpPr>
                  <a:spLocks noChangeShapeType="1"/>
                </p:cNvSpPr>
                <p:nvPr/>
              </p:nvSpPr>
              <p:spPr bwMode="auto">
                <a:xfrm flipH="1" flipV="1">
                  <a:off x="149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6" name="Line 156"/>
                <p:cNvSpPr>
                  <a:spLocks noChangeShapeType="1"/>
                </p:cNvSpPr>
                <p:nvPr/>
              </p:nvSpPr>
              <p:spPr bwMode="auto">
                <a:xfrm flipH="1" flipV="1">
                  <a:off x="1693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7" name="Line 157"/>
                <p:cNvSpPr>
                  <a:spLocks noChangeShapeType="1"/>
                </p:cNvSpPr>
                <p:nvPr/>
              </p:nvSpPr>
              <p:spPr bwMode="auto">
                <a:xfrm flipH="1" flipV="1">
                  <a:off x="1888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8" name="Line 158"/>
                <p:cNvSpPr>
                  <a:spLocks noChangeShapeType="1"/>
                </p:cNvSpPr>
                <p:nvPr/>
              </p:nvSpPr>
              <p:spPr bwMode="auto">
                <a:xfrm flipH="1" flipV="1">
                  <a:off x="2084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49" name="Line 159"/>
                <p:cNvSpPr>
                  <a:spLocks noChangeShapeType="1"/>
                </p:cNvSpPr>
                <p:nvPr/>
              </p:nvSpPr>
              <p:spPr bwMode="auto">
                <a:xfrm flipH="1" flipV="1">
                  <a:off x="2280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0" name="Line 160"/>
                <p:cNvSpPr>
                  <a:spLocks noChangeShapeType="1"/>
                </p:cNvSpPr>
                <p:nvPr/>
              </p:nvSpPr>
              <p:spPr bwMode="auto">
                <a:xfrm flipH="1" flipV="1">
                  <a:off x="2475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1" name="Line 161"/>
                <p:cNvSpPr>
                  <a:spLocks noChangeShapeType="1"/>
                </p:cNvSpPr>
                <p:nvPr/>
              </p:nvSpPr>
              <p:spPr bwMode="auto">
                <a:xfrm flipH="1" flipV="1">
                  <a:off x="2671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2" name="Line 162"/>
                <p:cNvSpPr>
                  <a:spLocks noChangeShapeType="1"/>
                </p:cNvSpPr>
                <p:nvPr/>
              </p:nvSpPr>
              <p:spPr bwMode="auto">
                <a:xfrm flipH="1" flipV="1">
                  <a:off x="286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3" name="Line 163"/>
                <p:cNvSpPr>
                  <a:spLocks noChangeShapeType="1"/>
                </p:cNvSpPr>
                <p:nvPr/>
              </p:nvSpPr>
              <p:spPr bwMode="auto">
                <a:xfrm flipH="1" flipV="1">
                  <a:off x="3062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4" name="Line 164"/>
                <p:cNvSpPr>
                  <a:spLocks noChangeShapeType="1"/>
                </p:cNvSpPr>
                <p:nvPr/>
              </p:nvSpPr>
              <p:spPr bwMode="auto">
                <a:xfrm flipH="1" flipV="1">
                  <a:off x="3258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5" name="Line 165"/>
                <p:cNvSpPr>
                  <a:spLocks noChangeShapeType="1"/>
                </p:cNvSpPr>
                <p:nvPr/>
              </p:nvSpPr>
              <p:spPr bwMode="auto">
                <a:xfrm flipH="1" flipV="1">
                  <a:off x="3454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6" name="Line 166"/>
                <p:cNvSpPr>
                  <a:spLocks noChangeShapeType="1"/>
                </p:cNvSpPr>
                <p:nvPr/>
              </p:nvSpPr>
              <p:spPr bwMode="auto">
                <a:xfrm flipH="1" flipV="1">
                  <a:off x="3649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7" name="Line 167"/>
                <p:cNvSpPr>
                  <a:spLocks noChangeShapeType="1"/>
                </p:cNvSpPr>
                <p:nvPr/>
              </p:nvSpPr>
              <p:spPr bwMode="auto">
                <a:xfrm flipH="1" flipV="1">
                  <a:off x="3845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8" name="Line 168"/>
                <p:cNvSpPr>
                  <a:spLocks noChangeShapeType="1"/>
                </p:cNvSpPr>
                <p:nvPr/>
              </p:nvSpPr>
              <p:spPr bwMode="auto">
                <a:xfrm flipH="1" flipV="1">
                  <a:off x="4040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59" name="Line 169"/>
                <p:cNvSpPr>
                  <a:spLocks noChangeShapeType="1"/>
                </p:cNvSpPr>
                <p:nvPr/>
              </p:nvSpPr>
              <p:spPr bwMode="auto">
                <a:xfrm flipH="1" flipV="1">
                  <a:off x="4236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0" name="Line 170"/>
                <p:cNvSpPr>
                  <a:spLocks noChangeShapeType="1"/>
                </p:cNvSpPr>
                <p:nvPr/>
              </p:nvSpPr>
              <p:spPr bwMode="auto">
                <a:xfrm flipH="1" flipV="1">
                  <a:off x="4432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1" name="Line 171"/>
                <p:cNvSpPr>
                  <a:spLocks noChangeShapeType="1"/>
                </p:cNvSpPr>
                <p:nvPr/>
              </p:nvSpPr>
              <p:spPr bwMode="auto">
                <a:xfrm flipH="1" flipV="1">
                  <a:off x="462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2" name="Line 172"/>
                <p:cNvSpPr>
                  <a:spLocks noChangeShapeType="1"/>
                </p:cNvSpPr>
                <p:nvPr/>
              </p:nvSpPr>
              <p:spPr bwMode="auto">
                <a:xfrm flipH="1" flipV="1">
                  <a:off x="4823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3" name="Line 173"/>
                <p:cNvSpPr>
                  <a:spLocks noChangeShapeType="1"/>
                </p:cNvSpPr>
                <p:nvPr/>
              </p:nvSpPr>
              <p:spPr bwMode="auto">
                <a:xfrm flipH="1" flipV="1">
                  <a:off x="943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4" name="Line 174"/>
                <p:cNvSpPr>
                  <a:spLocks noChangeShapeType="1"/>
                </p:cNvSpPr>
                <p:nvPr/>
              </p:nvSpPr>
              <p:spPr bwMode="auto">
                <a:xfrm flipH="1" flipV="1">
                  <a:off x="1139" y="737"/>
                  <a:ext cx="61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5" name="Line 175"/>
                <p:cNvSpPr>
                  <a:spLocks noChangeShapeType="1"/>
                </p:cNvSpPr>
                <p:nvPr/>
              </p:nvSpPr>
              <p:spPr bwMode="auto">
                <a:xfrm flipH="1" flipV="1">
                  <a:off x="1334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6" name="Line 176"/>
                <p:cNvSpPr>
                  <a:spLocks noChangeShapeType="1"/>
                </p:cNvSpPr>
                <p:nvPr/>
              </p:nvSpPr>
              <p:spPr bwMode="auto">
                <a:xfrm flipH="1" flipV="1">
                  <a:off x="1530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7" name="Line 177"/>
                <p:cNvSpPr>
                  <a:spLocks noChangeShapeType="1"/>
                </p:cNvSpPr>
                <p:nvPr/>
              </p:nvSpPr>
              <p:spPr bwMode="auto">
                <a:xfrm flipH="1" flipV="1">
                  <a:off x="1725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8" name="Line 178"/>
                <p:cNvSpPr>
                  <a:spLocks noChangeShapeType="1"/>
                </p:cNvSpPr>
                <p:nvPr/>
              </p:nvSpPr>
              <p:spPr bwMode="auto">
                <a:xfrm flipH="1" flipV="1">
                  <a:off x="1921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69" name="Line 179"/>
                <p:cNvSpPr>
                  <a:spLocks noChangeShapeType="1"/>
                </p:cNvSpPr>
                <p:nvPr/>
              </p:nvSpPr>
              <p:spPr bwMode="auto">
                <a:xfrm flipH="1" flipV="1">
                  <a:off x="2117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0" name="Line 180"/>
                <p:cNvSpPr>
                  <a:spLocks noChangeShapeType="1"/>
                </p:cNvSpPr>
                <p:nvPr/>
              </p:nvSpPr>
              <p:spPr bwMode="auto">
                <a:xfrm flipH="1" flipV="1">
                  <a:off x="2312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1" name="Line 181"/>
                <p:cNvSpPr>
                  <a:spLocks noChangeShapeType="1"/>
                </p:cNvSpPr>
                <p:nvPr/>
              </p:nvSpPr>
              <p:spPr bwMode="auto">
                <a:xfrm flipH="1" flipV="1">
                  <a:off x="2508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2" name="Line 182"/>
                <p:cNvSpPr>
                  <a:spLocks noChangeShapeType="1"/>
                </p:cNvSpPr>
                <p:nvPr/>
              </p:nvSpPr>
              <p:spPr bwMode="auto">
                <a:xfrm flipH="1" flipV="1">
                  <a:off x="2704" y="737"/>
                  <a:ext cx="61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3" name="Line 183"/>
                <p:cNvSpPr>
                  <a:spLocks noChangeShapeType="1"/>
                </p:cNvSpPr>
                <p:nvPr/>
              </p:nvSpPr>
              <p:spPr bwMode="auto">
                <a:xfrm flipH="1" flipV="1">
                  <a:off x="2899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4" name="Line 184"/>
                <p:cNvSpPr>
                  <a:spLocks noChangeShapeType="1"/>
                </p:cNvSpPr>
                <p:nvPr/>
              </p:nvSpPr>
              <p:spPr bwMode="auto">
                <a:xfrm flipH="1" flipV="1">
                  <a:off x="3095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5" name="Line 185"/>
                <p:cNvSpPr>
                  <a:spLocks noChangeShapeType="1"/>
                </p:cNvSpPr>
                <p:nvPr/>
              </p:nvSpPr>
              <p:spPr bwMode="auto">
                <a:xfrm flipH="1" flipV="1">
                  <a:off x="3291" y="737"/>
                  <a:ext cx="61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6" name="Line 186"/>
                <p:cNvSpPr>
                  <a:spLocks noChangeShapeType="1"/>
                </p:cNvSpPr>
                <p:nvPr/>
              </p:nvSpPr>
              <p:spPr bwMode="auto">
                <a:xfrm flipH="1" flipV="1">
                  <a:off x="3486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7" name="Line 187"/>
                <p:cNvSpPr>
                  <a:spLocks noChangeShapeType="1"/>
                </p:cNvSpPr>
                <p:nvPr/>
              </p:nvSpPr>
              <p:spPr bwMode="auto">
                <a:xfrm flipH="1" flipV="1">
                  <a:off x="3682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8" name="Line 188"/>
                <p:cNvSpPr>
                  <a:spLocks noChangeShapeType="1"/>
                </p:cNvSpPr>
                <p:nvPr/>
              </p:nvSpPr>
              <p:spPr bwMode="auto">
                <a:xfrm flipH="1" flipV="1">
                  <a:off x="3877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79" name="Line 189"/>
                <p:cNvSpPr>
                  <a:spLocks noChangeShapeType="1"/>
                </p:cNvSpPr>
                <p:nvPr/>
              </p:nvSpPr>
              <p:spPr bwMode="auto">
                <a:xfrm flipH="1" flipV="1">
                  <a:off x="4073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0" name="Line 190"/>
                <p:cNvSpPr>
                  <a:spLocks noChangeShapeType="1"/>
                </p:cNvSpPr>
                <p:nvPr/>
              </p:nvSpPr>
              <p:spPr bwMode="auto">
                <a:xfrm flipH="1" flipV="1">
                  <a:off x="4269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1" name="Line 191"/>
                <p:cNvSpPr>
                  <a:spLocks noChangeShapeType="1"/>
                </p:cNvSpPr>
                <p:nvPr/>
              </p:nvSpPr>
              <p:spPr bwMode="auto">
                <a:xfrm flipH="1" flipV="1">
                  <a:off x="4464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2" name="Line 192"/>
                <p:cNvSpPr>
                  <a:spLocks noChangeShapeType="1"/>
                </p:cNvSpPr>
                <p:nvPr/>
              </p:nvSpPr>
              <p:spPr bwMode="auto">
                <a:xfrm flipH="1" flipV="1">
                  <a:off x="4660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3" name="Line 193"/>
                <p:cNvSpPr>
                  <a:spLocks noChangeShapeType="1"/>
                </p:cNvSpPr>
                <p:nvPr/>
              </p:nvSpPr>
              <p:spPr bwMode="auto">
                <a:xfrm flipH="1" flipV="1">
                  <a:off x="4856" y="737"/>
                  <a:ext cx="61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4" name="Line 194"/>
                <p:cNvSpPr>
                  <a:spLocks noChangeShapeType="1"/>
                </p:cNvSpPr>
                <p:nvPr/>
              </p:nvSpPr>
              <p:spPr bwMode="auto">
                <a:xfrm flipH="1" flipV="1">
                  <a:off x="976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5" name="Line 195"/>
                <p:cNvSpPr>
                  <a:spLocks noChangeShapeType="1"/>
                </p:cNvSpPr>
                <p:nvPr/>
              </p:nvSpPr>
              <p:spPr bwMode="auto">
                <a:xfrm flipH="1" flipV="1">
                  <a:off x="1171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6" name="Line 196"/>
                <p:cNvSpPr>
                  <a:spLocks noChangeShapeType="1"/>
                </p:cNvSpPr>
                <p:nvPr/>
              </p:nvSpPr>
              <p:spPr bwMode="auto">
                <a:xfrm flipH="1" flipV="1">
                  <a:off x="1367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7" name="Line 197"/>
                <p:cNvSpPr>
                  <a:spLocks noChangeShapeType="1"/>
                </p:cNvSpPr>
                <p:nvPr/>
              </p:nvSpPr>
              <p:spPr bwMode="auto">
                <a:xfrm flipH="1" flipV="1">
                  <a:off x="1562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8" name="Line 198"/>
                <p:cNvSpPr>
                  <a:spLocks noChangeShapeType="1"/>
                </p:cNvSpPr>
                <p:nvPr/>
              </p:nvSpPr>
              <p:spPr bwMode="auto">
                <a:xfrm flipH="1" flipV="1">
                  <a:off x="1758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89" name="Line 199"/>
                <p:cNvSpPr>
                  <a:spLocks noChangeShapeType="1"/>
                </p:cNvSpPr>
                <p:nvPr/>
              </p:nvSpPr>
              <p:spPr bwMode="auto">
                <a:xfrm flipH="1" flipV="1">
                  <a:off x="1954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0" name="Line 200"/>
                <p:cNvSpPr>
                  <a:spLocks noChangeShapeType="1"/>
                </p:cNvSpPr>
                <p:nvPr/>
              </p:nvSpPr>
              <p:spPr bwMode="auto">
                <a:xfrm flipH="1" flipV="1">
                  <a:off x="2149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1" name="Line 201"/>
                <p:cNvSpPr>
                  <a:spLocks noChangeShapeType="1"/>
                </p:cNvSpPr>
                <p:nvPr/>
              </p:nvSpPr>
              <p:spPr bwMode="auto">
                <a:xfrm flipH="1" flipV="1">
                  <a:off x="2345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2" name="Line 202"/>
                <p:cNvSpPr>
                  <a:spLocks noChangeShapeType="1"/>
                </p:cNvSpPr>
                <p:nvPr/>
              </p:nvSpPr>
              <p:spPr bwMode="auto">
                <a:xfrm flipH="1" flipV="1">
                  <a:off x="2541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3" name="Line 203"/>
                <p:cNvSpPr>
                  <a:spLocks noChangeShapeType="1"/>
                </p:cNvSpPr>
                <p:nvPr/>
              </p:nvSpPr>
              <p:spPr bwMode="auto">
                <a:xfrm flipH="1" flipV="1">
                  <a:off x="2736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4" name="Line 204"/>
                <p:cNvSpPr>
                  <a:spLocks noChangeShapeType="1"/>
                </p:cNvSpPr>
                <p:nvPr/>
              </p:nvSpPr>
              <p:spPr bwMode="auto">
                <a:xfrm flipH="1" flipV="1">
                  <a:off x="2932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5" name="Line 205"/>
                <p:cNvSpPr>
                  <a:spLocks noChangeShapeType="1"/>
                </p:cNvSpPr>
                <p:nvPr/>
              </p:nvSpPr>
              <p:spPr bwMode="auto">
                <a:xfrm flipH="1" flipV="1">
                  <a:off x="3127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6" name="Line 206"/>
                <p:cNvSpPr>
                  <a:spLocks noChangeShapeType="1"/>
                </p:cNvSpPr>
                <p:nvPr/>
              </p:nvSpPr>
              <p:spPr bwMode="auto">
                <a:xfrm flipH="1" flipV="1">
                  <a:off x="3323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7" name="Line 207"/>
                <p:cNvSpPr>
                  <a:spLocks noChangeShapeType="1"/>
                </p:cNvSpPr>
                <p:nvPr/>
              </p:nvSpPr>
              <p:spPr bwMode="auto">
                <a:xfrm flipH="1" flipV="1">
                  <a:off x="3519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8" name="Line 208"/>
                <p:cNvSpPr>
                  <a:spLocks noChangeShapeType="1"/>
                </p:cNvSpPr>
                <p:nvPr/>
              </p:nvSpPr>
              <p:spPr bwMode="auto">
                <a:xfrm flipH="1" flipV="1">
                  <a:off x="3714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499" name="Line 209"/>
                <p:cNvSpPr>
                  <a:spLocks noChangeShapeType="1"/>
                </p:cNvSpPr>
                <p:nvPr/>
              </p:nvSpPr>
              <p:spPr bwMode="auto">
                <a:xfrm flipH="1" flipV="1">
                  <a:off x="3910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0" name="Line 210"/>
                <p:cNvSpPr>
                  <a:spLocks noChangeShapeType="1"/>
                </p:cNvSpPr>
                <p:nvPr/>
              </p:nvSpPr>
              <p:spPr bwMode="auto">
                <a:xfrm flipH="1" flipV="1">
                  <a:off x="4106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1" name="Line 211"/>
                <p:cNvSpPr>
                  <a:spLocks noChangeShapeType="1"/>
                </p:cNvSpPr>
                <p:nvPr/>
              </p:nvSpPr>
              <p:spPr bwMode="auto">
                <a:xfrm flipH="1" flipV="1">
                  <a:off x="4301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2" name="Line 212"/>
                <p:cNvSpPr>
                  <a:spLocks noChangeShapeType="1"/>
                </p:cNvSpPr>
                <p:nvPr/>
              </p:nvSpPr>
              <p:spPr bwMode="auto">
                <a:xfrm flipH="1" flipV="1">
                  <a:off x="4497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3" name="Line 213"/>
                <p:cNvSpPr>
                  <a:spLocks noChangeShapeType="1"/>
                </p:cNvSpPr>
                <p:nvPr/>
              </p:nvSpPr>
              <p:spPr bwMode="auto">
                <a:xfrm flipH="1" flipV="1">
                  <a:off x="4693" y="737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4" name="Line 214"/>
                <p:cNvSpPr>
                  <a:spLocks noChangeShapeType="1"/>
                </p:cNvSpPr>
                <p:nvPr/>
              </p:nvSpPr>
              <p:spPr bwMode="auto">
                <a:xfrm flipH="1" flipV="1">
                  <a:off x="4889" y="738"/>
                  <a:ext cx="45" cy="4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5" name="Line 215"/>
                <p:cNvSpPr>
                  <a:spLocks noChangeShapeType="1"/>
                </p:cNvSpPr>
                <p:nvPr/>
              </p:nvSpPr>
              <p:spPr bwMode="auto">
                <a:xfrm flipH="1" flipV="1">
                  <a:off x="1008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6" name="Line 216"/>
                <p:cNvSpPr>
                  <a:spLocks noChangeShapeType="1"/>
                </p:cNvSpPr>
                <p:nvPr/>
              </p:nvSpPr>
              <p:spPr bwMode="auto">
                <a:xfrm flipH="1" flipV="1">
                  <a:off x="1204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7" name="Line 217"/>
                <p:cNvSpPr>
                  <a:spLocks noChangeShapeType="1"/>
                </p:cNvSpPr>
                <p:nvPr/>
              </p:nvSpPr>
              <p:spPr bwMode="auto">
                <a:xfrm flipH="1" flipV="1">
                  <a:off x="1399" y="737"/>
                  <a:ext cx="30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8" name="Line 218"/>
                <p:cNvSpPr>
                  <a:spLocks noChangeShapeType="1"/>
                </p:cNvSpPr>
                <p:nvPr/>
              </p:nvSpPr>
              <p:spPr bwMode="auto">
                <a:xfrm flipH="1" flipV="1">
                  <a:off x="1595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09" name="Line 219"/>
                <p:cNvSpPr>
                  <a:spLocks noChangeShapeType="1"/>
                </p:cNvSpPr>
                <p:nvPr/>
              </p:nvSpPr>
              <p:spPr bwMode="auto">
                <a:xfrm flipH="1" flipV="1">
                  <a:off x="1791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0" name="Line 220"/>
                <p:cNvSpPr>
                  <a:spLocks noChangeShapeType="1"/>
                </p:cNvSpPr>
                <p:nvPr/>
              </p:nvSpPr>
              <p:spPr bwMode="auto">
                <a:xfrm flipH="1" flipV="1">
                  <a:off x="1986" y="737"/>
                  <a:ext cx="30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1" name="Line 221"/>
                <p:cNvSpPr>
                  <a:spLocks noChangeShapeType="1"/>
                </p:cNvSpPr>
                <p:nvPr/>
              </p:nvSpPr>
              <p:spPr bwMode="auto">
                <a:xfrm flipH="1" flipV="1">
                  <a:off x="2182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2" name="Line 222"/>
                <p:cNvSpPr>
                  <a:spLocks noChangeShapeType="1"/>
                </p:cNvSpPr>
                <p:nvPr/>
              </p:nvSpPr>
              <p:spPr bwMode="auto">
                <a:xfrm flipH="1" flipV="1">
                  <a:off x="2378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3" name="Line 223"/>
                <p:cNvSpPr>
                  <a:spLocks noChangeShapeType="1"/>
                </p:cNvSpPr>
                <p:nvPr/>
              </p:nvSpPr>
              <p:spPr bwMode="auto">
                <a:xfrm flipH="1" flipV="1">
                  <a:off x="2573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4" name="Line 224"/>
                <p:cNvSpPr>
                  <a:spLocks noChangeShapeType="1"/>
                </p:cNvSpPr>
                <p:nvPr/>
              </p:nvSpPr>
              <p:spPr bwMode="auto">
                <a:xfrm flipH="1" flipV="1">
                  <a:off x="2769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5" name="Line 225"/>
                <p:cNvSpPr>
                  <a:spLocks noChangeShapeType="1"/>
                </p:cNvSpPr>
                <p:nvPr/>
              </p:nvSpPr>
              <p:spPr bwMode="auto">
                <a:xfrm flipH="1" flipV="1">
                  <a:off x="2964" y="737"/>
                  <a:ext cx="30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6" name="Line 226"/>
                <p:cNvSpPr>
                  <a:spLocks noChangeShapeType="1"/>
                </p:cNvSpPr>
                <p:nvPr/>
              </p:nvSpPr>
              <p:spPr bwMode="auto">
                <a:xfrm flipH="1" flipV="1">
                  <a:off x="3160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7" name="Line 227"/>
                <p:cNvSpPr>
                  <a:spLocks noChangeShapeType="1"/>
                </p:cNvSpPr>
                <p:nvPr/>
              </p:nvSpPr>
              <p:spPr bwMode="auto">
                <a:xfrm flipH="1" flipV="1">
                  <a:off x="3356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8" name="Line 228"/>
                <p:cNvSpPr>
                  <a:spLocks noChangeShapeType="1"/>
                </p:cNvSpPr>
                <p:nvPr/>
              </p:nvSpPr>
              <p:spPr bwMode="auto">
                <a:xfrm flipH="1" flipV="1">
                  <a:off x="3552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19" name="Line 229"/>
                <p:cNvSpPr>
                  <a:spLocks noChangeShapeType="1"/>
                </p:cNvSpPr>
                <p:nvPr/>
              </p:nvSpPr>
              <p:spPr bwMode="auto">
                <a:xfrm flipH="1" flipV="1">
                  <a:off x="3747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0" name="Line 230"/>
                <p:cNvSpPr>
                  <a:spLocks noChangeShapeType="1"/>
                </p:cNvSpPr>
                <p:nvPr/>
              </p:nvSpPr>
              <p:spPr bwMode="auto">
                <a:xfrm flipH="1" flipV="1">
                  <a:off x="3943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1" name="Line 231"/>
                <p:cNvSpPr>
                  <a:spLocks noChangeShapeType="1"/>
                </p:cNvSpPr>
                <p:nvPr/>
              </p:nvSpPr>
              <p:spPr bwMode="auto">
                <a:xfrm flipH="1" flipV="1">
                  <a:off x="4138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2" name="Line 232"/>
                <p:cNvSpPr>
                  <a:spLocks noChangeShapeType="1"/>
                </p:cNvSpPr>
                <p:nvPr/>
              </p:nvSpPr>
              <p:spPr bwMode="auto">
                <a:xfrm flipH="1" flipV="1">
                  <a:off x="4334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3" name="Line 233"/>
                <p:cNvSpPr>
                  <a:spLocks noChangeShapeType="1"/>
                </p:cNvSpPr>
                <p:nvPr/>
              </p:nvSpPr>
              <p:spPr bwMode="auto">
                <a:xfrm flipH="1" flipV="1">
                  <a:off x="4530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4" name="Line 234"/>
                <p:cNvSpPr>
                  <a:spLocks noChangeShapeType="1"/>
                </p:cNvSpPr>
                <p:nvPr/>
              </p:nvSpPr>
              <p:spPr bwMode="auto">
                <a:xfrm flipH="1" flipV="1">
                  <a:off x="4726" y="738"/>
                  <a:ext cx="28" cy="2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5" name="Line 235"/>
                <p:cNvSpPr>
                  <a:spLocks noChangeShapeType="1"/>
                </p:cNvSpPr>
                <p:nvPr/>
              </p:nvSpPr>
              <p:spPr bwMode="auto">
                <a:xfrm flipH="1" flipV="1">
                  <a:off x="1041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6" name="Line 236"/>
                <p:cNvSpPr>
                  <a:spLocks noChangeShapeType="1"/>
                </p:cNvSpPr>
                <p:nvPr/>
              </p:nvSpPr>
              <p:spPr bwMode="auto">
                <a:xfrm flipH="1" flipV="1">
                  <a:off x="1236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7" name="Line 237"/>
                <p:cNvSpPr>
                  <a:spLocks noChangeShapeType="1"/>
                </p:cNvSpPr>
                <p:nvPr/>
              </p:nvSpPr>
              <p:spPr bwMode="auto">
                <a:xfrm flipH="1" flipV="1">
                  <a:off x="1432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8" name="Line 238"/>
                <p:cNvSpPr>
                  <a:spLocks noChangeShapeType="1"/>
                </p:cNvSpPr>
                <p:nvPr/>
              </p:nvSpPr>
              <p:spPr bwMode="auto">
                <a:xfrm flipH="1" flipV="1">
                  <a:off x="1628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29" name="Line 239"/>
                <p:cNvSpPr>
                  <a:spLocks noChangeShapeType="1"/>
                </p:cNvSpPr>
                <p:nvPr/>
              </p:nvSpPr>
              <p:spPr bwMode="auto">
                <a:xfrm flipH="1" flipV="1">
                  <a:off x="1823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0" name="Line 240"/>
                <p:cNvSpPr>
                  <a:spLocks noChangeShapeType="1"/>
                </p:cNvSpPr>
                <p:nvPr/>
              </p:nvSpPr>
              <p:spPr bwMode="auto">
                <a:xfrm flipH="1" flipV="1">
                  <a:off x="2019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1" name="Line 241"/>
                <p:cNvSpPr>
                  <a:spLocks noChangeShapeType="1"/>
                </p:cNvSpPr>
                <p:nvPr/>
              </p:nvSpPr>
              <p:spPr bwMode="auto">
                <a:xfrm flipH="1" flipV="1">
                  <a:off x="2215" y="737"/>
                  <a:ext cx="12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2" name="Line 242"/>
                <p:cNvSpPr>
                  <a:spLocks noChangeShapeType="1"/>
                </p:cNvSpPr>
                <p:nvPr/>
              </p:nvSpPr>
              <p:spPr bwMode="auto">
                <a:xfrm flipH="1" flipV="1">
                  <a:off x="2410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3" name="Line 243"/>
                <p:cNvSpPr>
                  <a:spLocks noChangeShapeType="1"/>
                </p:cNvSpPr>
                <p:nvPr/>
              </p:nvSpPr>
              <p:spPr bwMode="auto">
                <a:xfrm flipH="1" flipV="1">
                  <a:off x="2606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4" name="Line 244"/>
                <p:cNvSpPr>
                  <a:spLocks noChangeShapeType="1"/>
                </p:cNvSpPr>
                <p:nvPr/>
              </p:nvSpPr>
              <p:spPr bwMode="auto">
                <a:xfrm flipH="1" flipV="1">
                  <a:off x="2801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5" name="Line 245"/>
                <p:cNvSpPr>
                  <a:spLocks noChangeShapeType="1"/>
                </p:cNvSpPr>
                <p:nvPr/>
              </p:nvSpPr>
              <p:spPr bwMode="auto">
                <a:xfrm flipH="1" flipV="1">
                  <a:off x="2997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6" name="Line 246"/>
                <p:cNvSpPr>
                  <a:spLocks noChangeShapeType="1"/>
                </p:cNvSpPr>
                <p:nvPr/>
              </p:nvSpPr>
              <p:spPr bwMode="auto">
                <a:xfrm flipH="1" flipV="1">
                  <a:off x="3193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7" name="Line 247"/>
                <p:cNvSpPr>
                  <a:spLocks noChangeShapeType="1"/>
                </p:cNvSpPr>
                <p:nvPr/>
              </p:nvSpPr>
              <p:spPr bwMode="auto">
                <a:xfrm flipH="1" flipV="1">
                  <a:off x="3388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8" name="Line 248"/>
                <p:cNvSpPr>
                  <a:spLocks noChangeShapeType="1"/>
                </p:cNvSpPr>
                <p:nvPr/>
              </p:nvSpPr>
              <p:spPr bwMode="auto">
                <a:xfrm flipH="1" flipV="1">
                  <a:off x="3584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39" name="Line 249"/>
                <p:cNvSpPr>
                  <a:spLocks noChangeShapeType="1"/>
                </p:cNvSpPr>
                <p:nvPr/>
              </p:nvSpPr>
              <p:spPr bwMode="auto">
                <a:xfrm flipH="1" flipV="1">
                  <a:off x="3780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0" name="Line 250"/>
                <p:cNvSpPr>
                  <a:spLocks noChangeShapeType="1"/>
                </p:cNvSpPr>
                <p:nvPr/>
              </p:nvSpPr>
              <p:spPr bwMode="auto">
                <a:xfrm flipH="1" flipV="1">
                  <a:off x="3975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1" name="Line 251"/>
                <p:cNvSpPr>
                  <a:spLocks noChangeShapeType="1"/>
                </p:cNvSpPr>
                <p:nvPr/>
              </p:nvSpPr>
              <p:spPr bwMode="auto">
                <a:xfrm flipH="1" flipV="1">
                  <a:off x="4171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2" name="Line 252"/>
                <p:cNvSpPr>
                  <a:spLocks noChangeShapeType="1"/>
                </p:cNvSpPr>
                <p:nvPr/>
              </p:nvSpPr>
              <p:spPr bwMode="auto">
                <a:xfrm flipH="1" flipV="1">
                  <a:off x="4367" y="737"/>
                  <a:ext cx="12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3" name="Line 253"/>
                <p:cNvSpPr>
                  <a:spLocks noChangeShapeType="1"/>
                </p:cNvSpPr>
                <p:nvPr/>
              </p:nvSpPr>
              <p:spPr bwMode="auto">
                <a:xfrm flipH="1" flipV="1">
                  <a:off x="4562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4" name="Line 254"/>
                <p:cNvSpPr>
                  <a:spLocks noChangeShapeType="1"/>
                </p:cNvSpPr>
                <p:nvPr/>
              </p:nvSpPr>
              <p:spPr bwMode="auto">
                <a:xfrm flipH="1" flipV="1">
                  <a:off x="4759" y="738"/>
                  <a:ext cx="12" cy="1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5" name="Line 255"/>
                <p:cNvSpPr>
                  <a:spLocks noChangeShapeType="1"/>
                </p:cNvSpPr>
                <p:nvPr/>
              </p:nvSpPr>
              <p:spPr bwMode="auto">
                <a:xfrm flipH="1" flipV="1">
                  <a:off x="972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6" name="Line 256"/>
                <p:cNvSpPr>
                  <a:spLocks noChangeShapeType="1"/>
                </p:cNvSpPr>
                <p:nvPr/>
              </p:nvSpPr>
              <p:spPr bwMode="auto">
                <a:xfrm flipH="1" flipV="1">
                  <a:off x="1168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7" name="Line 257"/>
                <p:cNvSpPr>
                  <a:spLocks noChangeShapeType="1"/>
                </p:cNvSpPr>
                <p:nvPr/>
              </p:nvSpPr>
              <p:spPr bwMode="auto">
                <a:xfrm flipH="1" flipV="1">
                  <a:off x="1363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8" name="Line 258"/>
                <p:cNvSpPr>
                  <a:spLocks noChangeShapeType="1"/>
                </p:cNvSpPr>
                <p:nvPr/>
              </p:nvSpPr>
              <p:spPr bwMode="auto">
                <a:xfrm flipH="1" flipV="1">
                  <a:off x="1559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49" name="Line 259"/>
                <p:cNvSpPr>
                  <a:spLocks noChangeShapeType="1"/>
                </p:cNvSpPr>
                <p:nvPr/>
              </p:nvSpPr>
              <p:spPr bwMode="auto">
                <a:xfrm flipH="1" flipV="1">
                  <a:off x="1755" y="832"/>
                  <a:ext cx="6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0" name="Line 260"/>
                <p:cNvSpPr>
                  <a:spLocks noChangeShapeType="1"/>
                </p:cNvSpPr>
                <p:nvPr/>
              </p:nvSpPr>
              <p:spPr bwMode="auto">
                <a:xfrm flipH="1" flipV="1">
                  <a:off x="1950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1" name="Line 261"/>
                <p:cNvSpPr>
                  <a:spLocks noChangeShapeType="1"/>
                </p:cNvSpPr>
                <p:nvPr/>
              </p:nvSpPr>
              <p:spPr bwMode="auto">
                <a:xfrm flipH="1" flipV="1">
                  <a:off x="2146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2" name="Line 262"/>
                <p:cNvSpPr>
                  <a:spLocks noChangeShapeType="1"/>
                </p:cNvSpPr>
                <p:nvPr/>
              </p:nvSpPr>
              <p:spPr bwMode="auto">
                <a:xfrm flipH="1" flipV="1">
                  <a:off x="2342" y="832"/>
                  <a:ext cx="6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3" name="Line 263"/>
                <p:cNvSpPr>
                  <a:spLocks noChangeShapeType="1"/>
                </p:cNvSpPr>
                <p:nvPr/>
              </p:nvSpPr>
              <p:spPr bwMode="auto">
                <a:xfrm flipH="1" flipV="1">
                  <a:off x="2537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4" name="Line 264"/>
                <p:cNvSpPr>
                  <a:spLocks noChangeShapeType="1"/>
                </p:cNvSpPr>
                <p:nvPr/>
              </p:nvSpPr>
              <p:spPr bwMode="auto">
                <a:xfrm flipH="1" flipV="1">
                  <a:off x="2733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5" name="Line 265"/>
                <p:cNvSpPr>
                  <a:spLocks noChangeShapeType="1"/>
                </p:cNvSpPr>
                <p:nvPr/>
              </p:nvSpPr>
              <p:spPr bwMode="auto">
                <a:xfrm flipH="1" flipV="1">
                  <a:off x="2928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6" name="Line 266"/>
                <p:cNvSpPr>
                  <a:spLocks noChangeShapeType="1"/>
                </p:cNvSpPr>
                <p:nvPr/>
              </p:nvSpPr>
              <p:spPr bwMode="auto">
                <a:xfrm flipH="1" flipV="1">
                  <a:off x="3124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7" name="Line 267"/>
                <p:cNvSpPr>
                  <a:spLocks noChangeShapeType="1"/>
                </p:cNvSpPr>
                <p:nvPr/>
              </p:nvSpPr>
              <p:spPr bwMode="auto">
                <a:xfrm flipH="1" flipV="1">
                  <a:off x="3320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8" name="Line 268"/>
                <p:cNvSpPr>
                  <a:spLocks noChangeShapeType="1"/>
                </p:cNvSpPr>
                <p:nvPr/>
              </p:nvSpPr>
              <p:spPr bwMode="auto">
                <a:xfrm flipH="1" flipV="1">
                  <a:off x="3516" y="832"/>
                  <a:ext cx="6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59" name="Line 269"/>
                <p:cNvSpPr>
                  <a:spLocks noChangeShapeType="1"/>
                </p:cNvSpPr>
                <p:nvPr/>
              </p:nvSpPr>
              <p:spPr bwMode="auto">
                <a:xfrm flipH="1" flipV="1">
                  <a:off x="3711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0" name="Line 270"/>
                <p:cNvSpPr>
                  <a:spLocks noChangeShapeType="1"/>
                </p:cNvSpPr>
                <p:nvPr/>
              </p:nvSpPr>
              <p:spPr bwMode="auto">
                <a:xfrm flipH="1" flipV="1">
                  <a:off x="3907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1" name="Line 271"/>
                <p:cNvSpPr>
                  <a:spLocks noChangeShapeType="1"/>
                </p:cNvSpPr>
                <p:nvPr/>
              </p:nvSpPr>
              <p:spPr bwMode="auto">
                <a:xfrm flipH="1" flipV="1">
                  <a:off x="4102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2" name="Line 272"/>
                <p:cNvSpPr>
                  <a:spLocks noChangeShapeType="1"/>
                </p:cNvSpPr>
                <p:nvPr/>
              </p:nvSpPr>
              <p:spPr bwMode="auto">
                <a:xfrm flipH="1" flipV="1">
                  <a:off x="4298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3" name="Line 273"/>
                <p:cNvSpPr>
                  <a:spLocks noChangeShapeType="1"/>
                </p:cNvSpPr>
                <p:nvPr/>
              </p:nvSpPr>
              <p:spPr bwMode="auto">
                <a:xfrm flipH="1" flipV="1">
                  <a:off x="4494" y="832"/>
                  <a:ext cx="6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4" name="Line 274"/>
                <p:cNvSpPr>
                  <a:spLocks noChangeShapeType="1"/>
                </p:cNvSpPr>
                <p:nvPr/>
              </p:nvSpPr>
              <p:spPr bwMode="auto">
                <a:xfrm flipH="1" flipV="1">
                  <a:off x="4689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5" name="Line 275"/>
                <p:cNvSpPr>
                  <a:spLocks noChangeShapeType="1"/>
                </p:cNvSpPr>
                <p:nvPr/>
              </p:nvSpPr>
              <p:spPr bwMode="auto">
                <a:xfrm flipH="1" flipV="1">
                  <a:off x="4885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6" name="Line 276"/>
                <p:cNvSpPr>
                  <a:spLocks noChangeShapeType="1"/>
                </p:cNvSpPr>
                <p:nvPr/>
              </p:nvSpPr>
              <p:spPr bwMode="auto">
                <a:xfrm flipH="1" flipV="1">
                  <a:off x="988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7" name="Line 277"/>
                <p:cNvSpPr>
                  <a:spLocks noChangeShapeType="1"/>
                </p:cNvSpPr>
                <p:nvPr/>
              </p:nvSpPr>
              <p:spPr bwMode="auto">
                <a:xfrm flipH="1" flipV="1">
                  <a:off x="118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8" name="Line 278"/>
                <p:cNvSpPr>
                  <a:spLocks noChangeShapeType="1"/>
                </p:cNvSpPr>
                <p:nvPr/>
              </p:nvSpPr>
              <p:spPr bwMode="auto">
                <a:xfrm flipH="1" flipV="1">
                  <a:off x="1380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69" name="Line 279"/>
                <p:cNvSpPr>
                  <a:spLocks noChangeShapeType="1"/>
                </p:cNvSpPr>
                <p:nvPr/>
              </p:nvSpPr>
              <p:spPr bwMode="auto">
                <a:xfrm flipH="1" flipV="1">
                  <a:off x="1575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0" name="Line 280"/>
                <p:cNvSpPr>
                  <a:spLocks noChangeShapeType="1"/>
                </p:cNvSpPr>
                <p:nvPr/>
              </p:nvSpPr>
              <p:spPr bwMode="auto">
                <a:xfrm flipH="1" flipV="1">
                  <a:off x="1771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1" name="Line 281"/>
                <p:cNvSpPr>
                  <a:spLocks noChangeShapeType="1"/>
                </p:cNvSpPr>
                <p:nvPr/>
              </p:nvSpPr>
              <p:spPr bwMode="auto">
                <a:xfrm flipH="1" flipV="1">
                  <a:off x="1967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2" name="Line 282"/>
                <p:cNvSpPr>
                  <a:spLocks noChangeShapeType="1"/>
                </p:cNvSpPr>
                <p:nvPr/>
              </p:nvSpPr>
              <p:spPr bwMode="auto">
                <a:xfrm flipH="1" flipV="1">
                  <a:off x="2162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3" name="Line 283"/>
                <p:cNvSpPr>
                  <a:spLocks noChangeShapeType="1"/>
                </p:cNvSpPr>
                <p:nvPr/>
              </p:nvSpPr>
              <p:spPr bwMode="auto">
                <a:xfrm flipH="1" flipV="1">
                  <a:off x="2358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4" name="Line 284"/>
                <p:cNvSpPr>
                  <a:spLocks noChangeShapeType="1"/>
                </p:cNvSpPr>
                <p:nvPr/>
              </p:nvSpPr>
              <p:spPr bwMode="auto">
                <a:xfrm flipH="1" flipV="1">
                  <a:off x="255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5" name="Line 285"/>
                <p:cNvSpPr>
                  <a:spLocks noChangeShapeType="1"/>
                </p:cNvSpPr>
                <p:nvPr/>
              </p:nvSpPr>
              <p:spPr bwMode="auto">
                <a:xfrm flipH="1" flipV="1">
                  <a:off x="2749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6" name="Line 286"/>
                <p:cNvSpPr>
                  <a:spLocks noChangeShapeType="1"/>
                </p:cNvSpPr>
                <p:nvPr/>
              </p:nvSpPr>
              <p:spPr bwMode="auto">
                <a:xfrm flipH="1" flipV="1">
                  <a:off x="2945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7" name="Line 287"/>
                <p:cNvSpPr>
                  <a:spLocks noChangeShapeType="1"/>
                </p:cNvSpPr>
                <p:nvPr/>
              </p:nvSpPr>
              <p:spPr bwMode="auto">
                <a:xfrm flipH="1" flipV="1">
                  <a:off x="3140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8" name="Line 288"/>
                <p:cNvSpPr>
                  <a:spLocks noChangeShapeType="1"/>
                </p:cNvSpPr>
                <p:nvPr/>
              </p:nvSpPr>
              <p:spPr bwMode="auto">
                <a:xfrm flipH="1" flipV="1">
                  <a:off x="3336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79" name="Line 289"/>
                <p:cNvSpPr>
                  <a:spLocks noChangeShapeType="1"/>
                </p:cNvSpPr>
                <p:nvPr/>
              </p:nvSpPr>
              <p:spPr bwMode="auto">
                <a:xfrm flipH="1" flipV="1">
                  <a:off x="3532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0" name="Line 290"/>
                <p:cNvSpPr>
                  <a:spLocks noChangeShapeType="1"/>
                </p:cNvSpPr>
                <p:nvPr/>
              </p:nvSpPr>
              <p:spPr bwMode="auto">
                <a:xfrm flipH="1" flipV="1">
                  <a:off x="3727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1" name="Line 291"/>
                <p:cNvSpPr>
                  <a:spLocks noChangeShapeType="1"/>
                </p:cNvSpPr>
                <p:nvPr/>
              </p:nvSpPr>
              <p:spPr bwMode="auto">
                <a:xfrm flipH="1" flipV="1">
                  <a:off x="3923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2" name="Line 292"/>
                <p:cNvSpPr>
                  <a:spLocks noChangeShapeType="1"/>
                </p:cNvSpPr>
                <p:nvPr/>
              </p:nvSpPr>
              <p:spPr bwMode="auto">
                <a:xfrm flipH="1" flipV="1">
                  <a:off x="4119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3" name="Line 293"/>
                <p:cNvSpPr>
                  <a:spLocks noChangeShapeType="1"/>
                </p:cNvSpPr>
                <p:nvPr/>
              </p:nvSpPr>
              <p:spPr bwMode="auto">
                <a:xfrm flipH="1" flipV="1">
                  <a:off x="431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4" name="Line 294"/>
                <p:cNvSpPr>
                  <a:spLocks noChangeShapeType="1"/>
                </p:cNvSpPr>
                <p:nvPr/>
              </p:nvSpPr>
              <p:spPr bwMode="auto">
                <a:xfrm flipH="1" flipV="1">
                  <a:off x="4510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5" name="Line 295"/>
                <p:cNvSpPr>
                  <a:spLocks noChangeShapeType="1"/>
                </p:cNvSpPr>
                <p:nvPr/>
              </p:nvSpPr>
              <p:spPr bwMode="auto">
                <a:xfrm flipH="1" flipV="1">
                  <a:off x="4705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6" name="Line 296"/>
                <p:cNvSpPr>
                  <a:spLocks noChangeShapeType="1"/>
                </p:cNvSpPr>
                <p:nvPr/>
              </p:nvSpPr>
              <p:spPr bwMode="auto">
                <a:xfrm flipH="1" flipV="1">
                  <a:off x="4901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7" name="Line 297"/>
                <p:cNvSpPr>
                  <a:spLocks noChangeShapeType="1"/>
                </p:cNvSpPr>
                <p:nvPr/>
              </p:nvSpPr>
              <p:spPr bwMode="auto">
                <a:xfrm flipV="1">
                  <a:off x="965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8" name="Line 298"/>
                <p:cNvSpPr>
                  <a:spLocks noChangeShapeType="1"/>
                </p:cNvSpPr>
                <p:nvPr/>
              </p:nvSpPr>
              <p:spPr bwMode="auto">
                <a:xfrm flipV="1">
                  <a:off x="1161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89" name="Line 299"/>
                <p:cNvSpPr>
                  <a:spLocks noChangeShapeType="1"/>
                </p:cNvSpPr>
                <p:nvPr/>
              </p:nvSpPr>
              <p:spPr bwMode="auto">
                <a:xfrm flipV="1">
                  <a:off x="1357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0" name="Line 300"/>
                <p:cNvSpPr>
                  <a:spLocks noChangeShapeType="1"/>
                </p:cNvSpPr>
                <p:nvPr/>
              </p:nvSpPr>
              <p:spPr bwMode="auto">
                <a:xfrm flipV="1">
                  <a:off x="1552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1" name="Line 301"/>
                <p:cNvSpPr>
                  <a:spLocks noChangeShapeType="1"/>
                </p:cNvSpPr>
                <p:nvPr/>
              </p:nvSpPr>
              <p:spPr bwMode="auto">
                <a:xfrm flipV="1">
                  <a:off x="1748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2" name="Line 302"/>
                <p:cNvSpPr>
                  <a:spLocks noChangeShapeType="1"/>
                </p:cNvSpPr>
                <p:nvPr/>
              </p:nvSpPr>
              <p:spPr bwMode="auto">
                <a:xfrm flipV="1">
                  <a:off x="194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3" name="Line 303"/>
                <p:cNvSpPr>
                  <a:spLocks noChangeShapeType="1"/>
                </p:cNvSpPr>
                <p:nvPr/>
              </p:nvSpPr>
              <p:spPr bwMode="auto">
                <a:xfrm flipV="1">
                  <a:off x="2139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4" name="Line 304"/>
                <p:cNvSpPr>
                  <a:spLocks noChangeShapeType="1"/>
                </p:cNvSpPr>
                <p:nvPr/>
              </p:nvSpPr>
              <p:spPr bwMode="auto">
                <a:xfrm flipV="1">
                  <a:off x="2335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5" name="Line 305"/>
                <p:cNvSpPr>
                  <a:spLocks noChangeShapeType="1"/>
                </p:cNvSpPr>
                <p:nvPr/>
              </p:nvSpPr>
              <p:spPr bwMode="auto">
                <a:xfrm flipV="1">
                  <a:off x="2530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6" name="Line 306"/>
                <p:cNvSpPr>
                  <a:spLocks noChangeShapeType="1"/>
                </p:cNvSpPr>
                <p:nvPr/>
              </p:nvSpPr>
              <p:spPr bwMode="auto">
                <a:xfrm flipV="1">
                  <a:off x="2726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7" name="Line 307"/>
                <p:cNvSpPr>
                  <a:spLocks noChangeShapeType="1"/>
                </p:cNvSpPr>
                <p:nvPr/>
              </p:nvSpPr>
              <p:spPr bwMode="auto">
                <a:xfrm flipV="1">
                  <a:off x="2922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8" name="Line 308"/>
                <p:cNvSpPr>
                  <a:spLocks noChangeShapeType="1"/>
                </p:cNvSpPr>
                <p:nvPr/>
              </p:nvSpPr>
              <p:spPr bwMode="auto">
                <a:xfrm flipV="1">
                  <a:off x="3117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599" name="Line 309"/>
                <p:cNvSpPr>
                  <a:spLocks noChangeShapeType="1"/>
                </p:cNvSpPr>
                <p:nvPr/>
              </p:nvSpPr>
              <p:spPr bwMode="auto">
                <a:xfrm flipV="1">
                  <a:off x="3313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0" name="Line 310"/>
                <p:cNvSpPr>
                  <a:spLocks noChangeShapeType="1"/>
                </p:cNvSpPr>
                <p:nvPr/>
              </p:nvSpPr>
              <p:spPr bwMode="auto">
                <a:xfrm flipV="1">
                  <a:off x="3509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1" name="Line 311"/>
                <p:cNvSpPr>
                  <a:spLocks noChangeShapeType="1"/>
                </p:cNvSpPr>
                <p:nvPr/>
              </p:nvSpPr>
              <p:spPr bwMode="auto">
                <a:xfrm flipV="1">
                  <a:off x="370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2" name="Line 312"/>
                <p:cNvSpPr>
                  <a:spLocks noChangeShapeType="1"/>
                </p:cNvSpPr>
                <p:nvPr/>
              </p:nvSpPr>
              <p:spPr bwMode="auto">
                <a:xfrm flipV="1">
                  <a:off x="3900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3" name="Line 313"/>
                <p:cNvSpPr>
                  <a:spLocks noChangeShapeType="1"/>
                </p:cNvSpPr>
                <p:nvPr/>
              </p:nvSpPr>
              <p:spPr bwMode="auto">
                <a:xfrm flipV="1">
                  <a:off x="4095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4" name="Line 314"/>
                <p:cNvSpPr>
                  <a:spLocks noChangeShapeType="1"/>
                </p:cNvSpPr>
                <p:nvPr/>
              </p:nvSpPr>
              <p:spPr bwMode="auto">
                <a:xfrm flipV="1">
                  <a:off x="4291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5" name="Line 315"/>
                <p:cNvSpPr>
                  <a:spLocks noChangeShapeType="1"/>
                </p:cNvSpPr>
                <p:nvPr/>
              </p:nvSpPr>
              <p:spPr bwMode="auto">
                <a:xfrm flipV="1">
                  <a:off x="4487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6" name="Line 316"/>
                <p:cNvSpPr>
                  <a:spLocks noChangeShapeType="1"/>
                </p:cNvSpPr>
                <p:nvPr/>
              </p:nvSpPr>
              <p:spPr bwMode="auto">
                <a:xfrm flipV="1">
                  <a:off x="4682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7" name="Line 317"/>
                <p:cNvSpPr>
                  <a:spLocks noChangeShapeType="1"/>
                </p:cNvSpPr>
                <p:nvPr/>
              </p:nvSpPr>
              <p:spPr bwMode="auto">
                <a:xfrm flipV="1">
                  <a:off x="4878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8" name="Line 318"/>
                <p:cNvSpPr>
                  <a:spLocks noChangeShapeType="1"/>
                </p:cNvSpPr>
                <p:nvPr/>
              </p:nvSpPr>
              <p:spPr bwMode="auto">
                <a:xfrm flipV="1">
                  <a:off x="933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09" name="Line 319"/>
                <p:cNvSpPr>
                  <a:spLocks noChangeShapeType="1"/>
                </p:cNvSpPr>
                <p:nvPr/>
              </p:nvSpPr>
              <p:spPr bwMode="auto">
                <a:xfrm flipV="1">
                  <a:off x="1128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0" name="Line 320"/>
                <p:cNvSpPr>
                  <a:spLocks noChangeShapeType="1"/>
                </p:cNvSpPr>
                <p:nvPr/>
              </p:nvSpPr>
              <p:spPr bwMode="auto">
                <a:xfrm flipV="1">
                  <a:off x="1324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1" name="Line 321"/>
                <p:cNvSpPr>
                  <a:spLocks noChangeShapeType="1"/>
                </p:cNvSpPr>
                <p:nvPr/>
              </p:nvSpPr>
              <p:spPr bwMode="auto">
                <a:xfrm flipV="1">
                  <a:off x="1520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2" name="Line 322"/>
                <p:cNvSpPr>
                  <a:spLocks noChangeShapeType="1"/>
                </p:cNvSpPr>
                <p:nvPr/>
              </p:nvSpPr>
              <p:spPr bwMode="auto">
                <a:xfrm flipV="1">
                  <a:off x="1715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3" name="Line 323"/>
                <p:cNvSpPr>
                  <a:spLocks noChangeShapeType="1"/>
                </p:cNvSpPr>
                <p:nvPr/>
              </p:nvSpPr>
              <p:spPr bwMode="auto">
                <a:xfrm flipV="1">
                  <a:off x="1911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4" name="Line 324"/>
                <p:cNvSpPr>
                  <a:spLocks noChangeShapeType="1"/>
                </p:cNvSpPr>
                <p:nvPr/>
              </p:nvSpPr>
              <p:spPr bwMode="auto">
                <a:xfrm flipV="1">
                  <a:off x="2107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5" name="Line 325"/>
                <p:cNvSpPr>
                  <a:spLocks noChangeShapeType="1"/>
                </p:cNvSpPr>
                <p:nvPr/>
              </p:nvSpPr>
              <p:spPr bwMode="auto">
                <a:xfrm flipV="1">
                  <a:off x="2302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6" name="Line 326"/>
                <p:cNvSpPr>
                  <a:spLocks noChangeShapeType="1"/>
                </p:cNvSpPr>
                <p:nvPr/>
              </p:nvSpPr>
              <p:spPr bwMode="auto">
                <a:xfrm flipV="1">
                  <a:off x="2498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7" name="Line 327"/>
                <p:cNvSpPr>
                  <a:spLocks noChangeShapeType="1"/>
                </p:cNvSpPr>
                <p:nvPr/>
              </p:nvSpPr>
              <p:spPr bwMode="auto">
                <a:xfrm flipV="1">
                  <a:off x="2693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8" name="Line 328"/>
                <p:cNvSpPr>
                  <a:spLocks noChangeShapeType="1"/>
                </p:cNvSpPr>
                <p:nvPr/>
              </p:nvSpPr>
              <p:spPr bwMode="auto">
                <a:xfrm flipV="1">
                  <a:off x="2889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19" name="Line 329"/>
                <p:cNvSpPr>
                  <a:spLocks noChangeShapeType="1"/>
                </p:cNvSpPr>
                <p:nvPr/>
              </p:nvSpPr>
              <p:spPr bwMode="auto">
                <a:xfrm flipV="1">
                  <a:off x="3085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0" name="Line 330"/>
                <p:cNvSpPr>
                  <a:spLocks noChangeShapeType="1"/>
                </p:cNvSpPr>
                <p:nvPr/>
              </p:nvSpPr>
              <p:spPr bwMode="auto">
                <a:xfrm flipV="1">
                  <a:off x="3280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1" name="Line 331"/>
                <p:cNvSpPr>
                  <a:spLocks noChangeShapeType="1"/>
                </p:cNvSpPr>
                <p:nvPr/>
              </p:nvSpPr>
              <p:spPr bwMode="auto">
                <a:xfrm flipV="1">
                  <a:off x="3476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2" name="Line 332"/>
                <p:cNvSpPr>
                  <a:spLocks noChangeShapeType="1"/>
                </p:cNvSpPr>
                <p:nvPr/>
              </p:nvSpPr>
              <p:spPr bwMode="auto">
                <a:xfrm flipV="1">
                  <a:off x="3672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3" name="Line 333"/>
                <p:cNvSpPr>
                  <a:spLocks noChangeShapeType="1"/>
                </p:cNvSpPr>
                <p:nvPr/>
              </p:nvSpPr>
              <p:spPr bwMode="auto">
                <a:xfrm flipV="1">
                  <a:off x="3867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4" name="Line 334"/>
                <p:cNvSpPr>
                  <a:spLocks noChangeShapeType="1"/>
                </p:cNvSpPr>
                <p:nvPr/>
              </p:nvSpPr>
              <p:spPr bwMode="auto">
                <a:xfrm flipV="1">
                  <a:off x="4063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5" name="Line 335"/>
                <p:cNvSpPr>
                  <a:spLocks noChangeShapeType="1"/>
                </p:cNvSpPr>
                <p:nvPr/>
              </p:nvSpPr>
              <p:spPr bwMode="auto">
                <a:xfrm flipV="1">
                  <a:off x="4259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6" name="Line 336"/>
                <p:cNvSpPr>
                  <a:spLocks noChangeShapeType="1"/>
                </p:cNvSpPr>
                <p:nvPr/>
              </p:nvSpPr>
              <p:spPr bwMode="auto">
                <a:xfrm flipV="1">
                  <a:off x="4454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7" name="Line 337"/>
                <p:cNvSpPr>
                  <a:spLocks noChangeShapeType="1"/>
                </p:cNvSpPr>
                <p:nvPr/>
              </p:nvSpPr>
              <p:spPr bwMode="auto">
                <a:xfrm flipV="1">
                  <a:off x="4650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8" name="Line 338"/>
                <p:cNvSpPr>
                  <a:spLocks noChangeShapeType="1"/>
                </p:cNvSpPr>
                <p:nvPr/>
              </p:nvSpPr>
              <p:spPr bwMode="auto">
                <a:xfrm flipV="1">
                  <a:off x="4845" y="799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29" name="Line 339"/>
                <p:cNvSpPr>
                  <a:spLocks noChangeShapeType="1"/>
                </p:cNvSpPr>
                <p:nvPr/>
              </p:nvSpPr>
              <p:spPr bwMode="auto">
                <a:xfrm flipV="1">
                  <a:off x="900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0" name="Line 340"/>
                <p:cNvSpPr>
                  <a:spLocks noChangeShapeType="1"/>
                </p:cNvSpPr>
                <p:nvPr/>
              </p:nvSpPr>
              <p:spPr bwMode="auto">
                <a:xfrm flipV="1">
                  <a:off x="1096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1" name="Line 341"/>
                <p:cNvSpPr>
                  <a:spLocks noChangeShapeType="1"/>
                </p:cNvSpPr>
                <p:nvPr/>
              </p:nvSpPr>
              <p:spPr bwMode="auto">
                <a:xfrm flipV="1">
                  <a:off x="1291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2" name="Line 342"/>
                <p:cNvSpPr>
                  <a:spLocks noChangeShapeType="1"/>
                </p:cNvSpPr>
                <p:nvPr/>
              </p:nvSpPr>
              <p:spPr bwMode="auto">
                <a:xfrm flipV="1">
                  <a:off x="1487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3" name="Line 343"/>
                <p:cNvSpPr>
                  <a:spLocks noChangeShapeType="1"/>
                </p:cNvSpPr>
                <p:nvPr/>
              </p:nvSpPr>
              <p:spPr bwMode="auto">
                <a:xfrm flipV="1">
                  <a:off x="1683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4" name="Line 344"/>
                <p:cNvSpPr>
                  <a:spLocks noChangeShapeType="1"/>
                </p:cNvSpPr>
                <p:nvPr/>
              </p:nvSpPr>
              <p:spPr bwMode="auto">
                <a:xfrm flipV="1">
                  <a:off x="1878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5" name="Line 345"/>
                <p:cNvSpPr>
                  <a:spLocks noChangeShapeType="1"/>
                </p:cNvSpPr>
                <p:nvPr/>
              </p:nvSpPr>
              <p:spPr bwMode="auto">
                <a:xfrm flipV="1">
                  <a:off x="2074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6" name="Line 346"/>
                <p:cNvSpPr>
                  <a:spLocks noChangeShapeType="1"/>
                </p:cNvSpPr>
                <p:nvPr/>
              </p:nvSpPr>
              <p:spPr bwMode="auto">
                <a:xfrm flipV="1">
                  <a:off x="2270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7" name="Line 347"/>
                <p:cNvSpPr>
                  <a:spLocks noChangeShapeType="1"/>
                </p:cNvSpPr>
                <p:nvPr/>
              </p:nvSpPr>
              <p:spPr bwMode="auto">
                <a:xfrm flipV="1">
                  <a:off x="2465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8" name="Line 348"/>
                <p:cNvSpPr>
                  <a:spLocks noChangeShapeType="1"/>
                </p:cNvSpPr>
                <p:nvPr/>
              </p:nvSpPr>
              <p:spPr bwMode="auto">
                <a:xfrm flipV="1">
                  <a:off x="2661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39" name="Line 349"/>
                <p:cNvSpPr>
                  <a:spLocks noChangeShapeType="1"/>
                </p:cNvSpPr>
                <p:nvPr/>
              </p:nvSpPr>
              <p:spPr bwMode="auto">
                <a:xfrm flipV="1">
                  <a:off x="2856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0" name="Line 350"/>
                <p:cNvSpPr>
                  <a:spLocks noChangeShapeType="1"/>
                </p:cNvSpPr>
                <p:nvPr/>
              </p:nvSpPr>
              <p:spPr bwMode="auto">
                <a:xfrm flipV="1">
                  <a:off x="3052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1" name="Line 351"/>
                <p:cNvSpPr>
                  <a:spLocks noChangeShapeType="1"/>
                </p:cNvSpPr>
                <p:nvPr/>
              </p:nvSpPr>
              <p:spPr bwMode="auto">
                <a:xfrm flipV="1">
                  <a:off x="3248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2" name="Line 352"/>
                <p:cNvSpPr>
                  <a:spLocks noChangeShapeType="1"/>
                </p:cNvSpPr>
                <p:nvPr/>
              </p:nvSpPr>
              <p:spPr bwMode="auto">
                <a:xfrm flipV="1">
                  <a:off x="3443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3" name="Line 353"/>
                <p:cNvSpPr>
                  <a:spLocks noChangeShapeType="1"/>
                </p:cNvSpPr>
                <p:nvPr/>
              </p:nvSpPr>
              <p:spPr bwMode="auto">
                <a:xfrm flipV="1">
                  <a:off x="3639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4" name="Line 354"/>
                <p:cNvSpPr>
                  <a:spLocks noChangeShapeType="1"/>
                </p:cNvSpPr>
                <p:nvPr/>
              </p:nvSpPr>
              <p:spPr bwMode="auto">
                <a:xfrm flipV="1">
                  <a:off x="3835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5" name="Line 355"/>
                <p:cNvSpPr>
                  <a:spLocks noChangeShapeType="1"/>
                </p:cNvSpPr>
                <p:nvPr/>
              </p:nvSpPr>
              <p:spPr bwMode="auto">
                <a:xfrm flipV="1">
                  <a:off x="4030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6" name="Line 356"/>
                <p:cNvSpPr>
                  <a:spLocks noChangeShapeType="1"/>
                </p:cNvSpPr>
                <p:nvPr/>
              </p:nvSpPr>
              <p:spPr bwMode="auto">
                <a:xfrm flipV="1">
                  <a:off x="4226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7" name="Line 357"/>
                <p:cNvSpPr>
                  <a:spLocks noChangeShapeType="1"/>
                </p:cNvSpPr>
                <p:nvPr/>
              </p:nvSpPr>
              <p:spPr bwMode="auto">
                <a:xfrm flipV="1">
                  <a:off x="4422" y="783"/>
                  <a:ext cx="55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8" name="Line 358"/>
                <p:cNvSpPr>
                  <a:spLocks noChangeShapeType="1"/>
                </p:cNvSpPr>
                <p:nvPr/>
              </p:nvSpPr>
              <p:spPr bwMode="auto">
                <a:xfrm flipV="1">
                  <a:off x="4617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49" name="Line 359"/>
                <p:cNvSpPr>
                  <a:spLocks noChangeShapeType="1"/>
                </p:cNvSpPr>
                <p:nvPr/>
              </p:nvSpPr>
              <p:spPr bwMode="auto">
                <a:xfrm flipV="1">
                  <a:off x="4813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0" name="Line 360"/>
                <p:cNvSpPr>
                  <a:spLocks noChangeShapeType="1"/>
                </p:cNvSpPr>
                <p:nvPr/>
              </p:nvSpPr>
              <p:spPr bwMode="auto">
                <a:xfrm flipV="1">
                  <a:off x="868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1" name="Line 361"/>
                <p:cNvSpPr>
                  <a:spLocks noChangeShapeType="1"/>
                </p:cNvSpPr>
                <p:nvPr/>
              </p:nvSpPr>
              <p:spPr bwMode="auto">
                <a:xfrm flipV="1">
                  <a:off x="1063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2" name="Line 362"/>
                <p:cNvSpPr>
                  <a:spLocks noChangeShapeType="1"/>
                </p:cNvSpPr>
                <p:nvPr/>
              </p:nvSpPr>
              <p:spPr bwMode="auto">
                <a:xfrm flipV="1">
                  <a:off x="1259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3" name="Line 363"/>
                <p:cNvSpPr>
                  <a:spLocks noChangeShapeType="1"/>
                </p:cNvSpPr>
                <p:nvPr/>
              </p:nvSpPr>
              <p:spPr bwMode="auto">
                <a:xfrm flipV="1">
                  <a:off x="1454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4" name="Line 364"/>
                <p:cNvSpPr>
                  <a:spLocks noChangeShapeType="1"/>
                </p:cNvSpPr>
                <p:nvPr/>
              </p:nvSpPr>
              <p:spPr bwMode="auto">
                <a:xfrm flipV="1">
                  <a:off x="1650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5" name="Line 365"/>
                <p:cNvSpPr>
                  <a:spLocks noChangeShapeType="1"/>
                </p:cNvSpPr>
                <p:nvPr/>
              </p:nvSpPr>
              <p:spPr bwMode="auto">
                <a:xfrm flipV="1">
                  <a:off x="1846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6" name="Line 366"/>
                <p:cNvSpPr>
                  <a:spLocks noChangeShapeType="1"/>
                </p:cNvSpPr>
                <p:nvPr/>
              </p:nvSpPr>
              <p:spPr bwMode="auto">
                <a:xfrm flipV="1">
                  <a:off x="2041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7" name="Line 367"/>
                <p:cNvSpPr>
                  <a:spLocks noChangeShapeType="1"/>
                </p:cNvSpPr>
                <p:nvPr/>
              </p:nvSpPr>
              <p:spPr bwMode="auto">
                <a:xfrm flipV="1">
                  <a:off x="2237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8" name="Line 368"/>
                <p:cNvSpPr>
                  <a:spLocks noChangeShapeType="1"/>
                </p:cNvSpPr>
                <p:nvPr/>
              </p:nvSpPr>
              <p:spPr bwMode="auto">
                <a:xfrm flipV="1">
                  <a:off x="2433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59" name="Line 369"/>
                <p:cNvSpPr>
                  <a:spLocks noChangeShapeType="1"/>
                </p:cNvSpPr>
                <p:nvPr/>
              </p:nvSpPr>
              <p:spPr bwMode="auto">
                <a:xfrm flipV="1">
                  <a:off x="2628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0" name="Line 370"/>
                <p:cNvSpPr>
                  <a:spLocks noChangeShapeType="1"/>
                </p:cNvSpPr>
                <p:nvPr/>
              </p:nvSpPr>
              <p:spPr bwMode="auto">
                <a:xfrm flipV="1">
                  <a:off x="2824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1" name="Line 371"/>
                <p:cNvSpPr>
                  <a:spLocks noChangeShapeType="1"/>
                </p:cNvSpPr>
                <p:nvPr/>
              </p:nvSpPr>
              <p:spPr bwMode="auto">
                <a:xfrm flipV="1">
                  <a:off x="3020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2" name="Line 372"/>
                <p:cNvSpPr>
                  <a:spLocks noChangeShapeType="1"/>
                </p:cNvSpPr>
                <p:nvPr/>
              </p:nvSpPr>
              <p:spPr bwMode="auto">
                <a:xfrm flipV="1">
                  <a:off x="3215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3" name="Line 373"/>
                <p:cNvSpPr>
                  <a:spLocks noChangeShapeType="1"/>
                </p:cNvSpPr>
                <p:nvPr/>
              </p:nvSpPr>
              <p:spPr bwMode="auto">
                <a:xfrm flipV="1">
                  <a:off x="3411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4" name="Line 374"/>
                <p:cNvSpPr>
                  <a:spLocks noChangeShapeType="1"/>
                </p:cNvSpPr>
                <p:nvPr/>
              </p:nvSpPr>
              <p:spPr bwMode="auto">
                <a:xfrm flipV="1">
                  <a:off x="3606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5" name="Line 375"/>
                <p:cNvSpPr>
                  <a:spLocks noChangeShapeType="1"/>
                </p:cNvSpPr>
                <p:nvPr/>
              </p:nvSpPr>
              <p:spPr bwMode="auto">
                <a:xfrm flipV="1">
                  <a:off x="3802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6" name="Line 376"/>
                <p:cNvSpPr>
                  <a:spLocks noChangeShapeType="1"/>
                </p:cNvSpPr>
                <p:nvPr/>
              </p:nvSpPr>
              <p:spPr bwMode="auto">
                <a:xfrm flipV="1">
                  <a:off x="3998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7" name="Line 377"/>
                <p:cNvSpPr>
                  <a:spLocks noChangeShapeType="1"/>
                </p:cNvSpPr>
                <p:nvPr/>
              </p:nvSpPr>
              <p:spPr bwMode="auto">
                <a:xfrm flipV="1">
                  <a:off x="4193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8" name="Line 378"/>
                <p:cNvSpPr>
                  <a:spLocks noChangeShapeType="1"/>
                </p:cNvSpPr>
                <p:nvPr/>
              </p:nvSpPr>
              <p:spPr bwMode="auto">
                <a:xfrm flipV="1">
                  <a:off x="4389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69" name="Line 379"/>
                <p:cNvSpPr>
                  <a:spLocks noChangeShapeType="1"/>
                </p:cNvSpPr>
                <p:nvPr/>
              </p:nvSpPr>
              <p:spPr bwMode="auto">
                <a:xfrm flipV="1">
                  <a:off x="4585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0" name="Line 380"/>
                <p:cNvSpPr>
                  <a:spLocks noChangeShapeType="1"/>
                </p:cNvSpPr>
                <p:nvPr/>
              </p:nvSpPr>
              <p:spPr bwMode="auto">
                <a:xfrm flipV="1">
                  <a:off x="4780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1" name="Line 381"/>
                <p:cNvSpPr>
                  <a:spLocks noChangeShapeType="1"/>
                </p:cNvSpPr>
                <p:nvPr/>
              </p:nvSpPr>
              <p:spPr bwMode="auto">
                <a:xfrm flipV="1">
                  <a:off x="864" y="750"/>
                  <a:ext cx="59" cy="5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2" name="Line 382"/>
                <p:cNvSpPr>
                  <a:spLocks noChangeShapeType="1"/>
                </p:cNvSpPr>
                <p:nvPr/>
              </p:nvSpPr>
              <p:spPr bwMode="auto">
                <a:xfrm flipV="1">
                  <a:off x="1031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3" name="Line 383"/>
                <p:cNvSpPr>
                  <a:spLocks noChangeShapeType="1"/>
                </p:cNvSpPr>
                <p:nvPr/>
              </p:nvSpPr>
              <p:spPr bwMode="auto">
                <a:xfrm flipV="1">
                  <a:off x="1226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4" name="Line 384"/>
                <p:cNvSpPr>
                  <a:spLocks noChangeShapeType="1"/>
                </p:cNvSpPr>
                <p:nvPr/>
              </p:nvSpPr>
              <p:spPr bwMode="auto">
                <a:xfrm flipV="1">
                  <a:off x="1422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5" name="Line 385"/>
                <p:cNvSpPr>
                  <a:spLocks noChangeShapeType="1"/>
                </p:cNvSpPr>
                <p:nvPr/>
              </p:nvSpPr>
              <p:spPr bwMode="auto">
                <a:xfrm flipV="1">
                  <a:off x="1617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6" name="Line 386"/>
                <p:cNvSpPr>
                  <a:spLocks noChangeShapeType="1"/>
                </p:cNvSpPr>
                <p:nvPr/>
              </p:nvSpPr>
              <p:spPr bwMode="auto">
                <a:xfrm flipV="1">
                  <a:off x="1813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7" name="Line 387"/>
                <p:cNvSpPr>
                  <a:spLocks noChangeShapeType="1"/>
                </p:cNvSpPr>
                <p:nvPr/>
              </p:nvSpPr>
              <p:spPr bwMode="auto">
                <a:xfrm flipV="1">
                  <a:off x="2009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8" name="Line 388"/>
                <p:cNvSpPr>
                  <a:spLocks noChangeShapeType="1"/>
                </p:cNvSpPr>
                <p:nvPr/>
              </p:nvSpPr>
              <p:spPr bwMode="auto">
                <a:xfrm flipV="1">
                  <a:off x="2204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79" name="Line 389"/>
                <p:cNvSpPr>
                  <a:spLocks noChangeShapeType="1"/>
                </p:cNvSpPr>
                <p:nvPr/>
              </p:nvSpPr>
              <p:spPr bwMode="auto">
                <a:xfrm flipV="1">
                  <a:off x="2400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0" name="Line 390"/>
                <p:cNvSpPr>
                  <a:spLocks noChangeShapeType="1"/>
                </p:cNvSpPr>
                <p:nvPr/>
              </p:nvSpPr>
              <p:spPr bwMode="auto">
                <a:xfrm flipV="1">
                  <a:off x="2596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1" name="Line 391"/>
                <p:cNvSpPr>
                  <a:spLocks noChangeShapeType="1"/>
                </p:cNvSpPr>
                <p:nvPr/>
              </p:nvSpPr>
              <p:spPr bwMode="auto">
                <a:xfrm flipV="1">
                  <a:off x="2791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2" name="Line 392"/>
                <p:cNvSpPr>
                  <a:spLocks noChangeShapeType="1"/>
                </p:cNvSpPr>
                <p:nvPr/>
              </p:nvSpPr>
              <p:spPr bwMode="auto">
                <a:xfrm flipV="1">
                  <a:off x="2987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3" name="Line 393"/>
                <p:cNvSpPr>
                  <a:spLocks noChangeShapeType="1"/>
                </p:cNvSpPr>
                <p:nvPr/>
              </p:nvSpPr>
              <p:spPr bwMode="auto">
                <a:xfrm flipV="1">
                  <a:off x="3183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4" name="Line 394"/>
                <p:cNvSpPr>
                  <a:spLocks noChangeShapeType="1"/>
                </p:cNvSpPr>
                <p:nvPr/>
              </p:nvSpPr>
              <p:spPr bwMode="auto">
                <a:xfrm flipV="1">
                  <a:off x="3378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5" name="Line 395"/>
                <p:cNvSpPr>
                  <a:spLocks noChangeShapeType="1"/>
                </p:cNvSpPr>
                <p:nvPr/>
              </p:nvSpPr>
              <p:spPr bwMode="auto">
                <a:xfrm flipV="1">
                  <a:off x="3574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6" name="Line 396"/>
                <p:cNvSpPr>
                  <a:spLocks noChangeShapeType="1"/>
                </p:cNvSpPr>
                <p:nvPr/>
              </p:nvSpPr>
              <p:spPr bwMode="auto">
                <a:xfrm flipV="1">
                  <a:off x="3769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7" name="Line 397"/>
                <p:cNvSpPr>
                  <a:spLocks noChangeShapeType="1"/>
                </p:cNvSpPr>
                <p:nvPr/>
              </p:nvSpPr>
              <p:spPr bwMode="auto">
                <a:xfrm flipV="1">
                  <a:off x="3965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8" name="Line 398"/>
                <p:cNvSpPr>
                  <a:spLocks noChangeShapeType="1"/>
                </p:cNvSpPr>
                <p:nvPr/>
              </p:nvSpPr>
              <p:spPr bwMode="auto">
                <a:xfrm flipV="1">
                  <a:off x="4161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89" name="Line 399"/>
                <p:cNvSpPr>
                  <a:spLocks noChangeShapeType="1"/>
                </p:cNvSpPr>
                <p:nvPr/>
              </p:nvSpPr>
              <p:spPr bwMode="auto">
                <a:xfrm flipV="1">
                  <a:off x="4356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0" name="Line 400"/>
                <p:cNvSpPr>
                  <a:spLocks noChangeShapeType="1"/>
                </p:cNvSpPr>
                <p:nvPr/>
              </p:nvSpPr>
              <p:spPr bwMode="auto">
                <a:xfrm flipV="1">
                  <a:off x="4552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1" name="Line 401"/>
                <p:cNvSpPr>
                  <a:spLocks noChangeShapeType="1"/>
                </p:cNvSpPr>
                <p:nvPr/>
              </p:nvSpPr>
              <p:spPr bwMode="auto">
                <a:xfrm flipV="1">
                  <a:off x="4748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2" name="Line 402"/>
                <p:cNvSpPr>
                  <a:spLocks noChangeShapeType="1"/>
                </p:cNvSpPr>
                <p:nvPr/>
              </p:nvSpPr>
              <p:spPr bwMode="auto">
                <a:xfrm flipV="1">
                  <a:off x="864" y="737"/>
                  <a:ext cx="40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3" name="Line 403"/>
                <p:cNvSpPr>
                  <a:spLocks noChangeShapeType="1"/>
                </p:cNvSpPr>
                <p:nvPr/>
              </p:nvSpPr>
              <p:spPr bwMode="auto">
                <a:xfrm flipV="1">
                  <a:off x="1005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4" name="Line 404"/>
                <p:cNvSpPr>
                  <a:spLocks noChangeShapeType="1"/>
                </p:cNvSpPr>
                <p:nvPr/>
              </p:nvSpPr>
              <p:spPr bwMode="auto">
                <a:xfrm flipV="1">
                  <a:off x="1200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5" name="Line 405"/>
                <p:cNvSpPr>
                  <a:spLocks noChangeShapeType="1"/>
                </p:cNvSpPr>
                <p:nvPr/>
              </p:nvSpPr>
              <p:spPr bwMode="auto">
                <a:xfrm flipV="1">
                  <a:off x="1396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6" name="Line 406"/>
                <p:cNvSpPr>
                  <a:spLocks noChangeShapeType="1"/>
                </p:cNvSpPr>
                <p:nvPr/>
              </p:nvSpPr>
              <p:spPr bwMode="auto">
                <a:xfrm flipV="1">
                  <a:off x="1592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7" name="Line 407"/>
                <p:cNvSpPr>
                  <a:spLocks noChangeShapeType="1"/>
                </p:cNvSpPr>
                <p:nvPr/>
              </p:nvSpPr>
              <p:spPr bwMode="auto">
                <a:xfrm flipV="1">
                  <a:off x="1787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8" name="Line 408"/>
                <p:cNvSpPr>
                  <a:spLocks noChangeShapeType="1"/>
                </p:cNvSpPr>
                <p:nvPr/>
              </p:nvSpPr>
              <p:spPr bwMode="auto">
                <a:xfrm flipV="1">
                  <a:off x="1983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699" name="Line 409"/>
                <p:cNvSpPr>
                  <a:spLocks noChangeShapeType="1"/>
                </p:cNvSpPr>
                <p:nvPr/>
              </p:nvSpPr>
              <p:spPr bwMode="auto">
                <a:xfrm flipV="1">
                  <a:off x="2179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0" name="Line 410"/>
                <p:cNvSpPr>
                  <a:spLocks noChangeShapeType="1"/>
                </p:cNvSpPr>
                <p:nvPr/>
              </p:nvSpPr>
              <p:spPr bwMode="auto">
                <a:xfrm flipV="1">
                  <a:off x="2374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1" name="Line 411"/>
                <p:cNvSpPr>
                  <a:spLocks noChangeShapeType="1"/>
                </p:cNvSpPr>
                <p:nvPr/>
              </p:nvSpPr>
              <p:spPr bwMode="auto">
                <a:xfrm flipV="1">
                  <a:off x="2570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2" name="Line 412"/>
                <p:cNvSpPr>
                  <a:spLocks noChangeShapeType="1"/>
                </p:cNvSpPr>
                <p:nvPr/>
              </p:nvSpPr>
              <p:spPr bwMode="auto">
                <a:xfrm flipV="1">
                  <a:off x="2765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3" name="Line 413"/>
                <p:cNvSpPr>
                  <a:spLocks noChangeShapeType="1"/>
                </p:cNvSpPr>
                <p:nvPr/>
              </p:nvSpPr>
              <p:spPr bwMode="auto">
                <a:xfrm flipV="1">
                  <a:off x="2961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4" name="Line 414"/>
                <p:cNvSpPr>
                  <a:spLocks noChangeShapeType="1"/>
                </p:cNvSpPr>
                <p:nvPr/>
              </p:nvSpPr>
              <p:spPr bwMode="auto">
                <a:xfrm flipV="1">
                  <a:off x="3157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5" name="Line 415"/>
                <p:cNvSpPr>
                  <a:spLocks noChangeShapeType="1"/>
                </p:cNvSpPr>
                <p:nvPr/>
              </p:nvSpPr>
              <p:spPr bwMode="auto">
                <a:xfrm flipV="1">
                  <a:off x="3352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6" name="Line 416"/>
                <p:cNvSpPr>
                  <a:spLocks noChangeShapeType="1"/>
                </p:cNvSpPr>
                <p:nvPr/>
              </p:nvSpPr>
              <p:spPr bwMode="auto">
                <a:xfrm flipV="1">
                  <a:off x="3548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7" name="Line 417"/>
                <p:cNvSpPr>
                  <a:spLocks noChangeShapeType="1"/>
                </p:cNvSpPr>
                <p:nvPr/>
              </p:nvSpPr>
              <p:spPr bwMode="auto">
                <a:xfrm flipV="1">
                  <a:off x="3744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8" name="Line 418"/>
                <p:cNvSpPr>
                  <a:spLocks noChangeShapeType="1"/>
                </p:cNvSpPr>
                <p:nvPr/>
              </p:nvSpPr>
              <p:spPr bwMode="auto">
                <a:xfrm flipV="1">
                  <a:off x="3939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09" name="Line 419"/>
                <p:cNvSpPr>
                  <a:spLocks noChangeShapeType="1"/>
                </p:cNvSpPr>
                <p:nvPr/>
              </p:nvSpPr>
              <p:spPr bwMode="auto">
                <a:xfrm flipV="1">
                  <a:off x="4135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0" name="Line 420"/>
                <p:cNvSpPr>
                  <a:spLocks noChangeShapeType="1"/>
                </p:cNvSpPr>
                <p:nvPr/>
              </p:nvSpPr>
              <p:spPr bwMode="auto">
                <a:xfrm flipV="1">
                  <a:off x="4331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1" name="Line 421"/>
                <p:cNvSpPr>
                  <a:spLocks noChangeShapeType="1"/>
                </p:cNvSpPr>
                <p:nvPr/>
              </p:nvSpPr>
              <p:spPr bwMode="auto">
                <a:xfrm flipV="1">
                  <a:off x="4526" y="737"/>
                  <a:ext cx="95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2" name="Line 422"/>
                <p:cNvSpPr>
                  <a:spLocks noChangeShapeType="1"/>
                </p:cNvSpPr>
                <p:nvPr/>
              </p:nvSpPr>
              <p:spPr bwMode="auto">
                <a:xfrm flipV="1">
                  <a:off x="4722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3" name="Line 423"/>
                <p:cNvSpPr>
                  <a:spLocks noChangeShapeType="1"/>
                </p:cNvSpPr>
                <p:nvPr/>
              </p:nvSpPr>
              <p:spPr bwMode="auto">
                <a:xfrm flipV="1">
                  <a:off x="4917" y="806"/>
                  <a:ext cx="26" cy="2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4" name="Line 424"/>
                <p:cNvSpPr>
                  <a:spLocks noChangeShapeType="1"/>
                </p:cNvSpPr>
                <p:nvPr/>
              </p:nvSpPr>
              <p:spPr bwMode="auto">
                <a:xfrm flipV="1">
                  <a:off x="864" y="737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5" name="Line 425"/>
                <p:cNvSpPr>
                  <a:spLocks noChangeShapeType="1"/>
                </p:cNvSpPr>
                <p:nvPr/>
              </p:nvSpPr>
              <p:spPr bwMode="auto">
                <a:xfrm flipV="1">
                  <a:off x="988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6" name="Line 426"/>
                <p:cNvSpPr>
                  <a:spLocks noChangeShapeType="1"/>
                </p:cNvSpPr>
                <p:nvPr/>
              </p:nvSpPr>
              <p:spPr bwMode="auto">
                <a:xfrm flipV="1">
                  <a:off x="1184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7" name="Line 427"/>
                <p:cNvSpPr>
                  <a:spLocks noChangeShapeType="1"/>
                </p:cNvSpPr>
                <p:nvPr/>
              </p:nvSpPr>
              <p:spPr bwMode="auto">
                <a:xfrm flipV="1">
                  <a:off x="1380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8" name="Line 428"/>
                <p:cNvSpPr>
                  <a:spLocks noChangeShapeType="1"/>
                </p:cNvSpPr>
                <p:nvPr/>
              </p:nvSpPr>
              <p:spPr bwMode="auto">
                <a:xfrm flipV="1">
                  <a:off x="1575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19" name="Line 429"/>
                <p:cNvSpPr>
                  <a:spLocks noChangeShapeType="1"/>
                </p:cNvSpPr>
                <p:nvPr/>
              </p:nvSpPr>
              <p:spPr bwMode="auto">
                <a:xfrm flipV="1">
                  <a:off x="1771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0" name="Line 430"/>
                <p:cNvSpPr>
                  <a:spLocks noChangeShapeType="1"/>
                </p:cNvSpPr>
                <p:nvPr/>
              </p:nvSpPr>
              <p:spPr bwMode="auto">
                <a:xfrm flipV="1">
                  <a:off x="196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1" name="Line 431"/>
                <p:cNvSpPr>
                  <a:spLocks noChangeShapeType="1"/>
                </p:cNvSpPr>
                <p:nvPr/>
              </p:nvSpPr>
              <p:spPr bwMode="auto">
                <a:xfrm flipV="1">
                  <a:off x="2162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2" name="Line 432"/>
                <p:cNvSpPr>
                  <a:spLocks noChangeShapeType="1"/>
                </p:cNvSpPr>
                <p:nvPr/>
              </p:nvSpPr>
              <p:spPr bwMode="auto">
                <a:xfrm flipV="1">
                  <a:off x="2358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3" name="Line 433"/>
                <p:cNvSpPr>
                  <a:spLocks noChangeShapeType="1"/>
                </p:cNvSpPr>
                <p:nvPr/>
              </p:nvSpPr>
              <p:spPr bwMode="auto">
                <a:xfrm flipV="1">
                  <a:off x="2554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4" name="Line 434"/>
                <p:cNvSpPr>
                  <a:spLocks noChangeShapeType="1"/>
                </p:cNvSpPr>
                <p:nvPr/>
              </p:nvSpPr>
              <p:spPr bwMode="auto">
                <a:xfrm flipV="1">
                  <a:off x="2749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5" name="Line 435"/>
                <p:cNvSpPr>
                  <a:spLocks noChangeShapeType="1"/>
                </p:cNvSpPr>
                <p:nvPr/>
              </p:nvSpPr>
              <p:spPr bwMode="auto">
                <a:xfrm flipV="1">
                  <a:off x="2945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6" name="Line 436"/>
                <p:cNvSpPr>
                  <a:spLocks noChangeShapeType="1"/>
                </p:cNvSpPr>
                <p:nvPr/>
              </p:nvSpPr>
              <p:spPr bwMode="auto">
                <a:xfrm flipV="1">
                  <a:off x="3140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7" name="Line 437"/>
                <p:cNvSpPr>
                  <a:spLocks noChangeShapeType="1"/>
                </p:cNvSpPr>
                <p:nvPr/>
              </p:nvSpPr>
              <p:spPr bwMode="auto">
                <a:xfrm flipV="1">
                  <a:off x="3336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8" name="Line 438"/>
                <p:cNvSpPr>
                  <a:spLocks noChangeShapeType="1"/>
                </p:cNvSpPr>
                <p:nvPr/>
              </p:nvSpPr>
              <p:spPr bwMode="auto">
                <a:xfrm flipV="1">
                  <a:off x="3532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29" name="Line 439"/>
                <p:cNvSpPr>
                  <a:spLocks noChangeShapeType="1"/>
                </p:cNvSpPr>
                <p:nvPr/>
              </p:nvSpPr>
              <p:spPr bwMode="auto">
                <a:xfrm flipV="1">
                  <a:off x="372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0" name="Line 440"/>
                <p:cNvSpPr>
                  <a:spLocks noChangeShapeType="1"/>
                </p:cNvSpPr>
                <p:nvPr/>
              </p:nvSpPr>
              <p:spPr bwMode="auto">
                <a:xfrm flipV="1">
                  <a:off x="3923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1" name="Line 441"/>
                <p:cNvSpPr>
                  <a:spLocks noChangeShapeType="1"/>
                </p:cNvSpPr>
                <p:nvPr/>
              </p:nvSpPr>
              <p:spPr bwMode="auto">
                <a:xfrm flipV="1">
                  <a:off x="4119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2" name="Line 442"/>
                <p:cNvSpPr>
                  <a:spLocks noChangeShapeType="1"/>
                </p:cNvSpPr>
                <p:nvPr/>
              </p:nvSpPr>
              <p:spPr bwMode="auto">
                <a:xfrm flipV="1">
                  <a:off x="4314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3" name="Line 443"/>
                <p:cNvSpPr>
                  <a:spLocks noChangeShapeType="1"/>
                </p:cNvSpPr>
                <p:nvPr/>
              </p:nvSpPr>
              <p:spPr bwMode="auto">
                <a:xfrm flipV="1">
                  <a:off x="4510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4" name="Line 444"/>
                <p:cNvSpPr>
                  <a:spLocks noChangeShapeType="1"/>
                </p:cNvSpPr>
                <p:nvPr/>
              </p:nvSpPr>
              <p:spPr bwMode="auto">
                <a:xfrm flipV="1">
                  <a:off x="4705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5" name="Line 445"/>
                <p:cNvSpPr>
                  <a:spLocks noChangeShapeType="1"/>
                </p:cNvSpPr>
                <p:nvPr/>
              </p:nvSpPr>
              <p:spPr bwMode="auto">
                <a:xfrm flipV="1">
                  <a:off x="4901" y="783"/>
                  <a:ext cx="33" cy="3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6" name="Line 446"/>
                <p:cNvSpPr>
                  <a:spLocks noChangeShapeType="1"/>
                </p:cNvSpPr>
                <p:nvPr/>
              </p:nvSpPr>
              <p:spPr bwMode="auto">
                <a:xfrm flipH="1">
                  <a:off x="1730" y="1205"/>
                  <a:ext cx="2679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7" name="Line 447"/>
                <p:cNvSpPr>
                  <a:spLocks noChangeShapeType="1"/>
                </p:cNvSpPr>
                <p:nvPr/>
              </p:nvSpPr>
              <p:spPr bwMode="auto">
                <a:xfrm flipH="1">
                  <a:off x="951" y="1205"/>
                  <a:ext cx="642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38" name="Freeform 448"/>
                <p:cNvSpPr>
                  <a:spLocks/>
                </p:cNvSpPr>
                <p:nvPr/>
              </p:nvSpPr>
              <p:spPr bwMode="auto">
                <a:xfrm>
                  <a:off x="951" y="1205"/>
                  <a:ext cx="26" cy="144"/>
                </a:xfrm>
                <a:custGeom>
                  <a:avLst/>
                  <a:gdLst>
                    <a:gd name="T0" fmla="*/ 0 w 128"/>
                    <a:gd name="T1" fmla="*/ 0 h 722"/>
                    <a:gd name="T2" fmla="*/ 0 w 128"/>
                    <a:gd name="T3" fmla="*/ 0 h 722"/>
                    <a:gd name="T4" fmla="*/ 0 w 128"/>
                    <a:gd name="T5" fmla="*/ 0 h 722"/>
                    <a:gd name="T6" fmla="*/ 0 w 128"/>
                    <a:gd name="T7" fmla="*/ 0 h 7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28"/>
                    <a:gd name="T13" fmla="*/ 0 h 722"/>
                    <a:gd name="T14" fmla="*/ 128 w 128"/>
                    <a:gd name="T15" fmla="*/ 722 h 7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28" h="722">
                      <a:moveTo>
                        <a:pt x="0" y="722"/>
                      </a:moveTo>
                      <a:lnTo>
                        <a:pt x="128" y="493"/>
                      </a:lnTo>
                      <a:lnTo>
                        <a:pt x="128" y="23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39" name="Freeform 449"/>
                <p:cNvSpPr>
                  <a:spLocks/>
                </p:cNvSpPr>
                <p:nvPr/>
              </p:nvSpPr>
              <p:spPr bwMode="auto">
                <a:xfrm>
                  <a:off x="925" y="1205"/>
                  <a:ext cx="26" cy="144"/>
                </a:xfrm>
                <a:custGeom>
                  <a:avLst/>
                  <a:gdLst>
                    <a:gd name="T0" fmla="*/ 0 w 130"/>
                    <a:gd name="T1" fmla="*/ 0 h 722"/>
                    <a:gd name="T2" fmla="*/ 0 w 130"/>
                    <a:gd name="T3" fmla="*/ 0 h 722"/>
                    <a:gd name="T4" fmla="*/ 0 w 130"/>
                    <a:gd name="T5" fmla="*/ 0 h 722"/>
                    <a:gd name="T6" fmla="*/ 0 w 130"/>
                    <a:gd name="T7" fmla="*/ 0 h 7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30"/>
                    <a:gd name="T13" fmla="*/ 0 h 722"/>
                    <a:gd name="T14" fmla="*/ 130 w 130"/>
                    <a:gd name="T15" fmla="*/ 722 h 7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30" h="722">
                      <a:moveTo>
                        <a:pt x="130" y="0"/>
                      </a:moveTo>
                      <a:lnTo>
                        <a:pt x="0" y="230"/>
                      </a:lnTo>
                      <a:lnTo>
                        <a:pt x="0" y="493"/>
                      </a:lnTo>
                      <a:lnTo>
                        <a:pt x="130" y="722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0" name="Freeform 450"/>
                <p:cNvSpPr>
                  <a:spLocks/>
                </p:cNvSpPr>
                <p:nvPr/>
              </p:nvSpPr>
              <p:spPr bwMode="auto">
                <a:xfrm>
                  <a:off x="5133" y="737"/>
                  <a:ext cx="8" cy="1"/>
                </a:xfrm>
                <a:custGeom>
                  <a:avLst/>
                  <a:gdLst>
                    <a:gd name="T0" fmla="*/ 0 w 39"/>
                    <a:gd name="T1" fmla="*/ 0 h 1"/>
                    <a:gd name="T2" fmla="*/ 0 w 39"/>
                    <a:gd name="T3" fmla="*/ 1 h 1"/>
                    <a:gd name="T4" fmla="*/ 0 w 39"/>
                    <a:gd name="T5" fmla="*/ 0 h 1"/>
                    <a:gd name="T6" fmla="*/ 0 w 39"/>
                    <a:gd name="T7" fmla="*/ 0 h 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9"/>
                    <a:gd name="T13" fmla="*/ 0 h 1"/>
                    <a:gd name="T14" fmla="*/ 39 w 39"/>
                    <a:gd name="T15" fmla="*/ 1 h 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9" h="1">
                      <a:moveTo>
                        <a:pt x="10" y="0"/>
                      </a:moveTo>
                      <a:lnTo>
                        <a:pt x="39" y="1"/>
                      </a:lnTo>
                      <a:lnTo>
                        <a:pt x="0" y="0"/>
                      </a:lnTo>
                      <a:lnTo>
                        <a:pt x="1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1" name="Freeform 451"/>
                <p:cNvSpPr>
                  <a:spLocks/>
                </p:cNvSpPr>
                <p:nvPr/>
              </p:nvSpPr>
              <p:spPr bwMode="auto">
                <a:xfrm>
                  <a:off x="5125" y="737"/>
                  <a:ext cx="16" cy="1"/>
                </a:xfrm>
                <a:custGeom>
                  <a:avLst/>
                  <a:gdLst>
                    <a:gd name="T0" fmla="*/ 0 w 77"/>
                    <a:gd name="T1" fmla="*/ 0 h 2"/>
                    <a:gd name="T2" fmla="*/ 0 w 77"/>
                    <a:gd name="T3" fmla="*/ 1 h 2"/>
                    <a:gd name="T4" fmla="*/ 0 w 77"/>
                    <a:gd name="T5" fmla="*/ 1 h 2"/>
                    <a:gd name="T6" fmla="*/ 0 w 77"/>
                    <a:gd name="T7" fmla="*/ 0 h 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77"/>
                    <a:gd name="T13" fmla="*/ 0 h 2"/>
                    <a:gd name="T14" fmla="*/ 77 w 77"/>
                    <a:gd name="T15" fmla="*/ 2 h 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77" h="2">
                      <a:moveTo>
                        <a:pt x="0" y="0"/>
                      </a:moveTo>
                      <a:lnTo>
                        <a:pt x="77" y="2"/>
                      </a:lnTo>
                      <a:lnTo>
                        <a:pt x="48" y="1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2" name="Freeform 452"/>
                <p:cNvSpPr>
                  <a:spLocks/>
                </p:cNvSpPr>
                <p:nvPr/>
              </p:nvSpPr>
              <p:spPr bwMode="auto">
                <a:xfrm>
                  <a:off x="4872" y="735"/>
                  <a:ext cx="51" cy="2"/>
                </a:xfrm>
                <a:custGeom>
                  <a:avLst/>
                  <a:gdLst>
                    <a:gd name="T0" fmla="*/ 0 w 255"/>
                    <a:gd name="T1" fmla="*/ 0 h 8"/>
                    <a:gd name="T2" fmla="*/ 0 w 255"/>
                    <a:gd name="T3" fmla="*/ 0 h 8"/>
                    <a:gd name="T4" fmla="*/ 0 w 255"/>
                    <a:gd name="T5" fmla="*/ 0 h 8"/>
                    <a:gd name="T6" fmla="*/ 0 w 255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55"/>
                    <a:gd name="T13" fmla="*/ 0 h 8"/>
                    <a:gd name="T14" fmla="*/ 255 w 255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55" h="8">
                      <a:moveTo>
                        <a:pt x="255" y="0"/>
                      </a:moveTo>
                      <a:lnTo>
                        <a:pt x="157" y="8"/>
                      </a:lnTo>
                      <a:lnTo>
                        <a:pt x="0" y="8"/>
                      </a:lnTo>
                      <a:lnTo>
                        <a:pt x="255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3" name="Freeform 453"/>
                <p:cNvSpPr>
                  <a:spLocks/>
                </p:cNvSpPr>
                <p:nvPr/>
              </p:nvSpPr>
              <p:spPr bwMode="auto">
                <a:xfrm>
                  <a:off x="4848" y="720"/>
                  <a:ext cx="51" cy="2"/>
                </a:xfrm>
                <a:custGeom>
                  <a:avLst/>
                  <a:gdLst>
                    <a:gd name="T0" fmla="*/ 0 w 255"/>
                    <a:gd name="T1" fmla="*/ 0 h 8"/>
                    <a:gd name="T2" fmla="*/ 0 w 255"/>
                    <a:gd name="T3" fmla="*/ 0 h 8"/>
                    <a:gd name="T4" fmla="*/ 0 w 255"/>
                    <a:gd name="T5" fmla="*/ 0 h 8"/>
                    <a:gd name="T6" fmla="*/ 0 w 255"/>
                    <a:gd name="T7" fmla="*/ 0 h 8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255"/>
                    <a:gd name="T13" fmla="*/ 0 h 8"/>
                    <a:gd name="T14" fmla="*/ 255 w 255"/>
                    <a:gd name="T15" fmla="*/ 8 h 8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255" h="8">
                      <a:moveTo>
                        <a:pt x="255" y="0"/>
                      </a:moveTo>
                      <a:lnTo>
                        <a:pt x="157" y="8"/>
                      </a:lnTo>
                      <a:lnTo>
                        <a:pt x="0" y="8"/>
                      </a:lnTo>
                      <a:lnTo>
                        <a:pt x="255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4" name="Freeform 454"/>
                <p:cNvSpPr>
                  <a:spLocks/>
                </p:cNvSpPr>
                <p:nvPr/>
              </p:nvSpPr>
              <p:spPr bwMode="auto">
                <a:xfrm>
                  <a:off x="4718" y="735"/>
                  <a:ext cx="63" cy="2"/>
                </a:xfrm>
                <a:custGeom>
                  <a:avLst/>
                  <a:gdLst>
                    <a:gd name="T0" fmla="*/ 0 w 315"/>
                    <a:gd name="T1" fmla="*/ 0 h 11"/>
                    <a:gd name="T2" fmla="*/ 0 w 315"/>
                    <a:gd name="T3" fmla="*/ 0 h 11"/>
                    <a:gd name="T4" fmla="*/ 0 w 315"/>
                    <a:gd name="T5" fmla="*/ 0 h 11"/>
                    <a:gd name="T6" fmla="*/ 0 w 315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5"/>
                    <a:gd name="T13" fmla="*/ 0 h 11"/>
                    <a:gd name="T14" fmla="*/ 315 w 315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5" h="11">
                      <a:moveTo>
                        <a:pt x="17" y="0"/>
                      </a:moveTo>
                      <a:lnTo>
                        <a:pt x="315" y="11"/>
                      </a:lnTo>
                      <a:lnTo>
                        <a:pt x="0" y="11"/>
                      </a:lnTo>
                      <a:lnTo>
                        <a:pt x="17" y="0"/>
                      </a:lnTo>
                      <a:close/>
                    </a:path>
                  </a:pathLst>
                </a:custGeom>
                <a:solidFill>
                  <a:srgbClr val="FFFFFF"/>
                </a:solidFill>
                <a:ln w="3175">
                  <a:solidFill>
                    <a:schemeClr val="tx1"/>
                  </a:solidFill>
                  <a:round/>
                  <a:headEnd/>
                  <a:tailEnd/>
                </a:ln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5" name="Freeform 455"/>
                <p:cNvSpPr>
                  <a:spLocks/>
                </p:cNvSpPr>
                <p:nvPr/>
              </p:nvSpPr>
              <p:spPr bwMode="auto">
                <a:xfrm>
                  <a:off x="4718" y="735"/>
                  <a:ext cx="63" cy="2"/>
                </a:xfrm>
                <a:custGeom>
                  <a:avLst/>
                  <a:gdLst>
                    <a:gd name="T0" fmla="*/ 0 w 315"/>
                    <a:gd name="T1" fmla="*/ 0 h 11"/>
                    <a:gd name="T2" fmla="*/ 0 w 315"/>
                    <a:gd name="T3" fmla="*/ 0 h 11"/>
                    <a:gd name="T4" fmla="*/ 0 w 315"/>
                    <a:gd name="T5" fmla="*/ 0 h 11"/>
                    <a:gd name="T6" fmla="*/ 0 w 315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315"/>
                    <a:gd name="T13" fmla="*/ 0 h 11"/>
                    <a:gd name="T14" fmla="*/ 315 w 315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315" h="11">
                      <a:moveTo>
                        <a:pt x="17" y="0"/>
                      </a:moveTo>
                      <a:lnTo>
                        <a:pt x="315" y="11"/>
                      </a:lnTo>
                      <a:lnTo>
                        <a:pt x="0" y="11"/>
                      </a:lnTo>
                      <a:lnTo>
                        <a:pt x="17" y="0"/>
                      </a:lnTo>
                    </a:path>
                  </a:pathLst>
                </a:cu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  <p:sp>
              <p:nvSpPr>
                <p:cNvPr id="12746" name="Line 456"/>
                <p:cNvSpPr>
                  <a:spLocks noChangeShapeType="1"/>
                </p:cNvSpPr>
                <p:nvPr/>
              </p:nvSpPr>
              <p:spPr bwMode="auto">
                <a:xfrm flipH="1">
                  <a:off x="4545" y="1205"/>
                  <a:ext cx="829" cy="1"/>
                </a:xfrm>
                <a:prstGeom prst="line">
                  <a:avLst/>
                </a:pr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47" name="Line 457"/>
                <p:cNvSpPr>
                  <a:spLocks noChangeShapeType="1"/>
                </p:cNvSpPr>
                <p:nvPr/>
              </p:nvSpPr>
              <p:spPr bwMode="auto">
                <a:xfrm flipH="1" flipV="1">
                  <a:off x="5016" y="734"/>
                  <a:ext cx="81" cy="8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48" name="Line 458"/>
                <p:cNvSpPr>
                  <a:spLocks noChangeShapeType="1"/>
                </p:cNvSpPr>
                <p:nvPr/>
              </p:nvSpPr>
              <p:spPr bwMode="auto">
                <a:xfrm flipH="1" flipV="1">
                  <a:off x="5214" y="737"/>
                  <a:ext cx="79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49" name="Line 459"/>
                <p:cNvSpPr>
                  <a:spLocks noChangeShapeType="1"/>
                </p:cNvSpPr>
                <p:nvPr/>
              </p:nvSpPr>
              <p:spPr bwMode="auto">
                <a:xfrm flipH="1" flipV="1">
                  <a:off x="5049" y="735"/>
                  <a:ext cx="64" cy="6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0" name="Line 460"/>
                <p:cNvSpPr>
                  <a:spLocks noChangeShapeType="1"/>
                </p:cNvSpPr>
                <p:nvPr/>
              </p:nvSpPr>
              <p:spPr bwMode="auto">
                <a:xfrm flipH="1" flipV="1">
                  <a:off x="5247" y="737"/>
                  <a:ext cx="62" cy="6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1" name="Line 461"/>
                <p:cNvSpPr>
                  <a:spLocks noChangeShapeType="1"/>
                </p:cNvSpPr>
                <p:nvPr/>
              </p:nvSpPr>
              <p:spPr bwMode="auto">
                <a:xfrm flipH="1" flipV="1">
                  <a:off x="5082" y="736"/>
                  <a:ext cx="47" cy="4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2" name="Line 462"/>
                <p:cNvSpPr>
                  <a:spLocks noChangeShapeType="1"/>
                </p:cNvSpPr>
                <p:nvPr/>
              </p:nvSpPr>
              <p:spPr bwMode="auto">
                <a:xfrm flipH="1" flipV="1">
                  <a:off x="5279" y="737"/>
                  <a:ext cx="46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3" name="Line 463"/>
                <p:cNvSpPr>
                  <a:spLocks noChangeShapeType="1"/>
                </p:cNvSpPr>
                <p:nvPr/>
              </p:nvSpPr>
              <p:spPr bwMode="auto">
                <a:xfrm flipH="1" flipV="1">
                  <a:off x="4924" y="741"/>
                  <a:ext cx="26" cy="2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4" name="Line 464"/>
                <p:cNvSpPr>
                  <a:spLocks noChangeShapeType="1"/>
                </p:cNvSpPr>
                <p:nvPr/>
              </p:nvSpPr>
              <p:spPr bwMode="auto">
                <a:xfrm flipH="1" flipV="1">
                  <a:off x="5116" y="737"/>
                  <a:ext cx="30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5" name="Line 465"/>
                <p:cNvSpPr>
                  <a:spLocks noChangeShapeType="1"/>
                </p:cNvSpPr>
                <p:nvPr/>
              </p:nvSpPr>
              <p:spPr bwMode="auto">
                <a:xfrm flipH="1" flipV="1">
                  <a:off x="5312" y="737"/>
                  <a:ext cx="29" cy="2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6" name="Line 466"/>
                <p:cNvSpPr>
                  <a:spLocks noChangeShapeType="1"/>
                </p:cNvSpPr>
                <p:nvPr/>
              </p:nvSpPr>
              <p:spPr bwMode="auto">
                <a:xfrm flipH="1" flipV="1">
                  <a:off x="4951" y="735"/>
                  <a:ext cx="15" cy="1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7" name="Line 467"/>
                <p:cNvSpPr>
                  <a:spLocks noChangeShapeType="1"/>
                </p:cNvSpPr>
                <p:nvPr/>
              </p:nvSpPr>
              <p:spPr bwMode="auto">
                <a:xfrm flipH="1" flipV="1">
                  <a:off x="5149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8" name="Line 468"/>
                <p:cNvSpPr>
                  <a:spLocks noChangeShapeType="1"/>
                </p:cNvSpPr>
                <p:nvPr/>
              </p:nvSpPr>
              <p:spPr bwMode="auto">
                <a:xfrm flipH="1" flipV="1">
                  <a:off x="5345" y="737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59" name="Line 469"/>
                <p:cNvSpPr>
                  <a:spLocks noChangeShapeType="1"/>
                </p:cNvSpPr>
                <p:nvPr/>
              </p:nvSpPr>
              <p:spPr bwMode="auto">
                <a:xfrm flipH="1" flipV="1">
                  <a:off x="5080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0" name="Line 470"/>
                <p:cNvSpPr>
                  <a:spLocks noChangeShapeType="1"/>
                </p:cNvSpPr>
                <p:nvPr/>
              </p:nvSpPr>
              <p:spPr bwMode="auto">
                <a:xfrm flipH="1" flipV="1">
                  <a:off x="5276" y="832"/>
                  <a:ext cx="7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1" name="Line 471"/>
                <p:cNvSpPr>
                  <a:spLocks noChangeShapeType="1"/>
                </p:cNvSpPr>
                <p:nvPr/>
              </p:nvSpPr>
              <p:spPr bwMode="auto">
                <a:xfrm flipH="1" flipV="1">
                  <a:off x="5097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2" name="Line 472"/>
                <p:cNvSpPr>
                  <a:spLocks noChangeShapeType="1"/>
                </p:cNvSpPr>
                <p:nvPr/>
              </p:nvSpPr>
              <p:spPr bwMode="auto">
                <a:xfrm flipH="1" flipV="1">
                  <a:off x="5293" y="815"/>
                  <a:ext cx="22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3" name="Line 473"/>
                <p:cNvSpPr>
                  <a:spLocks noChangeShapeType="1"/>
                </p:cNvSpPr>
                <p:nvPr/>
              </p:nvSpPr>
              <p:spPr bwMode="auto">
                <a:xfrm flipV="1">
                  <a:off x="5074" y="815"/>
                  <a:ext cx="23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4" name="Line 474"/>
                <p:cNvSpPr>
                  <a:spLocks noChangeShapeType="1"/>
                </p:cNvSpPr>
                <p:nvPr/>
              </p:nvSpPr>
              <p:spPr bwMode="auto">
                <a:xfrm flipV="1">
                  <a:off x="5269" y="815"/>
                  <a:ext cx="24" cy="2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5" name="Line 475"/>
                <p:cNvSpPr>
                  <a:spLocks noChangeShapeType="1"/>
                </p:cNvSpPr>
                <p:nvPr/>
              </p:nvSpPr>
              <p:spPr bwMode="auto">
                <a:xfrm flipV="1">
                  <a:off x="5041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6" name="Line 476"/>
                <p:cNvSpPr>
                  <a:spLocks noChangeShapeType="1"/>
                </p:cNvSpPr>
                <p:nvPr/>
              </p:nvSpPr>
              <p:spPr bwMode="auto">
                <a:xfrm flipV="1">
                  <a:off x="5237" y="799"/>
                  <a:ext cx="39" cy="40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7" name="Line 477"/>
                <p:cNvSpPr>
                  <a:spLocks noChangeShapeType="1"/>
                </p:cNvSpPr>
                <p:nvPr/>
              </p:nvSpPr>
              <p:spPr bwMode="auto">
                <a:xfrm flipV="1">
                  <a:off x="5008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8" name="Line 478"/>
                <p:cNvSpPr>
                  <a:spLocks noChangeShapeType="1"/>
                </p:cNvSpPr>
                <p:nvPr/>
              </p:nvSpPr>
              <p:spPr bwMode="auto">
                <a:xfrm flipV="1">
                  <a:off x="5204" y="783"/>
                  <a:ext cx="56" cy="5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69" name="Line 479"/>
                <p:cNvSpPr>
                  <a:spLocks noChangeShapeType="1"/>
                </p:cNvSpPr>
                <p:nvPr/>
              </p:nvSpPr>
              <p:spPr bwMode="auto">
                <a:xfrm flipV="1">
                  <a:off x="4976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0" name="Line 480"/>
                <p:cNvSpPr>
                  <a:spLocks noChangeShapeType="1"/>
                </p:cNvSpPr>
                <p:nvPr/>
              </p:nvSpPr>
              <p:spPr bwMode="auto">
                <a:xfrm flipV="1">
                  <a:off x="5171" y="766"/>
                  <a:ext cx="72" cy="7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1" name="Line 481"/>
                <p:cNvSpPr>
                  <a:spLocks noChangeShapeType="1"/>
                </p:cNvSpPr>
                <p:nvPr/>
              </p:nvSpPr>
              <p:spPr bwMode="auto">
                <a:xfrm flipV="1">
                  <a:off x="5367" y="826"/>
                  <a:ext cx="13" cy="1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2" name="Line 482"/>
                <p:cNvSpPr>
                  <a:spLocks noChangeShapeType="1"/>
                </p:cNvSpPr>
                <p:nvPr/>
              </p:nvSpPr>
              <p:spPr bwMode="auto">
                <a:xfrm flipV="1">
                  <a:off x="4943" y="750"/>
                  <a:ext cx="89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3" name="Line 483"/>
                <p:cNvSpPr>
                  <a:spLocks noChangeShapeType="1"/>
                </p:cNvSpPr>
                <p:nvPr/>
              </p:nvSpPr>
              <p:spPr bwMode="auto">
                <a:xfrm flipV="1">
                  <a:off x="5139" y="750"/>
                  <a:ext cx="88" cy="89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4" name="Line 484"/>
                <p:cNvSpPr>
                  <a:spLocks noChangeShapeType="1"/>
                </p:cNvSpPr>
                <p:nvPr/>
              </p:nvSpPr>
              <p:spPr bwMode="auto">
                <a:xfrm flipV="1">
                  <a:off x="5335" y="793"/>
                  <a:ext cx="45" cy="46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5" name="Line 485"/>
                <p:cNvSpPr>
                  <a:spLocks noChangeShapeType="1"/>
                </p:cNvSpPr>
                <p:nvPr/>
              </p:nvSpPr>
              <p:spPr bwMode="auto">
                <a:xfrm flipV="1">
                  <a:off x="4948" y="734"/>
                  <a:ext cx="67" cy="6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6" name="Line 486"/>
                <p:cNvSpPr>
                  <a:spLocks noChangeShapeType="1"/>
                </p:cNvSpPr>
                <p:nvPr/>
              </p:nvSpPr>
              <p:spPr bwMode="auto">
                <a:xfrm flipV="1">
                  <a:off x="5113" y="737"/>
                  <a:ext cx="94" cy="95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7" name="Line 487"/>
                <p:cNvSpPr>
                  <a:spLocks noChangeShapeType="1"/>
                </p:cNvSpPr>
                <p:nvPr/>
              </p:nvSpPr>
              <p:spPr bwMode="auto">
                <a:xfrm flipV="1">
                  <a:off x="5309" y="761"/>
                  <a:ext cx="71" cy="7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8" name="Line 488"/>
                <p:cNvSpPr>
                  <a:spLocks noChangeShapeType="1"/>
                </p:cNvSpPr>
                <p:nvPr/>
              </p:nvSpPr>
              <p:spPr bwMode="auto">
                <a:xfrm flipV="1">
                  <a:off x="4939" y="734"/>
                  <a:ext cx="43" cy="44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79" name="Line 489"/>
                <p:cNvSpPr>
                  <a:spLocks noChangeShapeType="1"/>
                </p:cNvSpPr>
                <p:nvPr/>
              </p:nvSpPr>
              <p:spPr bwMode="auto">
                <a:xfrm flipV="1">
                  <a:off x="5097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0" name="Line 490"/>
                <p:cNvSpPr>
                  <a:spLocks noChangeShapeType="1"/>
                </p:cNvSpPr>
                <p:nvPr/>
              </p:nvSpPr>
              <p:spPr bwMode="auto">
                <a:xfrm flipV="1">
                  <a:off x="5293" y="737"/>
                  <a:ext cx="78" cy="78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1" name="Line 491"/>
                <p:cNvSpPr>
                  <a:spLocks noChangeShapeType="1"/>
                </p:cNvSpPr>
                <p:nvPr/>
              </p:nvSpPr>
              <p:spPr bwMode="auto">
                <a:xfrm flipH="1" flipV="1">
                  <a:off x="4923" y="1273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2" name="Line 492"/>
                <p:cNvSpPr>
                  <a:spLocks noChangeShapeType="1"/>
                </p:cNvSpPr>
                <p:nvPr/>
              </p:nvSpPr>
              <p:spPr bwMode="auto">
                <a:xfrm flipH="1">
                  <a:off x="4923" y="1273"/>
                  <a:ext cx="1" cy="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3" name="Line 493"/>
                <p:cNvSpPr>
                  <a:spLocks noChangeShapeType="1"/>
                </p:cNvSpPr>
                <p:nvPr/>
              </p:nvSpPr>
              <p:spPr bwMode="auto">
                <a:xfrm flipH="1" flipV="1">
                  <a:off x="4920" y="1275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4" name="Line 494"/>
                <p:cNvSpPr>
                  <a:spLocks noChangeShapeType="1"/>
                </p:cNvSpPr>
                <p:nvPr/>
              </p:nvSpPr>
              <p:spPr bwMode="auto">
                <a:xfrm flipH="1">
                  <a:off x="4920" y="1275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5" name="Line 495"/>
                <p:cNvSpPr>
                  <a:spLocks noChangeShapeType="1"/>
                </p:cNvSpPr>
                <p:nvPr/>
              </p:nvSpPr>
              <p:spPr bwMode="auto">
                <a:xfrm flipH="1">
                  <a:off x="4917" y="1278"/>
                  <a:ext cx="3" cy="2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6" name="Line 496"/>
                <p:cNvSpPr>
                  <a:spLocks noChangeShapeType="1"/>
                </p:cNvSpPr>
                <p:nvPr/>
              </p:nvSpPr>
              <p:spPr bwMode="auto">
                <a:xfrm flipH="1">
                  <a:off x="4916" y="1280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7" name="Line 497"/>
                <p:cNvSpPr>
                  <a:spLocks noChangeShapeType="1"/>
                </p:cNvSpPr>
                <p:nvPr/>
              </p:nvSpPr>
              <p:spPr bwMode="auto">
                <a:xfrm>
                  <a:off x="4920" y="1256"/>
                  <a:ext cx="5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8" name="Line 498"/>
                <p:cNvSpPr>
                  <a:spLocks noChangeShapeType="1"/>
                </p:cNvSpPr>
                <p:nvPr/>
              </p:nvSpPr>
              <p:spPr bwMode="auto">
                <a:xfrm>
                  <a:off x="4925" y="1256"/>
                  <a:ext cx="3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89" name="Line 499"/>
                <p:cNvSpPr>
                  <a:spLocks noChangeShapeType="1"/>
                </p:cNvSpPr>
                <p:nvPr/>
              </p:nvSpPr>
              <p:spPr bwMode="auto">
                <a:xfrm flipH="1">
                  <a:off x="4927" y="1259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0" name="Line 500"/>
                <p:cNvSpPr>
                  <a:spLocks noChangeShapeType="1"/>
                </p:cNvSpPr>
                <p:nvPr/>
              </p:nvSpPr>
              <p:spPr bwMode="auto">
                <a:xfrm>
                  <a:off x="4927" y="1262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1" name="Line 501"/>
                <p:cNvSpPr>
                  <a:spLocks noChangeShapeType="1"/>
                </p:cNvSpPr>
                <p:nvPr/>
              </p:nvSpPr>
              <p:spPr bwMode="auto">
                <a:xfrm flipH="1">
                  <a:off x="4929" y="1263"/>
                  <a:ext cx="1" cy="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2" name="Line 502"/>
                <p:cNvSpPr>
                  <a:spLocks noChangeShapeType="1"/>
                </p:cNvSpPr>
                <p:nvPr/>
              </p:nvSpPr>
              <p:spPr bwMode="auto">
                <a:xfrm flipH="1" flipV="1">
                  <a:off x="4926" y="1270"/>
                  <a:ext cx="3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3" name="Line 503"/>
                <p:cNvSpPr>
                  <a:spLocks noChangeShapeType="1"/>
                </p:cNvSpPr>
                <p:nvPr/>
              </p:nvSpPr>
              <p:spPr bwMode="auto">
                <a:xfrm flipH="1">
                  <a:off x="4926" y="1270"/>
                  <a:ext cx="1" cy="3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4" name="Line 504"/>
                <p:cNvSpPr>
                  <a:spLocks noChangeShapeType="1"/>
                </p:cNvSpPr>
                <p:nvPr/>
              </p:nvSpPr>
              <p:spPr bwMode="auto">
                <a:xfrm flipH="1">
                  <a:off x="4912" y="1282"/>
                  <a:ext cx="2" cy="17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5" name="Line 505"/>
                <p:cNvSpPr>
                  <a:spLocks noChangeShapeType="1"/>
                </p:cNvSpPr>
                <p:nvPr/>
              </p:nvSpPr>
              <p:spPr bwMode="auto">
                <a:xfrm flipH="1" flipV="1">
                  <a:off x="4914" y="1282"/>
                  <a:ext cx="2" cy="1"/>
                </a:xfrm>
                <a:prstGeom prst="line">
                  <a:avLst/>
                </a:prstGeom>
                <a:noFill/>
                <a:ln w="317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noFill/>
                    </a14:hiddenFill>
                  </a:ext>
                </a:extLst>
              </p:spPr>
              <p:txBody>
                <a:bodyPr/>
                <a:lstStyle/>
                <a:p>
                  <a:endParaRPr lang="pt-BR"/>
                </a:p>
              </p:txBody>
            </p:sp>
            <p:sp>
              <p:nvSpPr>
                <p:cNvPr id="12796" name="Freeform 506"/>
                <p:cNvSpPr>
                  <a:spLocks/>
                </p:cNvSpPr>
                <p:nvPr/>
              </p:nvSpPr>
              <p:spPr bwMode="auto">
                <a:xfrm>
                  <a:off x="5376" y="1200"/>
                  <a:ext cx="26" cy="144"/>
                </a:xfrm>
                <a:custGeom>
                  <a:avLst/>
                  <a:gdLst>
                    <a:gd name="T0" fmla="*/ 0 w 128"/>
                    <a:gd name="T1" fmla="*/ 0 h 722"/>
                    <a:gd name="T2" fmla="*/ 0 w 128"/>
                    <a:gd name="T3" fmla="*/ 0 h 722"/>
                    <a:gd name="T4" fmla="*/ 0 w 128"/>
                    <a:gd name="T5" fmla="*/ 0 h 722"/>
                    <a:gd name="T6" fmla="*/ 0 w 128"/>
                    <a:gd name="T7" fmla="*/ 0 h 7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28"/>
                    <a:gd name="T13" fmla="*/ 0 h 722"/>
                    <a:gd name="T14" fmla="*/ 128 w 128"/>
                    <a:gd name="T15" fmla="*/ 722 h 7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28" h="722">
                      <a:moveTo>
                        <a:pt x="0" y="722"/>
                      </a:moveTo>
                      <a:lnTo>
                        <a:pt x="128" y="493"/>
                      </a:lnTo>
                      <a:lnTo>
                        <a:pt x="128" y="230"/>
                      </a:lnTo>
                      <a:lnTo>
                        <a:pt x="0" y="0"/>
                      </a:lnTo>
                    </a:path>
                  </a:pathLst>
                </a:custGeom>
                <a:noFill/>
                <a:ln w="9525">
                  <a:solidFill>
                    <a:schemeClr val="tx1"/>
                  </a:solidFill>
                  <a:round/>
                  <a:headEnd/>
                  <a:tailEnd/>
                </a:ln>
                <a:extLst>
                  <a:ext uri="{909E8E84-426E-40DD-AFC4-6F175D3DCCD1}">
                    <a14:hiddenFill xmlns:a14="http://schemas.microsoft.com/office/drawing/2010/main" xmlns="">
                      <a:solidFill>
                        <a:srgbClr val="FFFFFF"/>
                      </a:solidFill>
                    </a14:hiddenFill>
                  </a:ext>
                </a:extLst>
              </p:spPr>
              <p:txBody>
                <a:bodyPr/>
                <a:lstStyle>
                  <a:lvl1pPr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1pPr>
                  <a:lvl2pPr marL="742950" indent="-28575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2pPr>
                  <a:lvl3pPr marL="11430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3pPr>
                  <a:lvl4pPr marL="16002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4pPr>
                  <a:lvl5pPr marL="2057400" indent="-228600"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defRPr sz="2400">
                      <a:solidFill>
                        <a:schemeClr val="tx1"/>
                      </a:solidFill>
                      <a:latin typeface="Times New Roman" pitchFamily="18" charset="0"/>
                    </a:defRPr>
                  </a:lvl9pPr>
                </a:lstStyle>
                <a:p>
                  <a:endParaRPr lang="pt-BR" altLang="pt-BR"/>
                </a:p>
              </p:txBody>
            </p:sp>
          </p:grpSp>
          <p:sp>
            <p:nvSpPr>
              <p:cNvPr id="12310" name="Line 507"/>
              <p:cNvSpPr>
                <a:spLocks noChangeShapeType="1"/>
              </p:cNvSpPr>
              <p:nvPr/>
            </p:nvSpPr>
            <p:spPr bwMode="auto">
              <a:xfrm>
                <a:off x="4848" y="742"/>
                <a:ext cx="9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12311" name="Line 508"/>
              <p:cNvSpPr>
                <a:spLocks noChangeShapeType="1"/>
              </p:cNvSpPr>
              <p:nvPr/>
            </p:nvSpPr>
            <p:spPr bwMode="auto">
              <a:xfrm>
                <a:off x="4848" y="724"/>
                <a:ext cx="96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  <p:sp>
            <p:nvSpPr>
              <p:cNvPr id="12312" name="Line 509"/>
              <p:cNvSpPr>
                <a:spLocks noChangeShapeType="1"/>
              </p:cNvSpPr>
              <p:nvPr/>
            </p:nvSpPr>
            <p:spPr bwMode="auto">
              <a:xfrm>
                <a:off x="4780" y="731"/>
                <a:ext cx="141" cy="0"/>
              </a:xfrm>
              <a:prstGeom prst="line">
                <a:avLst/>
              </a:prstGeom>
              <a:noFill/>
              <a:ln w="3175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  <p:txBody>
              <a:bodyPr wrap="none" anchor="ctr"/>
              <a:lstStyle/>
              <a:p>
                <a:endParaRPr lang="pt-BR"/>
              </a:p>
            </p:txBody>
          </p:sp>
        </p:grpSp>
      </p:grpSp>
      <p:sp>
        <p:nvSpPr>
          <p:cNvPr id="12298" name="Line 510"/>
          <p:cNvSpPr>
            <a:spLocks noChangeShapeType="1"/>
          </p:cNvSpPr>
          <p:nvPr/>
        </p:nvSpPr>
        <p:spPr bwMode="auto">
          <a:xfrm flipV="1">
            <a:off x="3297117" y="2097001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pic>
        <p:nvPicPr>
          <p:cNvPr id="12299" name="Picture 512" descr="esgot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21017" y="3163801"/>
            <a:ext cx="2720975" cy="1096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00" name="Line 513"/>
          <p:cNvSpPr>
            <a:spLocks noChangeShapeType="1"/>
          </p:cNvSpPr>
          <p:nvPr/>
        </p:nvSpPr>
        <p:spPr bwMode="auto">
          <a:xfrm flipV="1">
            <a:off x="6032380" y="2097001"/>
            <a:ext cx="0" cy="3886200"/>
          </a:xfrm>
          <a:prstGeom prst="line">
            <a:avLst/>
          </a:prstGeom>
          <a:noFill/>
          <a:ln w="9525">
            <a:solidFill>
              <a:schemeClr val="tx1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pt-BR"/>
          </a:p>
        </p:txBody>
      </p:sp>
      <p:sp>
        <p:nvSpPr>
          <p:cNvPr id="12301" name="Text Box 514"/>
          <p:cNvSpPr txBox="1">
            <a:spLocks noChangeArrowheads="1"/>
          </p:cNvSpPr>
          <p:nvPr/>
        </p:nvSpPr>
        <p:spPr bwMode="auto">
          <a:xfrm>
            <a:off x="211017" y="2554201"/>
            <a:ext cx="1371600" cy="276999"/>
          </a:xfrm>
          <a:prstGeom prst="rect">
            <a:avLst/>
          </a:prstGeom>
          <a:solidFill>
            <a:srgbClr val="FFFF99">
              <a:alpha val="50195"/>
            </a:srgb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altLang="pt-BR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Rede de água</a:t>
            </a:r>
          </a:p>
        </p:txBody>
      </p:sp>
      <p:sp>
        <p:nvSpPr>
          <p:cNvPr id="12302" name="Text Box 515"/>
          <p:cNvSpPr txBox="1">
            <a:spLocks noChangeArrowheads="1"/>
          </p:cNvSpPr>
          <p:nvPr/>
        </p:nvSpPr>
        <p:spPr bwMode="auto">
          <a:xfrm>
            <a:off x="6383217" y="3773401"/>
            <a:ext cx="1524000" cy="276999"/>
          </a:xfrm>
          <a:prstGeom prst="rect">
            <a:avLst/>
          </a:prstGeom>
          <a:solidFill>
            <a:srgbClr val="FFFF99">
              <a:alpha val="50195"/>
            </a:srgbClr>
          </a:solidFill>
          <a:ln w="31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pt-BR" altLang="pt-BR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Rede de esgoto</a:t>
            </a:r>
          </a:p>
        </p:txBody>
      </p:sp>
      <p:sp>
        <p:nvSpPr>
          <p:cNvPr id="3" name="Retângulo 2"/>
          <p:cNvSpPr/>
          <p:nvPr/>
        </p:nvSpPr>
        <p:spPr>
          <a:xfrm>
            <a:off x="364194" y="5784862"/>
            <a:ext cx="2911662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de  Pressão</a:t>
            </a:r>
          </a:p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Qualidade </a:t>
            </a:r>
            <a:r>
              <a:rPr lang="pt-BR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dos Materiais e da </a:t>
            </a:r>
            <a:endParaRPr lang="en-US" sz="12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90500" indent="-190500" defTabSz="476250">
              <a:spcBef>
                <a:spcPct val="20000"/>
              </a:spcBef>
              <a:buClr>
                <a:srgbClr val="008080"/>
              </a:buClr>
              <a:buFont typeface="Symbol" pitchFamily="18" charset="2"/>
              <a:buNone/>
              <a:defRPr/>
            </a:pPr>
            <a:r>
              <a:rPr lang="en-US" sz="12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	</a:t>
            </a: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Mão-de-obra</a:t>
            </a:r>
          </a:p>
        </p:txBody>
      </p:sp>
      <p:sp>
        <p:nvSpPr>
          <p:cNvPr id="512" name="Retângulo 511"/>
          <p:cNvSpPr/>
          <p:nvPr/>
        </p:nvSpPr>
        <p:spPr>
          <a:xfrm>
            <a:off x="3491880" y="5784862"/>
            <a:ext cx="291166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de  Pressão</a:t>
            </a:r>
          </a:p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Pesquisa de vazamentos</a:t>
            </a:r>
          </a:p>
        </p:txBody>
      </p:sp>
      <p:sp>
        <p:nvSpPr>
          <p:cNvPr id="513" name="Retângulo 512"/>
          <p:cNvSpPr/>
          <p:nvPr/>
        </p:nvSpPr>
        <p:spPr>
          <a:xfrm>
            <a:off x="6084168" y="5531090"/>
            <a:ext cx="29116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de  Pressão</a:t>
            </a:r>
          </a:p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Pesquisa de vazamento </a:t>
            </a:r>
            <a:r>
              <a:rPr lang="pt-BR" sz="1200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(</a:t>
            </a:r>
            <a:r>
              <a:rPr lang="pt-BR" sz="1200" b="1" i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nem sempre o local do vazamento encontra-se no local onde o mesmo aflora</a:t>
            </a:r>
            <a:r>
              <a:rPr lang="pt-BR" sz="1200" b="1" dirty="0" smtClean="0">
                <a:solidFill>
                  <a:srgbClr val="FF000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171450" indent="-171450" algn="just">
              <a:buBlip>
                <a:blip r:embed="rId3"/>
              </a:buBlip>
            </a:pPr>
            <a:r>
              <a:rPr lang="pt-BR" sz="12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Redução de Tempo de Reparo</a:t>
            </a:r>
            <a:endParaRPr lang="pt-BR" sz="1200" b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15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DE ÁGUA</a:t>
            </a:r>
          </a:p>
        </p:txBody>
      </p:sp>
      <p:sp>
        <p:nvSpPr>
          <p:cNvPr id="516" name="CaixaDeTexto 11"/>
          <p:cNvSpPr txBox="1">
            <a:spLocks noChangeArrowheads="1"/>
          </p:cNvSpPr>
          <p:nvPr/>
        </p:nvSpPr>
        <p:spPr bwMode="auto">
          <a:xfrm>
            <a:off x="494333" y="1157410"/>
            <a:ext cx="8247860" cy="415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REAIS - CLASSIFICAÇÃO DOS VAZAMENTOS</a:t>
            </a:r>
          </a:p>
        </p:txBody>
      </p:sp>
      <p:pic>
        <p:nvPicPr>
          <p:cNvPr id="517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301512434"/>
      </p:ext>
    </p:extLst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DE ÁGUA</a:t>
            </a:r>
          </a:p>
        </p:txBody>
      </p:sp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3057" y="2272174"/>
            <a:ext cx="4713258" cy="3944494"/>
          </a:xfrm>
          <a:prstGeom prst="rect">
            <a:avLst/>
          </a:prstGeom>
          <a:noFill/>
        </p:spPr>
      </p:pic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4843494" y="3330564"/>
            <a:ext cx="4140200" cy="923330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r>
              <a:rPr lang="en-US" dirty="0" err="1">
                <a:latin typeface="Verdana" pitchFamily="34" charset="0"/>
              </a:rPr>
              <a:t>Aumento</a:t>
            </a:r>
            <a:r>
              <a:rPr lang="en-US" dirty="0">
                <a:latin typeface="Verdana" pitchFamily="34" charset="0"/>
              </a:rPr>
              <a:t> do </a:t>
            </a:r>
            <a:r>
              <a:rPr lang="en-US" dirty="0" err="1">
                <a:latin typeface="Verdana" pitchFamily="34" charset="0"/>
              </a:rPr>
              <a:t>vazamento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ao</a:t>
            </a:r>
            <a:r>
              <a:rPr lang="en-US" dirty="0">
                <a:latin typeface="Verdana" pitchFamily="34" charset="0"/>
              </a:rPr>
              <a:t> </a:t>
            </a:r>
            <a:r>
              <a:rPr lang="en-US" dirty="0" err="1">
                <a:latin typeface="Verdana" pitchFamily="34" charset="0"/>
              </a:rPr>
              <a:t>longo</a:t>
            </a:r>
            <a:r>
              <a:rPr lang="en-US" dirty="0">
                <a:latin typeface="Verdana" pitchFamily="34" charset="0"/>
              </a:rPr>
              <a:t> do tempo</a:t>
            </a:r>
          </a:p>
          <a:p>
            <a:endParaRPr lang="en-US" dirty="0">
              <a:latin typeface="Verdana" pitchFamily="34" charset="0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73056" y="1175591"/>
            <a:ext cx="8424863" cy="646331"/>
          </a:xfrm>
          <a:prstGeom prst="rect">
            <a:avLst/>
          </a:prstGeom>
          <a:noFill/>
          <a:ln w="12700" cap="sq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Verdana" pitchFamily="34" charset="0"/>
              </a:rPr>
              <a:t>A LOCALIZAÇÃO DE PEQUENOS VAZAMENTOS, AUMENTA A EFICIÊNCIA NO COMBATE A PERDAS. </a:t>
            </a:r>
            <a:endParaRPr lang="en-US" b="1" dirty="0">
              <a:effectLst>
                <a:outerShdw blurRad="38100" dist="38100" dir="2700000" algn="tl">
                  <a:srgbClr val="C0C0C0"/>
                </a:outerShdw>
              </a:effectLst>
              <a:latin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3870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617737" y="1545590"/>
            <a:ext cx="5445819" cy="687388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</a:t>
            </a: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ACÚSTICA </a:t>
            </a:r>
            <a:r>
              <a:rPr lang="pt-BR" sz="2800" b="1" dirty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VAZAMENTOS</a:t>
            </a:r>
          </a:p>
        </p:txBody>
      </p:sp>
      <p:pic>
        <p:nvPicPr>
          <p:cNvPr id="4" name="Picture 2" descr="http://www.farwestcorrosion.com/fw/images/ccp7/fisher41c.gi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28487" y="2711450"/>
            <a:ext cx="1024318" cy="28095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06" name="Picture 2" descr="http://www.utilityservice.com/images/portfolio/leakdetector/leak01_00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3818" y="3518290"/>
            <a:ext cx="2837673" cy="1195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1508" name="Picture 4" descr="http://www.dwrcymru.co.uk/~/media/Images/Page%20Images/Company%20Information/leakage_img.ashx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6987" r="7478"/>
          <a:stretch/>
        </p:blipFill>
        <p:spPr bwMode="auto">
          <a:xfrm>
            <a:off x="5255076" y="3458332"/>
            <a:ext cx="1808480" cy="1315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0297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7" name="CaixaDeTexto 11"/>
          <p:cNvSpPr txBox="1">
            <a:spLocks noChangeArrowheads="1"/>
          </p:cNvSpPr>
          <p:nvPr/>
        </p:nvSpPr>
        <p:spPr bwMode="auto">
          <a:xfrm>
            <a:off x="494333" y="1157410"/>
            <a:ext cx="8247860" cy="3647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Os 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acústicos usados em pesquisas de vazamentos podem ser classificados de três formas:</a:t>
            </a:r>
          </a:p>
          <a:p>
            <a:pPr marL="285750" indent="-285750" algn="just">
              <a:lnSpc>
                <a:spcPct val="150000"/>
              </a:lnSpc>
              <a:buBlip>
                <a:blip r:embed="rId2"/>
              </a:buBlip>
              <a:defRPr/>
            </a:pPr>
            <a:endParaRPr lang="pt-BR" altLang="pt-BR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lnSpc>
                <a:spcPct val="150000"/>
              </a:lnSpc>
              <a:buBlip>
                <a:blip r:embed="rId2"/>
              </a:buBlip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Tradicionais:</a:t>
            </a:r>
            <a:r>
              <a:rPr lang="pt-BR" alt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Equipamentos 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utilizados a mais de 40 anos e de conhecimento das maiorias das empresas de saneamento. Ex.: Hastes de Escuta e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Geofônes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Mecânicos;</a:t>
            </a:r>
          </a:p>
          <a:p>
            <a:pPr marL="285750" indent="-285750" algn="just">
              <a:lnSpc>
                <a:spcPct val="150000"/>
              </a:lnSpc>
              <a:buBlip>
                <a:blip r:embed="rId2"/>
              </a:buBlip>
              <a:defRPr/>
            </a:pPr>
            <a:endParaRPr lang="pt-BR" altLang="pt-BR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lnSpc>
                <a:spcPct val="150000"/>
              </a:lnSpc>
              <a:buBlip>
                <a:blip r:embed="rId2"/>
              </a:buBlip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Modernos: </a:t>
            </a:r>
            <a:r>
              <a:rPr lang="pt-BR" alt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mais sofisticados, bem difundidos no meio técnico, mas de custo mais elevado. Ex.: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Geofônes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Eletrônicos, Correlacionadores de Ruídos e </a:t>
            </a:r>
            <a:r>
              <a:rPr lang="pt-BR" altLang="pt-BR" sz="14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Loggers</a:t>
            </a:r>
            <a:r>
              <a:rPr lang="pt-BR" altLang="pt-BR" sz="14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Ruídos</a:t>
            </a:r>
            <a:r>
              <a:rPr lang="pt-BR" alt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  <a:endParaRPr lang="pt-BR" altLang="pt-BR" sz="14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210284016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2938" y="3071813"/>
            <a:ext cx="3789362" cy="196001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</p:pic>
      <p:pic>
        <p:nvPicPr>
          <p:cNvPr id="20486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4876" y="3069286"/>
            <a:ext cx="3791017" cy="196254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</p:pic>
      <p:sp>
        <p:nvSpPr>
          <p:cNvPr id="20487" name="CaixaDeTexto 6"/>
          <p:cNvSpPr txBox="1">
            <a:spLocks noChangeArrowheads="1"/>
          </p:cNvSpPr>
          <p:nvPr/>
        </p:nvSpPr>
        <p:spPr bwMode="auto">
          <a:xfrm>
            <a:off x="642938" y="5315744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Haste de escuta mecânica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494333" y="1157410"/>
            <a:ext cx="824786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TRADICIONAIS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9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23200994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sp>
        <p:nvSpPr>
          <p:cNvPr id="21509" name="CaixaDeTexto 6"/>
          <p:cNvSpPr txBox="1">
            <a:spLocks noChangeArrowheads="1"/>
          </p:cNvSpPr>
          <p:nvPr/>
        </p:nvSpPr>
        <p:spPr bwMode="auto">
          <a:xfrm>
            <a:off x="571500" y="5406232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sz="18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Geofône</a:t>
            </a:r>
            <a:r>
              <a:rPr lang="pt-BR" altLang="pt-BR" sz="1800" dirty="0" smtClean="0">
                <a:solidFill>
                  <a:srgbClr val="00206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altLang="pt-BR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Mecânico</a:t>
            </a:r>
          </a:p>
        </p:txBody>
      </p:sp>
      <p:pic>
        <p:nvPicPr>
          <p:cNvPr id="215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66862" y="2920682"/>
            <a:ext cx="3076575" cy="23145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  <a:extLst/>
        </p:spPr>
      </p:pic>
      <p:pic>
        <p:nvPicPr>
          <p:cNvPr id="8194" name="Picture 2" descr="http://upload.wikimedia.org/wikipedia/commons/thumb/c/c5/Geofone_mecanico.jpg/100px-Geofone_mecanic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75274" y="2527300"/>
            <a:ext cx="1571625" cy="276606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aixaDeTexto 9"/>
          <p:cNvSpPr txBox="1">
            <a:spLocks noChangeArrowheads="1"/>
          </p:cNvSpPr>
          <p:nvPr/>
        </p:nvSpPr>
        <p:spPr bwMode="auto">
          <a:xfrm>
            <a:off x="494333" y="1157410"/>
            <a:ext cx="824786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TRADICIONAIS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12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221091163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sp>
        <p:nvSpPr>
          <p:cNvPr id="22533" name="CaixaDeTexto 6"/>
          <p:cNvSpPr txBox="1">
            <a:spLocks noChangeArrowheads="1"/>
          </p:cNvSpPr>
          <p:nvPr/>
        </p:nvSpPr>
        <p:spPr bwMode="auto">
          <a:xfrm>
            <a:off x="533400" y="5145088"/>
            <a:ext cx="81438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Geofône Eletrônico</a:t>
            </a:r>
          </a:p>
        </p:txBody>
      </p:sp>
      <p:sp>
        <p:nvSpPr>
          <p:cNvPr id="8" name="CaixaDeTexto 7"/>
          <p:cNvSpPr txBox="1">
            <a:spLocks noChangeArrowheads="1"/>
          </p:cNvSpPr>
          <p:nvPr/>
        </p:nvSpPr>
        <p:spPr bwMode="auto">
          <a:xfrm>
            <a:off x="765968" y="5880100"/>
            <a:ext cx="775493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just"/>
            <a:r>
              <a:rPr lang="pt-BR" altLang="pt-BR" sz="16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OBS: As </a:t>
            </a:r>
            <a:r>
              <a:rPr lang="pt-BR" alt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principais características de um </a:t>
            </a:r>
            <a:r>
              <a:rPr lang="pt-BR" altLang="pt-BR" sz="16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geofône</a:t>
            </a:r>
            <a:r>
              <a:rPr lang="pt-BR" altLang="pt-BR" sz="16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eletrônico seriam a amplificação da eletrônica, filtros e faixa de frequência.</a:t>
            </a:r>
          </a:p>
        </p:txBody>
      </p:sp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494333" y="1157410"/>
            <a:ext cx="824786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MODERNOS</a:t>
            </a:r>
          </a:p>
        </p:txBody>
      </p:sp>
      <p:pic>
        <p:nvPicPr>
          <p:cNvPr id="10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5019" y="2400031"/>
            <a:ext cx="3856367" cy="2502170"/>
          </a:xfrm>
          <a:prstGeom prst="rect">
            <a:avLst/>
          </a:prstGeom>
        </p:spPr>
      </p:pic>
      <p:pic>
        <p:nvPicPr>
          <p:cNvPr id="14" name="Picture 3" descr="C:\Users\roger.ironmonger\Pictures\Products\Mikron3\Mikron3\Mikron3 Application 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56444" y="2254529"/>
            <a:ext cx="1895255" cy="28891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6294045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sp>
        <p:nvSpPr>
          <p:cNvPr id="23557" name="CaixaDeTexto 6"/>
          <p:cNvSpPr txBox="1">
            <a:spLocks noChangeArrowheads="1"/>
          </p:cNvSpPr>
          <p:nvPr/>
        </p:nvSpPr>
        <p:spPr bwMode="auto">
          <a:xfrm>
            <a:off x="1587818" y="5500688"/>
            <a:ext cx="6158829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sz="1800" dirty="0" err="1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Dataloggers</a:t>
            </a:r>
            <a:r>
              <a:rPr lang="pt-BR" altLang="pt-BR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Ruído </a:t>
            </a: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2" cstate="print">
            <a:extLst/>
          </a:blip>
          <a:stretch>
            <a:fillRect/>
          </a:stretch>
        </p:blipFill>
        <p:spPr>
          <a:xfrm>
            <a:off x="2784802" y="2782662"/>
            <a:ext cx="4961845" cy="2646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Picture 2"/>
          <p:cNvPicPr>
            <a:picLocks noChangeAspect="1"/>
          </p:cNvPicPr>
          <p:nvPr/>
        </p:nvPicPr>
        <p:blipFill>
          <a:blip r:embed="rId3" cstate="print">
            <a:extLst/>
          </a:blip>
          <a:stretch>
            <a:fillRect/>
          </a:stretch>
        </p:blipFill>
        <p:spPr>
          <a:xfrm>
            <a:off x="1587818" y="2879470"/>
            <a:ext cx="3498117" cy="2323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1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12" name="CaixaDeTexto 11"/>
          <p:cNvSpPr txBox="1">
            <a:spLocks noChangeArrowheads="1"/>
          </p:cNvSpPr>
          <p:nvPr/>
        </p:nvSpPr>
        <p:spPr bwMode="auto">
          <a:xfrm>
            <a:off x="494333" y="1157410"/>
            <a:ext cx="824786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MODERNOS</a:t>
            </a:r>
          </a:p>
        </p:txBody>
      </p:sp>
      <p:pic>
        <p:nvPicPr>
          <p:cNvPr id="13" name="Imagem 5" descr="ISOIL LAMON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464319137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pic>
        <p:nvPicPr>
          <p:cNvPr id="24584" name="Picture 2" descr="C:\Documents and Settings\Rogerironmonger\My Documents\My Pictures\Products\New Yellow Cases\Enigm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8100" y="2547939"/>
            <a:ext cx="1975430" cy="1617661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4585" name="Picture 4" descr="0504001 20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>
          <a:xfrm>
            <a:off x="6101357" y="2547939"/>
            <a:ext cx="1147342" cy="1617661"/>
          </a:xfrm>
          <a:ln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24587" name="Picture 4" descr="Primayer Eureka3 (A)(Trans)LR.tif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82749" y="2547939"/>
            <a:ext cx="1778045" cy="161766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15" name="CaixaDeTexto 14"/>
          <p:cNvSpPr txBox="1">
            <a:spLocks noChangeArrowheads="1"/>
          </p:cNvSpPr>
          <p:nvPr/>
        </p:nvSpPr>
        <p:spPr bwMode="auto">
          <a:xfrm>
            <a:off x="494333" y="1157410"/>
            <a:ext cx="824786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MODERNOS</a:t>
            </a:r>
          </a:p>
        </p:txBody>
      </p:sp>
      <p:graphicFrame>
        <p:nvGraphicFramePr>
          <p:cNvPr id="3" name="Objeto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xmlns="" val="2432723056"/>
              </p:ext>
            </p:extLst>
          </p:nvPr>
        </p:nvGraphicFramePr>
        <p:xfrm>
          <a:off x="1081088" y="4345019"/>
          <a:ext cx="6818312" cy="1758007"/>
        </p:xfrm>
        <a:graphic>
          <a:graphicData uri="http://schemas.openxmlformats.org/presentationml/2006/ole">
            <p:oleObj spid="_x0000_s13353" name="Image" r:id="rId6" imgW="10000706" imgH="2579598" progId="">
              <p:embed/>
            </p:oleObj>
          </a:graphicData>
        </a:graphic>
      </p:graphicFrame>
      <p:sp>
        <p:nvSpPr>
          <p:cNvPr id="17" name="CaixaDeTexto 6"/>
          <p:cNvSpPr txBox="1">
            <a:spLocks noChangeArrowheads="1"/>
          </p:cNvSpPr>
          <p:nvPr/>
        </p:nvSpPr>
        <p:spPr bwMode="auto">
          <a:xfrm>
            <a:off x="1079500" y="6237288"/>
            <a:ext cx="6858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/>
            <a:r>
              <a:rPr lang="pt-BR" altLang="pt-BR" sz="180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Correlacionadores de Ruído</a:t>
            </a:r>
          </a:p>
        </p:txBody>
      </p:sp>
      <p:pic>
        <p:nvPicPr>
          <p:cNvPr id="11" name="Imagem 5" descr="ISOIL LAMON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1842273312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Espaço Reservado para Texto 8"/>
          <p:cNvSpPr>
            <a:spLocks noGrp="1"/>
          </p:cNvSpPr>
          <p:nvPr>
            <p:ph type="body" sz="half" idx="1"/>
          </p:nvPr>
        </p:nvSpPr>
        <p:spPr>
          <a:xfrm>
            <a:off x="357188" y="6267450"/>
            <a:ext cx="3810000" cy="304800"/>
          </a:xfrm>
        </p:spPr>
        <p:txBody>
          <a:bodyPr/>
          <a:lstStyle/>
          <a:p>
            <a:pPr>
              <a:buFontTx/>
              <a:buNone/>
              <a:defRPr/>
            </a:pPr>
            <a:endParaRPr lang="pt-BR" sz="1400" dirty="0" smtClean="0">
              <a:solidFill>
                <a:schemeClr val="accent6"/>
              </a:solidFill>
            </a:endParaRPr>
          </a:p>
          <a:p>
            <a:pPr>
              <a:defRPr/>
            </a:pPr>
            <a:endParaRPr lang="pt-BR" sz="1400" dirty="0">
              <a:solidFill>
                <a:schemeClr val="accent6"/>
              </a:solidFill>
            </a:endParaRPr>
          </a:p>
        </p:txBody>
      </p:sp>
      <p:pic>
        <p:nvPicPr>
          <p:cNvPr id="7" name="Picture 10" descr="FPID210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285992"/>
            <a:ext cx="3200400" cy="457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11" descr="M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985016">
            <a:off x="269678" y="3426034"/>
            <a:ext cx="2438400" cy="1377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0" name="Picture 12" descr="TW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14500" y="5357813"/>
            <a:ext cx="2176463" cy="108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2" name="Imagem 11" descr="TW-82_reduzid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57500" y="3143250"/>
            <a:ext cx="3333750" cy="1914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560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29500" y="5286375"/>
            <a:ext cx="1357313" cy="1357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pic>
        <p:nvPicPr>
          <p:cNvPr id="25609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43688" y="2428875"/>
            <a:ext cx="2095500" cy="279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12700" cap="sq">
                <a:solidFill>
                  <a:srgbClr val="000000"/>
                </a:solidFill>
                <a:miter lim="800000"/>
                <a:headEnd type="none" w="sm" len="sm"/>
                <a:tailEnd type="none" w="sm" len="sm"/>
              </a14:hiddenLine>
            </a:ext>
          </a:extLst>
        </p:spPr>
      </p:pic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sp>
        <p:nvSpPr>
          <p:cNvPr id="14" name="CaixaDeTexto 13"/>
          <p:cNvSpPr txBox="1">
            <a:spLocks noChangeArrowheads="1"/>
          </p:cNvSpPr>
          <p:nvPr/>
        </p:nvSpPr>
        <p:spPr bwMode="auto">
          <a:xfrm>
            <a:off x="494333" y="1157410"/>
            <a:ext cx="8247860" cy="1061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numCol="1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</a:t>
            </a:r>
            <a:r>
              <a:rPr lang="pt-BR" altLang="pt-BR" sz="1400" b="1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ACÚSTICOS PARA PESQUISA DE VAZAMENTOS NÃO </a:t>
            </a: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VISÍVEIS</a:t>
            </a:r>
          </a:p>
          <a:p>
            <a:pPr algn="just">
              <a:lnSpc>
                <a:spcPct val="150000"/>
              </a:lnSpc>
              <a:defRPr/>
            </a:pPr>
            <a:endParaRPr lang="pt-BR" alt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lnSpc>
                <a:spcPct val="150000"/>
              </a:lnSpc>
              <a:defRPr/>
            </a:pPr>
            <a:r>
              <a:rPr lang="pt-BR" alt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COMPLEMENTARES</a:t>
            </a:r>
          </a:p>
        </p:txBody>
      </p:sp>
      <p:pic>
        <p:nvPicPr>
          <p:cNvPr id="15" name="Imagem 5" descr="ISOIL LAMON.jp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44500" y="1308100"/>
            <a:ext cx="840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PRODUTOS, em parceria com a PRIMAYER e FISHER, traz para o mercado nacional o que há de mais moderno em termos de tecnologia no combate às Perdas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6100" y="2006600"/>
            <a:ext cx="840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Geofônes</a:t>
            </a:r>
            <a:r>
              <a:rPr lang="pt-BR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Eletrônicos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14" descr="XLT30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9218" y="3044829"/>
            <a:ext cx="2667000" cy="183197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5176" y="3013072"/>
            <a:ext cx="2924197" cy="1897340"/>
          </a:xfrm>
          <a:prstGeom prst="rect">
            <a:avLst/>
          </a:prstGeom>
        </p:spPr>
      </p:pic>
      <p:sp>
        <p:nvSpPr>
          <p:cNvPr id="10" name="CaixaDeTexto 9"/>
          <p:cNvSpPr txBox="1"/>
          <p:nvPr/>
        </p:nvSpPr>
        <p:spPr>
          <a:xfrm>
            <a:off x="1384300" y="5067300"/>
            <a:ext cx="15524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XLT-30 / XLT17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CaixaDeTexto 10"/>
          <p:cNvSpPr txBox="1"/>
          <p:nvPr/>
        </p:nvSpPr>
        <p:spPr>
          <a:xfrm>
            <a:off x="5575300" y="5003800"/>
            <a:ext cx="90441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Mikron3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44500" y="1308100"/>
            <a:ext cx="840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PRODUTOS, em parceria com a PRIMAYER e FISHER, traz para o mercado nacional o que há de mais moderno em termos de tecnologia no combate às Perdas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6100" y="2006600"/>
            <a:ext cx="840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Dataloggers</a:t>
            </a:r>
            <a:r>
              <a:rPr lang="pt-BR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Ruído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0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5852" y="4752980"/>
            <a:ext cx="543594" cy="1081949"/>
          </a:xfrm>
          <a:prstGeom prst="rect">
            <a:avLst/>
          </a:prstGeom>
        </p:spPr>
      </p:pic>
      <p:pic>
        <p:nvPicPr>
          <p:cNvPr id="11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00232" y="4324352"/>
            <a:ext cx="603128" cy="1428912"/>
          </a:xfrm>
          <a:prstGeom prst="rect">
            <a:avLst/>
          </a:prstGeom>
        </p:spPr>
      </p:pic>
      <p:pic>
        <p:nvPicPr>
          <p:cNvPr id="12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00" y="3181344"/>
            <a:ext cx="1141579" cy="1334899"/>
          </a:xfrm>
          <a:prstGeom prst="rect">
            <a:avLst/>
          </a:prstGeom>
        </p:spPr>
      </p:pic>
      <p:pic>
        <p:nvPicPr>
          <p:cNvPr id="14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96435" y="2535006"/>
            <a:ext cx="4961845" cy="26466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5" name="Picture 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699451" y="2631814"/>
            <a:ext cx="3498117" cy="232337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6" name="CaixaDeTexto 15"/>
          <p:cNvSpPr txBox="1"/>
          <p:nvPr/>
        </p:nvSpPr>
        <p:spPr>
          <a:xfrm>
            <a:off x="1295400" y="5880100"/>
            <a:ext cx="112562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PHOCUS 3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44500" y="1308100"/>
            <a:ext cx="840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PRODUTOS, em parceria com a PRIMAYER e FISHER, traz para o mercado nacional o que há de mais moderno em termos de tecnologia no combate às Perdas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6100" y="2006600"/>
            <a:ext cx="840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err="1" smtClean="0">
                <a:latin typeface="Verdana" pitchFamily="34" charset="0"/>
                <a:ea typeface="Verdana" pitchFamily="34" charset="0"/>
                <a:cs typeface="Verdana" pitchFamily="34" charset="0"/>
              </a:rPr>
              <a:t>Correlacionador</a:t>
            </a:r>
            <a:r>
              <a:rPr lang="pt-BR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 de Ruído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6" name="Picture 2" descr="C:\Documents and Settings\Rogerironmonger\My Documents\My Pictures\Products\New Yellow Cases\Enigm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8028" y="2805102"/>
            <a:ext cx="2857520" cy="2340210"/>
          </a:xfrm>
          <a:prstGeom prst="rect">
            <a:avLst/>
          </a:prstGeom>
          <a:noFill/>
          <a:ln w="3175">
            <a:solidFill>
              <a:schemeClr val="bg1"/>
            </a:solidFill>
            <a:miter lim="800000"/>
            <a:headEnd/>
            <a:tailEnd/>
          </a:ln>
        </p:spPr>
      </p:pic>
      <p:pic>
        <p:nvPicPr>
          <p:cNvPr id="18" name="Picture 4" descr="Primayer Eureka3 (A)(Trans)LR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04407" y="2806688"/>
            <a:ext cx="3752193" cy="3414236"/>
          </a:xfrm>
          <a:prstGeom prst="rect">
            <a:avLst/>
          </a:prstGeom>
        </p:spPr>
      </p:pic>
      <p:sp>
        <p:nvSpPr>
          <p:cNvPr id="19" name="CaixaDeTexto 18"/>
          <p:cNvSpPr txBox="1"/>
          <p:nvPr/>
        </p:nvSpPr>
        <p:spPr>
          <a:xfrm>
            <a:off x="1397000" y="5410200"/>
            <a:ext cx="92204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ENIGMA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0" name="CaixaDeTexto 19"/>
          <p:cNvSpPr txBox="1"/>
          <p:nvPr/>
        </p:nvSpPr>
        <p:spPr>
          <a:xfrm>
            <a:off x="6159500" y="6235700"/>
            <a:ext cx="109356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EUREKA 3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44500" y="1308100"/>
            <a:ext cx="840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PRODUTOS, em parceria com a PRIMAYER e FISHER, traz para o mercado nacional o que há de mais moderno em termos de tecnologia no combate às Perdas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6100" y="2006600"/>
            <a:ext cx="840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Kit Avançado de Pesquisa de Vazamento – EUREKA3+MIKRON3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8" name="Picture 4" descr="Primayer Eureka3 (A)(Trans)LR.t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6107" y="2768588"/>
            <a:ext cx="3752193" cy="3414236"/>
          </a:xfrm>
          <a:prstGeom prst="rect">
            <a:avLst/>
          </a:prstGeom>
        </p:spPr>
      </p:pic>
      <p:pic>
        <p:nvPicPr>
          <p:cNvPr id="9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00740" y="2819130"/>
            <a:ext cx="4843260" cy="3142507"/>
          </a:xfrm>
          <a:prstGeom prst="rect">
            <a:avLst/>
          </a:prstGeom>
        </p:spPr>
      </p:pic>
      <p:pic>
        <p:nvPicPr>
          <p:cNvPr id="10" name="Picture 4" descr="Eureka3 Logo + Outline.t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35654" y="6133981"/>
            <a:ext cx="1379046" cy="550996"/>
          </a:xfrm>
          <a:prstGeom prst="rect">
            <a:avLst/>
          </a:prstGeom>
        </p:spPr>
      </p:pic>
      <p:pic>
        <p:nvPicPr>
          <p:cNvPr id="11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7942" y="6128566"/>
            <a:ext cx="1269842" cy="500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DETECÇÃO ACÚSTICA DE VAZAMENTO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CaixaDeTexto 4"/>
          <p:cNvSpPr txBox="1"/>
          <p:nvPr/>
        </p:nvSpPr>
        <p:spPr>
          <a:xfrm>
            <a:off x="444500" y="1308100"/>
            <a:ext cx="8407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A LAMON PRODUTOS, em parceria com a PRIMAYER e FISHER, traz para o mercado nacional o que há de mais moderno em termos de tecnologia no combate às Perdas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546100" y="2006600"/>
            <a:ext cx="840740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b="1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Detectores de Massa Metálica e Detectores de Tubulação e Cabos </a:t>
            </a:r>
            <a:endParaRPr lang="pt-BR" sz="1400" b="1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pic>
        <p:nvPicPr>
          <p:cNvPr id="15" name="Picture 11" descr="M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17985016">
            <a:off x="250658" y="3349833"/>
            <a:ext cx="2438400" cy="1377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6" name="Picture 12" descr="TW6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44800" y="3732213"/>
            <a:ext cx="2176463" cy="10858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m 19" descr="TW-82_reduzido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3400" y="3422650"/>
            <a:ext cx="3333750" cy="19145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4" name="CaixaDeTexto 23"/>
          <p:cNvSpPr txBox="1"/>
          <p:nvPr/>
        </p:nvSpPr>
        <p:spPr>
          <a:xfrm>
            <a:off x="647700" y="5537200"/>
            <a:ext cx="644728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M-97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5" name="CaixaDeTexto 24"/>
          <p:cNvSpPr txBox="1"/>
          <p:nvPr/>
        </p:nvSpPr>
        <p:spPr>
          <a:xfrm>
            <a:off x="3467100" y="5245100"/>
            <a:ext cx="66441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TW-6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26" name="CaixaDeTexto 25"/>
          <p:cNvSpPr txBox="1"/>
          <p:nvPr/>
        </p:nvSpPr>
        <p:spPr>
          <a:xfrm>
            <a:off x="6946900" y="5626100"/>
            <a:ext cx="77822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400" dirty="0" smtClean="0">
                <a:latin typeface="Verdana" pitchFamily="34" charset="0"/>
                <a:ea typeface="Verdana" pitchFamily="34" charset="0"/>
                <a:cs typeface="Verdana" pitchFamily="34" charset="0"/>
              </a:rPr>
              <a:t>TW-82</a:t>
            </a:r>
            <a:endParaRPr lang="pt-BR" sz="1400" dirty="0"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1270801"/>
      </p:ext>
    </p:extLst>
  </p:cSld>
  <p:clrMapOvr>
    <a:masterClrMapping/>
  </p:clrMapOvr>
  <p:transition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>
          <a:xfrm>
            <a:off x="1617737" y="1177290"/>
            <a:ext cx="5445819" cy="687388"/>
          </a:xfrm>
          <a:prstGeom prst="rect">
            <a:avLst/>
          </a:prstGeom>
        </p:spPr>
        <p:txBody>
          <a:bodyPr vert="horz" anchor="ctr">
            <a:no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2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Considerações finais</a:t>
            </a:r>
            <a:endParaRPr lang="pt-BR" sz="2800" b="1" dirty="0">
              <a:solidFill>
                <a:srgbClr val="005079"/>
              </a:solidFill>
              <a:effectLst/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8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m 70" descr="P101006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artisticPencilSketch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457909" y="4494461"/>
            <a:ext cx="2880000" cy="1980000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Imagem 9" descr="DSC01092.JPG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artisticPaintStrokes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54192" y="2245888"/>
            <a:ext cx="2880000" cy="2160000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1" name="Imagem 10" descr="DSC01095.JPG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artisticCement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3418686" y="4325347"/>
            <a:ext cx="2982530" cy="2160000"/>
          </a:xfrm>
          <a:prstGeom prst="rect">
            <a:avLst/>
          </a:prstGeom>
          <a:ln w="952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artisticPaintStrokes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r="30223"/>
          <a:stretch/>
        </p:blipFill>
        <p:spPr bwMode="auto">
          <a:xfrm>
            <a:off x="6501688" y="2235002"/>
            <a:ext cx="2174768" cy="4271877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3" name="Picture 5" descr="http://3.bp.blogspot.com/-UFrJs5igC8w/UUmfgkDi9_I/AAAAAAAAe2o/-R4RnPWmVaA/s400/DESPERDICIO+DE+AGUA.jpg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artisticPencilGrayscale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8686" y="2245888"/>
            <a:ext cx="2982529" cy="1980000"/>
          </a:xfrm>
          <a:prstGeom prst="rect">
            <a:avLst/>
          </a:prstGeom>
          <a:ln w="3175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10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="" xmlns:a14="http://schemas.microsoft.com/office/drawing/2010/main">
                  <a14:imgLayer r:embed="">
                    <a14:imgEffect>
                      <a14:backgroundRemoval t="0" b="99174" l="683" r="1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6664" y="2533421"/>
            <a:ext cx="5581650" cy="3457575"/>
          </a:xfrm>
          <a:prstGeom prst="rect">
            <a:avLst/>
          </a:prstGeom>
          <a:noFill/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02973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28623" y="1230935"/>
            <a:ext cx="8364999" cy="55861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CHECKLIST DE PROCEDIMENTO DE CONTROLE DE PERDAS DE ÁGUA</a:t>
            </a:r>
            <a:endParaRPr 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defRPr/>
            </a:pPr>
            <a:endParaRPr lang="pt-BR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just">
              <a:lnSpc>
                <a:spcPct val="150000"/>
              </a:lnSpc>
              <a:buBlip>
                <a:blip r:embed="rId2"/>
              </a:buBlip>
              <a:defRPr/>
            </a:pPr>
            <a:r>
              <a:rPr 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PERDAS REAIS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Controle ativo dos vazamentos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Equipamentos (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geofones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correlacionadores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loggers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de ruído);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Planejamento de Pesquisa (FP).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Reparo dos vazamentos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Melhoria da condição de infraestrutura</a:t>
            </a:r>
            <a:endParaRPr lang="pt-BR" sz="1400" u="sng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Troca de redes antigas;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Camadas de proteção.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Controle de Pressão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Uso de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VRP’s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;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Setorização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/ </a:t>
            </a:r>
            <a:r>
              <a:rPr lang="pt-BR" sz="1400" dirty="0" err="1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Macromedição</a:t>
            </a: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Controle de </a:t>
            </a:r>
            <a:r>
              <a:rPr lang="pt-BR" sz="1400" u="sng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extravasamentos </a:t>
            </a:r>
            <a:r>
              <a:rPr lang="pt-BR" sz="1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reservatórios</a:t>
            </a:r>
          </a:p>
          <a:p>
            <a:pPr marL="1200150" lvl="2" indent="-285750" algn="just">
              <a:lnSpc>
                <a:spcPct val="150000"/>
              </a:lnSpc>
              <a:buFont typeface="Wingdings" panose="05000000000000000000" pitchFamily="2" charset="2"/>
              <a:buChar char="ü"/>
              <a:defRPr/>
            </a:pPr>
            <a:r>
              <a:rPr lang="pt-BR" sz="14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Telemetria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Melhoria na qualidade dos materiais</a:t>
            </a:r>
          </a:p>
          <a:p>
            <a:pPr marL="742950" lvl="1" indent="-285750" algn="just">
              <a:lnSpc>
                <a:spcPct val="150000"/>
              </a:lnSpc>
              <a:buFont typeface="Wingdings" panose="05000000000000000000" pitchFamily="2" charset="2"/>
              <a:buChar char="§"/>
              <a:defRPr/>
            </a:pPr>
            <a:r>
              <a:rPr lang="pt-BR" sz="1400" u="sng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Melhoria da qualidade da mão-de-obra e execução de serviços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Considerações finais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46409629"/>
      </p:ext>
    </p:extLst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tângulo 5"/>
          <p:cNvSpPr/>
          <p:nvPr/>
        </p:nvSpPr>
        <p:spPr>
          <a:xfrm>
            <a:off x="428623" y="1230935"/>
            <a:ext cx="8364999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pt-BR" sz="1400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SITUAÇÃO IDEAL NO COMBATE AS PERDAS</a:t>
            </a:r>
            <a:endParaRPr lang="pt-BR" sz="1400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just">
              <a:defRPr/>
            </a:pPr>
            <a:endParaRPr lang="pt-BR" sz="1400" dirty="0" smtClean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494333" y="285750"/>
            <a:ext cx="5445819" cy="687388"/>
          </a:xfrm>
          <a:prstGeom prst="rect">
            <a:avLst/>
          </a:prstGeom>
        </p:spPr>
        <p:txBody>
          <a:bodyPr vert="horz" anchor="ctr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pt-BR" sz="1800" b="1" dirty="0" smtClean="0">
                <a:solidFill>
                  <a:srgbClr val="005079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Considerações finais</a:t>
            </a:r>
          </a:p>
        </p:txBody>
      </p:sp>
      <p:pic>
        <p:nvPicPr>
          <p:cNvPr id="7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m 4" descr="Arranjo DMC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65" y="1790700"/>
            <a:ext cx="8892811" cy="4660900"/>
          </a:xfrm>
          <a:prstGeom prst="rect">
            <a:avLst/>
          </a:prstGeom>
        </p:spPr>
      </p:pic>
      <p:pic>
        <p:nvPicPr>
          <p:cNvPr id="10" name="Picture 4" descr="ML2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38625" y="2538413"/>
            <a:ext cx="291866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 descr="ML2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2025" y="2716213"/>
            <a:ext cx="291866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ML2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92725" y="2754313"/>
            <a:ext cx="291866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5" descr="MS3800 (con maniglie)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24139" y="1963738"/>
            <a:ext cx="373062" cy="55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508118" y="45767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711318" y="48561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78018" y="51609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14518" y="43227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092318" y="44751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95518" y="49450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778118" y="46910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84418" y="41830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460618" y="51609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98818" y="3484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3018" y="40687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24318" y="3865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90918" y="3230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565518" y="37766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705218" y="35099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70318" y="3103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9718" y="32686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05318" y="35226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10118" y="40052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89418" y="42973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365618" y="37512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8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96018" y="35226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16618" y="38274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96018" y="3865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99218" y="32305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2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067418" y="32178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3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661018" y="33702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4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18118" y="31162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518018" y="29257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24418" y="29638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" name="Picture 5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797418" y="3167077"/>
            <a:ext cx="206709" cy="4905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Imagem 47" descr="Mikron3 Application 1_.jp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7044" y="3900424"/>
            <a:ext cx="1337056" cy="2041966"/>
          </a:xfrm>
          <a:prstGeom prst="rect">
            <a:avLst/>
          </a:prstGeom>
        </p:spPr>
      </p:pic>
      <p:pic>
        <p:nvPicPr>
          <p:cNvPr id="49" name="Imagem 48" descr="Diagrams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5117592" y="5092192"/>
            <a:ext cx="1829465" cy="1283208"/>
          </a:xfrm>
          <a:prstGeom prst="rect">
            <a:avLst/>
          </a:prstGeom>
        </p:spPr>
      </p:pic>
      <p:pic>
        <p:nvPicPr>
          <p:cNvPr id="50" name="Picture 6" descr="dominates data"/>
          <p:cNvPicPr>
            <a:picLocks noChangeAspect="1" noChangeArrowheads="1"/>
          </p:cNvPicPr>
          <p:nvPr/>
        </p:nvPicPr>
        <p:blipFill>
          <a:blip r:embed="rId9" cstate="print"/>
          <a:srcRect l="2522" t="1082" r="8350" b="7196"/>
          <a:stretch>
            <a:fillRect/>
          </a:stretch>
        </p:blipFill>
        <p:spPr bwMode="auto">
          <a:xfrm>
            <a:off x="354487" y="3644900"/>
            <a:ext cx="940913" cy="91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" name="Picture 6" descr="dominates data"/>
          <p:cNvPicPr>
            <a:picLocks noChangeAspect="1" noChangeArrowheads="1"/>
          </p:cNvPicPr>
          <p:nvPr/>
        </p:nvPicPr>
        <p:blipFill>
          <a:blip r:embed="rId9" cstate="print"/>
          <a:srcRect l="2522" t="1082" r="8350" b="7196"/>
          <a:stretch>
            <a:fillRect/>
          </a:stretch>
        </p:blipFill>
        <p:spPr bwMode="auto">
          <a:xfrm>
            <a:off x="1040287" y="3352800"/>
            <a:ext cx="940913" cy="919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" name="Picture 4" descr="ML250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97225" y="2982913"/>
            <a:ext cx="291866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" name="Picture 2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21301" y="1200151"/>
            <a:ext cx="1701799" cy="106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464096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8" fill="hold">
                      <p:stCondLst>
                        <p:cond delay="indefinite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2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4000" dirty="0" smtClean="0"/>
              <a:t>                        </a:t>
            </a:r>
          </a:p>
        </p:txBody>
      </p:sp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CaixaDeTexto 20"/>
          <p:cNvSpPr txBox="1">
            <a:spLocks noChangeArrowheads="1"/>
          </p:cNvSpPr>
          <p:nvPr/>
        </p:nvSpPr>
        <p:spPr bwMode="auto">
          <a:xfrm>
            <a:off x="0" y="2838450"/>
            <a:ext cx="91440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i="1" dirty="0">
                <a:solidFill>
                  <a:schemeClr val="tx2"/>
                </a:solidFill>
              </a:rPr>
              <a:t>“Jamais devemos medir por medir e tão pouco estimar, uma vez que erros nessas medições ou estimativas acarretará sempre em tomadas de decisões equivocadas podendo causar prejuízos imensuráveis.”</a:t>
            </a:r>
          </a:p>
          <a:p>
            <a:pPr algn="r"/>
            <a:r>
              <a:rPr lang="pt-BR" i="1" dirty="0">
                <a:solidFill>
                  <a:schemeClr val="tx2"/>
                </a:solidFill>
              </a:rPr>
              <a:t>		     </a:t>
            </a:r>
            <a:endParaRPr lang="pt-BR" i="1" dirty="0" smtClean="0">
              <a:solidFill>
                <a:schemeClr val="tx2"/>
              </a:solidFill>
            </a:endParaRPr>
          </a:p>
          <a:p>
            <a:pPr algn="r"/>
            <a:endParaRPr lang="pt-BR" i="1" dirty="0" smtClean="0">
              <a:solidFill>
                <a:schemeClr val="tx2"/>
              </a:solidFill>
            </a:endParaRPr>
          </a:p>
          <a:p>
            <a:pPr algn="r"/>
            <a:r>
              <a:rPr lang="pt-BR" i="1" dirty="0" smtClean="0">
                <a:solidFill>
                  <a:schemeClr val="tx2"/>
                </a:solidFill>
              </a:rPr>
              <a:t>  </a:t>
            </a:r>
            <a:r>
              <a:rPr lang="pt-BR" i="1" dirty="0">
                <a:solidFill>
                  <a:schemeClr val="tx2"/>
                </a:solidFill>
              </a:rPr>
              <a:t>Eng. Gustavo Lamon</a:t>
            </a:r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8" name="CaixaDeTexto 20"/>
          <p:cNvSpPr txBox="1">
            <a:spLocks noChangeArrowheads="1"/>
          </p:cNvSpPr>
          <p:nvPr/>
        </p:nvSpPr>
        <p:spPr bwMode="auto">
          <a:xfrm>
            <a:off x="0" y="1306513"/>
            <a:ext cx="8848725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pt-BR" i="1" dirty="0">
                <a:solidFill>
                  <a:schemeClr val="tx2"/>
                </a:solidFill>
              </a:rPr>
              <a:t>“A técnica é o esforço para poupar esforços”</a:t>
            </a:r>
          </a:p>
          <a:p>
            <a:pPr algn="r"/>
            <a:endParaRPr lang="pt-BR" i="1" dirty="0">
              <a:solidFill>
                <a:schemeClr val="tx2"/>
              </a:solidFill>
            </a:endParaRPr>
          </a:p>
          <a:p>
            <a:pPr algn="r"/>
            <a:r>
              <a:rPr lang="pt-BR" i="1" dirty="0">
                <a:solidFill>
                  <a:schemeClr val="tx2"/>
                </a:solidFill>
              </a:rPr>
              <a:t>Ortega Y </a:t>
            </a:r>
            <a:r>
              <a:rPr lang="pt-BR" i="1" dirty="0" err="1">
                <a:solidFill>
                  <a:schemeClr val="tx2"/>
                </a:solidFill>
              </a:rPr>
              <a:t>Gasset</a:t>
            </a:r>
            <a:endParaRPr lang="pt-BR" i="1" dirty="0">
              <a:solidFill>
                <a:schemeClr val="tx2"/>
              </a:solidFill>
            </a:endParaRPr>
          </a:p>
          <a:p>
            <a:pPr algn="r"/>
            <a:endParaRPr lang="pt-BR" dirty="0">
              <a:solidFill>
                <a:schemeClr val="tx2"/>
              </a:solidFill>
            </a:endParaRPr>
          </a:p>
        </p:txBody>
      </p:sp>
      <p:sp>
        <p:nvSpPr>
          <p:cNvPr id="6" name="CaixaDeTexto 20"/>
          <p:cNvSpPr txBox="1">
            <a:spLocks noChangeArrowheads="1"/>
          </p:cNvSpPr>
          <p:nvPr/>
        </p:nvSpPr>
        <p:spPr bwMode="auto">
          <a:xfrm>
            <a:off x="0" y="4697413"/>
            <a:ext cx="9144000" cy="1477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pt-BR" i="1" dirty="0" smtClean="0">
                <a:solidFill>
                  <a:schemeClr val="tx2"/>
                </a:solidFill>
              </a:rPr>
              <a:t>“Custo, é todo o investimento que não traz resultado.</a:t>
            </a:r>
          </a:p>
          <a:p>
            <a:pPr algn="just"/>
            <a:r>
              <a:rPr lang="pt-BR" i="1" dirty="0" smtClean="0">
                <a:solidFill>
                  <a:schemeClr val="tx2"/>
                </a:solidFill>
              </a:rPr>
              <a:t>Investimento, é todo custo que traz resultado”.</a:t>
            </a:r>
            <a:endParaRPr lang="pt-BR" i="1" dirty="0">
              <a:solidFill>
                <a:schemeClr val="tx2"/>
              </a:solidFill>
            </a:endParaRPr>
          </a:p>
          <a:p>
            <a:pPr algn="r"/>
            <a:endParaRPr lang="pt-BR" i="1" dirty="0">
              <a:solidFill>
                <a:schemeClr val="tx2"/>
              </a:solidFill>
            </a:endParaRPr>
          </a:p>
          <a:p>
            <a:pPr algn="r"/>
            <a:r>
              <a:rPr lang="pt-BR" i="1" dirty="0" smtClean="0">
                <a:solidFill>
                  <a:schemeClr val="tx2"/>
                </a:solidFill>
              </a:rPr>
              <a:t>Eng. Gustavo Lamon</a:t>
            </a:r>
            <a:endParaRPr lang="pt-BR" i="1" dirty="0">
              <a:solidFill>
                <a:schemeClr val="tx2"/>
              </a:solidFill>
            </a:endParaRPr>
          </a:p>
          <a:p>
            <a:pPr algn="r"/>
            <a:r>
              <a:rPr lang="pt-BR" dirty="0" smtClean="0">
                <a:solidFill>
                  <a:schemeClr val="tx2"/>
                </a:solidFill>
              </a:rPr>
              <a:t>‘</a:t>
            </a:r>
            <a:endParaRPr lang="pt-BR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5937309"/>
      </p:ext>
    </p:extLst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/>
      <p:bldP spid="8" grpId="0" build="allAtOnce"/>
      <p:bldP spid="6" grpId="0" build="allAtOnce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altLang="pt-BR" sz="4000" smtClean="0"/>
              <a:t>                        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95288" y="981075"/>
            <a:ext cx="8497887" cy="4648200"/>
          </a:xfrm>
        </p:spPr>
        <p:txBody>
          <a:bodyPr/>
          <a:lstStyle/>
          <a:p>
            <a:pPr lvl="1">
              <a:lnSpc>
                <a:spcPct val="80000"/>
              </a:lnSpc>
              <a:buFontTx/>
              <a:buNone/>
            </a:pPr>
            <a:endParaRPr lang="pt-BR" altLang="pt-BR" dirty="0" smtClean="0"/>
          </a:p>
          <a:p>
            <a:pPr lvl="1">
              <a:lnSpc>
                <a:spcPct val="80000"/>
              </a:lnSpc>
              <a:buFontTx/>
              <a:buNone/>
            </a:pPr>
            <a:endParaRPr lang="pt-BR" altLang="pt-BR" sz="4000" dirty="0" smtClean="0">
              <a:solidFill>
                <a:schemeClr val="accent2"/>
              </a:solidFill>
              <a:latin typeface="Verdana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pt-BR" altLang="pt-BR" sz="3200" b="1" dirty="0" smtClean="0">
                <a:solidFill>
                  <a:srgbClr val="005079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OBRIGADO PELA ATENÇÃO!</a:t>
            </a:r>
          </a:p>
          <a:p>
            <a:pPr lvl="1" algn="ctr">
              <a:lnSpc>
                <a:spcPct val="80000"/>
              </a:lnSpc>
              <a:buFontTx/>
              <a:buNone/>
            </a:pPr>
            <a:endParaRPr lang="pt-BR" altLang="pt-BR" sz="3200" b="1" dirty="0" smtClean="0">
              <a:solidFill>
                <a:srgbClr val="005079"/>
              </a:solidFill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endParaRPr lang="pt-BR" altLang="pt-BR" sz="2000" b="1" dirty="0" smtClean="0">
              <a:solidFill>
                <a:srgbClr val="005079"/>
              </a:solidFill>
              <a:latin typeface="Verdana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pt-BR" altLang="pt-BR" sz="2000" b="1" dirty="0" smtClean="0">
                <a:solidFill>
                  <a:srgbClr val="005079"/>
                </a:solidFill>
                <a:latin typeface="Verdana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Eng. Gustavo Lamon</a:t>
            </a:r>
            <a:endParaRPr lang="pt-BR" altLang="pt-BR" sz="2000" b="1" dirty="0">
              <a:solidFill>
                <a:srgbClr val="0050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endParaRPr lang="pt-BR" altLang="pt-BR" sz="2000" b="1" dirty="0" smtClean="0">
              <a:solidFill>
                <a:srgbClr val="0050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pt-BR" altLang="pt-BR" sz="2000" b="1" dirty="0" smtClean="0">
                <a:solidFill>
                  <a:srgbClr val="0050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31-3373-1552 / 31-9209-7582</a:t>
            </a:r>
          </a:p>
          <a:p>
            <a:pPr lvl="1" algn="ctr">
              <a:lnSpc>
                <a:spcPct val="80000"/>
              </a:lnSpc>
              <a:buFontTx/>
              <a:buNone/>
            </a:pPr>
            <a:endParaRPr lang="pt-BR" altLang="pt-BR" sz="2000" b="1" dirty="0" smtClean="0">
              <a:solidFill>
                <a:srgbClr val="0050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r>
              <a:rPr lang="pt-BR" altLang="pt-BR" sz="2000" b="1" smtClean="0">
                <a:solidFill>
                  <a:srgbClr val="005079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gustavo@lamon.com.br</a:t>
            </a:r>
            <a:endParaRPr lang="pt-BR" altLang="pt-BR" sz="2000" b="1" dirty="0" smtClean="0">
              <a:solidFill>
                <a:srgbClr val="005079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endParaRPr lang="pt-BR" altLang="pt-BR" sz="1800" dirty="0" smtClean="0">
              <a:solidFill>
                <a:srgbClr val="002060"/>
              </a:solidFill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endParaRPr lang="en-US" altLang="pt-BR" sz="1600" dirty="0" smtClean="0">
              <a:solidFill>
                <a:srgbClr val="002060"/>
              </a:solidFill>
            </a:endParaRPr>
          </a:p>
          <a:p>
            <a:pPr lvl="1" algn="ctr">
              <a:lnSpc>
                <a:spcPct val="80000"/>
              </a:lnSpc>
              <a:buFontTx/>
              <a:buNone/>
            </a:pPr>
            <a:endParaRPr lang="en-US" altLang="pt-BR" sz="1600" dirty="0" smtClean="0">
              <a:solidFill>
                <a:srgbClr val="002060"/>
              </a:solidFill>
            </a:endParaRPr>
          </a:p>
        </p:txBody>
      </p:sp>
      <p:pic>
        <p:nvPicPr>
          <p:cNvPr id="5" name="Imagem 5" descr="ISOIL LAM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93012" y="0"/>
            <a:ext cx="1550988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97281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iagem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ívico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3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4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7799</TotalTime>
  <Words>1535</Words>
  <Application>Microsoft Office PowerPoint</Application>
  <PresentationFormat>Apresentação na tela (4:3)</PresentationFormat>
  <Paragraphs>267</Paragraphs>
  <Slides>49</Slides>
  <Notes>31</Notes>
  <HiddenSlides>1</HiddenSlides>
  <MMClips>0</MMClips>
  <ScaleCrop>false</ScaleCrop>
  <HeadingPairs>
    <vt:vector size="6" baseType="variant">
      <vt:variant>
        <vt:lpstr>Tema</vt:lpstr>
      </vt:variant>
      <vt:variant>
        <vt:i4>1</vt:i4>
      </vt:variant>
      <vt:variant>
        <vt:lpstr>Servidores OLE incorporados</vt:lpstr>
      </vt:variant>
      <vt:variant>
        <vt:i4>2</vt:i4>
      </vt:variant>
      <vt:variant>
        <vt:lpstr>Títulos de slides</vt:lpstr>
      </vt:variant>
      <vt:variant>
        <vt:i4>49</vt:i4>
      </vt:variant>
    </vt:vector>
  </HeadingPairs>
  <TitlesOfParts>
    <vt:vector size="52" baseType="lpstr">
      <vt:lpstr>Viagem</vt:lpstr>
      <vt:lpstr>CorelPhotoPaint.Image.9</vt:lpstr>
      <vt:lpstr>Image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                        </vt:lpstr>
      <vt:lpstr>                       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Éric Vadeboncoeur</dc:creator>
  <cp:lastModifiedBy>Gustavo Lamon</cp:lastModifiedBy>
  <cp:revision>869</cp:revision>
  <cp:lastPrinted>2012-07-02T16:56:40Z</cp:lastPrinted>
  <dcterms:created xsi:type="dcterms:W3CDTF">2008-04-20T22:20:53Z</dcterms:created>
  <dcterms:modified xsi:type="dcterms:W3CDTF">2016-05-18T12:34:25Z</dcterms:modified>
</cp:coreProperties>
</file>