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notesMasterIdLst>
    <p:notesMasterId r:id="rId27"/>
  </p:notesMasterIdLst>
  <p:sldIdLst>
    <p:sldId id="256" r:id="rId3"/>
    <p:sldId id="300" r:id="rId4"/>
    <p:sldId id="292" r:id="rId5"/>
    <p:sldId id="264" r:id="rId6"/>
    <p:sldId id="294" r:id="rId7"/>
    <p:sldId id="315" r:id="rId8"/>
    <p:sldId id="295" r:id="rId9"/>
    <p:sldId id="298" r:id="rId10"/>
    <p:sldId id="301" r:id="rId11"/>
    <p:sldId id="299" r:id="rId12"/>
    <p:sldId id="297" r:id="rId13"/>
    <p:sldId id="304" r:id="rId14"/>
    <p:sldId id="302" r:id="rId15"/>
    <p:sldId id="303" r:id="rId16"/>
    <p:sldId id="308" r:id="rId17"/>
    <p:sldId id="305" r:id="rId18"/>
    <p:sldId id="306" r:id="rId19"/>
    <p:sldId id="307" r:id="rId20"/>
    <p:sldId id="309" r:id="rId21"/>
    <p:sldId id="310" r:id="rId22"/>
    <p:sldId id="311" r:id="rId23"/>
    <p:sldId id="312" r:id="rId24"/>
    <p:sldId id="313" r:id="rId25"/>
    <p:sldId id="314" r:id="rId26"/>
  </p:sldIdLst>
  <p:sldSz cx="9144000" cy="6858000" type="screen4x3"/>
  <p:notesSz cx="6797675" cy="9872663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77BC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99" autoAdjust="0"/>
    <p:restoredTop sz="94660"/>
  </p:normalViewPr>
  <p:slideViewPr>
    <p:cSldViewPr>
      <p:cViewPr>
        <p:scale>
          <a:sx n="100" d="100"/>
          <a:sy n="100" d="100"/>
        </p:scale>
        <p:origin x="-72" y="13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326" cy="494000"/>
          </a:xfrm>
          <a:prstGeom prst="rect">
            <a:avLst/>
          </a:prstGeom>
        </p:spPr>
        <p:txBody>
          <a:bodyPr vert="horz" lIns="83613" tIns="41806" rIns="83613" bIns="41806" rtlCol="0"/>
          <a:lstStyle>
            <a:lvl1pPr algn="l">
              <a:defRPr sz="11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49923" y="0"/>
            <a:ext cx="2946326" cy="494000"/>
          </a:xfrm>
          <a:prstGeom prst="rect">
            <a:avLst/>
          </a:prstGeom>
        </p:spPr>
        <p:txBody>
          <a:bodyPr vert="horz" lIns="83613" tIns="41806" rIns="83613" bIns="41806" rtlCol="0"/>
          <a:lstStyle>
            <a:lvl1pPr algn="r">
              <a:defRPr sz="1100"/>
            </a:lvl1pPr>
          </a:lstStyle>
          <a:p>
            <a:fld id="{F5F97F97-043D-4558-A038-0975AB05D76E}" type="datetimeFigureOut">
              <a:rPr lang="pt-BR" smtClean="0"/>
              <a:t>26/05/2015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930275" y="739775"/>
            <a:ext cx="4937125" cy="3703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3613" tIns="41806" rIns="83613" bIns="41806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79483" y="4689332"/>
            <a:ext cx="5438711" cy="4443064"/>
          </a:xfrm>
          <a:prstGeom prst="rect">
            <a:avLst/>
          </a:prstGeom>
        </p:spPr>
        <p:txBody>
          <a:bodyPr vert="horz" lIns="83613" tIns="41806" rIns="83613" bIns="41806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9377198"/>
            <a:ext cx="2946326" cy="493999"/>
          </a:xfrm>
          <a:prstGeom prst="rect">
            <a:avLst/>
          </a:prstGeom>
        </p:spPr>
        <p:txBody>
          <a:bodyPr vert="horz" lIns="83613" tIns="41806" rIns="83613" bIns="41806" rtlCol="0" anchor="b"/>
          <a:lstStyle>
            <a:lvl1pPr algn="l">
              <a:defRPr sz="11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49923" y="9377198"/>
            <a:ext cx="2946326" cy="493999"/>
          </a:xfrm>
          <a:prstGeom prst="rect">
            <a:avLst/>
          </a:prstGeom>
        </p:spPr>
        <p:txBody>
          <a:bodyPr vert="horz" lIns="83613" tIns="41806" rIns="83613" bIns="41806" rtlCol="0" anchor="b"/>
          <a:lstStyle>
            <a:lvl1pPr algn="r">
              <a:defRPr sz="1100"/>
            </a:lvl1pPr>
          </a:lstStyle>
          <a:p>
            <a:fld id="{C91C3FD8-0F0D-441F-B945-7234CB7FD9E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199342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3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5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3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4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1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18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2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1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2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24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5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2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8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29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0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34" name="Imagem 33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35" name="Imagem 34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AndObj">
  <p:cSld name="Título, text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47650"/>
            <a:ext cx="8223250" cy="143351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half" idx="1"/>
          </p:nvPr>
        </p:nvSpPr>
        <p:spPr>
          <a:xfrm>
            <a:off x="871538" y="2674938"/>
            <a:ext cx="3624262" cy="347345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2674938"/>
            <a:ext cx="3625850" cy="347345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idx="10"/>
          </p:nvPr>
        </p:nvSpPr>
        <p:spPr>
          <a:xfrm>
            <a:off x="5164138" y="6249988"/>
            <a:ext cx="3779837" cy="35877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6" name="Rectangle 13"/>
          <p:cNvSpPr>
            <a:spLocks noGrp="1" noChangeArrowheads="1"/>
          </p:cNvSpPr>
          <p:nvPr>
            <p:ph type="sldNum" idx="11"/>
          </p:nvPr>
        </p:nvSpPr>
        <p:spPr>
          <a:xfrm>
            <a:off x="3990975" y="6249988"/>
            <a:ext cx="1155700" cy="358775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87C71D7-36D3-479F-B2E1-BF7E3767CE89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11355941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/>
          <a:lstStyle>
            <a:lvl1pPr>
              <a:defRPr cap="all" baseline="0">
                <a:solidFill>
                  <a:schemeClr val="bg1"/>
                </a:solidFill>
                <a:latin typeface="Trebuchet MS" panose="020B0603020202020204" pitchFamily="34" charset="0"/>
              </a:defRPr>
            </a:lvl1pPr>
          </a:lstStyle>
          <a:p>
            <a:r>
              <a:rPr lang="pt-BR" dirty="0" smtClean="0"/>
              <a:t>Clique para editar o título mestre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1835696" y="1988841"/>
            <a:ext cx="6851104" cy="3456384"/>
          </a:xfrm>
        </p:spPr>
        <p:txBody>
          <a:bodyPr>
            <a:normAutofit/>
          </a:bodyPr>
          <a:lstStyle>
            <a:lvl1pPr marL="0" indent="0">
              <a:buNone/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0" indent="0">
              <a:buNone/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 marL="0" indent="0">
              <a:buNone/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 marL="0" indent="0">
              <a:buNone/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 marL="0" indent="0">
              <a:buNone/>
              <a:defRPr sz="1100"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/>
            <a:r>
              <a:rPr lang="pt-BR" dirty="0" smtClean="0"/>
              <a:t>Clique para editar o texto mestre</a:t>
            </a:r>
          </a:p>
          <a:p>
            <a:pPr lvl="1"/>
            <a:r>
              <a:rPr lang="pt-BR" dirty="0" smtClean="0"/>
              <a:t>Segundo nível</a:t>
            </a:r>
          </a:p>
          <a:p>
            <a:pPr lvl="2"/>
            <a:r>
              <a:rPr lang="pt-BR" dirty="0" smtClean="0"/>
              <a:t>Terceiro nível</a:t>
            </a:r>
          </a:p>
          <a:p>
            <a:pPr lvl="3"/>
            <a:r>
              <a:rPr lang="pt-BR" dirty="0" smtClean="0"/>
              <a:t>Quarto nível</a:t>
            </a:r>
          </a:p>
          <a:p>
            <a:pPr lvl="4"/>
            <a:r>
              <a:rPr lang="pt-BR" dirty="0" smtClean="0"/>
              <a:t>Quinto nível</a:t>
            </a:r>
            <a:endParaRPr lang="pt-BR" dirty="0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54423B0-C0B4-450D-833B-1436AC0BA033}" type="datetimeFigureOut">
              <a:rPr lang="pt-BR" smtClean="0"/>
              <a:t>26/05/2015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1EC89AF9-6161-4460-8DA4-8766165655F8}" type="slidenum">
              <a:rPr lang="pt-BR" smtClean="0"/>
              <a:t>‹nº›</a:t>
            </a:fld>
            <a:endParaRPr lang="pt-BR"/>
          </a:p>
        </p:txBody>
      </p:sp>
      <p:sp>
        <p:nvSpPr>
          <p:cNvPr id="17" name="Espaço Reservado para Texto 16"/>
          <p:cNvSpPr>
            <a:spLocks noGrp="1"/>
          </p:cNvSpPr>
          <p:nvPr>
            <p:ph type="body" sz="quarter" idx="13"/>
          </p:nvPr>
        </p:nvSpPr>
        <p:spPr>
          <a:xfrm>
            <a:off x="1835696" y="1340768"/>
            <a:ext cx="6408712" cy="504055"/>
          </a:xfrm>
        </p:spPr>
        <p:txBody>
          <a:bodyPr>
            <a:normAutofit/>
          </a:bodyPr>
          <a:lstStyle>
            <a:lvl1pPr marL="0" indent="0">
              <a:buNone/>
              <a:defRPr sz="2800" cap="all" baseline="0">
                <a:solidFill>
                  <a:srgbClr val="46ACC1"/>
                </a:solidFill>
                <a:latin typeface="Trebuchet MS" panose="020B0603020202020204" pitchFamily="34" charset="0"/>
              </a:defRPr>
            </a:lvl1pPr>
          </a:lstStyle>
          <a:p>
            <a:pPr lvl="0"/>
            <a:r>
              <a:rPr lang="pt-BR" dirty="0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400316026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39" name="PlaceHolder 2"/>
          <p:cNvSpPr>
            <a:spLocks noGrp="1"/>
          </p:cNvSpPr>
          <p:nvPr>
            <p:ph type="subTitle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4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4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PlaceHolder 1"/>
          <p:cNvSpPr>
            <a:spLocks noGrp="1"/>
          </p:cNvSpPr>
          <p:nvPr>
            <p:ph type="subTitle"/>
          </p:nvPr>
        </p:nvSpPr>
        <p:spPr>
          <a:xfrm>
            <a:off x="457200" y="273600"/>
            <a:ext cx="8229240" cy="530784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4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49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50" name="PlaceHolder 4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56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57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58" name="PlaceHolder 4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60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61" name="PlaceHolder 3"/>
          <p:cNvSpPr>
            <a:spLocks noGrp="1"/>
          </p:cNvSpPr>
          <p:nvPr>
            <p:ph type="body"/>
          </p:nvPr>
        </p:nvSpPr>
        <p:spPr>
          <a:xfrm>
            <a:off x="457200" y="3682080"/>
            <a:ext cx="822924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6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64" name="PlaceHolder 3"/>
          <p:cNvSpPr>
            <a:spLocks noGrp="1"/>
          </p:cNvSpPr>
          <p:nvPr>
            <p:ph type="body"/>
          </p:nvPr>
        </p:nvSpPr>
        <p:spPr>
          <a:xfrm>
            <a:off x="4674240" y="160452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65" name="PlaceHolder 4"/>
          <p:cNvSpPr>
            <a:spLocks noGrp="1"/>
          </p:cNvSpPr>
          <p:nvPr>
            <p:ph type="body"/>
          </p:nvPr>
        </p:nvSpPr>
        <p:spPr>
          <a:xfrm>
            <a:off x="467424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66" name="PlaceHolder 5"/>
          <p:cNvSpPr>
            <a:spLocks noGrp="1"/>
          </p:cNvSpPr>
          <p:nvPr>
            <p:ph type="body"/>
          </p:nvPr>
        </p:nvSpPr>
        <p:spPr>
          <a:xfrm>
            <a:off x="457200" y="3682080"/>
            <a:ext cx="4015800" cy="189684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endParaRPr/>
          </a:p>
        </p:txBody>
      </p:sp>
      <p:sp>
        <p:nvSpPr>
          <p:cNvPr id="68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sp>
        <p:nvSpPr>
          <p:cNvPr id="69" name="PlaceHolder 3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endParaRPr/>
          </a:p>
        </p:txBody>
      </p:sp>
      <p:pic>
        <p:nvPicPr>
          <p:cNvPr id="70" name="Imagem 69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  <p:pic>
        <p:nvPicPr>
          <p:cNvPr id="71" name="Imagem 70"/>
          <p:cNvPicPr/>
          <p:nvPr/>
        </p:nvPicPr>
        <p:blipFill>
          <a:blip r:embed="rId2"/>
          <a:stretch/>
        </p:blipFill>
        <p:spPr>
          <a:xfrm>
            <a:off x="2079000" y="1604520"/>
            <a:ext cx="4984920" cy="397728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6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ceHolder 1"/>
          <p:cNvSpPr>
            <a:spLocks noGrp="1"/>
          </p:cNvSpPr>
          <p:nvPr>
            <p:ph type="title"/>
          </p:nvPr>
        </p:nvSpPr>
        <p:spPr>
          <a:xfrm>
            <a:off x="457200" y="274680"/>
            <a:ext cx="8228880" cy="633240"/>
          </a:xfrm>
          <a:prstGeom prst="rect">
            <a:avLst/>
          </a:prstGeom>
        </p:spPr>
        <p:txBody>
          <a:bodyPr lIns="0" tIns="0" rIns="0" bIns="0" anchor="ctr"/>
          <a:lstStyle/>
          <a:p>
            <a:r>
              <a:rPr lang="pt-BR">
                <a:latin typeface="Arial"/>
              </a:rPr>
              <a:t>Clique para editar o formato do texto do título</a:t>
            </a:r>
            <a:endParaRPr/>
          </a:p>
        </p:txBody>
      </p:sp>
      <p:sp>
        <p:nvSpPr>
          <p:cNvPr id="3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StarSymbol"/>
              <a:buChar char=""/>
            </a:pPr>
            <a:r>
              <a:rPr lang="pt-BR" sz="3200">
                <a:latin typeface="Arial"/>
              </a:rPr>
              <a:t>Clique para editar o formato do texto da estrutura de tópicos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pt-BR" sz="2800">
                <a:latin typeface="Arial"/>
              </a:rPr>
              <a:t>2.º Nível da estrutura de tópicos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pt-BR" sz="2400">
                <a:latin typeface="Arial"/>
              </a:rPr>
              <a:t>3.º Nível da estrutura de tópicos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pt-BR" sz="2000">
                <a:latin typeface="Arial"/>
              </a:rPr>
              <a:t>4.º Nível da estrutura de tópicos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pt-BR" sz="2000">
                <a:latin typeface="Arial"/>
              </a:rPr>
              <a:t>5.º Nível da estrutura de tópicos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pt-BR" sz="2000">
                <a:latin typeface="Arial"/>
              </a:rPr>
              <a:t>6.º Nível da estrutura de tópicos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pt-BR" sz="2000">
                <a:latin typeface="Arial"/>
              </a:rPr>
              <a:t>7.º Nível da estrutura de tópicos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75" r:id="rId13"/>
    <p:sldLayoutId id="2147483676" r:id="rId14"/>
  </p:sldLayoutIdLst>
  <p:txStyles>
    <p:titleStyle/>
    <p:bodyStyle/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4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457200" y="273600"/>
            <a:ext cx="8229240" cy="1144800"/>
          </a:xfrm>
          <a:prstGeom prst="rect">
            <a:avLst/>
          </a:prstGeom>
        </p:spPr>
        <p:txBody>
          <a:bodyPr lIns="0" tIns="0" rIns="0" bIns="0" anchor="ctr"/>
          <a:lstStyle/>
          <a:p>
            <a:pPr algn="ctr"/>
            <a:r>
              <a:rPr lang="pt-BR" sz="4400">
                <a:latin typeface="Arial"/>
              </a:rPr>
              <a:t>Clique para editar o formato do texto do título</a:t>
            </a:r>
            <a:endParaRPr/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457200" y="1604520"/>
            <a:ext cx="8229240" cy="3977280"/>
          </a:xfrm>
          <a:prstGeom prst="rect">
            <a:avLst/>
          </a:prstGeom>
        </p:spPr>
        <p:txBody>
          <a:bodyPr lIns="0" tIns="0" rIns="0" bIns="0"/>
          <a:lstStyle/>
          <a:p>
            <a:pPr>
              <a:buSzPct val="45000"/>
              <a:buFont typeface="StarSymbol"/>
              <a:buChar char=""/>
            </a:pPr>
            <a:r>
              <a:rPr lang="pt-BR" sz="3200">
                <a:latin typeface="Arial"/>
              </a:rPr>
              <a:t>Clique para editar o formato do texto da estrutura de tópicos</a:t>
            </a:r>
            <a:endParaRPr/>
          </a:p>
          <a:p>
            <a:pPr lvl="1">
              <a:buSzPct val="75000"/>
              <a:buFont typeface="StarSymbol"/>
              <a:buChar char=""/>
            </a:pPr>
            <a:r>
              <a:rPr lang="pt-BR" sz="2800">
                <a:latin typeface="Arial"/>
              </a:rPr>
              <a:t>2.º Nível da estrutura de tópicos</a:t>
            </a:r>
            <a:endParaRPr/>
          </a:p>
          <a:p>
            <a:pPr lvl="2">
              <a:buSzPct val="45000"/>
              <a:buFont typeface="StarSymbol"/>
              <a:buChar char=""/>
            </a:pPr>
            <a:r>
              <a:rPr lang="pt-BR" sz="2400">
                <a:latin typeface="Arial"/>
              </a:rPr>
              <a:t>3.º Nível da estrutura de tópicos</a:t>
            </a:r>
            <a:endParaRPr/>
          </a:p>
          <a:p>
            <a:pPr lvl="3">
              <a:buSzPct val="75000"/>
              <a:buFont typeface="StarSymbol"/>
              <a:buChar char=""/>
            </a:pPr>
            <a:r>
              <a:rPr lang="pt-BR" sz="2000">
                <a:latin typeface="Arial"/>
              </a:rPr>
              <a:t>4.º Nível da estrutura de tópicos</a:t>
            </a:r>
            <a:endParaRPr/>
          </a:p>
          <a:p>
            <a:pPr lvl="4">
              <a:buSzPct val="45000"/>
              <a:buFont typeface="StarSymbol"/>
              <a:buChar char=""/>
            </a:pPr>
            <a:r>
              <a:rPr lang="pt-BR" sz="2000">
                <a:latin typeface="Arial"/>
              </a:rPr>
              <a:t>5.º Nível da estrutura de tópicos</a:t>
            </a:r>
            <a:endParaRPr/>
          </a:p>
          <a:p>
            <a:pPr lvl="5">
              <a:buSzPct val="45000"/>
              <a:buFont typeface="StarSymbol"/>
              <a:buChar char=""/>
            </a:pPr>
            <a:r>
              <a:rPr lang="pt-BR" sz="2000">
                <a:latin typeface="Arial"/>
              </a:rPr>
              <a:t>6.º Nível da estrutura de tópicos</a:t>
            </a:r>
            <a:endParaRPr/>
          </a:p>
          <a:p>
            <a:pPr lvl="6">
              <a:buSzPct val="45000"/>
              <a:buFont typeface="StarSymbol"/>
              <a:buChar char=""/>
            </a:pPr>
            <a:r>
              <a:rPr lang="pt-BR" sz="2000">
                <a:latin typeface="Arial"/>
              </a:rPr>
              <a:t>7.º Nível da estrutura de tópicos</a:t>
            </a:r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/>
    <p:bodyStyle/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1.xml"/><Relationship Id="rId5" Type="http://schemas.microsoft.com/office/2007/relationships/hdphoto" Target="../media/hdphoto1.wdp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9.jpeg"/><Relationship Id="rId4" Type="http://schemas.openxmlformats.org/officeDocument/2006/relationships/image" Target="../media/image2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5" Type="http://schemas.openxmlformats.org/officeDocument/2006/relationships/image" Target="../media/image33.jpeg"/><Relationship Id="rId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mailto:fabiane@saaeatibaia.com.br" TargetMode="External"/><Relationship Id="rId2" Type="http://schemas.openxmlformats.org/officeDocument/2006/relationships/hyperlink" Target="http://www.saaeatibaia.com.br/" TargetMode="External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" name="Imagem 3"/>
          <p:cNvPicPr/>
          <p:nvPr/>
        </p:nvPicPr>
        <p:blipFill>
          <a:blip r:embed="rId2"/>
          <a:stretch/>
        </p:blipFill>
        <p:spPr>
          <a:xfrm>
            <a:off x="0" y="0"/>
            <a:ext cx="9143280" cy="6857280"/>
          </a:xfrm>
          <a:prstGeom prst="rect">
            <a:avLst/>
          </a:prstGeom>
          <a:ln>
            <a:noFill/>
          </a:ln>
        </p:spPr>
      </p:pic>
      <p:sp>
        <p:nvSpPr>
          <p:cNvPr id="73" name="CustomShape 1"/>
          <p:cNvSpPr/>
          <p:nvPr/>
        </p:nvSpPr>
        <p:spPr>
          <a:xfrm>
            <a:off x="0" y="6093360"/>
            <a:ext cx="9143280" cy="638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pt-BR" sz="2800" b="1" smtClean="0">
                <a:solidFill>
                  <a:srgbClr val="10243E"/>
                </a:solidFill>
                <a:latin typeface="Verdana"/>
                <a:ea typeface="Verdana"/>
              </a:rPr>
              <a:t>Uso Racional </a:t>
            </a:r>
            <a:r>
              <a:rPr lang="pt-BR" sz="2800" b="1" dirty="0" smtClean="0">
                <a:solidFill>
                  <a:srgbClr val="10243E"/>
                </a:solidFill>
                <a:latin typeface="Verdana"/>
                <a:ea typeface="Verdana"/>
              </a:rPr>
              <a:t>da Água</a:t>
            </a:r>
            <a:br>
              <a:rPr lang="pt-BR" sz="2800" b="1" dirty="0" smtClean="0">
                <a:solidFill>
                  <a:srgbClr val="10243E"/>
                </a:solidFill>
                <a:latin typeface="Verdana"/>
                <a:ea typeface="Verdana"/>
              </a:rPr>
            </a:b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3250" cy="648071"/>
          </a:xfrm>
        </p:spPr>
        <p:txBody>
          <a:bodyPr/>
          <a:lstStyle/>
          <a:p>
            <a:pPr algn="ctr"/>
            <a:r>
              <a:rPr lang="pt-BR" sz="3200" b="1" dirty="0" smtClean="0">
                <a:latin typeface="+mj-lt"/>
              </a:rPr>
              <a:t>Companhia de Saneamento Ambiental de Atibaia - SAAE</a:t>
            </a:r>
            <a:endParaRPr lang="pt-BR" sz="3200" b="1" dirty="0">
              <a:latin typeface="+mj-lt"/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sz="half" idx="1"/>
          </p:nvPr>
        </p:nvSpPr>
        <p:spPr>
          <a:xfrm>
            <a:off x="1475656" y="1844824"/>
            <a:ext cx="3624262" cy="3473450"/>
          </a:xfrm>
        </p:spPr>
        <p:txBody>
          <a:bodyPr/>
          <a:lstStyle/>
          <a:p>
            <a:pPr algn="just"/>
            <a:r>
              <a:rPr lang="pt-BR" dirty="0" smtClean="0">
                <a:solidFill>
                  <a:schemeClr val="tx1"/>
                </a:solidFill>
              </a:rPr>
              <a:t>A SAAE foi criada em 1969, como autarquia, tendo a denominação de Serviço Autônomo de Água e Esgoto. Em 2001, recebeu da prefeitura a responsabilidade de gerir os resíduos sólidos e se tornou Saneamento Ambiental de Atibaia. Em 2011, passou de autarquia para empresa pública, podendo selar parcerias com empresas privadas para aprimorar a prestação de alguns serviços.</a:t>
            </a:r>
          </a:p>
          <a:p>
            <a:endParaRPr lang="pt-BR" dirty="0"/>
          </a:p>
        </p:txBody>
      </p:sp>
      <p:pic>
        <p:nvPicPr>
          <p:cNvPr id="5" name="Picture 4" descr="http://atibaianovo.com.br/wp-content/uploads/2014/04/1453450_744302878935081_1233244519_n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342568"/>
            <a:ext cx="3625850" cy="2477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tângulo 5"/>
          <p:cNvSpPr/>
          <p:nvPr/>
        </p:nvSpPr>
        <p:spPr>
          <a:xfrm>
            <a:off x="5292080" y="4797152"/>
            <a:ext cx="36004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pt-BR" sz="1100" i="1" dirty="0">
                <a:solidFill>
                  <a:schemeClr val="accent6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Projeto da nova ETA Central, prevista para </a:t>
            </a:r>
            <a:r>
              <a:rPr lang="pt-BR" sz="1100" i="1" dirty="0" smtClean="0">
                <a:solidFill>
                  <a:schemeClr val="accent6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2016</a:t>
            </a:r>
            <a:endParaRPr lang="pt-BR" sz="1100" i="1" dirty="0">
              <a:solidFill>
                <a:schemeClr val="accent6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0687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-171400"/>
            <a:ext cx="8229240" cy="1144800"/>
          </a:xfrm>
        </p:spPr>
        <p:txBody>
          <a:bodyPr/>
          <a:lstStyle/>
          <a:p>
            <a:pPr algn="ctr"/>
            <a:r>
              <a:rPr lang="pt-BR" sz="3200" b="1" dirty="0" smtClean="0">
                <a:latin typeface="+mj-lt"/>
              </a:rPr>
              <a:t>Atibaia e o Sistema Cantareira</a:t>
            </a:r>
            <a:endParaRPr lang="pt-BR" sz="3200" b="1" dirty="0">
              <a:latin typeface="+mj-lt"/>
            </a:endParaRPr>
          </a:p>
        </p:txBody>
      </p:sp>
      <p:sp>
        <p:nvSpPr>
          <p:cNvPr id="4" name="Rectangle 8"/>
          <p:cNvSpPr>
            <a:spLocks noGrp="1" noChangeArrowheads="1"/>
          </p:cNvSpPr>
          <p:nvPr>
            <p:ph type="subTitle" idx="4294967295"/>
          </p:nvPr>
        </p:nvSpPr>
        <p:spPr>
          <a:xfrm>
            <a:off x="5076056" y="1196752"/>
            <a:ext cx="3960440" cy="4824536"/>
          </a:xfrm>
          <a:prstGeom prst="rect">
            <a:avLst/>
          </a:prstGeom>
        </p:spPr>
        <p:txBody>
          <a:bodyPr/>
          <a:lstStyle/>
          <a:p>
            <a:pPr algn="just" eaLnBrk="1" hangingPunct="1">
              <a:lnSpc>
                <a:spcPct val="90000"/>
              </a:lnSpc>
            </a:pPr>
            <a:endParaRPr lang="pt-BR" altLang="pt-BR" b="1" dirty="0" smtClean="0">
              <a:solidFill>
                <a:schemeClr val="tx1"/>
              </a:solidFill>
              <a:latin typeface="+mn-lt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pt-BR" altLang="pt-BR" dirty="0" smtClean="0">
                <a:solidFill>
                  <a:schemeClr val="tx1"/>
                </a:solidFill>
                <a:latin typeface="+mn-lt"/>
              </a:rPr>
              <a:t>Atibaia faz parte das Bacias PCJ. As bacias dos rios Piracicaba, Capivari e Jundiaí abrangem 59 municípios paulistas e 4 mineiros, com uma população estimada de 5,2 milhões de habitantes.</a:t>
            </a:r>
          </a:p>
          <a:p>
            <a:pPr algn="just" eaLnBrk="1" hangingPunct="1">
              <a:lnSpc>
                <a:spcPct val="90000"/>
              </a:lnSpc>
            </a:pPr>
            <a:endParaRPr lang="pt-BR" altLang="pt-BR" dirty="0">
              <a:solidFill>
                <a:schemeClr val="tx1"/>
              </a:solidFill>
              <a:latin typeface="+mn-lt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pt-BR" altLang="pt-BR" dirty="0" smtClean="0">
                <a:solidFill>
                  <a:schemeClr val="tx1"/>
                </a:solidFill>
                <a:latin typeface="+mn-lt"/>
              </a:rPr>
              <a:t>O rio Atibaia é formado pela junção dos rios Cachoeira e Atibainha e, diferente do que muitos pensam, as águas do rio Atibaia não são captadas apenas pelo nosso município. O rio Atibaia abastece também Itatiba, Valinhos, Jundiaí, Paulínia e Campinas. Além disso, o rio Atibaia vai se unir ao rio </a:t>
            </a:r>
            <a:r>
              <a:rPr lang="pt-BR" altLang="pt-BR" dirty="0" err="1" smtClean="0">
                <a:solidFill>
                  <a:schemeClr val="tx1"/>
                </a:solidFill>
                <a:latin typeface="+mn-lt"/>
              </a:rPr>
              <a:t>Jaguari</a:t>
            </a:r>
            <a:r>
              <a:rPr lang="pt-BR" altLang="pt-BR" dirty="0" smtClean="0">
                <a:solidFill>
                  <a:schemeClr val="tx1"/>
                </a:solidFill>
                <a:latin typeface="+mn-lt"/>
              </a:rPr>
              <a:t>, em Americana, para formar o rio Piracicaba.</a:t>
            </a:r>
            <a:endParaRPr lang="pt-BR" altLang="pt-BR" dirty="0">
              <a:solidFill>
                <a:schemeClr val="tx1"/>
              </a:solidFill>
              <a:latin typeface="+mn-lt"/>
            </a:endParaRPr>
          </a:p>
          <a:p>
            <a:pPr algn="just" eaLnBrk="1" hangingPunct="1">
              <a:lnSpc>
                <a:spcPct val="90000"/>
              </a:lnSpc>
            </a:pPr>
            <a:endParaRPr lang="pt-BR" altLang="pt-BR" dirty="0" smtClean="0">
              <a:solidFill>
                <a:schemeClr val="tx1"/>
              </a:solidFill>
              <a:latin typeface="Verdana" pitchFamily="34" charset="0"/>
            </a:endParaRPr>
          </a:p>
          <a:p>
            <a:pPr algn="just" eaLnBrk="1" hangingPunct="1">
              <a:lnSpc>
                <a:spcPct val="90000"/>
              </a:lnSpc>
            </a:pPr>
            <a:endParaRPr lang="pt-BR" altLang="pt-BR" dirty="0" smtClean="0">
              <a:solidFill>
                <a:schemeClr val="tx1"/>
              </a:solidFill>
              <a:latin typeface="Verdana" pitchFamily="34" charset="0"/>
            </a:endParaRPr>
          </a:p>
          <a:p>
            <a:pPr algn="just" eaLnBrk="1" hangingPunct="1">
              <a:lnSpc>
                <a:spcPct val="90000"/>
              </a:lnSpc>
            </a:pPr>
            <a:endParaRPr lang="pt-BR" altLang="pt-BR" dirty="0" smtClean="0">
              <a:solidFill>
                <a:schemeClr val="tx1"/>
              </a:solidFill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268760"/>
            <a:ext cx="4932040" cy="4971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85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CustomShape 1"/>
          <p:cNvSpPr/>
          <p:nvPr/>
        </p:nvSpPr>
        <p:spPr>
          <a:xfrm>
            <a:off x="0" y="274680"/>
            <a:ext cx="8963640" cy="6332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endParaRPr dirty="0"/>
          </a:p>
        </p:txBody>
      </p:sp>
      <p:sp>
        <p:nvSpPr>
          <p:cNvPr id="106" name="CustomShape 2"/>
          <p:cNvSpPr/>
          <p:nvPr/>
        </p:nvSpPr>
        <p:spPr>
          <a:xfrm>
            <a:off x="0" y="1052640"/>
            <a:ext cx="9143280" cy="57528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endParaRPr dirty="0"/>
          </a:p>
        </p:txBody>
      </p:sp>
      <p:pic>
        <p:nvPicPr>
          <p:cNvPr id="107" name="Imagem 3"/>
          <p:cNvPicPr/>
          <p:nvPr/>
        </p:nvPicPr>
        <p:blipFill>
          <a:blip r:embed="rId2"/>
          <a:stretch/>
        </p:blipFill>
        <p:spPr>
          <a:xfrm>
            <a:off x="556920" y="1628640"/>
            <a:ext cx="8406720" cy="2256840"/>
          </a:xfrm>
          <a:prstGeom prst="rect">
            <a:avLst/>
          </a:prstGeom>
          <a:ln>
            <a:noFill/>
          </a:ln>
        </p:spPr>
      </p:pic>
      <p:sp>
        <p:nvSpPr>
          <p:cNvPr id="108" name="CustomShape 3"/>
          <p:cNvSpPr/>
          <p:nvPr/>
        </p:nvSpPr>
        <p:spPr>
          <a:xfrm>
            <a:off x="971640" y="3886200"/>
            <a:ext cx="3610800" cy="197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pt-BR" sz="2400" strike="noStrike" dirty="0">
                <a:latin typeface="Verdana"/>
                <a:ea typeface="Verdana"/>
              </a:rPr>
              <a:t>Volume operacional da represa do </a:t>
            </a:r>
            <a:r>
              <a:rPr lang="pt-BR" sz="2400" strike="noStrike" dirty="0" err="1">
                <a:latin typeface="Verdana"/>
                <a:ea typeface="Verdana"/>
              </a:rPr>
              <a:t>Jaguari</a:t>
            </a:r>
            <a:r>
              <a:rPr lang="pt-BR" sz="2400" strike="noStrike" dirty="0">
                <a:latin typeface="Verdana"/>
                <a:ea typeface="Verdana"/>
              </a:rPr>
              <a:t> em 07/05/2012:</a:t>
            </a:r>
            <a:endParaRPr dirty="0"/>
          </a:p>
          <a:p>
            <a:pPr algn="ctr">
              <a:lnSpc>
                <a:spcPct val="100000"/>
              </a:lnSpc>
            </a:pPr>
            <a:endParaRPr dirty="0"/>
          </a:p>
          <a:p>
            <a:pPr algn="ctr">
              <a:lnSpc>
                <a:spcPct val="100000"/>
              </a:lnSpc>
            </a:pPr>
            <a:r>
              <a:rPr lang="pt-BR" sz="2800" b="1" strike="noStrike" dirty="0">
                <a:latin typeface="Verdana"/>
                <a:ea typeface="Verdana"/>
              </a:rPr>
              <a:t>74,68%</a:t>
            </a:r>
            <a:endParaRPr dirty="0"/>
          </a:p>
        </p:txBody>
      </p:sp>
      <p:sp>
        <p:nvSpPr>
          <p:cNvPr id="109" name="CustomShape 4"/>
          <p:cNvSpPr/>
          <p:nvPr/>
        </p:nvSpPr>
        <p:spPr>
          <a:xfrm>
            <a:off x="5076000" y="3886200"/>
            <a:ext cx="3710160" cy="1979640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/>
        </p:style>
        <p:txBody>
          <a:bodyPr lIns="90000" tIns="45000" rIns="90000" bIns="45000"/>
          <a:lstStyle/>
          <a:p>
            <a:pPr algn="ctr">
              <a:lnSpc>
                <a:spcPct val="100000"/>
              </a:lnSpc>
            </a:pPr>
            <a:r>
              <a:rPr lang="pt-BR" sz="2400" strike="noStrike" dirty="0">
                <a:latin typeface="Verdana"/>
                <a:ea typeface="Verdana"/>
              </a:rPr>
              <a:t>Volume operacional da represa do </a:t>
            </a:r>
            <a:r>
              <a:rPr lang="pt-BR" sz="2400" strike="noStrike" dirty="0" err="1">
                <a:latin typeface="Verdana"/>
                <a:ea typeface="Verdana"/>
              </a:rPr>
              <a:t>Jaguari</a:t>
            </a:r>
            <a:r>
              <a:rPr lang="pt-BR" sz="2400" strike="noStrike" dirty="0">
                <a:latin typeface="Verdana"/>
                <a:ea typeface="Verdana"/>
              </a:rPr>
              <a:t> em 04/04/2014:</a:t>
            </a:r>
            <a:endParaRPr dirty="0"/>
          </a:p>
          <a:p>
            <a:pPr algn="ctr">
              <a:lnSpc>
                <a:spcPct val="100000"/>
              </a:lnSpc>
            </a:pPr>
            <a:endParaRPr dirty="0"/>
          </a:p>
          <a:p>
            <a:pPr algn="ctr">
              <a:lnSpc>
                <a:spcPct val="100000"/>
              </a:lnSpc>
            </a:pPr>
            <a:r>
              <a:rPr lang="pt-BR" sz="2800" b="1" strike="noStrike" dirty="0">
                <a:latin typeface="Verdana"/>
                <a:ea typeface="Verdana"/>
              </a:rPr>
              <a:t>5,79%</a:t>
            </a:r>
            <a:endParaRPr dirty="0"/>
          </a:p>
        </p:txBody>
      </p:sp>
      <p:sp>
        <p:nvSpPr>
          <p:cNvPr id="2" name="Retângulo 1"/>
          <p:cNvSpPr/>
          <p:nvPr/>
        </p:nvSpPr>
        <p:spPr>
          <a:xfrm>
            <a:off x="323528" y="268134"/>
            <a:ext cx="828092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</a:pPr>
            <a:r>
              <a:rPr lang="pt-BR" sz="3600" b="1" dirty="0">
                <a:solidFill>
                  <a:srgbClr val="000000"/>
                </a:solidFill>
                <a:latin typeface="+mj-lt"/>
                <a:ea typeface="Verdana"/>
              </a:rPr>
              <a:t>A </a:t>
            </a:r>
            <a:r>
              <a:rPr lang="pt-BR" sz="3600" b="1" dirty="0" smtClean="0">
                <a:solidFill>
                  <a:srgbClr val="000000"/>
                </a:solidFill>
                <a:latin typeface="+mj-lt"/>
                <a:ea typeface="Verdana"/>
              </a:rPr>
              <a:t>crise do Sistema Cantareira</a:t>
            </a:r>
            <a:endParaRPr lang="pt-BR" sz="36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>
              <p:cTn id="2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0"/>
            <a:ext cx="8229240" cy="1144800"/>
          </a:xfrm>
        </p:spPr>
        <p:txBody>
          <a:bodyPr/>
          <a:lstStyle/>
          <a:p>
            <a:pPr algn="ctr"/>
            <a:r>
              <a:rPr lang="pt-BR" sz="3200" b="1" dirty="0" smtClean="0">
                <a:latin typeface="+mj-lt"/>
              </a:rPr>
              <a:t>Crise Hídrica em Atibaia</a:t>
            </a:r>
            <a:endParaRPr lang="pt-BR" sz="3200" b="1" dirty="0">
              <a:latin typeface="+mj-lt"/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/>
          </p:nvPr>
        </p:nvSpPr>
        <p:spPr>
          <a:xfrm>
            <a:off x="2509011" y="980728"/>
            <a:ext cx="4015800" cy="1896840"/>
          </a:xfrm>
        </p:spPr>
        <p:txBody>
          <a:bodyPr/>
          <a:lstStyle/>
          <a:p>
            <a:pPr algn="just"/>
            <a:r>
              <a:rPr lang="pt-BR" sz="1400" dirty="0" smtClean="0">
                <a:solidFill>
                  <a:schemeClr val="tx1"/>
                </a:solidFill>
                <a:latin typeface="+mn-lt"/>
              </a:rPr>
              <a:t>Atibaia vinha passando, </a:t>
            </a:r>
            <a:r>
              <a:rPr lang="pt-BR" sz="1400" dirty="0">
                <a:solidFill>
                  <a:schemeClr val="tx1"/>
                </a:solidFill>
                <a:latin typeface="+mn-lt"/>
              </a:rPr>
              <a:t>como todos os municípios da região, por um período de seca. Com o baixo índice de chuvas, o volume de água do Rio Atibaia que abastece </a:t>
            </a:r>
            <a:r>
              <a:rPr lang="pt-BR" sz="1400" dirty="0" smtClean="0">
                <a:solidFill>
                  <a:schemeClr val="tx1"/>
                </a:solidFill>
                <a:latin typeface="+mn-lt"/>
              </a:rPr>
              <a:t>a maior </a:t>
            </a:r>
            <a:r>
              <a:rPr lang="pt-BR" sz="1400" dirty="0">
                <a:solidFill>
                  <a:schemeClr val="tx1"/>
                </a:solidFill>
                <a:latin typeface="+mn-lt"/>
              </a:rPr>
              <a:t>parte do nosso município </a:t>
            </a:r>
            <a:r>
              <a:rPr lang="pt-BR" sz="1400" dirty="0" smtClean="0">
                <a:solidFill>
                  <a:schemeClr val="tx1"/>
                </a:solidFill>
                <a:latin typeface="+mn-lt"/>
              </a:rPr>
              <a:t>vinha </a:t>
            </a:r>
            <a:r>
              <a:rPr lang="pt-BR" sz="1400" dirty="0">
                <a:solidFill>
                  <a:schemeClr val="tx1"/>
                </a:solidFill>
                <a:latin typeface="+mn-lt"/>
              </a:rPr>
              <a:t>diminuindo gradativamente, no entanto </a:t>
            </a:r>
            <a:r>
              <a:rPr lang="pt-BR" sz="1400" dirty="0" smtClean="0">
                <a:solidFill>
                  <a:schemeClr val="tx1"/>
                </a:solidFill>
                <a:latin typeface="+mn-lt"/>
              </a:rPr>
              <a:t>sem falta d´água. Mas não ficamos livres do ônus da crise hídrica, tivemos muitos períodos de água amarelada e dificuldades para captação.</a:t>
            </a:r>
            <a:endParaRPr lang="pt-BR" sz="1400" dirty="0">
              <a:solidFill>
                <a:schemeClr val="tx1"/>
              </a:solidFill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/>
          </p:nvPr>
        </p:nvSpPr>
        <p:spPr>
          <a:xfrm>
            <a:off x="4904360" y="3356992"/>
            <a:ext cx="4015800" cy="288032"/>
          </a:xfrm>
        </p:spPr>
        <p:txBody>
          <a:bodyPr/>
          <a:lstStyle/>
          <a:p>
            <a:pPr algn="ctr"/>
            <a:r>
              <a:rPr lang="pt-B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DECRETO ANA – DAEE</a:t>
            </a:r>
          </a:p>
          <a:p>
            <a:pPr algn="ctr"/>
            <a:endParaRPr lang="pt-BR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/>
          </p:nvPr>
        </p:nvSpPr>
        <p:spPr>
          <a:xfrm>
            <a:off x="683568" y="3356992"/>
            <a:ext cx="4015800" cy="333078"/>
          </a:xfrm>
        </p:spPr>
        <p:txBody>
          <a:bodyPr/>
          <a:lstStyle/>
          <a:p>
            <a:pPr algn="ctr"/>
            <a:r>
              <a:rPr lang="pt-BR" b="1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DECRETO DE EMERGÊNCIA</a:t>
            </a:r>
          </a:p>
          <a:p>
            <a:pPr algn="ctr"/>
            <a:endParaRPr lang="pt-BR" b="1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3789412"/>
            <a:ext cx="1944216" cy="2521846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3789040"/>
            <a:ext cx="1830308" cy="27381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988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-25102"/>
            <a:ext cx="8229240" cy="1144800"/>
          </a:xfrm>
        </p:spPr>
        <p:txBody>
          <a:bodyPr/>
          <a:lstStyle/>
          <a:p>
            <a:pPr algn="ctr"/>
            <a:r>
              <a:rPr lang="pt-BR" sz="3200" b="1" dirty="0" smtClean="0"/>
              <a:t>Crise x Faturamento</a:t>
            </a:r>
            <a:endParaRPr lang="pt-BR" sz="3200" b="1" dirty="0"/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412776"/>
            <a:ext cx="7091518" cy="2546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02202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47625"/>
            <a:ext cx="8229240" cy="864388"/>
          </a:xfrm>
        </p:spPr>
        <p:txBody>
          <a:bodyPr/>
          <a:lstStyle/>
          <a:p>
            <a:pPr algn="ctr"/>
            <a:r>
              <a:rPr lang="pt-BR" sz="3200" b="1" dirty="0" smtClean="0">
                <a:latin typeface="+mj-lt"/>
                <a:ea typeface="Verdana" panose="020B0604030504040204" pitchFamily="34" charset="0"/>
                <a:cs typeface="Verdana" panose="020B0604030504040204" pitchFamily="34" charset="0"/>
              </a:rPr>
              <a:t>O QUE ATIBAIA ESTÁ FAZENDO</a:t>
            </a:r>
            <a:endParaRPr lang="pt-BR" sz="3200" b="1" dirty="0">
              <a:latin typeface="+mj-lt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/>
          </p:nvPr>
        </p:nvSpPr>
        <p:spPr>
          <a:xfrm>
            <a:off x="1691680" y="1916832"/>
            <a:ext cx="6192688" cy="4176464"/>
          </a:xfrm>
        </p:spPr>
        <p:txBody>
          <a:bodyPr/>
          <a:lstStyle/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dirty="0" smtClean="0">
                <a:solidFill>
                  <a:schemeClr val="tx1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Programa Ação Água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dirty="0" smtClean="0">
                <a:solidFill>
                  <a:schemeClr val="tx1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Investimento no combate a perdas (</a:t>
            </a:r>
            <a:r>
              <a:rPr lang="pt-BR" sz="1600" dirty="0" smtClean="0">
                <a:solidFill>
                  <a:schemeClr val="tx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Implantação </a:t>
            </a:r>
            <a:r>
              <a:rPr lang="pt-BR" sz="1600" dirty="0">
                <a:solidFill>
                  <a:schemeClr val="tx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das novas redes em </a:t>
            </a:r>
            <a:r>
              <a:rPr lang="pt-BR" sz="1600" dirty="0" smtClean="0">
                <a:solidFill>
                  <a:schemeClr val="tx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PEAD</a:t>
            </a:r>
            <a:r>
              <a:rPr lang="pt-BR" sz="1600" dirty="0" smtClean="0">
                <a:solidFill>
                  <a:schemeClr val="tx1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; Instalação de Macromedidores; Caça Vazamentos - </a:t>
            </a:r>
            <a:r>
              <a:rPr lang="pt-BR" sz="1600" dirty="0" err="1" smtClean="0">
                <a:solidFill>
                  <a:schemeClr val="tx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Geofonamento</a:t>
            </a:r>
            <a:r>
              <a:rPr lang="pt-BR" sz="1600" dirty="0" smtClean="0">
                <a:solidFill>
                  <a:schemeClr val="tx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 </a:t>
            </a:r>
            <a:r>
              <a:rPr lang="pt-BR" sz="1600" dirty="0">
                <a:solidFill>
                  <a:schemeClr val="tx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noturno, que faz uma varredura de vazamentos “não visíveis</a:t>
            </a:r>
            <a:r>
              <a:rPr lang="pt-BR" sz="1600" dirty="0" smtClean="0">
                <a:solidFill>
                  <a:schemeClr val="tx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”)</a:t>
            </a:r>
            <a:endParaRPr lang="pt-BR" sz="1600" dirty="0" smtClean="0">
              <a:solidFill>
                <a:schemeClr val="tx1"/>
              </a:solidFill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dirty="0" smtClean="0">
                <a:solidFill>
                  <a:schemeClr val="tx1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Construção da Nova ETA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dirty="0" smtClean="0">
                <a:solidFill>
                  <a:schemeClr val="tx1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Prioridade no conserto de vazamentos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dirty="0" smtClean="0">
                <a:solidFill>
                  <a:schemeClr val="tx1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Decretação do Estado de Emergência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dirty="0" smtClean="0">
                <a:solidFill>
                  <a:schemeClr val="tx1"/>
                </a:solidFill>
                <a:latin typeface="+mn-lt"/>
                <a:ea typeface="Verdana" panose="020B0604030504040204" pitchFamily="34" charset="0"/>
                <a:cs typeface="Verdana" panose="020B0604030504040204" pitchFamily="34" charset="0"/>
              </a:rPr>
              <a:t>Lei de incentivo à redução do consumo de água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dirty="0">
                <a:solidFill>
                  <a:schemeClr val="tx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Educação Ambiental (</a:t>
            </a:r>
            <a:r>
              <a:rPr lang="pt-BR" sz="1600" dirty="0" smtClean="0">
                <a:solidFill>
                  <a:schemeClr val="tx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Campanhas de incentivo ao uso racional da água</a:t>
            </a:r>
            <a:r>
              <a:rPr lang="pt-BR" sz="1600" dirty="0" smtClean="0">
                <a:solidFill>
                  <a:schemeClr val="tx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)</a:t>
            </a:r>
          </a:p>
          <a:p>
            <a:pPr marL="285750" indent="-285750" algn="l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pt-BR" sz="1600" dirty="0" smtClean="0">
                <a:solidFill>
                  <a:schemeClr val="tx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Programa de recuperação de créditos para pessoas física e jurídicas – </a:t>
            </a:r>
            <a:r>
              <a:rPr lang="pt-BR" sz="1600" smtClean="0">
                <a:solidFill>
                  <a:schemeClr val="tx1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PRC </a:t>
            </a:r>
            <a:endParaRPr lang="pt-BR" sz="1600" dirty="0">
              <a:solidFill>
                <a:schemeClr val="tx1"/>
              </a:solidFill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pt-BR" sz="1600" b="1" dirty="0" smtClean="0">
              <a:solidFill>
                <a:schemeClr val="tx1"/>
              </a:solidFill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indent="-285750" algn="l">
              <a:buFont typeface="Arial" panose="020B0604020202020204" pitchFamily="34" charset="0"/>
              <a:buChar char="•"/>
            </a:pPr>
            <a:endParaRPr lang="pt-BR" b="1" dirty="0" smtClean="0">
              <a:solidFill>
                <a:schemeClr val="tx1"/>
              </a:solidFill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l"/>
            <a:endParaRPr lang="pt-BR" b="1" dirty="0" smtClean="0">
              <a:solidFill>
                <a:schemeClr val="tx1"/>
              </a:solidFill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l"/>
            <a:endParaRPr lang="pt-BR" b="1" dirty="0" smtClean="0">
              <a:solidFill>
                <a:schemeClr val="tx1"/>
              </a:solidFill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algn="l"/>
            <a:endParaRPr lang="pt-BR" b="1" dirty="0">
              <a:solidFill>
                <a:schemeClr val="tx1"/>
              </a:solidFill>
              <a:latin typeface="+mn-lt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0377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/>
          <p:cNvSpPr>
            <a:spLocks noGrp="1"/>
          </p:cNvSpPr>
          <p:nvPr>
            <p:ph type="body"/>
          </p:nvPr>
        </p:nvSpPr>
        <p:spPr>
          <a:xfrm>
            <a:off x="4751367" y="4133807"/>
            <a:ext cx="4015800" cy="360040"/>
          </a:xfrm>
        </p:spPr>
        <p:txBody>
          <a:bodyPr/>
          <a:lstStyle/>
          <a:p>
            <a:pPr algn="ctr"/>
            <a:r>
              <a:rPr lang="pt-BR" b="1" dirty="0" smtClean="0">
                <a:latin typeface="+mn-lt"/>
              </a:rPr>
              <a:t>Programa Ação Água</a:t>
            </a:r>
          </a:p>
          <a:p>
            <a:pPr algn="ctr"/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/>
          </p:nvPr>
        </p:nvSpPr>
        <p:spPr>
          <a:xfrm>
            <a:off x="0" y="4040728"/>
            <a:ext cx="4015800" cy="288032"/>
          </a:xfrm>
        </p:spPr>
        <p:txBody>
          <a:bodyPr/>
          <a:lstStyle/>
          <a:p>
            <a:pPr algn="ctr"/>
            <a:r>
              <a:rPr lang="pt-BR" b="1" dirty="0" smtClean="0">
                <a:latin typeface="+mn-lt"/>
              </a:rPr>
              <a:t>Novas redes em PEAD</a:t>
            </a:r>
            <a:endParaRPr lang="pt-BR" b="1" dirty="0">
              <a:latin typeface="+mn-lt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4313827"/>
            <a:ext cx="3600400" cy="2400267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90722" y="5949280"/>
            <a:ext cx="757742" cy="764814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4321864"/>
            <a:ext cx="3600400" cy="2400268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2231" y="1442264"/>
            <a:ext cx="3600400" cy="2400267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8064" y="1411760"/>
            <a:ext cx="3619103" cy="2412735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2854432" y="116632"/>
            <a:ext cx="376096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3200" b="1" dirty="0"/>
              <a:t>Combate a Perdas</a:t>
            </a:r>
          </a:p>
        </p:txBody>
      </p:sp>
      <p:sp>
        <p:nvSpPr>
          <p:cNvPr id="5" name="Retângulo 4"/>
          <p:cNvSpPr/>
          <p:nvPr/>
        </p:nvSpPr>
        <p:spPr>
          <a:xfrm>
            <a:off x="5375205" y="1043444"/>
            <a:ext cx="277511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b="1" dirty="0" err="1" smtClean="0"/>
              <a:t>Geofonamento</a:t>
            </a:r>
            <a:r>
              <a:rPr lang="pt-BR" b="1" dirty="0" smtClean="0"/>
              <a:t> Noturno</a:t>
            </a:r>
            <a:endParaRPr lang="pt-BR" b="1" dirty="0"/>
          </a:p>
        </p:txBody>
      </p:sp>
      <p:sp>
        <p:nvSpPr>
          <p:cNvPr id="11" name="Retângulo 10"/>
          <p:cNvSpPr/>
          <p:nvPr/>
        </p:nvSpPr>
        <p:spPr>
          <a:xfrm>
            <a:off x="466864" y="1072932"/>
            <a:ext cx="33137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b="1" dirty="0" smtClean="0"/>
              <a:t>Substituição de hidrômetros</a:t>
            </a:r>
            <a:endParaRPr lang="pt-BR" b="1" dirty="0"/>
          </a:p>
        </p:txBody>
      </p:sp>
    </p:spTree>
    <p:extLst>
      <p:ext uri="{BB962C8B-B14F-4D97-AF65-F5344CB8AC3E}">
        <p14:creationId xmlns:p14="http://schemas.microsoft.com/office/powerpoint/2010/main" val="1127001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pt-BR" sz="3200" b="1" dirty="0" smtClean="0">
                <a:latin typeface="+mn-lt"/>
              </a:rPr>
              <a:t>Combate a Perdas</a:t>
            </a:r>
            <a:r>
              <a:rPr lang="pt-BR" b="1" dirty="0" smtClean="0"/>
              <a:t/>
            </a:r>
            <a:br>
              <a:rPr lang="pt-BR" b="1" dirty="0" smtClean="0"/>
            </a:br>
            <a:endParaRPr lang="pt-BR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6700" y="2105025"/>
            <a:ext cx="3530600" cy="2646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Retângulo 7"/>
          <p:cNvSpPr/>
          <p:nvPr/>
        </p:nvSpPr>
        <p:spPr>
          <a:xfrm>
            <a:off x="2767092" y="1735693"/>
            <a:ext cx="35702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b="1" dirty="0"/>
              <a:t>Instalação de macromedidores</a:t>
            </a:r>
          </a:p>
        </p:txBody>
      </p:sp>
    </p:spTree>
    <p:extLst>
      <p:ext uri="{BB962C8B-B14F-4D97-AF65-F5344CB8AC3E}">
        <p14:creationId xmlns:p14="http://schemas.microsoft.com/office/powerpoint/2010/main" val="30569863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/>
          <p:cNvSpPr>
            <a:spLocks noGrp="1"/>
          </p:cNvSpPr>
          <p:nvPr>
            <p:ph type="body"/>
          </p:nvPr>
        </p:nvSpPr>
        <p:spPr>
          <a:xfrm>
            <a:off x="2699792" y="1196752"/>
            <a:ext cx="4015800" cy="360040"/>
          </a:xfrm>
        </p:spPr>
        <p:txBody>
          <a:bodyPr/>
          <a:lstStyle/>
          <a:p>
            <a:pPr algn="ctr"/>
            <a:r>
              <a:rPr lang="pt-BR" b="1" dirty="0" smtClean="0"/>
              <a:t>Nova ETA Central</a:t>
            </a:r>
          </a:p>
          <a:p>
            <a:pPr algn="ctr"/>
            <a:endParaRPr lang="pt-BR" dirty="0"/>
          </a:p>
        </p:txBody>
      </p:sp>
      <p:pic>
        <p:nvPicPr>
          <p:cNvPr id="10" name="Imagem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1" y="1700808"/>
            <a:ext cx="4687213" cy="2929508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7213" y="1700808"/>
            <a:ext cx="4285451" cy="2929508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448" y="4077072"/>
            <a:ext cx="5245529" cy="2971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741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Texto 2"/>
          <p:cNvSpPr>
            <a:spLocks noGrp="1"/>
          </p:cNvSpPr>
          <p:nvPr>
            <p:ph type="body"/>
          </p:nvPr>
        </p:nvSpPr>
        <p:spPr>
          <a:xfrm>
            <a:off x="2843808" y="1124744"/>
            <a:ext cx="4015800" cy="288032"/>
          </a:xfrm>
        </p:spPr>
        <p:txBody>
          <a:bodyPr/>
          <a:lstStyle/>
          <a:p>
            <a:r>
              <a:rPr lang="pt-BR" b="1" dirty="0" smtClean="0"/>
              <a:t>Escolas visitam ETA III e Captação</a:t>
            </a:r>
            <a:endParaRPr lang="pt-BR" b="1" dirty="0"/>
          </a:p>
        </p:txBody>
      </p:sp>
      <p:pic>
        <p:nvPicPr>
          <p:cNvPr id="8" name="Imagem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484784"/>
            <a:ext cx="2951820" cy="196788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340" y="1484784"/>
            <a:ext cx="2951820" cy="1967880"/>
          </a:xfrm>
          <a:prstGeom prst="rect">
            <a:avLst/>
          </a:prstGeom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5160" y="1484785"/>
            <a:ext cx="2951818" cy="1967879"/>
          </a:xfrm>
          <a:prstGeom prst="rect">
            <a:avLst/>
          </a:prstGeom>
        </p:spPr>
      </p:pic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467544" y="12998"/>
            <a:ext cx="8229240" cy="1144800"/>
          </a:xfrm>
        </p:spPr>
        <p:txBody>
          <a:bodyPr/>
          <a:lstStyle/>
          <a:p>
            <a:pPr algn="ctr"/>
            <a:r>
              <a:rPr lang="pt-BR" sz="3200" b="1" dirty="0" smtClean="0">
                <a:latin typeface="+mn-lt"/>
              </a:rPr>
              <a:t>Educação Ambiental</a:t>
            </a:r>
            <a:endParaRPr lang="pt-BR" sz="3200" dirty="0">
              <a:latin typeface="+mn-lt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231" y="4252175"/>
            <a:ext cx="4270751" cy="2402298"/>
          </a:xfrm>
          <a:prstGeom prst="rect">
            <a:avLst/>
          </a:prstGeom>
        </p:spPr>
      </p:pic>
      <p:sp>
        <p:nvSpPr>
          <p:cNvPr id="11" name="Retângulo 10"/>
          <p:cNvSpPr/>
          <p:nvPr/>
        </p:nvSpPr>
        <p:spPr>
          <a:xfrm>
            <a:off x="1043608" y="3717032"/>
            <a:ext cx="69044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b="1" dirty="0" smtClean="0"/>
              <a:t>Palestras sobre uso racional da água em empresas e escolas</a:t>
            </a:r>
            <a:endParaRPr lang="pt-BR" b="1" dirty="0"/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4279584"/>
            <a:ext cx="3634849" cy="2423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51090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153816"/>
            <a:ext cx="4039701" cy="2858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7077" y="1671092"/>
            <a:ext cx="3490947" cy="3497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tângulo 1"/>
          <p:cNvSpPr/>
          <p:nvPr/>
        </p:nvSpPr>
        <p:spPr>
          <a:xfrm>
            <a:off x="503547" y="11610"/>
            <a:ext cx="856895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/>
              <a:t>Lei de Incentivo à redução do consumo de água</a:t>
            </a:r>
            <a:endParaRPr lang="pt-BR" sz="3200" dirty="0"/>
          </a:p>
        </p:txBody>
      </p:sp>
    </p:spTree>
    <p:extLst>
      <p:ext uri="{BB962C8B-B14F-4D97-AF65-F5344CB8AC3E}">
        <p14:creationId xmlns:p14="http://schemas.microsoft.com/office/powerpoint/2010/main" val="3239182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91765" y="19050"/>
            <a:ext cx="8229240" cy="784760"/>
          </a:xfrm>
        </p:spPr>
        <p:txBody>
          <a:bodyPr/>
          <a:lstStyle/>
          <a:p>
            <a:pPr algn="ctr"/>
            <a:r>
              <a:rPr lang="pt-BR" dirty="0" smtClean="0"/>
              <a:t/>
            </a:r>
            <a:br>
              <a:rPr lang="pt-BR" dirty="0" smtClean="0"/>
            </a:br>
            <a:r>
              <a:rPr lang="pt-BR" sz="3200" b="1" dirty="0" smtClean="0">
                <a:latin typeface="+mn-lt"/>
              </a:rPr>
              <a:t>Programa Ação Água</a:t>
            </a:r>
            <a:endParaRPr lang="pt-BR" sz="3200" b="1" dirty="0">
              <a:latin typeface="+mn-lt"/>
            </a:endParaRPr>
          </a:p>
        </p:txBody>
      </p:sp>
      <p:sp>
        <p:nvSpPr>
          <p:cNvPr id="8" name="Retângulo 7"/>
          <p:cNvSpPr/>
          <p:nvPr/>
        </p:nvSpPr>
        <p:spPr>
          <a:xfrm>
            <a:off x="971600" y="1268760"/>
            <a:ext cx="7632848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dirty="0" smtClean="0"/>
              <a:t>O programa surgiu </a:t>
            </a:r>
            <a:r>
              <a:rPr lang="pt-BR" dirty="0"/>
              <a:t>em meio à crise hídrica vivida nas regiões metropolitanas de São Paulo </a:t>
            </a:r>
            <a:r>
              <a:rPr lang="pt-BR" dirty="0" smtClean="0"/>
              <a:t>e Campinas,  </a:t>
            </a:r>
            <a:r>
              <a:rPr lang="pt-BR" dirty="0"/>
              <a:t>para promover ampla substituição de dispositivos hidráulicos antigos por tecnologias mais modernas e econômicas. </a:t>
            </a:r>
          </a:p>
          <a:p>
            <a:r>
              <a:rPr lang="pt-BR" dirty="0"/>
              <a:t>Trata-se de um projeto </a:t>
            </a:r>
            <a:r>
              <a:rPr lang="pt-BR" dirty="0" smtClean="0"/>
              <a:t>de </a:t>
            </a:r>
            <a:r>
              <a:rPr lang="pt-BR" dirty="0"/>
              <a:t>gestão sustentável da água no município, faz parte do Programa Atibaia Município Sustentável, e visa reduzir em 50% o consumo do recurso natural nos prédios públicos da cidade e do consumo de água das famílias, através da atualização das suas instalações residenciais, especialmente dos banheiros onde o consumo de água é sabidamente maior.</a:t>
            </a:r>
          </a:p>
        </p:txBody>
      </p:sp>
    </p:spTree>
    <p:extLst>
      <p:ext uri="{BB962C8B-B14F-4D97-AF65-F5344CB8AC3E}">
        <p14:creationId xmlns:p14="http://schemas.microsoft.com/office/powerpoint/2010/main" val="30167563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0"/>
            <a:ext cx="8229240" cy="1144800"/>
          </a:xfrm>
        </p:spPr>
        <p:txBody>
          <a:bodyPr/>
          <a:lstStyle/>
          <a:p>
            <a:pPr algn="ctr"/>
            <a:r>
              <a:rPr lang="pt-BR" sz="3200" b="1" dirty="0" smtClean="0">
                <a:latin typeface="+mn-lt"/>
              </a:rPr>
              <a:t>Objetivos do programa</a:t>
            </a:r>
            <a:endParaRPr lang="pt-BR" sz="3200" b="1" dirty="0">
              <a:latin typeface="+mn-lt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/>
          </p:nvPr>
        </p:nvSpPr>
        <p:spPr>
          <a:xfrm>
            <a:off x="539552" y="1124744"/>
            <a:ext cx="8229240" cy="3977280"/>
          </a:xfrm>
        </p:spPr>
        <p:txBody>
          <a:bodyPr/>
          <a:lstStyle/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pt-BR" dirty="0" smtClean="0">
                <a:solidFill>
                  <a:schemeClr val="tx1"/>
                </a:solidFill>
                <a:latin typeface="PFSquareSansPro-Light"/>
                <a:cs typeface="PFSquareSansPro-Light"/>
              </a:rPr>
              <a:t>Substituição de produtos sanitários antigos e ineficientes, por produtos novos e economizadores;</a:t>
            </a:r>
          </a:p>
          <a:p>
            <a:pPr marL="342900" lvl="0" indent="-342900">
              <a:buFont typeface="Wingdings" panose="05000000000000000000" pitchFamily="2" charset="2"/>
              <a:buChar char="§"/>
            </a:pPr>
            <a:endParaRPr lang="pt-BR" dirty="0" smtClean="0">
              <a:solidFill>
                <a:schemeClr val="tx1"/>
              </a:solidFill>
              <a:latin typeface="PFSquareSansPro-Light"/>
              <a:cs typeface="PFSquareSansPro-Light"/>
            </a:endParaRPr>
          </a:p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pt-BR" dirty="0" smtClean="0">
                <a:solidFill>
                  <a:schemeClr val="tx1"/>
                </a:solidFill>
                <a:latin typeface="PFSquareSansPro-Light"/>
                <a:cs typeface="PFSquareSansPro-Light"/>
              </a:rPr>
              <a:t>Conscientização  e  sensibilização dos usuários;</a:t>
            </a:r>
          </a:p>
          <a:p>
            <a:pPr marL="342900" lvl="0" indent="-342900">
              <a:buFont typeface="Wingdings" panose="05000000000000000000" pitchFamily="2" charset="2"/>
              <a:buChar char="§"/>
            </a:pPr>
            <a:endParaRPr lang="pt-BR" dirty="0" smtClean="0">
              <a:solidFill>
                <a:schemeClr val="tx1"/>
              </a:solidFill>
              <a:latin typeface="PFSquareSansPro-Light"/>
              <a:cs typeface="PFSquareSansPro-Light"/>
            </a:endParaRPr>
          </a:p>
          <a:p>
            <a:pPr marL="342900" lvl="0" indent="-342900">
              <a:buFont typeface="Wingdings" panose="05000000000000000000" pitchFamily="2" charset="2"/>
              <a:buChar char="§"/>
            </a:pPr>
            <a:r>
              <a:rPr lang="pt-BR" dirty="0" smtClean="0">
                <a:solidFill>
                  <a:schemeClr val="tx1"/>
                </a:solidFill>
                <a:latin typeface="PFSquareSansPro-Light"/>
                <a:cs typeface="PFSquareSansPro-Light"/>
              </a:rPr>
              <a:t>Redução do consumo hídrico ponto a ponto;</a:t>
            </a:r>
          </a:p>
          <a:p>
            <a:pPr marL="342900" lvl="0" indent="-342900">
              <a:buFont typeface="Wingdings" panose="05000000000000000000" pitchFamily="2" charset="2"/>
              <a:buChar char="§"/>
            </a:pPr>
            <a:endParaRPr lang="pt-BR" dirty="0" smtClean="0">
              <a:solidFill>
                <a:schemeClr val="tx1"/>
              </a:solidFill>
              <a:latin typeface="PFSquareSansPro-Light"/>
              <a:cs typeface="PFSquareSansPro-Ligh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pt-BR" dirty="0" smtClean="0">
                <a:solidFill>
                  <a:schemeClr val="tx1"/>
                </a:solidFill>
                <a:latin typeface="PFSquareSansPro-Light"/>
                <a:cs typeface="PFSquareSansPro-Light"/>
              </a:rPr>
              <a:t>Dessobrecarregamento  do sistema abastecedor;</a:t>
            </a:r>
          </a:p>
          <a:p>
            <a:pPr marL="342900" lvl="0" indent="-342900">
              <a:buFont typeface="Wingdings" panose="05000000000000000000" pitchFamily="2" charset="2"/>
              <a:buChar char="§"/>
            </a:pPr>
            <a:endParaRPr lang="pt-BR" dirty="0" smtClean="0">
              <a:solidFill>
                <a:schemeClr val="tx1"/>
              </a:solidFill>
              <a:latin typeface="PFSquareSansPro-Light"/>
              <a:cs typeface="PFSquareSansPro-Light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pt-BR" dirty="0" smtClean="0">
                <a:solidFill>
                  <a:schemeClr val="tx1"/>
                </a:solidFill>
                <a:latin typeface="PFSquareSansPro-Light"/>
                <a:cs typeface="PFSquareSansPro-Light"/>
              </a:rPr>
              <a:t>Consequente retorno financeiro aliado a sustentabilidade;</a:t>
            </a:r>
          </a:p>
          <a:p>
            <a:endParaRPr lang="en-US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156273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ço Reservado para Conteúdo 2"/>
          <p:cNvSpPr txBox="1">
            <a:spLocks/>
          </p:cNvSpPr>
          <p:nvPr/>
        </p:nvSpPr>
        <p:spPr>
          <a:xfrm>
            <a:off x="1331640" y="1196752"/>
            <a:ext cx="6851104" cy="3816423"/>
          </a:xfrm>
          <a:prstGeom prst="rect">
            <a:avLst/>
          </a:prstGeom>
        </p:spPr>
        <p:txBody>
          <a:bodyPr>
            <a:normAutofit fontScale="92500" lnSpcReduction="20000"/>
          </a:bodyPr>
          <a:lstStyle/>
          <a:p>
            <a:r>
              <a:rPr lang="pt-BR" sz="2100" b="1" kern="0" dirty="0" smtClean="0"/>
              <a:t>Primeira Onda</a:t>
            </a:r>
          </a:p>
          <a:p>
            <a:endParaRPr lang="pt-BR" sz="2100" kern="0" dirty="0" smtClean="0"/>
          </a:p>
          <a:p>
            <a:r>
              <a:rPr lang="pt-BR" sz="1900" kern="0" dirty="0" smtClean="0"/>
              <a:t>Substituição da totalidade das bacias e metais sanitários das instalações públicas para atualização dos sistemas  por Economizadores de Água, o que equivale a aproximadamente: </a:t>
            </a:r>
          </a:p>
          <a:p>
            <a:endParaRPr lang="pt-BR" sz="1900" kern="0" dirty="0" smtClean="0"/>
          </a:p>
          <a:p>
            <a:r>
              <a:rPr lang="pt-BR" sz="1900" kern="0" dirty="0" smtClean="0"/>
              <a:t> </a:t>
            </a:r>
            <a:r>
              <a:rPr lang="pt-BR" sz="1900" b="1" kern="0" dirty="0" smtClean="0"/>
              <a:t>1.600 bacias sanitárias e 1.800 metais sanitários de 191 instalações.</a:t>
            </a:r>
          </a:p>
          <a:p>
            <a:endParaRPr lang="pt-BR" sz="1900" kern="0" dirty="0" smtClean="0"/>
          </a:p>
          <a:p>
            <a:r>
              <a:rPr lang="pt-BR" sz="1900" kern="0" dirty="0" smtClean="0"/>
              <a:t>A compra e instalação dos produtos é de responsabilidade da Empresa CAB Ambiental, responsável pela coleta e tratamento do esgoto no município de Atibaia  através de uma PPP - Parceria Pública Privada.</a:t>
            </a:r>
          </a:p>
          <a:p>
            <a:r>
              <a:rPr lang="pt-BR" sz="2500" kern="0" dirty="0" smtClean="0"/>
              <a:t> </a:t>
            </a:r>
          </a:p>
          <a:p>
            <a:r>
              <a:rPr lang="pt-BR" altLang="pt-BR" sz="2500" kern="0" dirty="0" smtClean="0">
                <a:solidFill>
                  <a:schemeClr val="tx1"/>
                </a:solidFill>
              </a:rPr>
              <a:t>	</a:t>
            </a:r>
          </a:p>
          <a:p>
            <a:endParaRPr lang="pt-BR" kern="0" dirty="0">
              <a:solidFill>
                <a:sysClr val="windowText" lastClr="000000"/>
              </a:solidFill>
            </a:endParaRPr>
          </a:p>
        </p:txBody>
      </p:sp>
      <p:sp>
        <p:nvSpPr>
          <p:cNvPr id="7" name="Espaço Reservado para Texto 3"/>
          <p:cNvSpPr txBox="1">
            <a:spLocks/>
          </p:cNvSpPr>
          <p:nvPr/>
        </p:nvSpPr>
        <p:spPr>
          <a:xfrm>
            <a:off x="1475656" y="260648"/>
            <a:ext cx="6408712" cy="504055"/>
          </a:xfrm>
          <a:prstGeom prst="rect">
            <a:avLst/>
          </a:prstGeom>
        </p:spPr>
        <p:txBody>
          <a:bodyPr>
            <a:noAutofit/>
          </a:bodyPr>
          <a:lstStyle/>
          <a:p>
            <a:pPr algn="ctr"/>
            <a:r>
              <a:rPr lang="pt-BR" sz="3200" b="1" kern="0" dirty="0" smtClean="0">
                <a:solidFill>
                  <a:sysClr val="windowText" lastClr="000000"/>
                </a:solidFill>
              </a:rPr>
              <a:t>Etapas do programa</a:t>
            </a:r>
            <a:endParaRPr lang="pt-BR" sz="3200" b="1" kern="0" dirty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52283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82069" y="116632"/>
            <a:ext cx="8229240" cy="1144800"/>
          </a:xfrm>
        </p:spPr>
        <p:txBody>
          <a:bodyPr/>
          <a:lstStyle/>
          <a:p>
            <a:pPr algn="ctr"/>
            <a:r>
              <a:rPr lang="pt-BR" sz="2800" b="1" dirty="0" smtClean="0">
                <a:latin typeface="+mn-lt"/>
              </a:rPr>
              <a:t>Válvula </a:t>
            </a:r>
            <a:r>
              <a:rPr lang="pt-BR" sz="2800" b="1" dirty="0" err="1" smtClean="0">
                <a:latin typeface="+mn-lt"/>
              </a:rPr>
              <a:t>Hydra</a:t>
            </a:r>
            <a:r>
              <a:rPr lang="pt-BR" sz="2800" b="1" dirty="0" smtClean="0">
                <a:latin typeface="+mn-lt"/>
              </a:rPr>
              <a:t> Max Antiga x Nova </a:t>
            </a:r>
            <a:r>
              <a:rPr lang="pt-BR" sz="2800" b="1" dirty="0" err="1" smtClean="0">
                <a:latin typeface="+mn-lt"/>
              </a:rPr>
              <a:t>Hydra</a:t>
            </a:r>
            <a:r>
              <a:rPr lang="pt-BR" sz="2800" b="1" dirty="0" smtClean="0">
                <a:latin typeface="+mn-lt"/>
              </a:rPr>
              <a:t> Duo</a:t>
            </a:r>
            <a:br>
              <a:rPr lang="pt-BR" sz="2800" b="1" dirty="0" smtClean="0">
                <a:latin typeface="+mn-lt"/>
              </a:rPr>
            </a:br>
            <a:endParaRPr lang="pt-BR" sz="2800" b="1" dirty="0">
              <a:latin typeface="+mn-lt"/>
            </a:endParaRPr>
          </a:p>
        </p:txBody>
      </p:sp>
      <p:pic>
        <p:nvPicPr>
          <p:cNvPr id="7" name="Picture 2" descr="C:\Users\rafazan\Desktop\Atibaia\Fotos\Escolas Públicas\PEA - CIE JOSE AP. FERREIRA FRANCO\IMG_2286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3728" y="1259700"/>
            <a:ext cx="2981767" cy="3975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Seta para a direita 7"/>
          <p:cNvSpPr/>
          <p:nvPr/>
        </p:nvSpPr>
        <p:spPr>
          <a:xfrm>
            <a:off x="4427984" y="1965785"/>
            <a:ext cx="976794" cy="615296"/>
          </a:xfrm>
          <a:prstGeom prst="rightArrow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9" name="Seta para a direita 8"/>
          <p:cNvSpPr/>
          <p:nvPr/>
        </p:nvSpPr>
        <p:spPr>
          <a:xfrm>
            <a:off x="4427984" y="3951897"/>
            <a:ext cx="976794" cy="615296"/>
          </a:xfrm>
          <a:prstGeom prst="rightArrow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0" name="CaixaDeTexto 9"/>
          <p:cNvSpPr txBox="1"/>
          <p:nvPr/>
        </p:nvSpPr>
        <p:spPr>
          <a:xfrm>
            <a:off x="2123728" y="5374461"/>
            <a:ext cx="3039035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100" dirty="0" smtClean="0">
                <a:solidFill>
                  <a:schemeClr val="accent6">
                    <a:lumMod val="75000"/>
                  </a:schemeClr>
                </a:solidFill>
              </a:rPr>
              <a:t>Foto: PEA </a:t>
            </a:r>
            <a:r>
              <a:rPr lang="pt-BR" sz="1100" dirty="0">
                <a:solidFill>
                  <a:schemeClr val="accent6">
                    <a:lumMod val="75000"/>
                  </a:schemeClr>
                </a:solidFill>
              </a:rPr>
              <a:t>- CIE JOSE AP. FERREIRA FRANCO</a:t>
            </a:r>
          </a:p>
        </p:txBody>
      </p:sp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36151" y="3608015"/>
            <a:ext cx="1581150" cy="164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07959" y="4593958"/>
            <a:ext cx="1367516" cy="6584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6" name="Imagem 1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6034" y="1259700"/>
            <a:ext cx="1881268" cy="1881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7688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rafazan\Desktop\Atibaia\Fotos\Escolas Públicas\PEA - EEPG PROF ZILAH B. PACCITI\IMG_20141128_151625_0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73792" y="1324212"/>
            <a:ext cx="3344454" cy="2009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tângulo 8"/>
          <p:cNvSpPr/>
          <p:nvPr/>
        </p:nvSpPr>
        <p:spPr>
          <a:xfrm>
            <a:off x="2113762" y="5733256"/>
            <a:ext cx="322331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200" dirty="0">
                <a:solidFill>
                  <a:schemeClr val="accent6">
                    <a:lumMod val="75000"/>
                  </a:schemeClr>
                </a:solidFill>
              </a:rPr>
              <a:t>Foto: PEA - EEPG PROF ZILAH B. PACCITI</a:t>
            </a:r>
          </a:p>
        </p:txBody>
      </p:sp>
      <p:pic>
        <p:nvPicPr>
          <p:cNvPr id="11" name="Picture 5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32240" y="4438515"/>
            <a:ext cx="1505191" cy="1115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6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29077" y="3273853"/>
            <a:ext cx="1055612" cy="22798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Seta para a direita 12"/>
          <p:cNvSpPr/>
          <p:nvPr/>
        </p:nvSpPr>
        <p:spPr>
          <a:xfrm>
            <a:off x="4427984" y="2063983"/>
            <a:ext cx="976794" cy="615296"/>
          </a:xfrm>
          <a:prstGeom prst="rightArrow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prstClr val="white"/>
              </a:solidFill>
            </a:endParaRPr>
          </a:p>
        </p:txBody>
      </p:sp>
      <p:pic>
        <p:nvPicPr>
          <p:cNvPr id="14" name="Picture 7" descr="C:\Users\rafazan\Desktop\Atibaia\Apresentação\IMG_20141204_143339616.jpg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73792" y="3633052"/>
            <a:ext cx="3344453" cy="1951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Seta para a direita 14"/>
          <p:cNvSpPr/>
          <p:nvPr/>
        </p:nvSpPr>
        <p:spPr>
          <a:xfrm>
            <a:off x="4427984" y="4204019"/>
            <a:ext cx="976794" cy="615296"/>
          </a:xfrm>
          <a:prstGeom prst="rightArrow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prstClr val="white"/>
              </a:solidFill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395536" y="43483"/>
            <a:ext cx="864096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/>
              <a:t>Mictório coletivo x Mictório individual com válvula automática</a:t>
            </a:r>
            <a:endParaRPr lang="pt-BR" sz="2800" b="1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324212"/>
            <a:ext cx="3146172" cy="1949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79704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aixaDeTexto 5"/>
          <p:cNvSpPr txBox="1"/>
          <p:nvPr/>
        </p:nvSpPr>
        <p:spPr>
          <a:xfrm>
            <a:off x="1954664" y="4824271"/>
            <a:ext cx="303903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1400" dirty="0" smtClean="0">
                <a:solidFill>
                  <a:schemeClr val="accent6">
                    <a:lumMod val="75000"/>
                  </a:schemeClr>
                </a:solidFill>
              </a:rPr>
              <a:t>Foto: Sede SAAE.</a:t>
            </a:r>
            <a:endParaRPr lang="pt-BR" sz="14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7" name="Picture 2" descr="C:\Users\rafazan\Desktop\Atibaia\Fotos\Sede SAAE\IMG_20141119_121520_0.jp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54664" y="1844824"/>
            <a:ext cx="2736775" cy="2924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92080" y="1566800"/>
            <a:ext cx="2133600" cy="189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Seta para a direita 8"/>
          <p:cNvSpPr/>
          <p:nvPr/>
        </p:nvSpPr>
        <p:spPr>
          <a:xfrm>
            <a:off x="4067944" y="2201159"/>
            <a:ext cx="976794" cy="615296"/>
          </a:xfrm>
          <a:prstGeom prst="rightArrow">
            <a:avLst/>
          </a:prstGeom>
          <a:solidFill>
            <a:schemeClr val="tx2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>
              <a:solidFill>
                <a:prstClr val="white"/>
              </a:solidFill>
            </a:endParaRPr>
          </a:p>
        </p:txBody>
      </p:sp>
      <p:pic>
        <p:nvPicPr>
          <p:cNvPr id="10" name="Picture 7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30118" y="3850542"/>
            <a:ext cx="2595562" cy="12935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8430" y="5144068"/>
            <a:ext cx="414337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tângulo 10"/>
          <p:cNvSpPr/>
          <p:nvPr/>
        </p:nvSpPr>
        <p:spPr>
          <a:xfrm>
            <a:off x="323528" y="5060"/>
            <a:ext cx="856895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2800" b="1" dirty="0" smtClean="0"/>
              <a:t>Torneira de mesa comum x Torneira de mesa fechamento automático </a:t>
            </a:r>
            <a:endParaRPr lang="pt-BR" sz="2800" b="1" dirty="0"/>
          </a:p>
        </p:txBody>
      </p:sp>
    </p:spTree>
    <p:extLst>
      <p:ext uri="{BB962C8B-B14F-4D97-AF65-F5344CB8AC3E}">
        <p14:creationId xmlns:p14="http://schemas.microsoft.com/office/powerpoint/2010/main" val="329889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pt-BR" sz="1300" dirty="0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8960" y="1989138"/>
            <a:ext cx="3424029" cy="3455987"/>
          </a:xfrm>
        </p:spPr>
      </p:pic>
      <p:sp>
        <p:nvSpPr>
          <p:cNvPr id="4" name="Espaço Reservado para Texto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Logotipo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24920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pt-BR" sz="1300" dirty="0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083" y="1989138"/>
            <a:ext cx="5371783" cy="3455987"/>
          </a:xfrm>
        </p:spPr>
      </p:pic>
      <p:sp>
        <p:nvSpPr>
          <p:cNvPr id="4" name="Espaço Reservado para Texto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Campanha de incentivo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698579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pt-BR" sz="1300" dirty="0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5083" y="1989138"/>
            <a:ext cx="5371783" cy="3455987"/>
          </a:xfrm>
        </p:spPr>
      </p:pic>
      <p:sp>
        <p:nvSpPr>
          <p:cNvPr id="4" name="Espaço Reservado para Texto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folder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568937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pt-BR" sz="1300" dirty="0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5707" y="1989138"/>
            <a:ext cx="2670535" cy="3455987"/>
          </a:xfrm>
        </p:spPr>
      </p:pic>
      <p:sp>
        <p:nvSpPr>
          <p:cNvPr id="4" name="Espaço Reservado para Texto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BANNER E CARTAZ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164758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endParaRPr lang="pt-BR" sz="1300" dirty="0"/>
          </a:p>
        </p:txBody>
      </p:sp>
      <p:pic>
        <p:nvPicPr>
          <p:cNvPr id="5" name="Espaço Reservado para Conteúdo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4054" y="1989138"/>
            <a:ext cx="4953841" cy="3455987"/>
          </a:xfrm>
        </p:spPr>
      </p:pic>
      <p:sp>
        <p:nvSpPr>
          <p:cNvPr id="4" name="Espaço Reservado para Texto 3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pt-BR" dirty="0" smtClean="0"/>
              <a:t>Placa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39415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Texto 3"/>
          <p:cNvSpPr>
            <a:spLocks noGrp="1"/>
          </p:cNvSpPr>
          <p:nvPr>
            <p:ph type="body" sz="quarter" idx="13"/>
          </p:nvPr>
        </p:nvSpPr>
        <p:spPr>
          <a:xfrm>
            <a:off x="1475656" y="1556792"/>
            <a:ext cx="6408712" cy="2016224"/>
          </a:xfrm>
        </p:spPr>
        <p:txBody>
          <a:bodyPr>
            <a:normAutofit/>
          </a:bodyPr>
          <a:lstStyle/>
          <a:p>
            <a:pPr algn="ctr"/>
            <a:r>
              <a:rPr lang="pt-BR" sz="4800" dirty="0" smtClean="0">
                <a:solidFill>
                  <a:schemeClr val="tx1"/>
                </a:solidFill>
              </a:rPr>
              <a:t>Muito obrigada</a:t>
            </a:r>
          </a:p>
          <a:p>
            <a:pPr algn="ctr"/>
            <a:r>
              <a:rPr lang="pt-BR" sz="2400" dirty="0" smtClean="0">
                <a:solidFill>
                  <a:schemeClr val="tx1"/>
                </a:solidFill>
              </a:rPr>
              <a:t>Fabiane Santiago</a:t>
            </a:r>
          </a:p>
          <a:p>
            <a:pPr algn="ctr"/>
            <a:r>
              <a:rPr lang="pt-BR" sz="2400" dirty="0" smtClean="0">
                <a:solidFill>
                  <a:schemeClr val="tx1"/>
                </a:solidFill>
              </a:rPr>
              <a:t>Superintendente – </a:t>
            </a:r>
            <a:r>
              <a:rPr lang="pt-BR" sz="2400" dirty="0" err="1" smtClean="0">
                <a:solidFill>
                  <a:schemeClr val="tx1"/>
                </a:solidFill>
              </a:rPr>
              <a:t>saae</a:t>
            </a:r>
            <a:endParaRPr lang="pt-BR" sz="2400" dirty="0" smtClean="0">
              <a:solidFill>
                <a:schemeClr val="tx1"/>
              </a:solidFill>
            </a:endParaRPr>
          </a:p>
          <a:p>
            <a:pPr algn="ctr"/>
            <a:endParaRPr lang="pt-BR" sz="2400" dirty="0"/>
          </a:p>
        </p:txBody>
      </p:sp>
      <p:sp>
        <p:nvSpPr>
          <p:cNvPr id="3" name="CaixaDeTexto 2"/>
          <p:cNvSpPr txBox="1"/>
          <p:nvPr/>
        </p:nvSpPr>
        <p:spPr>
          <a:xfrm>
            <a:off x="3131840" y="3284984"/>
            <a:ext cx="303903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400" dirty="0" smtClean="0">
                <a:solidFill>
                  <a:schemeClr val="accent5"/>
                </a:solidFill>
                <a:hlinkClick r:id="rId2"/>
              </a:rPr>
              <a:t>www.saaeatibaia.com.br</a:t>
            </a:r>
            <a:endParaRPr lang="pt-BR" sz="1400" dirty="0" smtClean="0">
              <a:solidFill>
                <a:schemeClr val="accent5"/>
              </a:solidFill>
            </a:endParaRPr>
          </a:p>
          <a:p>
            <a:pPr algn="ctr"/>
            <a:r>
              <a:rPr lang="pt-BR" sz="1400" dirty="0" smtClean="0">
                <a:solidFill>
                  <a:schemeClr val="accent5"/>
                </a:solidFill>
                <a:hlinkClick r:id="rId3"/>
              </a:rPr>
              <a:t>fabiane@saaeatibaia.com.br</a:t>
            </a:r>
            <a:endParaRPr lang="pt-BR" sz="1400" dirty="0" smtClean="0">
              <a:solidFill>
                <a:schemeClr val="accent5"/>
              </a:solidFill>
            </a:endParaRPr>
          </a:p>
          <a:p>
            <a:pPr algn="ctr"/>
            <a:r>
              <a:rPr lang="pt-BR" sz="1400" dirty="0" smtClean="0"/>
              <a:t>(11) 44143502</a:t>
            </a:r>
            <a:endParaRPr lang="pt-BR" sz="1400" dirty="0"/>
          </a:p>
        </p:txBody>
      </p:sp>
    </p:spTree>
    <p:extLst>
      <p:ext uri="{BB962C8B-B14F-4D97-AF65-F5344CB8AC3E}">
        <p14:creationId xmlns:p14="http://schemas.microsoft.com/office/powerpoint/2010/main" val="3932893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554</TotalTime>
  <Words>736</Words>
  <Application>Microsoft Office PowerPoint</Application>
  <PresentationFormat>Apresentação na tela (4:3)</PresentationFormat>
  <Paragraphs>86</Paragraphs>
  <Slides>24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slides</vt:lpstr>
      </vt:variant>
      <vt:variant>
        <vt:i4>24</vt:i4>
      </vt:variant>
    </vt:vector>
  </HeadingPairs>
  <TitlesOfParts>
    <vt:vector size="26" baseType="lpstr">
      <vt:lpstr>Office Theme</vt:lpstr>
      <vt:lpstr>Office Theme</vt:lpstr>
      <vt:lpstr>Apresentação do PowerPoint</vt:lpstr>
      <vt:lpstr>Companhia de Saneamento Ambiental de Atibaia - SAAE</vt:lpstr>
      <vt:lpstr>Atibaia e o Sistema Cantareira</vt:lpstr>
      <vt:lpstr>Apresentação do PowerPoint</vt:lpstr>
      <vt:lpstr>Crise Hídrica em Atibaia</vt:lpstr>
      <vt:lpstr>Crise x Faturamento</vt:lpstr>
      <vt:lpstr>O QUE ATIBAIA ESTÁ FAZENDO</vt:lpstr>
      <vt:lpstr>Apresentação do PowerPoint</vt:lpstr>
      <vt:lpstr>Combate a Perdas </vt:lpstr>
      <vt:lpstr>Apresentação do PowerPoint</vt:lpstr>
      <vt:lpstr>Educação Ambiental</vt:lpstr>
      <vt:lpstr>Apresentação do PowerPoint</vt:lpstr>
      <vt:lpstr> Programa Ação Água</vt:lpstr>
      <vt:lpstr>Objetivos do programa</vt:lpstr>
      <vt:lpstr>Apresentação do PowerPoint</vt:lpstr>
      <vt:lpstr>Válvula Hydra Max Antiga x Nova Hydra Duo 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Camila Capel</dc:creator>
  <cp:lastModifiedBy>Usuario</cp:lastModifiedBy>
  <cp:revision>61</cp:revision>
  <cp:lastPrinted>2015-05-26T15:01:46Z</cp:lastPrinted>
  <dcterms:modified xsi:type="dcterms:W3CDTF">2015-05-26T15:29:17Z</dcterms:modified>
</cp:coreProperties>
</file>