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57" r:id="rId3"/>
    <p:sldId id="258" r:id="rId4"/>
    <p:sldId id="281" r:id="rId5"/>
    <p:sldId id="260" r:id="rId6"/>
    <p:sldId id="259" r:id="rId7"/>
    <p:sldId id="262" r:id="rId8"/>
    <p:sldId id="263" r:id="rId9"/>
    <p:sldId id="264" r:id="rId10"/>
    <p:sldId id="265" r:id="rId11"/>
    <p:sldId id="282" r:id="rId12"/>
    <p:sldId id="266" r:id="rId13"/>
    <p:sldId id="267" r:id="rId14"/>
    <p:sldId id="268" r:id="rId15"/>
    <p:sldId id="283" r:id="rId16"/>
    <p:sldId id="285" r:id="rId17"/>
    <p:sldId id="269" r:id="rId18"/>
    <p:sldId id="270" r:id="rId19"/>
    <p:sldId id="271" r:id="rId20"/>
    <p:sldId id="272" r:id="rId21"/>
    <p:sldId id="274" r:id="rId22"/>
    <p:sldId id="286" r:id="rId23"/>
    <p:sldId id="279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B5E7-8B34-4C0A-8807-CE8F9BD76184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4209-59FB-4086-AFF7-B16D0DDCEB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82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B5E7-8B34-4C0A-8807-CE8F9BD76184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4209-59FB-4086-AFF7-B16D0DDCEB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63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B5E7-8B34-4C0A-8807-CE8F9BD76184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4209-59FB-4086-AFF7-B16D0DDCEB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B5E7-8B34-4C0A-8807-CE8F9BD76184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4209-59FB-4086-AFF7-B16D0DDCEB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33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B5E7-8B34-4C0A-8807-CE8F9BD76184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4209-59FB-4086-AFF7-B16D0DDCEB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99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B5E7-8B34-4C0A-8807-CE8F9BD76184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4209-59FB-4086-AFF7-B16D0DDCEB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18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B5E7-8B34-4C0A-8807-CE8F9BD76184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4209-59FB-4086-AFF7-B16D0DDCEB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64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B5E7-8B34-4C0A-8807-CE8F9BD76184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4209-59FB-4086-AFF7-B16D0DDCEB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B5E7-8B34-4C0A-8807-CE8F9BD76184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4209-59FB-4086-AFF7-B16D0DDCEB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36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B5E7-8B34-4C0A-8807-CE8F9BD76184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4209-59FB-4086-AFF7-B16D0DDCEB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07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B5E7-8B34-4C0A-8807-CE8F9BD76184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4209-59FB-4086-AFF7-B16D0DDCEB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08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FB5E7-8B34-4C0A-8807-CE8F9BD76184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C4209-59FB-4086-AFF7-B16D0DDCEB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64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30635"/>
            <a:ext cx="7772400" cy="2387600"/>
          </a:xfrm>
        </p:spPr>
        <p:txBody>
          <a:bodyPr anchor="ctr">
            <a:normAutofit/>
          </a:bodyPr>
          <a:lstStyle/>
          <a:p>
            <a:r>
              <a:rPr lang="pt-BR" sz="3200" b="1" dirty="0" smtClean="0"/>
              <a:t>A IMPORTÂNCIA DA MOBILIZAÇÃO SOCIAL NO PLANO DE SANEAMENTO BÁSICO</a:t>
            </a:r>
            <a:endParaRPr lang="pt-BR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570145"/>
            <a:ext cx="6858000" cy="202482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pt-BR" sz="2600" dirty="0" smtClean="0"/>
              <a:t>Janaína Silva de Mattos</a:t>
            </a:r>
          </a:p>
          <a:p>
            <a:pPr algn="r"/>
            <a:r>
              <a:rPr lang="pt-BR" sz="2600" dirty="0" smtClean="0"/>
              <a:t>Filipe Franz </a:t>
            </a:r>
            <a:r>
              <a:rPr lang="pt-BR" sz="2600" dirty="0" err="1" smtClean="0"/>
              <a:t>Teske</a:t>
            </a:r>
            <a:endParaRPr lang="pt-BR" sz="2600" dirty="0" smtClean="0"/>
          </a:p>
          <a:p>
            <a:pPr algn="r"/>
            <a:r>
              <a:rPr lang="pt-BR" sz="2600" dirty="0" err="1" smtClean="0"/>
              <a:t>Dieter</a:t>
            </a:r>
            <a:r>
              <a:rPr lang="pt-BR" sz="2600" dirty="0" smtClean="0"/>
              <a:t> </a:t>
            </a:r>
            <a:r>
              <a:rPr lang="pt-BR" sz="2600" dirty="0" err="1" smtClean="0"/>
              <a:t>Wartchow</a:t>
            </a:r>
            <a:endParaRPr lang="pt-BR" sz="2600" dirty="0" smtClean="0"/>
          </a:p>
          <a:p>
            <a:endParaRPr lang="pt-BR" sz="1400" dirty="0"/>
          </a:p>
          <a:p>
            <a:endParaRPr lang="pt-BR" sz="1400" dirty="0"/>
          </a:p>
          <a:p>
            <a:r>
              <a:rPr lang="pt-BR" sz="1500" dirty="0" smtClean="0"/>
              <a:t>18/05/2016</a:t>
            </a:r>
            <a:endParaRPr lang="pt-BR" sz="15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5448754"/>
            <a:ext cx="799167" cy="10886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01" y="5794945"/>
            <a:ext cx="929100" cy="74246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1" y="346097"/>
            <a:ext cx="3976390" cy="133262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875965" y="473802"/>
            <a:ext cx="4981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 Exposição de Experiências Municipais em Saneamento</a:t>
            </a:r>
          </a:p>
          <a:p>
            <a:pPr algn="ctr"/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16 a 19 de maio de 2016 </a:t>
            </a:r>
            <a:endParaRPr lang="pt-BR" sz="16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Jaraguá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Sul - SC</a:t>
            </a:r>
          </a:p>
        </p:txBody>
      </p:sp>
    </p:spTree>
    <p:extLst>
      <p:ext uri="{BB962C8B-B14F-4D97-AF65-F5344CB8AC3E}">
        <p14:creationId xmlns:p14="http://schemas.microsoft.com/office/powerpoint/2010/main" val="24388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E MÉTODOS</a:t>
            </a:r>
          </a:p>
        </p:txBody>
      </p:sp>
      <p:pic>
        <p:nvPicPr>
          <p:cNvPr id="4" name="Espaço Reservado para Conteúdo 3" descr="Recorte de Tel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89" y="2147597"/>
            <a:ext cx="55858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72" y="2048903"/>
            <a:ext cx="6143625" cy="47529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E MÉTODOS</a:t>
            </a:r>
          </a:p>
        </p:txBody>
      </p:sp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89" y="1734567"/>
            <a:ext cx="3246675" cy="46364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38" y="2005025"/>
            <a:ext cx="3038591" cy="46364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m 6" descr="Recorte de Te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54" y="1384768"/>
            <a:ext cx="3066084" cy="54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E MÉTODOS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As reuniões </a:t>
            </a:r>
            <a:r>
              <a:rPr lang="pt-BR" dirty="0" smtClean="0"/>
              <a:t>foram </a:t>
            </a:r>
            <a:r>
              <a:rPr lang="pt-BR" dirty="0"/>
              <a:t>estruturadas da seguinte forma</a:t>
            </a:r>
            <a:r>
              <a:rPr lang="pt-BR" dirty="0" smtClean="0"/>
              <a:t>:</a:t>
            </a:r>
          </a:p>
          <a:p>
            <a:pPr marL="0" indent="0" algn="just">
              <a:buNone/>
            </a:pPr>
            <a:r>
              <a:rPr lang="pt-BR" dirty="0" smtClean="0"/>
              <a:t> 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r>
              <a:rPr lang="pt-BR" dirty="0" smtClean="0"/>
              <a:t>1. Apresentação </a:t>
            </a:r>
            <a:r>
              <a:rPr lang="pt-BR" dirty="0"/>
              <a:t>do tema</a:t>
            </a:r>
            <a:r>
              <a:rPr lang="pt-BR" dirty="0" smtClean="0"/>
              <a:t>;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r>
              <a:rPr lang="pt-BR" dirty="0" smtClean="0"/>
              <a:t> 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r>
              <a:rPr lang="pt-BR" dirty="0" smtClean="0"/>
              <a:t>2. Desenvolvimento </a:t>
            </a:r>
            <a:r>
              <a:rPr lang="pt-BR" dirty="0"/>
              <a:t>de um trabalho em </a:t>
            </a:r>
            <a:r>
              <a:rPr lang="pt-BR" dirty="0" smtClean="0"/>
              <a:t>grupo;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pt-BR" dirty="0" smtClean="0"/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r>
              <a:rPr lang="pt-BR" dirty="0" smtClean="0"/>
              <a:t>3. Apresentação </a:t>
            </a:r>
            <a:r>
              <a:rPr lang="pt-BR" dirty="0"/>
              <a:t>dos trabalhos desenvolvidos. </a:t>
            </a:r>
          </a:p>
        </p:txBody>
      </p:sp>
    </p:spTree>
    <p:extLst>
      <p:ext uri="{BB962C8B-B14F-4D97-AF65-F5344CB8AC3E}">
        <p14:creationId xmlns:p14="http://schemas.microsoft.com/office/powerpoint/2010/main" val="36222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E MÉTODOS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1. Tópicos </a:t>
            </a:r>
            <a:r>
              <a:rPr lang="pt-BR" dirty="0" smtClean="0"/>
              <a:t>abordados na apresentação </a:t>
            </a:r>
            <a:r>
              <a:rPr lang="pt-BR" dirty="0"/>
              <a:t>do </a:t>
            </a:r>
            <a:r>
              <a:rPr lang="pt-BR" dirty="0" smtClean="0"/>
              <a:t>tema: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Definição </a:t>
            </a:r>
            <a:r>
              <a:rPr lang="pt-BR" dirty="0"/>
              <a:t>de saneamento básico</a:t>
            </a:r>
            <a:r>
              <a:rPr lang="pt-BR" dirty="0" smtClean="0"/>
              <a:t>;</a:t>
            </a:r>
            <a:endParaRPr lang="pt-BR" dirty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Consequências </a:t>
            </a:r>
            <a:r>
              <a:rPr lang="pt-BR" dirty="0"/>
              <a:t>de um saneamento básico inadequado; </a:t>
            </a:r>
            <a:endParaRPr lang="pt-BR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Plano </a:t>
            </a:r>
            <a:r>
              <a:rPr lang="pt-BR" dirty="0"/>
              <a:t>Municipal de Saneamento Básico</a:t>
            </a:r>
            <a:r>
              <a:rPr lang="pt-BR" dirty="0" smtClean="0"/>
              <a:t>;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/>
              <a:t>I</a:t>
            </a:r>
            <a:r>
              <a:rPr lang="pt-BR" dirty="0" smtClean="0"/>
              <a:t>mportância </a:t>
            </a:r>
            <a:r>
              <a:rPr lang="pt-BR" dirty="0"/>
              <a:t>da participação e </a:t>
            </a:r>
            <a:r>
              <a:rPr lang="pt-BR" dirty="0" smtClean="0"/>
              <a:t>do controle </a:t>
            </a:r>
            <a:r>
              <a:rPr lang="pt-BR" dirty="0"/>
              <a:t>social para se obter a universalização dos serviços públicos de saneamento básico. </a:t>
            </a:r>
          </a:p>
        </p:txBody>
      </p:sp>
    </p:spTree>
    <p:extLst>
      <p:ext uri="{BB962C8B-B14F-4D97-AF65-F5344CB8AC3E}">
        <p14:creationId xmlns:p14="http://schemas.microsoft.com/office/powerpoint/2010/main" val="9376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E MÉTODOS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/>
              <a:t>2. Dinâmica </a:t>
            </a:r>
            <a:r>
              <a:rPr lang="pt-BR" dirty="0" smtClean="0"/>
              <a:t>de grupo: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dirty="0" smtClean="0"/>
              <a:t>Dividir aleatoriamente o público em grupos.</a:t>
            </a:r>
          </a:p>
          <a:p>
            <a:pPr algn="just">
              <a:buClr>
                <a:schemeClr val="accent1">
                  <a:lumMod val="75000"/>
                </a:schemeClr>
              </a:buClr>
              <a:buNone/>
            </a:pPr>
            <a:endParaRPr lang="pt-BR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dirty="0" smtClean="0"/>
              <a:t>Solicitar que cada grupo em comum acordo relacione os problemas de saneamento básico e sugira atividades e/ou projetos para melhorias.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pt-BR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dirty="0" smtClean="0"/>
              <a:t>Solicitar que cada grupo apresente o resultado de suas observações.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48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E MÉTODOS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Serão </a:t>
            </a:r>
            <a:r>
              <a:rPr lang="pt-BR" dirty="0"/>
              <a:t>realizadas duas audiências </a:t>
            </a:r>
            <a:r>
              <a:rPr lang="pt-BR" dirty="0" smtClean="0"/>
              <a:t>públicas: 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/>
              <a:t>P</a:t>
            </a:r>
            <a:r>
              <a:rPr lang="pt-BR" dirty="0" smtClean="0"/>
              <a:t>ara </a:t>
            </a:r>
            <a:r>
              <a:rPr lang="pt-BR" dirty="0"/>
              <a:t>apresentação do Diagnóstico Técnico </a:t>
            </a:r>
            <a:r>
              <a:rPr lang="pt-BR" dirty="0" smtClean="0"/>
              <a:t>Participativo, </a:t>
            </a:r>
            <a:r>
              <a:rPr lang="pt-BR" dirty="0"/>
              <a:t>P</a:t>
            </a:r>
            <a:r>
              <a:rPr lang="pt-BR" dirty="0" smtClean="0"/>
              <a:t>rognóstico </a:t>
            </a:r>
            <a:r>
              <a:rPr lang="pt-BR" dirty="0"/>
              <a:t>e </a:t>
            </a:r>
            <a:r>
              <a:rPr lang="pt-BR" dirty="0" smtClean="0"/>
              <a:t>Planejamento estratégico.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r>
              <a:rPr lang="pt-BR" dirty="0" smtClean="0"/>
              <a:t>Dinâmica: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pt-BR" dirty="0" smtClean="0"/>
              <a:t>- Apresentação </a:t>
            </a:r>
            <a:r>
              <a:rPr lang="pt-BR" dirty="0"/>
              <a:t>do Diagnóstico Técnico Participativo; </a:t>
            </a:r>
            <a:r>
              <a:rPr lang="pt-BR" dirty="0" smtClean="0"/>
              <a:t>- Apresentação </a:t>
            </a:r>
            <a:r>
              <a:rPr lang="pt-BR" dirty="0"/>
              <a:t>do prognóstico e </a:t>
            </a:r>
            <a:r>
              <a:rPr lang="pt-BR" dirty="0" smtClean="0"/>
              <a:t>planejamento estratégico </a:t>
            </a:r>
            <a:r>
              <a:rPr lang="pt-BR" dirty="0"/>
              <a:t>para o alcance do cenário de </a:t>
            </a:r>
            <a:r>
              <a:rPr lang="pt-BR" dirty="0" smtClean="0"/>
              <a:t>referência; -- Votação </a:t>
            </a:r>
            <a:r>
              <a:rPr lang="pt-BR" dirty="0"/>
              <a:t>das prioridades entre os programas, </a:t>
            </a:r>
            <a:r>
              <a:rPr lang="pt-BR" dirty="0" smtClean="0"/>
              <a:t>projetos </a:t>
            </a:r>
            <a:r>
              <a:rPr lang="pt-BR" dirty="0"/>
              <a:t>e ações para atingir o cenário de </a:t>
            </a:r>
            <a:r>
              <a:rPr lang="pt-BR" dirty="0" smtClean="0"/>
              <a:t>referência.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804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E MÉTODOS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Para </a:t>
            </a:r>
            <a:r>
              <a:rPr lang="pt-BR" dirty="0"/>
              <a:t>aprovação do PMSB e para apresentação do plano de execução. </a:t>
            </a:r>
            <a:endParaRPr lang="pt-BR" dirty="0" smtClean="0"/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pt-BR" dirty="0" smtClean="0"/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r>
              <a:rPr lang="pt-BR" dirty="0" smtClean="0"/>
              <a:t>Dinâmica: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r>
              <a:rPr lang="pt-BR" dirty="0"/>
              <a:t>S</a:t>
            </a:r>
            <a:r>
              <a:rPr lang="pt-BR" dirty="0" smtClean="0"/>
              <a:t>erá </a:t>
            </a:r>
            <a:r>
              <a:rPr lang="pt-BR" dirty="0"/>
              <a:t>apresentado o plano de execução com o detalhamento das medidas a serem tomadas por meio da estruturação de programas, projetos e ações específicas para cada comunidade.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92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RESULTADOS E DISCUSSÕES</a:t>
            </a:r>
            <a:endParaRPr lang="en-US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069612"/>
              </p:ext>
            </p:extLst>
          </p:nvPr>
        </p:nvGraphicFramePr>
        <p:xfrm>
          <a:off x="1023870" y="1820683"/>
          <a:ext cx="7096258" cy="4450852"/>
        </p:xfrm>
        <a:graphic>
          <a:graphicData uri="http://schemas.openxmlformats.org/drawingml/2006/table">
            <a:tbl>
              <a:tblPr/>
              <a:tblGrid>
                <a:gridCol w="1800094"/>
                <a:gridCol w="2562859"/>
                <a:gridCol w="2733305"/>
              </a:tblGrid>
              <a:tr h="580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Setor de Mobilização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Localidade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Local das reuniões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SM1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Pinhalzinho, Linha Pessegueiro, Cerca Velha, Goiabal, Campestre, Cidade, Coxilha Alegre, Vila Nova, Vila Freitas, Santa Terezinha, Caçador, Linha Brasil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Escola Tomas Garcia da Costa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SM2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Ronda Alta, Ronda Grande, Serra Geral do Rio Pardo, Arroio do Sapo, Arroio do Sapo Alto, Posse do Trigo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Escola Otaviano Paixão Coelho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SM3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Linha Felizardo, Alto Socorro, Alto da Serra, Linha Camargo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Salão Paroquial do Alto da Serra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64453" y="1530025"/>
            <a:ext cx="36150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Quadro 1. Setores de mobilização social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024942" y="6372481"/>
            <a:ext cx="30941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Fonte: adaptado do PMSB Lagoão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RESULTADOS E DISCUSSÕES</a:t>
            </a:r>
            <a:endParaRPr lang="en-US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136703"/>
              </p:ext>
            </p:extLst>
          </p:nvPr>
        </p:nvGraphicFramePr>
        <p:xfrm>
          <a:off x="875764" y="2182586"/>
          <a:ext cx="7321640" cy="4012152"/>
        </p:xfrm>
        <a:graphic>
          <a:graphicData uri="http://schemas.openxmlformats.org/drawingml/2006/table">
            <a:tbl>
              <a:tblPr/>
              <a:tblGrid>
                <a:gridCol w="4003026"/>
                <a:gridCol w="3318614"/>
              </a:tblGrid>
              <a:tr h="668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Evento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000" b="1">
                          <a:latin typeface="Arial"/>
                          <a:ea typeface="Times New Roman"/>
                          <a:cs typeface="Times New Roman"/>
                        </a:rPr>
                        <a:t>Participantes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Formação dos Grupos de Trabalho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Diagnóstico Participativo - Agentes públicos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Diagnóstico Participativo - SM1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142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Diagnóstico Participativo - SM2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Diagnóstico Participativo - SM3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-35416" y="181833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Tabela 1. Número de participantes das atividades de mobilização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25121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Fonte: adaptado do PMSB Lagoão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RESULTADOS E DISCUSSÕES</a:t>
            </a:r>
            <a:endParaRPr lang="en-US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2" y="1825625"/>
            <a:ext cx="26479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52" y="1809749"/>
            <a:ext cx="26479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854" y="1809749"/>
            <a:ext cx="26479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2" y="3800474"/>
            <a:ext cx="26479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52" y="3812146"/>
            <a:ext cx="26479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66" y="3794973"/>
            <a:ext cx="2657475" cy="20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A Participação Social é fundamental no processo de elaboração de </a:t>
            </a:r>
            <a:r>
              <a:rPr lang="pt-BR" dirty="0" smtClean="0"/>
              <a:t>um PMSB. </a:t>
            </a:r>
            <a:r>
              <a:rPr lang="pt-BR" dirty="0"/>
              <a:t>Com a participação da comunidade é </a:t>
            </a:r>
            <a:r>
              <a:rPr lang="pt-BR" dirty="0" smtClean="0"/>
              <a:t>possível: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Obter </a:t>
            </a:r>
            <a:r>
              <a:rPr lang="pt-BR" dirty="0"/>
              <a:t>um documento de planejamento </a:t>
            </a:r>
            <a:r>
              <a:rPr lang="pt-BR" dirty="0" smtClean="0"/>
              <a:t>que melhor retrate </a:t>
            </a:r>
            <a:r>
              <a:rPr lang="pt-BR" dirty="0"/>
              <a:t>a </a:t>
            </a:r>
            <a:r>
              <a:rPr lang="pt-BR" dirty="0" smtClean="0"/>
              <a:t>realidade local.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pt-BR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Desenvolver projetos que melhor atendam a realidade dos municípios.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49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RESULTADOS E DISCUSSÕES</a:t>
            </a:r>
            <a:endParaRPr lang="en-US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664723"/>
              </p:ext>
            </p:extLst>
          </p:nvPr>
        </p:nvGraphicFramePr>
        <p:xfrm>
          <a:off x="628650" y="1799811"/>
          <a:ext cx="7886700" cy="4660259"/>
        </p:xfrm>
        <a:graphic>
          <a:graphicData uri="http://schemas.openxmlformats.org/drawingml/2006/table">
            <a:tbl>
              <a:tblPr/>
              <a:tblGrid>
                <a:gridCol w="3943350"/>
                <a:gridCol w="3943350"/>
              </a:tblGrid>
              <a:tr h="42366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Problemas Relatados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73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Ausência de coleta dos resíduos sólidos recicláveis</a:t>
                      </a:r>
                      <a:r>
                        <a:rPr lang="pt-B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gerados na zona rural.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Baixa qualidade da água destinada ao consumo humano.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3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Ausência de um cronograma para a coleta de resíduos sólidos na zona urbana.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Poços de captação de água em locais não apropriados e alguns danificados.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3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Existência de um depósito irregular de resíduos (lixão) na entrada do município.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Contaminação dos recursos hídricos por agrotóxicos oriundos das lavouras.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6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Existência de muitas casas sem banheiro.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Falta de conscientização da população.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3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Carência de fossas sépticas nas residências da zona rural.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Ausência de um plano diretor ou diretrizes urbanas para o município.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6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Esgoto a céu aberto.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Falta de assistência dos órgãos públicos.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-1" y="1492035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Quadro 2. Problemas Relatados com mais Frequência</a:t>
            </a:r>
            <a:endParaRPr lang="en-US" sz="14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024941" y="6460071"/>
            <a:ext cx="30941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Fonte: adaptado do PMSB Lagoão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 DISCUSSÕES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264731"/>
              </p:ext>
            </p:extLst>
          </p:nvPr>
        </p:nvGraphicFramePr>
        <p:xfrm>
          <a:off x="639116" y="1957590"/>
          <a:ext cx="7886698" cy="4468970"/>
        </p:xfrm>
        <a:graphic>
          <a:graphicData uri="http://schemas.openxmlformats.org/drawingml/2006/table">
            <a:tbl>
              <a:tblPr firstRow="1" firstCol="1" bandRow="1"/>
              <a:tblGrid>
                <a:gridCol w="3943349"/>
                <a:gridCol w="3943349"/>
              </a:tblGrid>
              <a:tr h="40627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Sugestões para Melhorias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62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Perfuração de poços para captação de água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Construção de um aterro sanitário.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Captação de água da chuva.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Educação e envolvimento da população.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Construção de fontes drenadas.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Construção de composteiras.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Compra de geradores de energia elétrica.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Coleta seletiva de resíduos sólidos.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5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Análise e tratamento da água destinada ao consumo humano.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Construção de fossas sépticas na zona rural.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5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Construção de redes e estação de tratamento de esgoto.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Recolhimento periódico dos resíduos sólidos.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5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Construção de banheiros para a população de baixa renda.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0465" y="1500012"/>
            <a:ext cx="9143999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Quadro 3.Sugestões Apresentadas com mais Frequência para Melhoria do Saneamento Básico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24941" y="6460071"/>
            <a:ext cx="30941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Fonte: adaptado do PMSB Lagoão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/>
              <a:t>A instituição do Controle Social é necessária para a universalização do acesso aos serviços de saneamento básico, no entanto para otimizar o seu impacto positivo é fundamental que uma fração expressiva da população participe do planejamento, regulação e fiscalização dos serviços. </a:t>
            </a:r>
            <a:endParaRPr lang="pt-BR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É </a:t>
            </a:r>
            <a:r>
              <a:rPr lang="pt-BR" dirty="0"/>
              <a:t>necessário desenvolver ações que promovam a mobilização da população em busca de melhorias por meio do exercício da cidadania. </a:t>
            </a:r>
            <a:endParaRPr lang="pt-BR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O </a:t>
            </a:r>
            <a:r>
              <a:rPr lang="pt-BR" dirty="0"/>
              <a:t>Controle Social não deve ficar restrito ao período de elaboração do PMSB, mas sim </a:t>
            </a:r>
            <a:r>
              <a:rPr lang="pt-BR" dirty="0" smtClean="0"/>
              <a:t>ser </a:t>
            </a:r>
            <a:r>
              <a:rPr lang="pt-BR" dirty="0"/>
              <a:t>estabelecido </a:t>
            </a:r>
            <a:r>
              <a:rPr lang="pt-BR" dirty="0" smtClean="0"/>
              <a:t>definitivamente.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08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93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O Controle </a:t>
            </a:r>
            <a:r>
              <a:rPr lang="pt-BR" dirty="0"/>
              <a:t>Social é </a:t>
            </a:r>
            <a:r>
              <a:rPr lang="pt-BR" dirty="0" smtClean="0"/>
              <a:t>definido na lei federal 11.445/2007 como: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i="1" dirty="0" smtClean="0"/>
              <a:t>“</a:t>
            </a:r>
            <a:r>
              <a:rPr lang="pt-BR" i="1" dirty="0"/>
              <a:t>o conjunto de mecanismos e procedimentos que garantem à sociedade informações, representações técnicas e participações nos processos de formulação de políticas, de planejamento e de avaliação relacionados aos serviços públicos de saneamento básico</a:t>
            </a:r>
            <a:r>
              <a:rPr lang="pt-BR" i="1" dirty="0" smtClean="0"/>
              <a:t>”</a:t>
            </a:r>
          </a:p>
          <a:p>
            <a:pPr marL="0" indent="0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4130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Decreto </a:t>
            </a:r>
            <a:r>
              <a:rPr lang="pt-BR" dirty="0"/>
              <a:t>nº </a:t>
            </a:r>
            <a:r>
              <a:rPr lang="pt-BR" dirty="0" smtClean="0"/>
              <a:t>8211:</a:t>
            </a:r>
          </a:p>
          <a:p>
            <a:pPr marL="0" indent="0" algn="just">
              <a:buNone/>
            </a:pPr>
            <a:r>
              <a:rPr lang="pt-BR" dirty="0" smtClean="0"/>
              <a:t> </a:t>
            </a:r>
          </a:p>
          <a:p>
            <a:pPr marL="0" indent="0" algn="just">
              <a:buNone/>
            </a:pPr>
            <a:r>
              <a:rPr lang="pt-BR" i="1" dirty="0" smtClean="0"/>
              <a:t>“</a:t>
            </a:r>
            <a:r>
              <a:rPr lang="pt-BR" i="1" dirty="0"/>
              <a:t>Após 31 de dezembro de 2014, será vedado o acesso aos recursos federais ou aos geridos ou administrados por órgão ou entidade da União, quando destinados a serviços de saneamento básico, àqueles titulares de serviços públicos de saneamento básico que não instituírem, por meio de legislação específica, o controle social realizado por órgão colegiado”</a:t>
            </a:r>
            <a:r>
              <a:rPr lang="pt-BR" dirty="0"/>
              <a:t>.</a:t>
            </a:r>
            <a:endParaRPr lang="pt-BR" i="1" dirty="0" smtClean="0"/>
          </a:p>
          <a:p>
            <a:pPr marL="0" indent="0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4044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Através da Mobilização Social é possível:</a:t>
            </a:r>
          </a:p>
          <a:p>
            <a:pPr marL="0" indent="0" algn="just">
              <a:buClr>
                <a:schemeClr val="accent1">
                  <a:lumMod val="50000"/>
                </a:schemeClr>
              </a:buClr>
              <a:buNone/>
            </a:pPr>
            <a:endParaRPr lang="pt-BR" dirty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Fornecer informações à população.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pt-BR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Incentivar a participação da sociedade no planejamento e na gestão.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pt-BR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Obter informações sobre a situação dos serviços públicos de saneamento básico.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44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Mostrar </a:t>
            </a:r>
            <a:r>
              <a:rPr lang="pt-BR" b="1" dirty="0"/>
              <a:t>a importância da construção de um Plano de Mobilização Social para a elaboração de um PMSB</a:t>
            </a:r>
            <a:r>
              <a:rPr lang="pt-BR" dirty="0"/>
              <a:t> através dos resultados obtidos com a metodologia adotada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Para isso será apresentado o </a:t>
            </a:r>
            <a:r>
              <a:rPr lang="pt-BR" b="1" dirty="0" smtClean="0"/>
              <a:t>Plano de Mobilização Social</a:t>
            </a:r>
            <a:r>
              <a:rPr lang="pt-BR" dirty="0" smtClean="0"/>
              <a:t> construído para o município de Lagoão, no Estado do Rio Grande do Sul.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08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E MÉTODOS</a:t>
            </a:r>
          </a:p>
        </p:txBody>
      </p:sp>
      <p:pic>
        <p:nvPicPr>
          <p:cNvPr id="8" name="Espaço Reservado para Conteúdo 7" descr="Recorte de Te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1" y="1236372"/>
            <a:ext cx="7647298" cy="5494805"/>
          </a:xfrm>
          <a:ln w="3175">
            <a:solidFill>
              <a:schemeClr val="tx1"/>
            </a:solidFill>
          </a:ln>
        </p:spPr>
      </p:pic>
      <p:pic>
        <p:nvPicPr>
          <p:cNvPr id="10" name="Imagem 9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16" y="1777372"/>
            <a:ext cx="5451719" cy="48671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89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MATERIAIS E 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Organizar </a:t>
            </a:r>
            <a:r>
              <a:rPr lang="pt-BR" dirty="0"/>
              <a:t>as </a:t>
            </a:r>
            <a:r>
              <a:rPr lang="pt-BR" dirty="0" smtClean="0"/>
              <a:t>comunidades em </a:t>
            </a:r>
            <a:r>
              <a:rPr lang="pt-BR" dirty="0"/>
              <a:t>setores de mobilização social conforme a sua proximidade geográfica. </a:t>
            </a:r>
            <a:endParaRPr lang="pt-BR" dirty="0" smtClean="0"/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pt-BR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Marcar </a:t>
            </a:r>
            <a:r>
              <a:rPr lang="pt-BR" dirty="0"/>
              <a:t>reunião com cada setor em locais que viessem a facilitar a participação dos moradores</a:t>
            </a:r>
            <a:r>
              <a:rPr lang="pt-BR" dirty="0" smtClean="0"/>
              <a:t>.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pt-BR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/>
              <a:t>Divulgar </a:t>
            </a:r>
            <a:r>
              <a:rPr lang="pt-BR" dirty="0"/>
              <a:t>os </a:t>
            </a:r>
            <a:r>
              <a:rPr lang="pt-BR" dirty="0" smtClean="0"/>
              <a:t>eventos através de cartazes, folders, anúncio em rádio, </a:t>
            </a:r>
            <a:r>
              <a:rPr lang="pt-BR" dirty="0"/>
              <a:t>em redes sociais, </a:t>
            </a:r>
            <a:r>
              <a:rPr lang="pt-BR" dirty="0" smtClean="0"/>
              <a:t>e em </a:t>
            </a:r>
            <a:r>
              <a:rPr lang="pt-BR" dirty="0"/>
              <a:t>jornal </a:t>
            </a:r>
            <a:r>
              <a:rPr lang="pt-BR" dirty="0" smtClean="0"/>
              <a:t>impresso. 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8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E MÉTODOS</a:t>
            </a:r>
          </a:p>
        </p:txBody>
      </p:sp>
      <p:pic>
        <p:nvPicPr>
          <p:cNvPr id="4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1363" y="1377096"/>
            <a:ext cx="4081274" cy="548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2356</TotalTime>
  <Words>1093</Words>
  <Application>Microsoft Office PowerPoint</Application>
  <PresentationFormat>Apresentação na tela (4:3)</PresentationFormat>
  <Paragraphs>148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Verdana</vt:lpstr>
      <vt:lpstr>Wingdings</vt:lpstr>
      <vt:lpstr>Tema do Office</vt:lpstr>
      <vt:lpstr>A IMPORTÂNCIA DA MOBILIZAÇÃO SOCIAL NO PLANO DE SANEAMENTO BÁSICO</vt:lpstr>
      <vt:lpstr>INTRODUÇÃO</vt:lpstr>
      <vt:lpstr>INTRODUÇÃO</vt:lpstr>
      <vt:lpstr>INTRODUÇÃO</vt:lpstr>
      <vt:lpstr>INTRODUÇÃO</vt:lpstr>
      <vt:lpstr>OBJETIVO</vt:lpstr>
      <vt:lpstr>MATERIAIS E MÉTODOS</vt:lpstr>
      <vt:lpstr>MATERIAIS E MÉTODOS</vt:lpstr>
      <vt:lpstr>MATERIAIS E MÉTODOS</vt:lpstr>
      <vt:lpstr>MATERIAIS E MÉTODOS</vt:lpstr>
      <vt:lpstr>MATERIAIS E MÉTODOS</vt:lpstr>
      <vt:lpstr>MATERIAIS E MÉTODOS</vt:lpstr>
      <vt:lpstr>MATERIAIS E MÉTODOS</vt:lpstr>
      <vt:lpstr>MATERIAIS E MÉTODOS</vt:lpstr>
      <vt:lpstr>MATERIAIS E MÉTODOS</vt:lpstr>
      <vt:lpstr>MATERIAIS E MÉTODOS</vt:lpstr>
      <vt:lpstr>RESULTADOS E DISCUSSÕES</vt:lpstr>
      <vt:lpstr>RESULTADOS E DISCUSSÕES</vt:lpstr>
      <vt:lpstr>RESULTADOS E DISCUSSÕES</vt:lpstr>
      <vt:lpstr>RESULTADOS E DISCUSSÕES</vt:lpstr>
      <vt:lpstr>RESULTADOS E DISCUSSÕES</vt:lpstr>
      <vt:lpstr>CONCLUSÃO</vt:lpstr>
      <vt:lpstr>OBRIGADA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Janaína .</dc:creator>
  <cp:lastModifiedBy>Janaína .</cp:lastModifiedBy>
  <cp:revision>71</cp:revision>
  <dcterms:created xsi:type="dcterms:W3CDTF">2016-05-09T21:50:50Z</dcterms:created>
  <dcterms:modified xsi:type="dcterms:W3CDTF">2016-05-18T02:32:38Z</dcterms:modified>
</cp:coreProperties>
</file>