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57" r:id="rId4"/>
    <p:sldId id="266" r:id="rId5"/>
    <p:sldId id="260" r:id="rId6"/>
    <p:sldId id="285" r:id="rId7"/>
    <p:sldId id="264" r:id="rId8"/>
    <p:sldId id="263" r:id="rId9"/>
    <p:sldId id="267" r:id="rId10"/>
    <p:sldId id="269" r:id="rId11"/>
    <p:sldId id="284" r:id="rId1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Yasmin Topan" initials="YT" lastIdx="4" clrIdx="0">
    <p:extLst/>
  </p:cmAuthor>
  <p:cmAuthor id="2" name="Natalia Erbolato" initials="NE" lastIdx="6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6666"/>
    <a:srgbClr val="9B9B9B"/>
    <a:srgbClr val="00B7F1"/>
    <a:srgbClr val="B82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92" autoAdjust="0"/>
    <p:restoredTop sz="94660"/>
  </p:normalViewPr>
  <p:slideViewPr>
    <p:cSldViewPr snapToGrid="0">
      <p:cViewPr>
        <p:scale>
          <a:sx n="60" d="100"/>
          <a:sy n="60" d="100"/>
        </p:scale>
        <p:origin x="-1008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A5BA8C-3152-4FF2-8DA7-4551ABED6AA2}" type="datetimeFigureOut">
              <a:rPr lang="pt-BR" smtClean="0"/>
              <a:t>17/05/2016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25A8F-BEC9-49C5-9214-5D416335CA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0979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25A8F-BEC9-49C5-9214-5D416335CA58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53427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22AE-5353-4B50-A741-DADD3DE6360D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B5F5-25C1-49A7-BA80-68A40068728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8730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22AE-5353-4B50-A741-DADD3DE6360D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B5F5-25C1-49A7-BA80-68A40068728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0760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22AE-5353-4B50-A741-DADD3DE6360D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B5F5-25C1-49A7-BA80-68A40068728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5049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22AE-5353-4B50-A741-DADD3DE6360D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B5F5-25C1-49A7-BA80-68A40068728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32222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22AE-5353-4B50-A741-DADD3DE6360D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B5F5-25C1-49A7-BA80-68A40068728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1586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22AE-5353-4B50-A741-DADD3DE6360D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B5F5-25C1-49A7-BA80-68A40068728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9343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22AE-5353-4B50-A741-DADD3DE6360D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B5F5-25C1-49A7-BA80-68A40068728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044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22AE-5353-4B50-A741-DADD3DE6360D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B5F5-25C1-49A7-BA80-68A40068728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7021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22AE-5353-4B50-A741-DADD3DE6360D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B5F5-25C1-49A7-BA80-68A40068728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1705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22AE-5353-4B50-A741-DADD3DE6360D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B5F5-25C1-49A7-BA80-68A40068728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2798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B222AE-5353-4B50-A741-DADD3DE6360D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7B5F5-25C1-49A7-BA80-68A40068728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21654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B222AE-5353-4B50-A741-DADD3DE6360D}" type="datetimeFigureOut">
              <a:rPr lang="pt-BR" smtClean="0"/>
              <a:pPr/>
              <a:t>17/05/2016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7B5F5-25C1-49A7-BA80-68A40068728B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3472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agua.org.br/_hotsites/construindo-sustentabilidade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gua.org.br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ap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236094" cy="7048500"/>
          </a:xfrm>
          <a:prstGeom prst="rect">
            <a:avLst/>
          </a:prstGeom>
        </p:spPr>
      </p:pic>
      <p:pic>
        <p:nvPicPr>
          <p:cNvPr id="3" name="Picture 3" descr="Logo46Assemble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2101" y="1119883"/>
            <a:ext cx="3653806" cy="2528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-262507" y="5235292"/>
            <a:ext cx="607752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altLang="pt-BR" sz="2000" b="1" dirty="0"/>
              <a:t>Tema </a:t>
            </a:r>
            <a:r>
              <a:rPr lang="pt-BR" altLang="pt-BR" sz="2000" b="1" dirty="0" smtClean="0"/>
              <a:t>8: Educação Ambiental  e Comunicação Social  </a:t>
            </a:r>
            <a:endParaRPr lang="pt-BR" altLang="pt-BR" sz="2000" b="1" dirty="0"/>
          </a:p>
        </p:txBody>
      </p:sp>
      <p:sp>
        <p:nvSpPr>
          <p:cNvPr id="4" name="Retângulo 3"/>
          <p:cNvSpPr/>
          <p:nvPr/>
        </p:nvSpPr>
        <p:spPr>
          <a:xfrm>
            <a:off x="1286359" y="136334"/>
            <a:ext cx="105078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/>
              <a:t>46ª Assembleia Nacional da </a:t>
            </a:r>
            <a:r>
              <a:rPr lang="pt-BR" sz="2400" b="1" dirty="0" err="1"/>
              <a:t>Assemae</a:t>
            </a:r>
            <a:r>
              <a:rPr lang="pt-BR" sz="2400" b="1" dirty="0"/>
              <a:t> – Saneamento Básico: um direito de todos.</a:t>
            </a:r>
          </a:p>
        </p:txBody>
      </p:sp>
      <p:sp>
        <p:nvSpPr>
          <p:cNvPr id="5" name="Retângulo 4"/>
          <p:cNvSpPr/>
          <p:nvPr/>
        </p:nvSpPr>
        <p:spPr>
          <a:xfrm>
            <a:off x="2948206" y="499492"/>
            <a:ext cx="70791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/>
              <a:t>XX Exposição de Experiências Municipais em </a:t>
            </a:r>
            <a:r>
              <a:rPr lang="pt-BR" sz="2400" b="1" dirty="0"/>
              <a:t>Saneamento</a:t>
            </a:r>
            <a:endParaRPr lang="pt-BR" sz="2000" b="1" dirty="0"/>
          </a:p>
        </p:txBody>
      </p:sp>
      <p:sp>
        <p:nvSpPr>
          <p:cNvPr id="6" name="Retângulo 5"/>
          <p:cNvSpPr/>
          <p:nvPr/>
        </p:nvSpPr>
        <p:spPr>
          <a:xfrm>
            <a:off x="7571257" y="6435956"/>
            <a:ext cx="448468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</a:rPr>
              <a:t>18 </a:t>
            </a:r>
            <a:r>
              <a:rPr lang="pt-BR" sz="2000" b="1" dirty="0">
                <a:solidFill>
                  <a:schemeClr val="bg1"/>
                </a:solidFill>
              </a:rPr>
              <a:t>de maio de 2016 – Jaraguá do Sul - SC</a:t>
            </a:r>
          </a:p>
        </p:txBody>
      </p:sp>
      <p:sp>
        <p:nvSpPr>
          <p:cNvPr id="8" name="Retângulo 7"/>
          <p:cNvSpPr/>
          <p:nvPr/>
        </p:nvSpPr>
        <p:spPr>
          <a:xfrm>
            <a:off x="209791" y="5791241"/>
            <a:ext cx="118165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/>
              <a:t>CONSTRUINDO SUSTENTABILIDADE – A UTILIZAÇÃO DE FERRAMENTAS DE EDUCAÇÃO AMBIENTAL E ENGENHARIA SANITÁRIA PARA COMBATER A CRISE HÍDRICA NO ESTADO DE SÃO PAULO.</a:t>
            </a:r>
            <a:r>
              <a:rPr lang="pt-BR" b="1" dirty="0" smtClean="0"/>
              <a:t>.</a:t>
            </a:r>
            <a:endParaRPr lang="pt-BR" dirty="0"/>
          </a:p>
        </p:txBody>
      </p:sp>
      <p:sp>
        <p:nvSpPr>
          <p:cNvPr id="9" name="Retângulo 8"/>
          <p:cNvSpPr/>
          <p:nvPr/>
        </p:nvSpPr>
        <p:spPr>
          <a:xfrm>
            <a:off x="8434552" y="4219629"/>
            <a:ext cx="380154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altLang="pt-BR" sz="2000" b="1" dirty="0" smtClean="0">
                <a:solidFill>
                  <a:schemeClr val="bg1"/>
                </a:solidFill>
              </a:rPr>
              <a:t>Autores: </a:t>
            </a:r>
          </a:p>
          <a:p>
            <a:pPr algn="ctr"/>
            <a:r>
              <a:rPr lang="pt-BR" altLang="pt-BR" sz="2000" b="1" dirty="0" smtClean="0">
                <a:solidFill>
                  <a:schemeClr val="bg1"/>
                </a:solidFill>
              </a:rPr>
              <a:t>Murilo Ferreira Sant’Anna</a:t>
            </a:r>
          </a:p>
          <a:p>
            <a:pPr algn="ctr"/>
            <a:r>
              <a:rPr lang="pt-BR" altLang="pt-BR" sz="2000" b="1" dirty="0" smtClean="0">
                <a:solidFill>
                  <a:schemeClr val="bg1"/>
                </a:solidFill>
              </a:rPr>
              <a:t>Flávio </a:t>
            </a:r>
            <a:r>
              <a:rPr lang="pt-BR" altLang="pt-BR" sz="2000" b="1" dirty="0" err="1" smtClean="0">
                <a:solidFill>
                  <a:schemeClr val="bg1"/>
                </a:solidFill>
              </a:rPr>
              <a:t>Forti</a:t>
            </a:r>
            <a:r>
              <a:rPr lang="pt-BR" altLang="pt-BR" sz="2000" b="1" dirty="0" smtClean="0">
                <a:solidFill>
                  <a:schemeClr val="bg1"/>
                </a:solidFill>
              </a:rPr>
              <a:t> </a:t>
            </a:r>
            <a:r>
              <a:rPr lang="pt-BR" altLang="pt-BR" sz="2000" b="1" dirty="0" err="1" smtClean="0">
                <a:solidFill>
                  <a:schemeClr val="bg1"/>
                </a:solidFill>
              </a:rPr>
              <a:t>Stenico</a:t>
            </a:r>
            <a:r>
              <a:rPr lang="pt-BR" altLang="pt-BR" sz="2000" b="1" dirty="0" smtClean="0">
                <a:solidFill>
                  <a:schemeClr val="bg1"/>
                </a:solidFill>
              </a:rPr>
              <a:t> </a:t>
            </a:r>
            <a:endParaRPr lang="pt-BR" altLang="pt-BR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73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abeçalho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12321" cy="2019300"/>
          </a:xfrm>
          <a:prstGeom prst="rect">
            <a:avLst/>
          </a:prstGeom>
        </p:spPr>
      </p:pic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2720655" y="1300835"/>
            <a:ext cx="8994727" cy="4950385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20000"/>
              </a:lnSpc>
              <a:buNone/>
            </a:pPr>
            <a:r>
              <a:rPr lang="pt-BR" sz="2000" dirty="0" smtClean="0">
                <a:solidFill>
                  <a:srgbClr val="666666"/>
                </a:solidFill>
                <a:latin typeface="Aller"/>
                <a:cs typeface="Aller"/>
              </a:rPr>
              <a:t>A implantação destas novas tecnologias proporcionam a ampliação da oferta de água sem a necessidade de obras estruturantes, uma vez que se reduz o consumo garantindo que o mesmo volume de água captado abasteça um maior número de pessoas.</a:t>
            </a:r>
          </a:p>
          <a:p>
            <a:pPr lvl="0">
              <a:lnSpc>
                <a:spcPct val="120000"/>
              </a:lnSpc>
              <a:buNone/>
            </a:pPr>
            <a:r>
              <a:rPr lang="pt-BR" sz="2000" dirty="0" smtClean="0">
                <a:solidFill>
                  <a:srgbClr val="666666"/>
                </a:solidFill>
                <a:latin typeface="Aller"/>
                <a:cs typeface="Aller"/>
              </a:rPr>
              <a:t>Existe a aplicabilidade em todo o Brasil, gerando consumo de água mais eficiente.</a:t>
            </a:r>
          </a:p>
          <a:p>
            <a:pPr lvl="0">
              <a:lnSpc>
                <a:spcPct val="120000"/>
              </a:lnSpc>
              <a:buNone/>
            </a:pPr>
            <a:r>
              <a:rPr lang="pt-BR" sz="2000" dirty="0" smtClean="0">
                <a:solidFill>
                  <a:srgbClr val="666666"/>
                </a:solidFill>
                <a:latin typeface="Aller"/>
                <a:cs typeface="Aller"/>
              </a:rPr>
              <a:t>Possível ampliação do projeto para o setor industrial e comercial</a:t>
            </a:r>
          </a:p>
          <a:p>
            <a:pPr lvl="0">
              <a:lnSpc>
                <a:spcPct val="120000"/>
              </a:lnSpc>
              <a:buNone/>
            </a:pPr>
            <a:r>
              <a:rPr lang="pt-BR" sz="2000" dirty="0" err="1" smtClean="0">
                <a:solidFill>
                  <a:srgbClr val="666666"/>
                </a:solidFill>
                <a:latin typeface="Aller"/>
                <a:cs typeface="Aller"/>
              </a:rPr>
              <a:t>Macrometrópole</a:t>
            </a:r>
            <a:r>
              <a:rPr lang="pt-BR" sz="2000" dirty="0" smtClean="0">
                <a:solidFill>
                  <a:srgbClr val="666666"/>
                </a:solidFill>
                <a:latin typeface="Aller"/>
                <a:cs typeface="Aller"/>
              </a:rPr>
              <a:t> Paulista: Até 2035 serão necessários outros 60 m³/s, sendo que apenas 30 m³/s são possíveis de serem obtidos por grandes obras estruturais.</a:t>
            </a:r>
          </a:p>
          <a:p>
            <a:pPr lvl="0">
              <a:lnSpc>
                <a:spcPct val="120000"/>
              </a:lnSpc>
              <a:buNone/>
            </a:pPr>
            <a:endParaRPr lang="pt-BR" sz="2000" dirty="0" smtClean="0">
              <a:solidFill>
                <a:srgbClr val="666666"/>
              </a:solidFill>
              <a:latin typeface="Aller"/>
              <a:cs typeface="Aller"/>
            </a:endParaRPr>
          </a:p>
          <a:p>
            <a:pPr lvl="0">
              <a:lnSpc>
                <a:spcPct val="120000"/>
              </a:lnSpc>
              <a:buNone/>
            </a:pPr>
            <a:r>
              <a:rPr lang="pt-BR" sz="2000" dirty="0" smtClean="0">
                <a:solidFill>
                  <a:srgbClr val="666666"/>
                </a:solidFill>
                <a:latin typeface="Aller"/>
                <a:cs typeface="Aller"/>
              </a:rPr>
              <a:t>Assim sendo, a boa Gestão da Água = Ampliação da oferta hídrica.</a:t>
            </a:r>
            <a:endParaRPr lang="pt-BR" sz="1600" dirty="0">
              <a:solidFill>
                <a:srgbClr val="666666"/>
              </a:solidFill>
              <a:latin typeface="Aller"/>
              <a:cs typeface="All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4605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00B7F1"/>
                </a:solidFill>
                <a:latin typeface="Exo Medium"/>
                <a:cs typeface="Exo Medium"/>
              </a:rPr>
              <a:t>09</a:t>
            </a:r>
            <a:endParaRPr lang="en-US" sz="7000" dirty="0">
              <a:solidFill>
                <a:srgbClr val="00B7F1"/>
              </a:solidFill>
              <a:latin typeface="Exo Medium"/>
              <a:cs typeface="Exo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172" y="163286"/>
            <a:ext cx="34547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9B9B9B"/>
                </a:solidFill>
                <a:latin typeface="Exo Medium"/>
                <a:cs typeface="Exo Medium"/>
              </a:rPr>
              <a:t>Conclusão</a:t>
            </a:r>
            <a:endParaRPr lang="en-US" sz="5400" dirty="0">
              <a:solidFill>
                <a:srgbClr val="9B9B9B"/>
              </a:solidFill>
              <a:latin typeface="Exo Medium"/>
              <a:cs typeface="Exo Medium"/>
            </a:endParaRPr>
          </a:p>
        </p:txBody>
      </p:sp>
      <p:pic>
        <p:nvPicPr>
          <p:cNvPr id="8" name="Picture 7" descr="Bolinh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9950" y="1438038"/>
            <a:ext cx="122936" cy="189473"/>
          </a:xfrm>
          <a:prstGeom prst="rect">
            <a:avLst/>
          </a:prstGeom>
        </p:spPr>
      </p:pic>
      <p:pic>
        <p:nvPicPr>
          <p:cNvPr id="11" name="Picture 7" descr="Bolinh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5209" y="3774483"/>
            <a:ext cx="122936" cy="189473"/>
          </a:xfrm>
          <a:prstGeom prst="rect">
            <a:avLst/>
          </a:prstGeom>
        </p:spPr>
      </p:pic>
      <p:pic>
        <p:nvPicPr>
          <p:cNvPr id="12" name="Picture 7" descr="Bolinh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686" y="2920105"/>
            <a:ext cx="122936" cy="189473"/>
          </a:xfrm>
          <a:prstGeom prst="rect">
            <a:avLst/>
          </a:prstGeom>
        </p:spPr>
      </p:pic>
      <p:pic>
        <p:nvPicPr>
          <p:cNvPr id="15" name="Picture 7" descr="Bolinh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218" y="4193419"/>
            <a:ext cx="122936" cy="18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9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131" y="11349"/>
            <a:ext cx="6109869" cy="4049286"/>
          </a:xfrm>
          <a:prstGeom prst="rect">
            <a:avLst/>
          </a:prstGeom>
        </p:spPr>
      </p:pic>
      <p:pic>
        <p:nvPicPr>
          <p:cNvPr id="13" name="Picture 12" descr="Cabeçalho-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12321" cy="201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14605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00B7F1"/>
                </a:solidFill>
                <a:latin typeface="Exo Medium"/>
                <a:cs typeface="Exo Medium"/>
              </a:rPr>
              <a:t>10</a:t>
            </a:r>
            <a:endParaRPr lang="en-US" sz="7000" dirty="0">
              <a:solidFill>
                <a:srgbClr val="00B7F1"/>
              </a:solidFill>
              <a:latin typeface="Exo Medium"/>
              <a:cs typeface="Exo Medium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1291312" y="1683414"/>
            <a:ext cx="4871847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666666"/>
                </a:solidFill>
                <a:latin typeface="Aller"/>
                <a:cs typeface="Aller"/>
              </a:rPr>
              <a:t>Flávio </a:t>
            </a:r>
            <a:r>
              <a:rPr lang="pt-BR" sz="2800" b="1" dirty="0" err="1" smtClean="0">
                <a:solidFill>
                  <a:srgbClr val="666666"/>
                </a:solidFill>
                <a:latin typeface="Aller"/>
                <a:cs typeface="Aller"/>
              </a:rPr>
              <a:t>Forti</a:t>
            </a:r>
            <a:r>
              <a:rPr lang="pt-BR" sz="2800" b="1" dirty="0" smtClean="0">
                <a:solidFill>
                  <a:srgbClr val="666666"/>
                </a:solidFill>
                <a:latin typeface="Aller"/>
                <a:cs typeface="Aller"/>
              </a:rPr>
              <a:t> </a:t>
            </a:r>
            <a:r>
              <a:rPr lang="pt-BR" sz="2800" b="1" dirty="0" err="1" smtClean="0">
                <a:solidFill>
                  <a:srgbClr val="666666"/>
                </a:solidFill>
                <a:latin typeface="Aller"/>
                <a:cs typeface="Aller"/>
              </a:rPr>
              <a:t>Stenico</a:t>
            </a:r>
            <a:endParaRPr lang="pt-BR" sz="2800" b="1" dirty="0" smtClean="0">
              <a:solidFill>
                <a:srgbClr val="666666"/>
              </a:solidFill>
              <a:latin typeface="Aller"/>
              <a:cs typeface="Aller"/>
            </a:endParaRPr>
          </a:p>
          <a:p>
            <a:pPr algn="ctr"/>
            <a:endParaRPr lang="pt-BR" sz="2800" b="1" dirty="0">
              <a:solidFill>
                <a:srgbClr val="666666"/>
              </a:solidFill>
              <a:latin typeface="Aller"/>
            </a:endParaRPr>
          </a:p>
          <a:p>
            <a:pPr algn="ctr"/>
            <a:r>
              <a:rPr lang="pt-BR" sz="2800" b="1" dirty="0">
                <a:solidFill>
                  <a:srgbClr val="666666"/>
                </a:solidFill>
                <a:latin typeface="Aller"/>
              </a:rPr>
              <a:t>a</a:t>
            </a:r>
            <a:r>
              <a:rPr lang="pt-BR" sz="2800" b="1" dirty="0" smtClean="0">
                <a:solidFill>
                  <a:srgbClr val="666666"/>
                </a:solidFill>
                <a:latin typeface="Aller"/>
              </a:rPr>
              <a:t>ssessoria.se@agua.org.br</a:t>
            </a:r>
            <a:endParaRPr lang="pt-BR" sz="2800" b="1" dirty="0"/>
          </a:p>
        </p:txBody>
      </p:sp>
      <p:sp>
        <p:nvSpPr>
          <p:cNvPr id="3" name="CaixaDeTexto 2"/>
          <p:cNvSpPr txBox="1"/>
          <p:nvPr/>
        </p:nvSpPr>
        <p:spPr>
          <a:xfrm>
            <a:off x="310787" y="3191133"/>
            <a:ext cx="958995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/>
              <a:t>Tema 8 : Educação Social e Comunicação Social</a:t>
            </a:r>
          </a:p>
          <a:p>
            <a:pPr algn="ctr"/>
            <a:r>
              <a:rPr lang="pt-BR" sz="2400" b="1" dirty="0" smtClean="0"/>
              <a:t>CONSTRUINDO </a:t>
            </a:r>
            <a:r>
              <a:rPr lang="pt-BR" sz="2400" b="1" dirty="0"/>
              <a:t>SUSTENTABILIDADE – A UTILIZAÇÃO DE FERRAMENTAS DE EDUCAÇÃO AMBIENTAL E ENGENHARIA SANITÁRIA PARA COMBATER A CRISE HÍDRICA NO ESTADO DE SÃO PAULO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730250" y="5312201"/>
            <a:ext cx="6509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Autores:</a:t>
            </a:r>
          </a:p>
          <a:p>
            <a:r>
              <a:rPr lang="pt-BR" sz="2400" b="1" dirty="0" smtClean="0"/>
              <a:t>Murilo Ferreira de Sant’Anna e Flávio </a:t>
            </a:r>
            <a:r>
              <a:rPr lang="pt-BR" sz="2400" b="1" dirty="0" err="1" smtClean="0"/>
              <a:t>Forti</a:t>
            </a:r>
            <a:r>
              <a:rPr lang="pt-BR" sz="2400" b="1" dirty="0" smtClean="0"/>
              <a:t> </a:t>
            </a:r>
            <a:r>
              <a:rPr lang="pt-BR" sz="2400" b="1" dirty="0" err="1" smtClean="0"/>
              <a:t>Stenico</a:t>
            </a:r>
            <a:endParaRPr lang="pt-BR" sz="2400" b="1" dirty="0"/>
          </a:p>
        </p:txBody>
      </p:sp>
    </p:spTree>
    <p:extLst>
      <p:ext uri="{BB962C8B-B14F-4D97-AF65-F5344CB8AC3E}">
        <p14:creationId xmlns:p14="http://schemas.microsoft.com/office/powerpoint/2010/main" val="256105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5" descr="Cabeçalho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12321" cy="201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14605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00B7F1"/>
                </a:solidFill>
                <a:latin typeface="Exo Medium"/>
                <a:cs typeface="Exo Medium"/>
              </a:rPr>
              <a:t>01</a:t>
            </a:r>
          </a:p>
          <a:p>
            <a:endParaRPr lang="en-US" sz="7000" dirty="0">
              <a:solidFill>
                <a:srgbClr val="00B7F1"/>
              </a:solidFill>
              <a:latin typeface="Exo Medium"/>
              <a:cs typeface="Exo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60545" y="108857"/>
            <a:ext cx="51331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00" dirty="0" smtClean="0">
                <a:solidFill>
                  <a:srgbClr val="9B9B9B"/>
                </a:solidFill>
                <a:latin typeface="Exo Medium"/>
                <a:cs typeface="Exo Medium"/>
              </a:rPr>
              <a:t>As </a:t>
            </a:r>
            <a:r>
              <a:rPr lang="en-US" sz="5600" dirty="0" err="1" smtClean="0">
                <a:solidFill>
                  <a:srgbClr val="9B9B9B"/>
                </a:solidFill>
                <a:latin typeface="Exo Medium"/>
                <a:cs typeface="Exo Medium"/>
              </a:rPr>
              <a:t>Bacias</a:t>
            </a:r>
            <a:r>
              <a:rPr lang="en-US" sz="5600" dirty="0" smtClean="0">
                <a:solidFill>
                  <a:srgbClr val="9B9B9B"/>
                </a:solidFill>
                <a:latin typeface="Exo Medium"/>
                <a:cs typeface="Exo Medium"/>
              </a:rPr>
              <a:t> PCJ </a:t>
            </a:r>
            <a:endParaRPr lang="en-US" sz="5600" dirty="0">
              <a:solidFill>
                <a:srgbClr val="9B9B9B"/>
              </a:solidFill>
              <a:latin typeface="Exo Medium"/>
              <a:cs typeface="Exo Medium"/>
            </a:endParaRPr>
          </a:p>
        </p:txBody>
      </p:sp>
      <p:pic>
        <p:nvPicPr>
          <p:cNvPr id="9" name="Picture 2" descr="http://www.agua.org.br/editor/image/imagem/bacia%20pcj(1)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56" y="1347460"/>
            <a:ext cx="6429544" cy="4286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/>
          <p:cNvSpPr txBox="1"/>
          <p:nvPr/>
        </p:nvSpPr>
        <p:spPr>
          <a:xfrm>
            <a:off x="6705600" y="1123384"/>
            <a:ext cx="51227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sz="2000" dirty="0" smtClean="0"/>
              <a:t>3º Parque Industrial do Brasil.</a:t>
            </a:r>
          </a:p>
          <a:p>
            <a:endParaRPr lang="pt-BR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000" dirty="0" smtClean="0"/>
              <a:t>Principal bacia hidrográfica doadora de água à Grande São Paulo, na Bacia do Alto Tietê, pelo Sistema Cantareira.</a:t>
            </a:r>
          </a:p>
          <a:p>
            <a:pPr algn="just"/>
            <a:endParaRPr lang="pt-BR" sz="2000" dirty="0" smtClean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000" dirty="0"/>
              <a:t>Graças a implantação de uma gestão compartilhada da água e eficiente sistema de gerenciamento dos recursos hídricos, a sustentabilidade hídrica </a:t>
            </a:r>
            <a:r>
              <a:rPr lang="pt-BR" sz="2000" dirty="0" smtClean="0"/>
              <a:t>das duas regiões esteve </a:t>
            </a:r>
            <a:r>
              <a:rPr lang="pt-BR" sz="2000" dirty="0"/>
              <a:t>assegurada, mesmo com a ocorrência de severas </a:t>
            </a:r>
            <a:r>
              <a:rPr lang="pt-BR" sz="2000" dirty="0" smtClean="0"/>
              <a:t>secas.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pt-BR" sz="2000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pt-BR" sz="2000" dirty="0" smtClean="0"/>
              <a:t>Entre no período compreendido entre os anos de 2013/2015, a ocorrência de evento climático seco associado a crescente demanda, afetou o abastecimento das regiões mencionadas.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95520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abeçalho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12321" cy="201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"/>
            <a:ext cx="137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00B7F1"/>
                </a:solidFill>
                <a:latin typeface="Exo Medium"/>
                <a:cs typeface="Exo Medium"/>
              </a:rPr>
              <a:t>02</a:t>
            </a:r>
            <a:endParaRPr lang="en-US" sz="7000" dirty="0">
              <a:solidFill>
                <a:srgbClr val="00B7F1"/>
              </a:solidFill>
              <a:latin typeface="Exo Medium"/>
              <a:cs typeface="Exo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12143" y="101600"/>
            <a:ext cx="620714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600" dirty="0" err="1" smtClean="0">
                <a:solidFill>
                  <a:srgbClr val="9B9B9B"/>
                </a:solidFill>
                <a:latin typeface="Exo Medium"/>
                <a:cs typeface="Exo Medium"/>
              </a:rPr>
              <a:t>Eventos</a:t>
            </a:r>
            <a:r>
              <a:rPr lang="en-US" sz="5600" dirty="0" smtClean="0">
                <a:solidFill>
                  <a:srgbClr val="9B9B9B"/>
                </a:solidFill>
                <a:latin typeface="Exo Medium"/>
                <a:cs typeface="Exo Medium"/>
              </a:rPr>
              <a:t> </a:t>
            </a:r>
            <a:r>
              <a:rPr lang="en-US" sz="5600" dirty="0" err="1" smtClean="0">
                <a:solidFill>
                  <a:srgbClr val="9B9B9B"/>
                </a:solidFill>
                <a:latin typeface="Exo Medium"/>
                <a:cs typeface="Exo Medium"/>
              </a:rPr>
              <a:t>Extremos</a:t>
            </a:r>
            <a:r>
              <a:rPr lang="en-US" sz="5600" dirty="0" smtClean="0">
                <a:solidFill>
                  <a:srgbClr val="9B9B9B"/>
                </a:solidFill>
                <a:latin typeface="Exo Medium"/>
                <a:cs typeface="Exo Medium"/>
              </a:rPr>
              <a:t> </a:t>
            </a:r>
            <a:endParaRPr lang="en-US" sz="5600" dirty="0">
              <a:solidFill>
                <a:srgbClr val="9B9B9B"/>
              </a:solidFill>
              <a:latin typeface="Exo Medium"/>
              <a:cs typeface="Exo Medium"/>
            </a:endParaRPr>
          </a:p>
        </p:txBody>
      </p:sp>
      <p:pic>
        <p:nvPicPr>
          <p:cNvPr id="13" name="Picture 12" descr="Bolinh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530" y="2542853"/>
            <a:ext cx="101600" cy="156589"/>
          </a:xfrm>
          <a:prstGeom prst="rect">
            <a:avLst/>
          </a:prstGeom>
        </p:spPr>
      </p:pic>
      <p:pic>
        <p:nvPicPr>
          <p:cNvPr id="14" name="Picture 13" descr="Bolinh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909" y="1481820"/>
            <a:ext cx="101600" cy="15658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456861" y="3248666"/>
            <a:ext cx="9705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2000" dirty="0" smtClean="0">
                <a:cs typeface="Aller"/>
              </a:rPr>
              <a:t>Assim sendo, os eventos Hidrológicos Extremos deverão mudar o trato com a água. </a:t>
            </a:r>
            <a:r>
              <a:rPr lang="pt-BR" sz="2000" dirty="0" smtClean="0">
                <a:solidFill>
                  <a:srgbClr val="666666"/>
                </a:solidFill>
                <a:cs typeface="Aller"/>
              </a:rPr>
              <a:t/>
            </a:r>
            <a:br>
              <a:rPr lang="pt-BR" sz="2000" dirty="0" smtClean="0">
                <a:solidFill>
                  <a:srgbClr val="666666"/>
                </a:solidFill>
                <a:cs typeface="Aller"/>
              </a:rPr>
            </a:br>
            <a:endParaRPr lang="pt-BR" sz="2000" dirty="0">
              <a:solidFill>
                <a:srgbClr val="666666"/>
              </a:solidFill>
              <a:cs typeface="Aller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56861" y="1335753"/>
            <a:ext cx="1074701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2000" dirty="0" smtClean="0"/>
              <a:t>A crise Hídrica acarretou mudanças nos dados de média histórica de chuvas e disponibilidade hídrica das Bacias PCJ, com a redução de 408 para 298m³/</a:t>
            </a:r>
            <a:r>
              <a:rPr lang="pt-BR" sz="2000" dirty="0" err="1" smtClean="0"/>
              <a:t>hab</a:t>
            </a:r>
            <a:r>
              <a:rPr lang="pt-BR" sz="2000" dirty="0" smtClean="0"/>
              <a:t>/ano nas bacias PCJ e 208 para 50m³/</a:t>
            </a:r>
            <a:r>
              <a:rPr lang="pt-BR" sz="2000" dirty="0" err="1" smtClean="0"/>
              <a:t>hab</a:t>
            </a:r>
            <a:r>
              <a:rPr lang="pt-BR" sz="2000" dirty="0" smtClean="0"/>
              <a:t>/ano na bacia do Alto Tietê.</a:t>
            </a:r>
            <a:endParaRPr lang="pt-BR" sz="2000" dirty="0">
              <a:cs typeface="Aller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1308368" y="2374389"/>
            <a:ext cx="10612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pt-BR" sz="2000" dirty="0" smtClean="0"/>
              <a:t>Paralelamente, o forte crescimento industrial e populacional pressionam a região por mais fontes de água para atendimento das crescentes demandas.</a:t>
            </a:r>
            <a:endParaRPr lang="pt-BR" sz="2000" dirty="0">
              <a:cs typeface="Aller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292" y="3602609"/>
            <a:ext cx="4228868" cy="2821808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897" y="3690564"/>
            <a:ext cx="3838102" cy="2549187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3230138" y="6389492"/>
            <a:ext cx="672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2010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9066553" y="6239751"/>
            <a:ext cx="6727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" name="Picture 11" descr="Bolinh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7330" y="3332344"/>
            <a:ext cx="120030" cy="184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445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abeçalho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12321" cy="2019300"/>
          </a:xfrm>
          <a:prstGeom prst="rect">
            <a:avLst/>
          </a:prstGeom>
        </p:spPr>
      </p:pic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1861640" y="1992071"/>
            <a:ext cx="6849174" cy="617314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pt-BR" sz="2000" dirty="0" smtClean="0">
                <a:solidFill>
                  <a:srgbClr val="666666"/>
                </a:solidFill>
                <a:latin typeface="Aller"/>
                <a:cs typeface="Aller"/>
              </a:rPr>
              <a:t>Demanda por água nas Bacias PCJ saltará de 39 m³/s atuais para 46,49 m³/s em 2035.</a:t>
            </a:r>
            <a:endParaRPr lang="pt-BR" sz="2000" dirty="0">
              <a:solidFill>
                <a:srgbClr val="666666"/>
              </a:solidFill>
              <a:latin typeface="Aller"/>
              <a:cs typeface="Aller"/>
            </a:endParaRPr>
          </a:p>
          <a:p>
            <a:pPr marL="0" indent="0">
              <a:buNone/>
            </a:pPr>
            <a:endParaRPr lang="pt-BR" sz="1800" dirty="0">
              <a:solidFill>
                <a:srgbClr val="666666"/>
              </a:solidFill>
              <a:latin typeface="Aller"/>
              <a:cs typeface="All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"/>
            <a:ext cx="137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00B7F1"/>
                </a:solidFill>
                <a:latin typeface="Exo Medium"/>
                <a:cs typeface="Exo Medium"/>
              </a:rPr>
              <a:t>03</a:t>
            </a:r>
            <a:endParaRPr lang="en-US" sz="7000" dirty="0">
              <a:solidFill>
                <a:srgbClr val="00B7F1"/>
              </a:solidFill>
              <a:latin typeface="Exo Medium"/>
              <a:cs typeface="Exo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4928" y="92529"/>
            <a:ext cx="92256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9B9B9B"/>
                </a:solidFill>
                <a:latin typeface="Exo Medium"/>
                <a:cs typeface="Exo Medium"/>
              </a:rPr>
              <a:t>Construindo</a:t>
            </a:r>
            <a:r>
              <a:rPr lang="en-US" sz="5400" dirty="0" smtClean="0">
                <a:solidFill>
                  <a:srgbClr val="9B9B9B"/>
                </a:solidFill>
                <a:latin typeface="Exo Medium"/>
                <a:cs typeface="Exo Medium"/>
              </a:rPr>
              <a:t> </a:t>
            </a:r>
            <a:r>
              <a:rPr lang="en-US" sz="5400" dirty="0" err="1" smtClean="0">
                <a:solidFill>
                  <a:srgbClr val="9B9B9B"/>
                </a:solidFill>
                <a:latin typeface="Exo Medium"/>
                <a:cs typeface="Exo Medium"/>
              </a:rPr>
              <a:t>Sustentabilidade</a:t>
            </a:r>
            <a:endParaRPr lang="en-US" sz="5400" dirty="0">
              <a:solidFill>
                <a:srgbClr val="9B9B9B"/>
              </a:solidFill>
              <a:latin typeface="Exo Medium"/>
              <a:cs typeface="Exo Medium"/>
            </a:endParaRPr>
          </a:p>
        </p:txBody>
      </p:sp>
      <p:pic>
        <p:nvPicPr>
          <p:cNvPr id="12" name="Picture 11" descr="Bolinh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17" y="2096888"/>
            <a:ext cx="111760" cy="172248"/>
          </a:xfrm>
          <a:prstGeom prst="rect">
            <a:avLst/>
          </a:prstGeom>
        </p:spPr>
      </p:pic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1861640" y="2765222"/>
            <a:ext cx="6849174" cy="94813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000" dirty="0" smtClean="0">
                <a:solidFill>
                  <a:srgbClr val="666666"/>
                </a:solidFill>
                <a:latin typeface="Aller"/>
                <a:cs typeface="Aller"/>
              </a:rPr>
              <a:t>Ações de Comunicação, Educação e Sensibilização ambiental representam alternativas para ampliar a disponibilidade hídrica.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1800" dirty="0">
              <a:solidFill>
                <a:srgbClr val="666666"/>
              </a:solidFill>
              <a:latin typeface="Aller"/>
              <a:cs typeface="Aller"/>
            </a:endParaRPr>
          </a:p>
        </p:txBody>
      </p:sp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1861639" y="3776825"/>
            <a:ext cx="7409559" cy="6173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000" dirty="0" smtClean="0">
                <a:solidFill>
                  <a:srgbClr val="666666"/>
                </a:solidFill>
                <a:latin typeface="Aller"/>
                <a:cs typeface="Aller"/>
              </a:rPr>
              <a:t>Crise Hídrica de 2014 desperta na população a necessidade de adaptar suas residências para economizar água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1800" dirty="0">
              <a:solidFill>
                <a:srgbClr val="666666"/>
              </a:solidFill>
              <a:latin typeface="Aller"/>
              <a:cs typeface="Aller"/>
            </a:endParaRPr>
          </a:p>
        </p:txBody>
      </p:sp>
      <p:pic>
        <p:nvPicPr>
          <p:cNvPr id="29" name="Picture 11" descr="Bolinh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17" y="2862606"/>
            <a:ext cx="111760" cy="172248"/>
          </a:xfrm>
          <a:prstGeom prst="rect">
            <a:avLst/>
          </a:prstGeom>
        </p:spPr>
      </p:pic>
      <p:pic>
        <p:nvPicPr>
          <p:cNvPr id="30" name="Picture 11" descr="Bolinh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647" y="3853439"/>
            <a:ext cx="111760" cy="17224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198" y="2308881"/>
            <a:ext cx="2920695" cy="3553202"/>
          </a:xfrm>
          <a:prstGeom prst="rect">
            <a:avLst/>
          </a:prstGeom>
        </p:spPr>
      </p:pic>
      <p:sp>
        <p:nvSpPr>
          <p:cNvPr id="13" name="Espaço Reservado para Conteúdo 2"/>
          <p:cNvSpPr txBox="1">
            <a:spLocks/>
          </p:cNvSpPr>
          <p:nvPr/>
        </p:nvSpPr>
        <p:spPr>
          <a:xfrm>
            <a:off x="2141831" y="1169912"/>
            <a:ext cx="6849174" cy="6173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000" b="1" dirty="0" smtClean="0">
                <a:solidFill>
                  <a:srgbClr val="666666"/>
                </a:solidFill>
                <a:latin typeface="Aller"/>
                <a:cs typeface="Aller"/>
              </a:rPr>
              <a:t>O projeto se fundamentou nos seguintes fatos</a:t>
            </a:r>
            <a:r>
              <a:rPr lang="pt-BR" sz="2000" dirty="0" smtClean="0">
                <a:solidFill>
                  <a:srgbClr val="666666"/>
                </a:solidFill>
                <a:latin typeface="Aller"/>
                <a:cs typeface="Aller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pt-BR" sz="1800" dirty="0">
              <a:solidFill>
                <a:srgbClr val="666666"/>
              </a:solidFill>
              <a:latin typeface="Aller"/>
              <a:cs typeface="Aller"/>
            </a:endParaRPr>
          </a:p>
        </p:txBody>
      </p:sp>
    </p:spTree>
    <p:extLst>
      <p:ext uri="{BB962C8B-B14F-4D97-AF65-F5344CB8AC3E}">
        <p14:creationId xmlns:p14="http://schemas.microsoft.com/office/powerpoint/2010/main" val="158653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5" descr="Cabeçalho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12321" cy="2019300"/>
          </a:xfrm>
          <a:prstGeom prst="rect">
            <a:avLst/>
          </a:prstGeom>
        </p:spPr>
      </p:pic>
      <p:pic>
        <p:nvPicPr>
          <p:cNvPr id="12" name="Picture 11" descr="Bolinh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609346"/>
            <a:ext cx="101600" cy="1565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"/>
            <a:ext cx="137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00B7F1"/>
                </a:solidFill>
                <a:latin typeface="Exo Medium"/>
                <a:cs typeface="Exo Medium"/>
              </a:rPr>
              <a:t>04</a:t>
            </a:r>
            <a:endParaRPr lang="en-US" sz="7000" dirty="0">
              <a:solidFill>
                <a:srgbClr val="00B7F1"/>
              </a:solidFill>
              <a:latin typeface="Exo Medium"/>
              <a:cs typeface="Exo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7488" y="123111"/>
            <a:ext cx="4455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9B9B9B"/>
                </a:solidFill>
                <a:latin typeface="Exo Medium"/>
                <a:cs typeface="Exo Medium"/>
              </a:rPr>
              <a:t>Casa </a:t>
            </a:r>
            <a:r>
              <a:rPr lang="en-US" sz="5400" dirty="0" err="1" smtClean="0">
                <a:solidFill>
                  <a:srgbClr val="9B9B9B"/>
                </a:solidFill>
                <a:latin typeface="Exo Medium"/>
                <a:cs typeface="Exo Medium"/>
              </a:rPr>
              <a:t>Modelo</a:t>
            </a:r>
            <a:r>
              <a:rPr lang="en-US" sz="5400" dirty="0" smtClean="0">
                <a:solidFill>
                  <a:srgbClr val="9B9B9B"/>
                </a:solidFill>
                <a:latin typeface="Exo Medium"/>
                <a:cs typeface="Exo Medium"/>
              </a:rPr>
              <a:t> </a:t>
            </a:r>
            <a:endParaRPr lang="en-US" sz="5400" dirty="0">
              <a:solidFill>
                <a:srgbClr val="9B9B9B"/>
              </a:solidFill>
              <a:latin typeface="Exo Medium"/>
              <a:cs typeface="Exo Medium"/>
            </a:endParaRPr>
          </a:p>
        </p:txBody>
      </p:sp>
      <p:sp>
        <p:nvSpPr>
          <p:cNvPr id="20" name="Espaço Reservado para Conteúdo 2"/>
          <p:cNvSpPr txBox="1">
            <a:spLocks/>
          </p:cNvSpPr>
          <p:nvPr/>
        </p:nvSpPr>
        <p:spPr>
          <a:xfrm>
            <a:off x="1371600" y="1524766"/>
            <a:ext cx="8229600" cy="69083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200" dirty="0" smtClean="0">
                <a:solidFill>
                  <a:srgbClr val="666666"/>
                </a:solidFill>
                <a:latin typeface="Aller"/>
                <a:cs typeface="Aller"/>
              </a:rPr>
              <a:t>Consórcio PCJ aproveita sua Casa Modelo de uso racional de água e energia elétrica para inspirar o Projeto  Construindo Sustentabilidade</a:t>
            </a:r>
            <a:endParaRPr lang="pt-BR" sz="2200" baseline="30000" dirty="0" smtClean="0">
              <a:solidFill>
                <a:srgbClr val="666666"/>
              </a:solidFill>
              <a:latin typeface="Aller"/>
              <a:cs typeface="Aller"/>
            </a:endParaRPr>
          </a:p>
          <a:p>
            <a:pPr algn="just">
              <a:buFont typeface="Arial" panose="020B0604020202020204" pitchFamily="34" charset="0"/>
              <a:buNone/>
            </a:pPr>
            <a:endParaRPr lang="pt-BR" sz="2200" dirty="0" smtClean="0">
              <a:solidFill>
                <a:srgbClr val="666666"/>
              </a:solidFill>
              <a:latin typeface="Aller"/>
              <a:cs typeface="Aller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532" y="2200403"/>
            <a:ext cx="5649951" cy="3743093"/>
          </a:xfrm>
          <a:prstGeom prst="rect">
            <a:avLst/>
          </a:prstGeom>
        </p:spPr>
      </p:pic>
      <p:sp>
        <p:nvSpPr>
          <p:cNvPr id="17" name="Espaço Reservado para Conteúdo 2"/>
          <p:cNvSpPr txBox="1">
            <a:spLocks/>
          </p:cNvSpPr>
          <p:nvPr/>
        </p:nvSpPr>
        <p:spPr>
          <a:xfrm>
            <a:off x="1371600" y="2226590"/>
            <a:ext cx="4791308" cy="21371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 smtClean="0">
                <a:solidFill>
                  <a:srgbClr val="666666"/>
                </a:solidFill>
                <a:latin typeface="Aller"/>
                <a:cs typeface="Aller"/>
              </a:rPr>
              <a:t>As </a:t>
            </a:r>
            <a:r>
              <a:rPr lang="pt-BR" sz="2000" dirty="0">
                <a:solidFill>
                  <a:srgbClr val="666666"/>
                </a:solidFill>
                <a:latin typeface="Aller"/>
                <a:cs typeface="Aller"/>
              </a:rPr>
              <a:t>pesquisas realizadas para a Casa Modelo, </a:t>
            </a:r>
            <a:r>
              <a:rPr lang="pt-BR" sz="2000" dirty="0" smtClean="0">
                <a:solidFill>
                  <a:srgbClr val="666666"/>
                </a:solidFill>
                <a:latin typeface="Aller"/>
                <a:cs typeface="Aller"/>
              </a:rPr>
              <a:t>apontavam </a:t>
            </a:r>
            <a:r>
              <a:rPr lang="pt-BR" sz="2000" dirty="0">
                <a:solidFill>
                  <a:srgbClr val="666666"/>
                </a:solidFill>
                <a:latin typeface="Aller"/>
                <a:cs typeface="Aller"/>
              </a:rPr>
              <a:t>para a redução de custos com esse tipo de obra e compra de equipamentos, quer seja no valor final da reforma ou compra dos materiais ou no retorno do investimento a longo médio e longo prazo.</a:t>
            </a:r>
            <a:endParaRPr lang="pt-BR" sz="2000" dirty="0" smtClean="0">
              <a:solidFill>
                <a:srgbClr val="666666"/>
              </a:solidFill>
              <a:latin typeface="Aller"/>
              <a:cs typeface="Aller"/>
            </a:endParaRPr>
          </a:p>
        </p:txBody>
      </p:sp>
      <p:pic>
        <p:nvPicPr>
          <p:cNvPr id="18" name="Picture 11" descr="Bolinh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00" y="2322005"/>
            <a:ext cx="101600" cy="156589"/>
          </a:xfrm>
          <a:prstGeom prst="rect">
            <a:avLst/>
          </a:prstGeom>
        </p:spPr>
      </p:pic>
      <p:sp>
        <p:nvSpPr>
          <p:cNvPr id="21" name="Espaço Reservado para Conteúdo 2"/>
          <p:cNvSpPr txBox="1">
            <a:spLocks/>
          </p:cNvSpPr>
          <p:nvPr/>
        </p:nvSpPr>
        <p:spPr>
          <a:xfrm>
            <a:off x="1422400" y="4363739"/>
            <a:ext cx="4791308" cy="15797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sz="2000" dirty="0" smtClean="0">
                <a:solidFill>
                  <a:srgbClr val="666666"/>
                </a:solidFill>
                <a:latin typeface="Aller"/>
                <a:cs typeface="Aller"/>
              </a:rPr>
              <a:t>A hipótese levantada pelo Projeto era de que a maior conscientização da população sobre as tecnologias de construção sustentável levaria a consumir mais esse tipo de material.</a:t>
            </a:r>
          </a:p>
        </p:txBody>
      </p:sp>
      <p:pic>
        <p:nvPicPr>
          <p:cNvPr id="29" name="Picture 11" descr="Bolinh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039" y="4470474"/>
            <a:ext cx="101600" cy="15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15" descr="Cabeçalho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12321" cy="2019300"/>
          </a:xfrm>
          <a:prstGeom prst="rect">
            <a:avLst/>
          </a:prstGeom>
        </p:spPr>
      </p:pic>
      <p:pic>
        <p:nvPicPr>
          <p:cNvPr id="12" name="Picture 11" descr="Bolinha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0800" y="1609346"/>
            <a:ext cx="101600" cy="1565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"/>
            <a:ext cx="137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00B7F1"/>
                </a:solidFill>
                <a:latin typeface="Exo Medium"/>
                <a:cs typeface="Exo Medium"/>
              </a:rPr>
              <a:t>05</a:t>
            </a:r>
            <a:endParaRPr lang="en-US" sz="7000" dirty="0">
              <a:solidFill>
                <a:srgbClr val="00B7F1"/>
              </a:solidFill>
              <a:latin typeface="Exo Medium"/>
              <a:cs typeface="Exo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57488" y="123111"/>
            <a:ext cx="44550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9B9B9B"/>
                </a:solidFill>
                <a:latin typeface="Exo Medium"/>
                <a:cs typeface="Exo Medium"/>
              </a:rPr>
              <a:t>Casa </a:t>
            </a:r>
            <a:r>
              <a:rPr lang="en-US" sz="5400" dirty="0" err="1" smtClean="0">
                <a:solidFill>
                  <a:srgbClr val="9B9B9B"/>
                </a:solidFill>
                <a:latin typeface="Exo Medium"/>
                <a:cs typeface="Exo Medium"/>
              </a:rPr>
              <a:t>Modelo</a:t>
            </a:r>
            <a:r>
              <a:rPr lang="en-US" sz="5400" dirty="0" smtClean="0">
                <a:solidFill>
                  <a:srgbClr val="9B9B9B"/>
                </a:solidFill>
                <a:latin typeface="Exo Medium"/>
                <a:cs typeface="Exo Medium"/>
              </a:rPr>
              <a:t> </a:t>
            </a:r>
            <a:endParaRPr lang="en-US" sz="5400" dirty="0">
              <a:solidFill>
                <a:srgbClr val="9B9B9B"/>
              </a:solidFill>
              <a:latin typeface="Exo Medium"/>
              <a:cs typeface="Exo Medium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046441"/>
            <a:ext cx="4942490" cy="3212264"/>
          </a:xfrm>
          <a:prstGeom prst="rect">
            <a:avLst/>
          </a:prstGeom>
        </p:spPr>
      </p:pic>
      <p:pic>
        <p:nvPicPr>
          <p:cNvPr id="14" name="Imagem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4579" y="3596553"/>
            <a:ext cx="4313843" cy="2920750"/>
          </a:xfrm>
          <a:prstGeom prst="rect">
            <a:avLst/>
          </a:prstGeom>
        </p:spPr>
      </p:pic>
      <p:pic>
        <p:nvPicPr>
          <p:cNvPr id="15" name="Imagem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4401" y="182381"/>
            <a:ext cx="4479454" cy="3167107"/>
          </a:xfrm>
          <a:prstGeom prst="rect">
            <a:avLst/>
          </a:prstGeom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4764" y="4413262"/>
            <a:ext cx="4327402" cy="2349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35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9193" y="0"/>
            <a:ext cx="4406448" cy="3121234"/>
          </a:xfrm>
          <a:prstGeom prst="rect">
            <a:avLst/>
          </a:prstGeom>
        </p:spPr>
      </p:pic>
      <p:sp>
        <p:nvSpPr>
          <p:cNvPr id="17" name="Espaço Reservado para Conteúdo 2"/>
          <p:cNvSpPr>
            <a:spLocks noGrp="1"/>
          </p:cNvSpPr>
          <p:nvPr>
            <p:ph idx="1"/>
          </p:nvPr>
        </p:nvSpPr>
        <p:spPr>
          <a:xfrm>
            <a:off x="1772171" y="2391212"/>
            <a:ext cx="7269076" cy="2873462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pt-BR" sz="4000" dirty="0" smtClean="0">
                <a:solidFill>
                  <a:srgbClr val="666666"/>
                </a:solidFill>
                <a:latin typeface="Aller"/>
                <a:cs typeface="Aller"/>
              </a:rPr>
              <a:t> </a:t>
            </a:r>
            <a:r>
              <a:rPr lang="pt-BR" sz="8000" dirty="0" smtClean="0">
                <a:solidFill>
                  <a:srgbClr val="666666"/>
                </a:solidFill>
                <a:latin typeface="Aller"/>
                <a:cs typeface="Aller"/>
              </a:rPr>
              <a:t>Uso da Imprensa como ferramenta de divulgação.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8000" dirty="0" smtClean="0">
                <a:solidFill>
                  <a:srgbClr val="666666"/>
                </a:solidFill>
                <a:latin typeface="Aller"/>
                <a:cs typeface="Aller"/>
              </a:rPr>
              <a:t>Retomada da exposição das iniciativas apresentadas durante o evento Casa Modelo </a:t>
            </a:r>
            <a:r>
              <a:rPr lang="pt-BR" sz="8000" dirty="0" err="1" smtClean="0">
                <a:solidFill>
                  <a:srgbClr val="666666"/>
                </a:solidFill>
                <a:latin typeface="Aller"/>
                <a:cs typeface="Aller"/>
              </a:rPr>
              <a:t>EcoDecor</a:t>
            </a:r>
            <a:r>
              <a:rPr lang="pt-BR" sz="8000" dirty="0" smtClean="0">
                <a:solidFill>
                  <a:srgbClr val="666666"/>
                </a:solidFill>
                <a:latin typeface="Aller"/>
                <a:cs typeface="Aller"/>
              </a:rPr>
              <a:t>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8000" dirty="0" smtClean="0">
                <a:solidFill>
                  <a:srgbClr val="666666"/>
                </a:solidFill>
                <a:latin typeface="Aller"/>
                <a:cs typeface="Aller"/>
              </a:rPr>
              <a:t>Divulgação entre os agentes interlocutores das ações de Educação Ambiental do Consórcio PCJ.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8000" dirty="0" smtClean="0">
                <a:solidFill>
                  <a:srgbClr val="666666"/>
                </a:solidFill>
                <a:latin typeface="Aller"/>
                <a:cs typeface="Aller"/>
              </a:rPr>
              <a:t>Criação do hotsite Construindo Sustentabilidade.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t-BR" sz="8000" dirty="0" smtClean="0">
                <a:solidFill>
                  <a:srgbClr val="666666"/>
                </a:solidFill>
                <a:latin typeface="Aller"/>
                <a:cs typeface="Aller"/>
              </a:rPr>
              <a:t>No site existe a exposição de todas as tecnologias presentes na Casa Modelo e informações complementares com pesquisas atualizadas.</a:t>
            </a:r>
          </a:p>
          <a:p>
            <a:pPr marL="0" indent="0">
              <a:lnSpc>
                <a:spcPct val="110000"/>
              </a:lnSpc>
              <a:buNone/>
            </a:pPr>
            <a:endParaRPr lang="pt-BR" sz="8000" dirty="0" smtClean="0">
              <a:solidFill>
                <a:srgbClr val="666666"/>
              </a:solidFill>
              <a:latin typeface="Aller"/>
              <a:cs typeface="Aller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pt-BR" sz="6200" dirty="0">
                <a:solidFill>
                  <a:srgbClr val="666666"/>
                </a:solidFill>
                <a:latin typeface="Aller"/>
                <a:cs typeface="Aller"/>
              </a:rPr>
              <a:t/>
            </a:r>
            <a:br>
              <a:rPr lang="pt-BR" sz="6200" dirty="0">
                <a:solidFill>
                  <a:srgbClr val="666666"/>
                </a:solidFill>
                <a:latin typeface="Aller"/>
                <a:cs typeface="Aller"/>
              </a:rPr>
            </a:br>
            <a:endParaRPr lang="pt-BR" sz="6200" dirty="0" smtClean="0"/>
          </a:p>
        </p:txBody>
      </p:sp>
      <p:pic>
        <p:nvPicPr>
          <p:cNvPr id="16" name="Picture 15" descr="Cabeçalho-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2192000" cy="22441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"/>
            <a:ext cx="13716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00B7F1"/>
                </a:solidFill>
                <a:latin typeface="Exo Medium"/>
                <a:cs typeface="Exo Medium"/>
              </a:rPr>
              <a:t>06</a:t>
            </a:r>
            <a:endParaRPr lang="en-US" sz="7000" dirty="0">
              <a:solidFill>
                <a:srgbClr val="00B7F1"/>
              </a:solidFill>
              <a:latin typeface="Exo Medium"/>
              <a:cs typeface="Exo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4284" y="637293"/>
            <a:ext cx="9010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9B9B9B"/>
                </a:solidFill>
                <a:latin typeface="Exo Medium"/>
                <a:cs typeface="Exo Medium"/>
              </a:rPr>
              <a:t>Estratégias</a:t>
            </a:r>
            <a:r>
              <a:rPr lang="en-US" sz="5400" dirty="0" smtClean="0">
                <a:solidFill>
                  <a:srgbClr val="9B9B9B"/>
                </a:solidFill>
                <a:latin typeface="Exo Medium"/>
                <a:cs typeface="Exo Medium"/>
              </a:rPr>
              <a:t>:</a:t>
            </a:r>
            <a:endParaRPr lang="en-US" sz="5400" dirty="0">
              <a:solidFill>
                <a:srgbClr val="9B9B9B"/>
              </a:solidFill>
              <a:latin typeface="Exo Medium"/>
              <a:cs typeface="Exo Medium"/>
            </a:endParaRPr>
          </a:p>
        </p:txBody>
      </p:sp>
      <p:pic>
        <p:nvPicPr>
          <p:cNvPr id="12" name="Picture 11" descr="Bolinha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81" y="2522883"/>
            <a:ext cx="122936" cy="189473"/>
          </a:xfrm>
          <a:prstGeom prst="rect">
            <a:avLst/>
          </a:prstGeom>
        </p:spPr>
      </p:pic>
      <p:pic>
        <p:nvPicPr>
          <p:cNvPr id="14" name="Picture 13" descr="Bolinha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1867" y="5961833"/>
            <a:ext cx="101600" cy="156589"/>
          </a:xfrm>
          <a:prstGeom prst="rect">
            <a:avLst/>
          </a:prstGeom>
        </p:spPr>
      </p:pic>
      <p:pic>
        <p:nvPicPr>
          <p:cNvPr id="15" name="Picture 14" descr="Bolinha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8396" y="6156143"/>
            <a:ext cx="101600" cy="156589"/>
          </a:xfrm>
          <a:prstGeom prst="rect">
            <a:avLst/>
          </a:prstGeom>
        </p:spPr>
      </p:pic>
      <p:pic>
        <p:nvPicPr>
          <p:cNvPr id="20" name="Picture 11" descr="Bolinha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6442" y="2931761"/>
            <a:ext cx="122936" cy="189473"/>
          </a:xfrm>
          <a:prstGeom prst="rect">
            <a:avLst/>
          </a:prstGeom>
        </p:spPr>
      </p:pic>
      <p:pic>
        <p:nvPicPr>
          <p:cNvPr id="21" name="Picture 11" descr="Bolinha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224" y="4199185"/>
            <a:ext cx="122936" cy="189473"/>
          </a:xfrm>
          <a:prstGeom prst="rect">
            <a:avLst/>
          </a:prstGeom>
        </p:spPr>
      </p:pic>
      <p:pic>
        <p:nvPicPr>
          <p:cNvPr id="22" name="Picture 11" descr="Bolinha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2081" y="3556229"/>
            <a:ext cx="122936" cy="189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67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14605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00B7F1"/>
                </a:solidFill>
                <a:latin typeface="Exo Medium"/>
                <a:cs typeface="Exo Medium"/>
              </a:rPr>
              <a:t>07</a:t>
            </a:r>
            <a:endParaRPr lang="en-US" sz="7000" dirty="0">
              <a:solidFill>
                <a:srgbClr val="00B7F1"/>
              </a:solidFill>
              <a:latin typeface="Exo Medium"/>
              <a:cs typeface="Exo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900" y="163286"/>
            <a:ext cx="545694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 smtClean="0">
                <a:solidFill>
                  <a:srgbClr val="9B9B9B"/>
                </a:solidFill>
                <a:latin typeface="Exo Medium"/>
                <a:cs typeface="Exo Medium"/>
              </a:rPr>
              <a:t>Hotsite</a:t>
            </a:r>
            <a:r>
              <a:rPr lang="en-US" sz="4400" dirty="0" smtClean="0">
                <a:solidFill>
                  <a:srgbClr val="9B9B9B"/>
                </a:solidFill>
                <a:latin typeface="Exo Medium"/>
                <a:cs typeface="Exo Medium"/>
              </a:rPr>
              <a:t>: </a:t>
            </a:r>
            <a:r>
              <a:rPr lang="en-US" sz="4400" dirty="0" err="1" smtClean="0">
                <a:solidFill>
                  <a:srgbClr val="9B9B9B"/>
                </a:solidFill>
                <a:latin typeface="Exo Medium"/>
                <a:cs typeface="Exo Medium"/>
              </a:rPr>
              <a:t>Construindo</a:t>
            </a:r>
            <a:r>
              <a:rPr lang="en-US" sz="4400" dirty="0" smtClean="0">
                <a:solidFill>
                  <a:srgbClr val="9B9B9B"/>
                </a:solidFill>
                <a:latin typeface="Exo Medium"/>
                <a:cs typeface="Exo Medium"/>
              </a:rPr>
              <a:t> </a:t>
            </a:r>
          </a:p>
          <a:p>
            <a:r>
              <a:rPr lang="en-US" sz="4400" dirty="0" err="1" smtClean="0">
                <a:solidFill>
                  <a:srgbClr val="9B9B9B"/>
                </a:solidFill>
                <a:latin typeface="Exo Medium"/>
                <a:cs typeface="Exo Medium"/>
              </a:rPr>
              <a:t>Sustentabilidade</a:t>
            </a:r>
            <a:endParaRPr lang="en-US" sz="4400" dirty="0">
              <a:solidFill>
                <a:srgbClr val="9B9B9B"/>
              </a:solidFill>
              <a:latin typeface="Exo Medium"/>
              <a:cs typeface="Exo Medium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2857" y="1605806"/>
            <a:ext cx="8946552" cy="4479684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1407510" y="6322762"/>
            <a:ext cx="8240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>
                <a:hlinkClick r:id="rId3"/>
              </a:rPr>
              <a:t>http://agua.org.br/_hotsites/construindo-sustentabilidade</a:t>
            </a:r>
            <a:r>
              <a:rPr lang="pt-BR" dirty="0" smtClean="0">
                <a:hlinkClick r:id="rId3"/>
              </a:rPr>
              <a:t>/</a:t>
            </a:r>
            <a:r>
              <a:rPr lang="pt-BR" dirty="0" smtClean="0"/>
              <a:t> </a:t>
            </a:r>
            <a:endParaRPr lang="pt-BR" dirty="0"/>
          </a:p>
        </p:txBody>
      </p:sp>
      <p:pic>
        <p:nvPicPr>
          <p:cNvPr id="12" name="Picture 15" descr="Cabeçalho-0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12321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69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abeçalho-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12321" cy="2019300"/>
          </a:xfrm>
          <a:prstGeom prst="rect">
            <a:avLst/>
          </a:prstGeom>
        </p:spPr>
      </p:pic>
      <p:sp>
        <p:nvSpPr>
          <p:cNvPr id="16" name="Espaço Reservado para Conteúdo 2"/>
          <p:cNvSpPr txBox="1">
            <a:spLocks/>
          </p:cNvSpPr>
          <p:nvPr/>
        </p:nvSpPr>
        <p:spPr>
          <a:xfrm>
            <a:off x="1072055" y="1677857"/>
            <a:ext cx="10740266" cy="483330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</a:pPr>
            <a:r>
              <a:rPr lang="pt-BR" sz="3900" b="1" dirty="0" smtClean="0">
                <a:solidFill>
                  <a:srgbClr val="666666"/>
                </a:solidFill>
                <a:latin typeface="Aller"/>
                <a:cs typeface="Aller"/>
              </a:rPr>
              <a:t>400%</a:t>
            </a:r>
            <a:r>
              <a:rPr lang="pt-BR" sz="3500" dirty="0" smtClean="0">
                <a:solidFill>
                  <a:srgbClr val="666666"/>
                </a:solidFill>
                <a:latin typeface="Aller"/>
                <a:cs typeface="Aller"/>
              </a:rPr>
              <a:t> </a:t>
            </a:r>
            <a:r>
              <a:rPr lang="pt-BR" sz="2200" dirty="0" smtClean="0">
                <a:solidFill>
                  <a:srgbClr val="666666"/>
                </a:solidFill>
                <a:latin typeface="Aller"/>
                <a:cs typeface="Aller"/>
              </a:rPr>
              <a:t>- Aumento dos acessos ao site do Consórcio PCJ </a:t>
            </a:r>
            <a:r>
              <a:rPr lang="pt-BR" sz="2200" dirty="0" smtClean="0">
                <a:solidFill>
                  <a:srgbClr val="666666"/>
                </a:solidFill>
                <a:latin typeface="Aller"/>
                <a:cs typeface="Aller"/>
                <a:hlinkClick r:id="rId3"/>
              </a:rPr>
              <a:t>www.agua.org.br</a:t>
            </a:r>
            <a:r>
              <a:rPr lang="pt-BR" sz="2200" dirty="0" smtClean="0">
                <a:solidFill>
                  <a:srgbClr val="666666"/>
                </a:solidFill>
                <a:latin typeface="Aller"/>
                <a:cs typeface="Aller"/>
              </a:rPr>
              <a:t> onde está hospedado o hotsite construindo Sustentabilidade.</a:t>
            </a:r>
          </a:p>
          <a:p>
            <a:pPr marL="0" lvl="0" indent="0" algn="just">
              <a:buNone/>
            </a:pPr>
            <a:endParaRPr lang="pt-BR" sz="2200" dirty="0" smtClean="0">
              <a:solidFill>
                <a:srgbClr val="666666"/>
              </a:solidFill>
              <a:latin typeface="Aller"/>
              <a:cs typeface="Aller"/>
            </a:endParaRPr>
          </a:p>
          <a:p>
            <a:pPr marL="0" lvl="0" indent="0" algn="just">
              <a:buNone/>
            </a:pPr>
            <a:r>
              <a:rPr lang="pt-BR" sz="3900" b="1" dirty="0" smtClean="0">
                <a:solidFill>
                  <a:srgbClr val="666666"/>
                </a:solidFill>
                <a:latin typeface="Aller"/>
                <a:cs typeface="Aller"/>
              </a:rPr>
              <a:t>10%</a:t>
            </a:r>
            <a:r>
              <a:rPr lang="pt-BR" sz="3900" dirty="0" smtClean="0">
                <a:solidFill>
                  <a:srgbClr val="666666"/>
                </a:solidFill>
                <a:latin typeface="Aller"/>
                <a:cs typeface="Aller"/>
              </a:rPr>
              <a:t> </a:t>
            </a:r>
            <a:r>
              <a:rPr lang="pt-BR" sz="2200" dirty="0" smtClean="0">
                <a:solidFill>
                  <a:srgbClr val="666666"/>
                </a:solidFill>
                <a:latin typeface="Aller"/>
                <a:cs typeface="Aller"/>
              </a:rPr>
              <a:t>- Aumento das visitas agendadas à Casa Modelo</a:t>
            </a:r>
          </a:p>
          <a:p>
            <a:pPr marL="0" lvl="0" indent="0" algn="just">
              <a:buNone/>
            </a:pPr>
            <a:endParaRPr lang="pt-BR" sz="2200" dirty="0" smtClean="0">
              <a:solidFill>
                <a:srgbClr val="666666"/>
              </a:solidFill>
              <a:latin typeface="Aller"/>
              <a:cs typeface="Aller"/>
            </a:endParaRPr>
          </a:p>
          <a:p>
            <a:pPr marL="0" lvl="0" indent="0" algn="just">
              <a:buNone/>
            </a:pPr>
            <a:r>
              <a:rPr lang="pt-BR" sz="3900" b="1" dirty="0" smtClean="0">
                <a:solidFill>
                  <a:srgbClr val="666666"/>
                </a:solidFill>
                <a:latin typeface="Aller"/>
                <a:cs typeface="Aller"/>
              </a:rPr>
              <a:t>15%</a:t>
            </a:r>
            <a:r>
              <a:rPr lang="pt-BR" sz="3900" dirty="0" smtClean="0">
                <a:solidFill>
                  <a:srgbClr val="666666"/>
                </a:solidFill>
                <a:latin typeface="Aller"/>
                <a:cs typeface="Aller"/>
              </a:rPr>
              <a:t> </a:t>
            </a:r>
            <a:r>
              <a:rPr lang="pt-BR" sz="2200" dirty="0" smtClean="0">
                <a:solidFill>
                  <a:srgbClr val="666666"/>
                </a:solidFill>
                <a:latin typeface="Aller"/>
                <a:cs typeface="Aller"/>
              </a:rPr>
              <a:t>- Diminuição do consumo de água nas Escolas de Vinhedo com as ações e informações obtidas junto ao projeto. - Implantação de redutores de vazão nas torneiras.</a:t>
            </a:r>
          </a:p>
          <a:p>
            <a:pPr marL="0" lvl="0" indent="0" algn="just">
              <a:buNone/>
            </a:pPr>
            <a:endParaRPr lang="pt-BR" sz="2200" dirty="0" smtClean="0">
              <a:solidFill>
                <a:srgbClr val="666666"/>
              </a:solidFill>
              <a:latin typeface="Aller"/>
              <a:cs typeface="Aller"/>
            </a:endParaRPr>
          </a:p>
          <a:p>
            <a:pPr marL="0" lvl="0" indent="0" algn="just">
              <a:buNone/>
            </a:pPr>
            <a:r>
              <a:rPr lang="pt-BR" sz="3900" b="1" dirty="0" smtClean="0">
                <a:solidFill>
                  <a:srgbClr val="666666"/>
                </a:solidFill>
                <a:latin typeface="Aller"/>
                <a:cs typeface="Aller"/>
              </a:rPr>
              <a:t>50%</a:t>
            </a:r>
            <a:r>
              <a:rPr lang="pt-BR" sz="3900" dirty="0" smtClean="0">
                <a:solidFill>
                  <a:srgbClr val="666666"/>
                </a:solidFill>
                <a:latin typeface="Aller"/>
                <a:cs typeface="Aller"/>
              </a:rPr>
              <a:t> </a:t>
            </a:r>
            <a:r>
              <a:rPr lang="pt-BR" sz="2200" dirty="0" smtClean="0">
                <a:solidFill>
                  <a:srgbClr val="666666"/>
                </a:solidFill>
                <a:latin typeface="Aller"/>
                <a:cs typeface="Aller"/>
              </a:rPr>
              <a:t>- Redução de consumo de água nos prédios públicos de Atibaia, com a troca por torneiras e vasos sanitários mais eficientes.</a:t>
            </a:r>
          </a:p>
          <a:p>
            <a:pPr marL="0" lvl="0" indent="0" algn="just">
              <a:buNone/>
            </a:pPr>
            <a:endParaRPr lang="pt-BR" sz="2200" dirty="0" smtClean="0">
              <a:solidFill>
                <a:srgbClr val="666666"/>
              </a:solidFill>
              <a:latin typeface="Aller"/>
              <a:cs typeface="Aller"/>
            </a:endParaRPr>
          </a:p>
          <a:p>
            <a:pPr marL="0" lvl="0" indent="0" algn="just">
              <a:buNone/>
            </a:pPr>
            <a:r>
              <a:rPr lang="pt-BR" sz="3900" b="1" dirty="0" smtClean="0">
                <a:solidFill>
                  <a:srgbClr val="666666"/>
                </a:solidFill>
                <a:latin typeface="Aller"/>
                <a:cs typeface="Aller"/>
              </a:rPr>
              <a:t>30%</a:t>
            </a:r>
            <a:r>
              <a:rPr lang="pt-BR" sz="3900" dirty="0" smtClean="0">
                <a:solidFill>
                  <a:srgbClr val="666666"/>
                </a:solidFill>
                <a:latin typeface="Aller"/>
                <a:cs typeface="Aller"/>
              </a:rPr>
              <a:t> </a:t>
            </a:r>
            <a:r>
              <a:rPr lang="pt-BR" sz="2200" dirty="0" smtClean="0">
                <a:solidFill>
                  <a:srgbClr val="666666"/>
                </a:solidFill>
                <a:latin typeface="Aller"/>
                <a:cs typeface="Aller"/>
              </a:rPr>
              <a:t>- Aumento das vendas de vasos sanitários mais econômicos verificado junto a uma das empresas apoiadoras da Casa Modelo.</a:t>
            </a:r>
          </a:p>
          <a:p>
            <a:pPr marL="0" lvl="0" indent="0" algn="just">
              <a:buNone/>
            </a:pPr>
            <a:r>
              <a:rPr lang="pt-BR" sz="2000" dirty="0" smtClean="0">
                <a:solidFill>
                  <a:srgbClr val="666666"/>
                </a:solidFill>
                <a:latin typeface="Aller"/>
                <a:cs typeface="Aller"/>
              </a:rPr>
              <a:t> </a:t>
            </a:r>
            <a:endParaRPr lang="pt-BR" sz="2000" dirty="0">
              <a:solidFill>
                <a:srgbClr val="666666"/>
              </a:solidFill>
              <a:latin typeface="Aller"/>
              <a:cs typeface="Aller"/>
            </a:endParaRPr>
          </a:p>
          <a:p>
            <a:pPr algn="just">
              <a:lnSpc>
                <a:spcPct val="100000"/>
              </a:lnSpc>
            </a:pPr>
            <a:endParaRPr lang="pt-BR" sz="2000" dirty="0">
              <a:solidFill>
                <a:srgbClr val="666666"/>
              </a:solidFill>
              <a:latin typeface="Aller"/>
              <a:cs typeface="Aller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0"/>
            <a:ext cx="14605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0" dirty="0" smtClean="0">
                <a:solidFill>
                  <a:srgbClr val="00B7F1"/>
                </a:solidFill>
                <a:latin typeface="Exo Medium"/>
                <a:cs typeface="Exo Medium"/>
              </a:rPr>
              <a:t>08</a:t>
            </a:r>
            <a:endParaRPr lang="en-US" sz="7000" dirty="0">
              <a:solidFill>
                <a:srgbClr val="00B7F1"/>
              </a:solidFill>
              <a:latin typeface="Exo Medium"/>
              <a:cs typeface="Exo Medium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14172" y="163286"/>
            <a:ext cx="36471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9B9B9B"/>
                </a:solidFill>
                <a:latin typeface="Exo Medium"/>
                <a:cs typeface="Exo Medium"/>
              </a:rPr>
              <a:t>Resultados</a:t>
            </a:r>
            <a:endParaRPr lang="en-US" sz="5400" dirty="0">
              <a:solidFill>
                <a:srgbClr val="9B9B9B"/>
              </a:solidFill>
              <a:latin typeface="Exo Medium"/>
              <a:cs typeface="Exo Medium"/>
            </a:endParaRPr>
          </a:p>
        </p:txBody>
      </p:sp>
    </p:spTree>
    <p:extLst>
      <p:ext uri="{BB962C8B-B14F-4D97-AF65-F5344CB8AC3E}">
        <p14:creationId xmlns:p14="http://schemas.microsoft.com/office/powerpoint/2010/main" val="155096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3105</TotalTime>
  <Words>750</Words>
  <Application>Microsoft Office PowerPoint</Application>
  <PresentationFormat>Personalizar</PresentationFormat>
  <Paragraphs>79</Paragraphs>
  <Slides>11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2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PCJ</dc:title>
  <dc:creator>Maori Comunicação</dc:creator>
  <cp:lastModifiedBy>User</cp:lastModifiedBy>
  <cp:revision>167</cp:revision>
  <dcterms:created xsi:type="dcterms:W3CDTF">2014-06-16T14:07:39Z</dcterms:created>
  <dcterms:modified xsi:type="dcterms:W3CDTF">2016-05-18T02:15:36Z</dcterms:modified>
</cp:coreProperties>
</file>