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77" r:id="rId7"/>
    <p:sldId id="279" r:id="rId8"/>
    <p:sldId id="273" r:id="rId9"/>
    <p:sldId id="274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5" r:id="rId25"/>
  </p:sldIdLst>
  <p:sldSz cx="9144000" cy="6858000" type="screen4x3"/>
  <p:notesSz cx="6877050" cy="96567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iuliano\Doutorado%20UFRGS\TESE%20FINAL\IQ%20+%20IA%20DISCUSSAO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cioAlexandre\Dropbox\Artigos%20Assemae\&#205;ndices%20de%20Gest&#227;o%20do%20PMSB%20To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'IA DISCUSSAO ano base'!$Q$4</c:f>
              <c:strCache>
                <c:ptCount val="1"/>
                <c:pt idx="0">
                  <c:v>Santa Rosa</c:v>
                </c:pt>
              </c:strCache>
            </c:strRef>
          </c:tx>
          <c:invertIfNegative val="0"/>
          <c:cat>
            <c:strRef>
              <c:f>('IA DISCUSSAO ano base'!$P$8,'IA DISCUSSAO ano base'!$P$10:$P$14,'IA DISCUSSAO ano base'!$P$15)</c:f>
              <c:strCache>
                <c:ptCount val="7"/>
                <c:pt idx="0">
                  <c:v>Tratamento Esgoto (IA-4)</c:v>
                </c:pt>
                <c:pt idx="1">
                  <c:v>Atendimento rede esgoto (IA-6)</c:v>
                </c:pt>
                <c:pt idx="2">
                  <c:v>Atendimento Urbano Água (IA-7) </c:v>
                </c:pt>
                <c:pt idx="3">
                  <c:v>Desempenho Financeiro  (IA-8)</c:v>
                </c:pt>
                <c:pt idx="4">
                  <c:v>Autossuf. financeira RSU (IA-9) </c:v>
                </c:pt>
                <c:pt idx="5">
                  <c:v>Recup. recicláveis (IA-10) </c:v>
                </c:pt>
                <c:pt idx="6">
                  <c:v>NOTA IA -2</c:v>
                </c:pt>
              </c:strCache>
            </c:strRef>
          </c:cat>
          <c:val>
            <c:numRef>
              <c:f>('IA DISCUSSAO ano base'!$Q$8,'IA DISCUSSAO ano base'!$Q$10:$Q$14,'IA DISCUSSAO ano base'!$Q$15)</c:f>
              <c:numCache>
                <c:formatCode>0.00</c:formatCode>
                <c:ptCount val="7"/>
                <c:pt idx="0">
                  <c:v>20.6</c:v>
                </c:pt>
                <c:pt idx="1">
                  <c:v>13.4</c:v>
                </c:pt>
                <c:pt idx="2">
                  <c:v>86.1</c:v>
                </c:pt>
                <c:pt idx="3">
                  <c:v>0</c:v>
                </c:pt>
                <c:pt idx="4">
                  <c:v>51.1</c:v>
                </c:pt>
                <c:pt idx="5">
                  <c:v>11.1</c:v>
                </c:pt>
                <c:pt idx="6">
                  <c:v>18.23</c:v>
                </c:pt>
              </c:numCache>
            </c:numRef>
          </c:val>
        </c:ser>
        <c:ser>
          <c:idx val="1"/>
          <c:order val="1"/>
          <c:tx>
            <c:strRef>
              <c:f>'IA DISCUSSAO ano base'!$R$4</c:f>
              <c:strCache>
                <c:ptCount val="1"/>
                <c:pt idx="0">
                  <c:v>Santo Ângelo</c:v>
                </c:pt>
              </c:strCache>
            </c:strRef>
          </c:tx>
          <c:invertIfNegative val="0"/>
          <c:cat>
            <c:strRef>
              <c:f>('IA DISCUSSAO ano base'!$P$8,'IA DISCUSSAO ano base'!$P$10:$P$14,'IA DISCUSSAO ano base'!$P$15)</c:f>
              <c:strCache>
                <c:ptCount val="7"/>
                <c:pt idx="0">
                  <c:v>Tratamento Esgoto (IA-4)</c:v>
                </c:pt>
                <c:pt idx="1">
                  <c:v>Atendimento rede esgoto (IA-6)</c:v>
                </c:pt>
                <c:pt idx="2">
                  <c:v>Atendimento Urbano Água (IA-7) </c:v>
                </c:pt>
                <c:pt idx="3">
                  <c:v>Desempenho Financeiro  (IA-8)</c:v>
                </c:pt>
                <c:pt idx="4">
                  <c:v>Autossuf. financeira RSU (IA-9) </c:v>
                </c:pt>
                <c:pt idx="5">
                  <c:v>Recup. recicláveis (IA-10) </c:v>
                </c:pt>
                <c:pt idx="6">
                  <c:v>NOTA IA -2</c:v>
                </c:pt>
              </c:strCache>
            </c:strRef>
          </c:cat>
          <c:val>
            <c:numRef>
              <c:f>('IA DISCUSSAO ano base'!$R$8,'IA DISCUSSAO ano base'!$R$10:$R$14,'IA DISCUSSAO ano base'!$R$15)</c:f>
              <c:numCache>
                <c:formatCode>0.00</c:formatCode>
                <c:ptCount val="7"/>
                <c:pt idx="0">
                  <c:v>19.399999999999999</c:v>
                </c:pt>
                <c:pt idx="1">
                  <c:v>11.4</c:v>
                </c:pt>
                <c:pt idx="2">
                  <c:v>95</c:v>
                </c:pt>
                <c:pt idx="3">
                  <c:v>115.3</c:v>
                </c:pt>
                <c:pt idx="4">
                  <c:v>0</c:v>
                </c:pt>
                <c:pt idx="5">
                  <c:v>6.41</c:v>
                </c:pt>
                <c:pt idx="6">
                  <c:v>24.750999999999998</c:v>
                </c:pt>
              </c:numCache>
            </c:numRef>
          </c:val>
        </c:ser>
        <c:ser>
          <c:idx val="2"/>
          <c:order val="2"/>
          <c:tx>
            <c:strRef>
              <c:f>'IA DISCUSSAO ano base'!$S$4</c:f>
              <c:strCache>
                <c:ptCount val="1"/>
                <c:pt idx="0">
                  <c:v>Ijuí</c:v>
                </c:pt>
              </c:strCache>
            </c:strRef>
          </c:tx>
          <c:invertIfNegative val="0"/>
          <c:cat>
            <c:strRef>
              <c:f>('IA DISCUSSAO ano base'!$P$8,'IA DISCUSSAO ano base'!$P$10:$P$14,'IA DISCUSSAO ano base'!$P$15)</c:f>
              <c:strCache>
                <c:ptCount val="7"/>
                <c:pt idx="0">
                  <c:v>Tratamento Esgoto (IA-4)</c:v>
                </c:pt>
                <c:pt idx="1">
                  <c:v>Atendimento rede esgoto (IA-6)</c:v>
                </c:pt>
                <c:pt idx="2">
                  <c:v>Atendimento Urbano Água (IA-7) </c:v>
                </c:pt>
                <c:pt idx="3">
                  <c:v>Desempenho Financeiro  (IA-8)</c:v>
                </c:pt>
                <c:pt idx="4">
                  <c:v>Autossuf. financeira RSU (IA-9) </c:v>
                </c:pt>
                <c:pt idx="5">
                  <c:v>Recup. recicláveis (IA-10) </c:v>
                </c:pt>
                <c:pt idx="6">
                  <c:v>NOTA IA -2</c:v>
                </c:pt>
              </c:strCache>
            </c:strRef>
          </c:cat>
          <c:val>
            <c:numRef>
              <c:f>('IA DISCUSSAO ano base'!$S$8,'IA DISCUSSAO ano base'!$S$10:$S$14,'IA DISCUSSAO ano base'!$S$15)</c:f>
              <c:numCache>
                <c:formatCode>0.00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91</c:v>
                </c:pt>
                <c:pt idx="3">
                  <c:v>113</c:v>
                </c:pt>
                <c:pt idx="4">
                  <c:v>77.900000000000006</c:v>
                </c:pt>
                <c:pt idx="5">
                  <c:v>1</c:v>
                </c:pt>
                <c:pt idx="6">
                  <c:v>28.29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372096"/>
        <c:axId val="165692544"/>
      </c:barChart>
      <c:catAx>
        <c:axId val="1283720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/>
            </a:pPr>
            <a:endParaRPr lang="pt-BR"/>
          </a:p>
        </c:txPr>
        <c:crossAx val="165692544"/>
        <c:crosses val="autoZero"/>
        <c:auto val="1"/>
        <c:lblAlgn val="ctr"/>
        <c:lblOffset val="100"/>
        <c:noMultiLvlLbl val="0"/>
      </c:catAx>
      <c:valAx>
        <c:axId val="165692544"/>
        <c:scaling>
          <c:orientation val="minMax"/>
          <c:max val="100"/>
          <c:min val="0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pt-BR"/>
          </a:p>
        </c:txPr>
        <c:crossAx val="128372096"/>
        <c:crosses val="autoZero"/>
        <c:crossBetween val="between"/>
        <c:majorUnit val="10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/>
            </a:pPr>
            <a:endParaRPr lang="pt-BR"/>
          </a:p>
        </c:txPr>
      </c:dTable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Calibri" panose="020F0502020204030204" pitchFamily="34" charset="0"/>
        </a:defRPr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Plan1!$H$53</c:f>
              <c:strCache>
                <c:ptCount val="1"/>
                <c:pt idx="0">
                  <c:v>Porto Lucena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Plan1!$B$56:$B$65</c:f>
              <c:strCache>
                <c:ptCount val="10"/>
                <c:pt idx="0">
                  <c:v>IQ-1</c:v>
                </c:pt>
                <c:pt idx="1">
                  <c:v>IQ-2</c:v>
                </c:pt>
                <c:pt idx="2">
                  <c:v>IQ-3</c:v>
                </c:pt>
                <c:pt idx="3">
                  <c:v>IQ-4</c:v>
                </c:pt>
                <c:pt idx="4">
                  <c:v>IQ-5</c:v>
                </c:pt>
                <c:pt idx="5">
                  <c:v>IQ-6</c:v>
                </c:pt>
                <c:pt idx="6">
                  <c:v>IQ-7</c:v>
                </c:pt>
                <c:pt idx="7">
                  <c:v>IQ-8</c:v>
                </c:pt>
                <c:pt idx="8">
                  <c:v>IQ-9</c:v>
                </c:pt>
                <c:pt idx="9">
                  <c:v>IQ-10</c:v>
                </c:pt>
              </c:strCache>
            </c:strRef>
          </c:cat>
          <c:val>
            <c:numRef>
              <c:f>Plan1!$H$56:$H$65</c:f>
              <c:numCache>
                <c:formatCode>General</c:formatCode>
                <c:ptCount val="10"/>
                <c:pt idx="0">
                  <c:v>6</c:v>
                </c:pt>
                <c:pt idx="1">
                  <c:v>10</c:v>
                </c:pt>
                <c:pt idx="2">
                  <c:v>2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2</c:v>
                </c:pt>
                <c:pt idx="7">
                  <c:v>6</c:v>
                </c:pt>
                <c:pt idx="8">
                  <c:v>1</c:v>
                </c:pt>
                <c:pt idx="9">
                  <c:v>10</c:v>
                </c:pt>
              </c:numCache>
            </c:numRef>
          </c:val>
        </c:ser>
        <c:ser>
          <c:idx val="2"/>
          <c:order val="1"/>
          <c:tx>
            <c:v>Maçambará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Plan1!$J$56:$J$65</c:f>
              <c:numCache>
                <c:formatCode>General</c:formatCode>
                <c:ptCount val="10"/>
                <c:pt idx="0">
                  <c:v>6</c:v>
                </c:pt>
                <c:pt idx="1">
                  <c:v>10</c:v>
                </c:pt>
                <c:pt idx="2">
                  <c:v>1</c:v>
                </c:pt>
                <c:pt idx="3">
                  <c:v>10</c:v>
                </c:pt>
                <c:pt idx="4">
                  <c:v>3</c:v>
                </c:pt>
                <c:pt idx="5">
                  <c:v>6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10</c:v>
                </c:pt>
              </c:numCache>
            </c:numRef>
          </c:val>
        </c:ser>
        <c:ser>
          <c:idx val="1"/>
          <c:order val="2"/>
          <c:tx>
            <c:strRef>
              <c:f>Plan1!$I$53</c:f>
              <c:strCache>
                <c:ptCount val="1"/>
                <c:pt idx="0">
                  <c:v>Santa Vitória do Palmar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Plan1!$B$56:$B$65</c:f>
              <c:strCache>
                <c:ptCount val="10"/>
                <c:pt idx="0">
                  <c:v>IQ-1</c:v>
                </c:pt>
                <c:pt idx="1">
                  <c:v>IQ-2</c:v>
                </c:pt>
                <c:pt idx="2">
                  <c:v>IQ-3</c:v>
                </c:pt>
                <c:pt idx="3">
                  <c:v>IQ-4</c:v>
                </c:pt>
                <c:pt idx="4">
                  <c:v>IQ-5</c:v>
                </c:pt>
                <c:pt idx="5">
                  <c:v>IQ-6</c:v>
                </c:pt>
                <c:pt idx="6">
                  <c:v>IQ-7</c:v>
                </c:pt>
                <c:pt idx="7">
                  <c:v>IQ-8</c:v>
                </c:pt>
                <c:pt idx="8">
                  <c:v>IQ-9</c:v>
                </c:pt>
                <c:pt idx="9">
                  <c:v>IQ-10</c:v>
                </c:pt>
              </c:strCache>
            </c:strRef>
          </c:cat>
          <c:val>
            <c:numRef>
              <c:f>Plan1!$I$56:$I$65</c:f>
              <c:numCache>
                <c:formatCode>General</c:formatCode>
                <c:ptCount val="10"/>
                <c:pt idx="0">
                  <c:v>6</c:v>
                </c:pt>
                <c:pt idx="1">
                  <c:v>10</c:v>
                </c:pt>
                <c:pt idx="2">
                  <c:v>1</c:v>
                </c:pt>
                <c:pt idx="3">
                  <c:v>10</c:v>
                </c:pt>
                <c:pt idx="4">
                  <c:v>3</c:v>
                </c:pt>
                <c:pt idx="5">
                  <c:v>10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3895808"/>
        <c:axId val="123897344"/>
      </c:barChart>
      <c:catAx>
        <c:axId val="1238958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897344"/>
        <c:crosses val="autoZero"/>
        <c:auto val="1"/>
        <c:lblAlgn val="ctr"/>
        <c:lblOffset val="100"/>
        <c:noMultiLvlLbl val="0"/>
      </c:catAx>
      <c:valAx>
        <c:axId val="123897344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895808"/>
        <c:crosses val="max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001182632737461E-2"/>
          <c:y val="0.93425392133447771"/>
          <c:w val="0.94471439444774352"/>
          <c:h val="5.30549751291011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49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8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76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83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63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423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7" y="458948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40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095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224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291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213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05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4294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558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0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92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590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38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7" y="458948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525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328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59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4925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21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2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0278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58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004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836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142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0830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471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7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5727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7870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852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8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5940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367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7789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209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1445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4472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545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4525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722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7314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26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917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0542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644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7232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8735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6774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06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96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234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731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3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7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B0946-7634-40D8-99E3-1E2F20E78626}" type="datetimeFigureOut">
              <a:rPr lang="pt-BR" smtClean="0"/>
              <a:t>13/05/2016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7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7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FC8DF-97BF-4702-97A5-6AB1CDD8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8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7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7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30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6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86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66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36B8D-382F-424F-B75B-5946DE7F48D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3FEA7-E077-419D-943C-AEAEF3B4270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24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2987824" y="949324"/>
            <a:ext cx="5688633" cy="196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8812" tIns="194406" rIns="388812" bIns="194406" numCol="1" anchor="ctr" anchorCtr="0" compatLnSpc="1">
            <a:prstTxWarp prst="textNoShape">
              <a:avLst/>
            </a:prstTxWarp>
          </a:bodyPr>
          <a:lstStyle>
            <a:lvl1pPr algn="ctr" defTabSz="3887788" rtl="0" eaLnBrk="0" fontAlgn="base" hangingPunct="0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3887788" rtl="0" eaLnBrk="0" fontAlgn="base" hangingPunct="0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Times New Roman" pitchFamily="18" charset="0"/>
              </a:defRPr>
            </a:lvl2pPr>
            <a:lvl3pPr algn="ctr" defTabSz="3887788" rtl="0" eaLnBrk="0" fontAlgn="base" hangingPunct="0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Times New Roman" pitchFamily="18" charset="0"/>
              </a:defRPr>
            </a:lvl3pPr>
            <a:lvl4pPr algn="ctr" defTabSz="3887788" rtl="0" eaLnBrk="0" fontAlgn="base" hangingPunct="0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Times New Roman" pitchFamily="18" charset="0"/>
              </a:defRPr>
            </a:lvl4pPr>
            <a:lvl5pPr algn="ctr" defTabSz="3887788" rtl="0" eaLnBrk="0" fontAlgn="base" hangingPunct="0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Times New Roman" pitchFamily="18" charset="0"/>
              </a:defRPr>
            </a:lvl5pPr>
            <a:lvl6pPr marL="388849" algn="ctr" defTabSz="3888486" rtl="0" fontAlgn="base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Times New Roman" pitchFamily="18" charset="0"/>
              </a:defRPr>
            </a:lvl6pPr>
            <a:lvl7pPr marL="777697" algn="ctr" defTabSz="3888486" rtl="0" fontAlgn="base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Times New Roman" pitchFamily="18" charset="0"/>
              </a:defRPr>
            </a:lvl7pPr>
            <a:lvl8pPr marL="1166546" algn="ctr" defTabSz="3888486" rtl="0" fontAlgn="base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Times New Roman" pitchFamily="18" charset="0"/>
              </a:defRPr>
            </a:lvl8pPr>
            <a:lvl9pPr marL="1555394" algn="ctr" defTabSz="3888486" rtl="0" fontAlgn="base">
              <a:spcBef>
                <a:spcPct val="0"/>
              </a:spcBef>
              <a:spcAft>
                <a:spcPct val="0"/>
              </a:spcAft>
              <a:defRPr sz="187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pt-BR" sz="3200" b="1" dirty="0"/>
              <a:t>ENSAIO SOBRE O INDICE IQ (ÍNDICE DE QUALIDADE DOS PLANOS MUNICIPAIS DE SANEAMENTO)</a:t>
            </a:r>
            <a:endParaRPr lang="pt-BR" sz="3200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93736" y="3510125"/>
            <a:ext cx="7982720" cy="2339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806" tIns="45902" rIns="91806" bIns="45902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387350" indent="6985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776288" indent="138113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165225" indent="206375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554163" indent="274638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pt-BR" altLang="pt-BR" sz="1800" b="1" dirty="0"/>
              <a:t>Giuliano Crauss </a:t>
            </a:r>
            <a:r>
              <a:rPr lang="pt-BR" altLang="pt-BR" sz="1800" b="1" dirty="0" smtClean="0"/>
              <a:t>Daronco </a:t>
            </a:r>
            <a:r>
              <a:rPr lang="pt-BR" altLang="pt-BR" sz="1800" b="1" baseline="30000" dirty="0" smtClean="0"/>
              <a:t>(</a:t>
            </a:r>
            <a:r>
              <a:rPr lang="pt-BR" altLang="pt-BR" sz="1800" b="1" baseline="30000" dirty="0"/>
              <a:t>1)</a:t>
            </a:r>
          </a:p>
          <a:p>
            <a:pPr algn="ctr"/>
            <a:r>
              <a:rPr lang="pt-BR" altLang="pt-BR" sz="1800" b="1" dirty="0" err="1" smtClean="0"/>
              <a:t>Dieter</a:t>
            </a:r>
            <a:r>
              <a:rPr lang="pt-BR" altLang="pt-BR" sz="1800" b="1" dirty="0" smtClean="0"/>
              <a:t> </a:t>
            </a:r>
            <a:r>
              <a:rPr lang="pt-BR" altLang="pt-BR" sz="1800" b="1" dirty="0" err="1" smtClean="0"/>
              <a:t>Wartchow</a:t>
            </a:r>
            <a:r>
              <a:rPr lang="pt-BR" altLang="pt-BR" sz="1800" b="1" dirty="0" smtClean="0"/>
              <a:t> </a:t>
            </a:r>
            <a:r>
              <a:rPr lang="pt-BR" altLang="pt-BR" sz="1800" b="1" baseline="30000" dirty="0" smtClean="0"/>
              <a:t>(2)</a:t>
            </a:r>
          </a:p>
          <a:p>
            <a:pPr algn="ctr"/>
            <a:endParaRPr lang="pt-BR" altLang="pt-BR" sz="1800" b="1" baseline="30000" dirty="0"/>
          </a:p>
          <a:p>
            <a:pPr marL="457200" indent="-457200" algn="just">
              <a:buAutoNum type="arabicParenBoth"/>
            </a:pPr>
            <a:r>
              <a:rPr lang="pt-BR" altLang="pt-BR" sz="1600" dirty="0" smtClean="0"/>
              <a:t>Doutor </a:t>
            </a:r>
            <a:r>
              <a:rPr lang="pt-BR" altLang="pt-BR" sz="1600" dirty="0"/>
              <a:t>em Recursos Hídricos e Saneamento. Departamento de Ciências Exatas e </a:t>
            </a:r>
            <a:r>
              <a:rPr lang="pt-BR" altLang="pt-BR" sz="1600" dirty="0" smtClean="0"/>
              <a:t>Engenharias</a:t>
            </a:r>
            <a:r>
              <a:rPr lang="pt-BR" altLang="pt-BR" sz="1600" dirty="0"/>
              <a:t>. (</a:t>
            </a:r>
            <a:r>
              <a:rPr lang="pt-BR" altLang="pt-BR" sz="1600" dirty="0" err="1"/>
              <a:t>DCEEng</a:t>
            </a:r>
            <a:r>
              <a:rPr lang="pt-BR" altLang="pt-BR" sz="1600" dirty="0"/>
              <a:t>). Universidade Regional do Noroeste do Rio Grande do Sul (UNIJUÍ</a:t>
            </a:r>
            <a:r>
              <a:rPr lang="pt-BR" altLang="pt-BR" sz="1600" dirty="0" smtClean="0"/>
              <a:t>).</a:t>
            </a:r>
          </a:p>
          <a:p>
            <a:pPr marL="457200" indent="-457200" algn="just">
              <a:buAutoNum type="arabicParenBoth"/>
            </a:pPr>
            <a:r>
              <a:rPr lang="pt-BR" altLang="pt-BR" sz="1600" dirty="0" smtClean="0"/>
              <a:t>Doutor </a:t>
            </a:r>
            <a:r>
              <a:rPr lang="pt-BR" altLang="pt-BR" sz="1600" dirty="0"/>
              <a:t>em Engenharia Hidráulica. Instituto de Pesquisas Hidráulicas (IPH). </a:t>
            </a:r>
            <a:r>
              <a:rPr lang="pt-BR" altLang="pt-BR" sz="1600" dirty="0" smtClean="0"/>
              <a:t>Universidade </a:t>
            </a:r>
            <a:r>
              <a:rPr lang="pt-BR" altLang="pt-BR" sz="1600" dirty="0"/>
              <a:t>Federal do Rio Grande do Sul (UFRGS).</a:t>
            </a:r>
          </a:p>
          <a:p>
            <a:pPr algn="ctr"/>
            <a:endParaRPr lang="pt-BR" altLang="pt-BR" sz="18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44" y="2023159"/>
            <a:ext cx="1877327" cy="120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24" y="692152"/>
            <a:ext cx="1869595" cy="123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767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928808"/>
              </p:ext>
            </p:extLst>
          </p:nvPr>
        </p:nvGraphicFramePr>
        <p:xfrm>
          <a:off x="1475656" y="142468"/>
          <a:ext cx="6840760" cy="60990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4977"/>
                <a:gridCol w="5655783"/>
              </a:tblGrid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N°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Indicador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Atores participantes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Motivação para elaboração do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Domínio do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Divulgação do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Mecanismos para coleta de sugestões, reclamações e/ou críticas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Participação da sociedade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Conteúdos do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Diagnóstico dos serviços de saneamento básico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Diretrizes básicas do Ministério das Cidades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Compatibilidade com outros planos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11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Desenvolvimento institucional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12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Comitê gestor do PMSB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13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Contato do Ente Público Municipal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14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Divulgação I do PMSB (durante a elaboração)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15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Divulgação II do PMSB (durante a elaboração)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16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Disponibilização dos dados inferidos no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17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Extensão do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18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Data de elaboração do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19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Fixação de direitos e deveres dos usuários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Objetivos, metas e ações para universalização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21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Atendimento a população rural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22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Educação ambiental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23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Ações para emergências e desastres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24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Formação do comitê gestor do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25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Avaliação periódica do PMSB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26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Servidores envolvidos com o PMSB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27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Qualificação dos servidores envolvidos com o PMSB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7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28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Acompanhamento dos recursos aplicados no saneamento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 anchor="ctr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1619674" y="6372036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Indicadores utilizados no Método SURVEY para o Índice IQ</a:t>
            </a:r>
          </a:p>
        </p:txBody>
      </p:sp>
    </p:spTree>
    <p:extLst>
      <p:ext uri="{BB962C8B-B14F-4D97-AF65-F5344CB8AC3E}">
        <p14:creationId xmlns:p14="http://schemas.microsoft.com/office/powerpoint/2010/main" val="28635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áfico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8"/>
            <a:ext cx="8136904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043608" y="6156012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Gráfico com os resultados da aplicação do Método SURVEY para o Índice IQ</a:t>
            </a:r>
          </a:p>
        </p:txBody>
      </p:sp>
    </p:spTree>
    <p:extLst>
      <p:ext uri="{BB962C8B-B14F-4D97-AF65-F5344CB8AC3E}">
        <p14:creationId xmlns:p14="http://schemas.microsoft.com/office/powerpoint/2010/main" val="312710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913903"/>
              </p:ext>
            </p:extLst>
          </p:nvPr>
        </p:nvGraphicFramePr>
        <p:xfrm>
          <a:off x="611562" y="776472"/>
          <a:ext cx="7920880" cy="30845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13360"/>
                <a:gridCol w="6307520"/>
              </a:tblGrid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Nomenclatura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Indicador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IQ-1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Participação da sociedade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IQ-2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Diagnóstico dos serviços de saneamento básico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IQ-3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Avaliação periódica do PMSB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IQ-4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Objetivos, metas e ações para universalização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IQ-5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Comitê gestor do PMSB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IQ-6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Educação ambiental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IQ-7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Desenvolvimento institucional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IQ-8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Compatibilidade com outros planos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IQ-9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Qualificação dos servidores envolvidos com o PMSB 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IQ-10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Diretrizes básicas do Ministério das Cidades 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259632" y="188640"/>
            <a:ext cx="5767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/>
              <a:t>INDICADORES ELENCADOS PARA O ÍNDICE IQ</a:t>
            </a:r>
            <a:endParaRPr lang="pt-B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951984"/>
            <a:ext cx="4195316" cy="287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076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045" y="188640"/>
            <a:ext cx="7886700" cy="1325563"/>
          </a:xfrm>
        </p:spPr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4045" y="1628800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Foram avaliados </a:t>
            </a:r>
            <a:r>
              <a:rPr lang="pt-BR" dirty="0" smtClean="0"/>
              <a:t>três </a:t>
            </a:r>
            <a:r>
              <a:rPr lang="pt-BR" dirty="0" err="1" smtClean="0"/>
              <a:t>PMSB’s</a:t>
            </a:r>
            <a:r>
              <a:rPr lang="pt-BR" dirty="0" smtClean="0"/>
              <a:t>, </a:t>
            </a:r>
          </a:p>
          <a:p>
            <a:pPr marL="0" indent="0">
              <a:buNone/>
            </a:pPr>
            <a:r>
              <a:rPr lang="pt-BR" dirty="0" smtClean="0"/>
              <a:t>ambos de municípios gaúchos: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- Porto Lucena</a:t>
            </a:r>
          </a:p>
          <a:p>
            <a:pPr marL="0" indent="0">
              <a:buNone/>
            </a:pPr>
            <a:r>
              <a:rPr lang="pt-BR" dirty="0" smtClean="0"/>
              <a:t>	- </a:t>
            </a:r>
            <a:r>
              <a:rPr lang="pt-BR" dirty="0" err="1" smtClean="0"/>
              <a:t>Maçambará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- Santa Vitória do Palmar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792" y="1078173"/>
            <a:ext cx="3828624" cy="51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de seta reta 4"/>
          <p:cNvCxnSpPr/>
          <p:nvPr/>
        </p:nvCxnSpPr>
        <p:spPr>
          <a:xfrm flipV="1">
            <a:off x="3052295" y="2047167"/>
            <a:ext cx="3119907" cy="153316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4227395" y="4634720"/>
            <a:ext cx="2620947" cy="9418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V="1">
            <a:off x="2897749" y="2644751"/>
            <a:ext cx="2841872" cy="14507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80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161" y="180307"/>
            <a:ext cx="7886700" cy="1325563"/>
          </a:xfrm>
        </p:spPr>
        <p:txBody>
          <a:bodyPr/>
          <a:lstStyle/>
          <a:p>
            <a:r>
              <a:rPr lang="pt-BR" dirty="0" smtClean="0"/>
              <a:t>Resultados – Características dos municípios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976176"/>
              </p:ext>
            </p:extLst>
          </p:nvPr>
        </p:nvGraphicFramePr>
        <p:xfrm>
          <a:off x="5908431" y="1468201"/>
          <a:ext cx="2880262" cy="5157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0137"/>
                <a:gridCol w="1050125"/>
              </a:tblGrid>
              <a:tr h="65704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Porto Lucena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556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População estimada 2014 </a:t>
                      </a:r>
                      <a:r>
                        <a:rPr lang="pt-BR" sz="2000" u="none" strike="noStrike" baseline="30000">
                          <a:effectLst/>
                        </a:rPr>
                        <a:t>(1)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</a:rPr>
                        <a:t>5.360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81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População 2010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5.413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498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Área da unidade territorial (km²)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250,078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1408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Densidade demográfica (</a:t>
                      </a:r>
                      <a:r>
                        <a:rPr lang="pt-BR" sz="2000" u="none" strike="noStrike" dirty="0" err="1">
                          <a:effectLst/>
                        </a:rPr>
                        <a:t>hab</a:t>
                      </a:r>
                      <a:r>
                        <a:rPr lang="pt-BR" sz="2000" u="none" strike="noStrike" dirty="0">
                          <a:effectLst/>
                        </a:rPr>
                        <a:t>/km²)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21,65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858796"/>
              </p:ext>
            </p:extLst>
          </p:nvPr>
        </p:nvGraphicFramePr>
        <p:xfrm>
          <a:off x="137331" y="1468201"/>
          <a:ext cx="2837986" cy="5070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2620"/>
                <a:gridCol w="935366"/>
              </a:tblGrid>
              <a:tr h="64587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Santa Vitória do Palmar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27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População estimada 2014 </a:t>
                      </a:r>
                      <a:r>
                        <a:rPr lang="pt-BR" sz="2000" u="none" strike="noStrike" baseline="30000" dirty="0">
                          <a:effectLst/>
                        </a:rPr>
                        <a:t>(1)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31.524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59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População 2010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</a:rPr>
                        <a:t>30.990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302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Área da unidade territorial (km²)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5.244,353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917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Densidade demográfica (</a:t>
                      </a:r>
                      <a:r>
                        <a:rPr lang="pt-BR" sz="2000" u="none" strike="noStrike" dirty="0" err="1">
                          <a:effectLst/>
                        </a:rPr>
                        <a:t>hab</a:t>
                      </a:r>
                      <a:r>
                        <a:rPr lang="pt-BR" sz="2000" u="none" strike="noStrike" dirty="0">
                          <a:effectLst/>
                        </a:rPr>
                        <a:t>/km²)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5,91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34261"/>
              </p:ext>
            </p:extLst>
          </p:nvPr>
        </p:nvGraphicFramePr>
        <p:xfrm>
          <a:off x="3022881" y="1468201"/>
          <a:ext cx="2837986" cy="5070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2620"/>
                <a:gridCol w="935366"/>
              </a:tblGrid>
              <a:tr h="64587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 err="1" smtClean="0">
                          <a:effectLst/>
                        </a:rPr>
                        <a:t>Maçambará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27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População estimada 2014 </a:t>
                      </a:r>
                      <a:r>
                        <a:rPr lang="pt-BR" sz="2000" u="none" strike="noStrike" baseline="30000" dirty="0">
                          <a:effectLst/>
                        </a:rPr>
                        <a:t>(1)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4.824</a:t>
                      </a:r>
                      <a:endParaRPr lang="pt-BR" sz="2000" dirty="0"/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59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População 2010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4.738</a:t>
                      </a:r>
                      <a:endParaRPr lang="pt-BR" sz="2000" dirty="0"/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302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Área da unidade territorial (km²)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1.682,820</a:t>
                      </a:r>
                      <a:endParaRPr lang="pt-BR" sz="2000" dirty="0"/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917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Densidade demográfica (</a:t>
                      </a:r>
                      <a:r>
                        <a:rPr lang="pt-BR" sz="2000" u="none" strike="noStrike" dirty="0" err="1">
                          <a:effectLst/>
                        </a:rPr>
                        <a:t>hab</a:t>
                      </a:r>
                      <a:r>
                        <a:rPr lang="pt-BR" sz="2000" u="none" strike="noStrike" dirty="0">
                          <a:effectLst/>
                        </a:rPr>
                        <a:t>/km²)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2,82</a:t>
                      </a:r>
                      <a:endParaRPr lang="pt-BR" sz="2000" dirty="0"/>
                    </a:p>
                  </a:txBody>
                  <a:tcPr marL="7144" marR="7144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4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11983" y="0"/>
            <a:ext cx="26387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dirty="0">
                <a:solidFill>
                  <a:prstClr val="black"/>
                </a:solidFill>
                <a:latin typeface="Calibri Light"/>
              </a:rPr>
              <a:t>Resultados</a:t>
            </a:r>
            <a:endParaRPr lang="pt-BR" dirty="0">
              <a:solidFill>
                <a:prstClr val="black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10502"/>
              </p:ext>
            </p:extLst>
          </p:nvPr>
        </p:nvGraphicFramePr>
        <p:xfrm>
          <a:off x="107504" y="836712"/>
          <a:ext cx="8856193" cy="6003259"/>
        </p:xfrm>
        <a:graphic>
          <a:graphicData uri="http://schemas.openxmlformats.org/drawingml/2006/table">
            <a:tbl>
              <a:tblPr/>
              <a:tblGrid>
                <a:gridCol w="936104"/>
                <a:gridCol w="4212790"/>
                <a:gridCol w="1252130"/>
                <a:gridCol w="1406890"/>
                <a:gridCol w="1048279"/>
              </a:tblGrid>
              <a:tr h="7332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Legenda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Porto Lucena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Vitória do Palmar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Maçambará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423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Nota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IQ-1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Participação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 sociedade 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IQ-2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Diagnostico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 serviços de saneamento básico 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IQ-3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Avaliação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periódica do PMSB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IQ-4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Objetivos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metas e ações para universalização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IQ-5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Comitê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gestor do PMSB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53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53D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IQ-6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Educação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Ambiental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IQ-7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Desenvolvimento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institucional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IQ-8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Compatibilidade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 outros planos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53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53D"/>
                    </a:solidFill>
                  </a:tcPr>
                </a:tc>
              </a:tr>
              <a:tr h="4050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IQ-9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Qualificação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 servidores envolvidos com o PMSB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42535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IQ-10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Diretrizes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básicas Ministério das Cidades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2535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7144" marR="714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9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089" y="-11562"/>
            <a:ext cx="4488308" cy="89781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Resultados - Indicadores</a:t>
            </a:r>
            <a:endParaRPr lang="pt-BR" dirty="0"/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063205"/>
              </p:ext>
            </p:extLst>
          </p:nvPr>
        </p:nvGraphicFramePr>
        <p:xfrm>
          <a:off x="6246068" y="253221"/>
          <a:ext cx="2761627" cy="6150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080"/>
                <a:gridCol w="2323547"/>
              </a:tblGrid>
              <a:tr h="503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#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INDICADOR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593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 -1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Participação da </a:t>
                      </a:r>
                      <a:r>
                        <a:rPr lang="pt-BR" sz="1600" dirty="0" smtClean="0">
                          <a:effectLst/>
                        </a:rPr>
                        <a:t>sociedade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534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IQ-2</a:t>
                      </a: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Diagnostico dos serviços de saneamento </a:t>
                      </a:r>
                      <a:r>
                        <a:rPr lang="pt-BR" sz="1600" dirty="0" smtClean="0">
                          <a:effectLst/>
                        </a:rPr>
                        <a:t>básico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503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IQ-3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Avaliação periódica do </a:t>
                      </a:r>
                      <a:r>
                        <a:rPr lang="pt-BR" sz="1600" dirty="0" smtClean="0">
                          <a:effectLst/>
                        </a:rPr>
                        <a:t>PMSB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59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IQ-4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Objetivos, metas e ações para universalização 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548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IQ-5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Comitê gestor do </a:t>
                      </a:r>
                      <a:r>
                        <a:rPr lang="pt-BR" sz="1600" dirty="0" smtClean="0">
                          <a:effectLst/>
                        </a:rPr>
                        <a:t>PMSB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503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IQ-6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Educação </a:t>
                      </a:r>
                      <a:r>
                        <a:rPr lang="pt-BR" sz="1600" dirty="0" smtClean="0">
                          <a:effectLst/>
                        </a:rPr>
                        <a:t>Ambiental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503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IQ-7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Desenvolvimento </a:t>
                      </a:r>
                      <a:r>
                        <a:rPr lang="pt-BR" sz="1600" dirty="0" smtClean="0">
                          <a:effectLst/>
                        </a:rPr>
                        <a:t>institucional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469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IQ-8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Compatibilidade com outros planos 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443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IQ-9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Qualificação dos servidores envolvidos com o </a:t>
                      </a:r>
                      <a:r>
                        <a:rPr lang="pt-BR" sz="1600" dirty="0" smtClean="0">
                          <a:effectLst/>
                        </a:rPr>
                        <a:t>PMSB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  <a:tr h="599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IQ-10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Diretrizes básicas Ministério das </a:t>
                      </a:r>
                      <a:r>
                        <a:rPr lang="pt-BR" sz="1600" dirty="0" smtClean="0">
                          <a:effectLst/>
                        </a:rPr>
                        <a:t>Cidades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0755453"/>
              </p:ext>
            </p:extLst>
          </p:nvPr>
        </p:nvGraphicFramePr>
        <p:xfrm>
          <a:off x="136320" y="748286"/>
          <a:ext cx="5909273" cy="600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10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97" y="349097"/>
            <a:ext cx="3851919" cy="991673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Resultados – Pontos fracos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0947" y="2136653"/>
            <a:ext cx="8741535" cy="460471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000" dirty="0" smtClean="0"/>
              <a:t>IQ – 3 – Avaliação Periódica do PMSB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sz="2000" dirty="0" smtClean="0"/>
              <a:t>	Este indicador naturalmente possui nota baixa na sua primeira aplicação, pois depende da revisão periódica do plano para ser plenamente atendido;</a:t>
            </a:r>
          </a:p>
          <a:p>
            <a:pPr algn="just">
              <a:buNone/>
            </a:pPr>
            <a:endParaRPr lang="pt-BR" sz="2000" dirty="0" smtClean="0"/>
          </a:p>
          <a:p>
            <a:pPr algn="just">
              <a:buNone/>
            </a:pPr>
            <a:r>
              <a:rPr lang="pt-BR" sz="2000" dirty="0" smtClean="0"/>
              <a:t>IQ – 7 – Desenvolvimento Institucional 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sz="2000" dirty="0" smtClean="0"/>
              <a:t>    Problema recorrente nas prefeituras municipais onde os autores atuaram ao longo da vida profissional. A ausência de setores geridos de forma técnica, fazendo com que questões políticas momentâneas mudem diretrizes e planejamentos de longo prazo de forma exagerada impede a implementação de medidas estruturantes.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A não utilização de ferramentas administrativas, como o IQ apresentado neste trabalho, o </a:t>
            </a:r>
            <a:r>
              <a:rPr lang="pt-BR" sz="2000" dirty="0" err="1" smtClean="0"/>
              <a:t>Swot</a:t>
            </a:r>
            <a:r>
              <a:rPr lang="pt-BR" sz="2000" dirty="0" smtClean="0"/>
              <a:t> (Forças, Fraquezas, Oportunidades e Ameaças, tradução livre) e o 5W2H, torna difícil a avaliação da atuação das municipalidades nos diversos aspectos da gestão municipal.</a:t>
            </a: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977" y="495836"/>
            <a:ext cx="5082796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649" y="-183513"/>
            <a:ext cx="5815368" cy="948217"/>
          </a:xfrm>
        </p:spPr>
        <p:txBody>
          <a:bodyPr>
            <a:normAutofit/>
          </a:bodyPr>
          <a:lstStyle/>
          <a:p>
            <a:r>
              <a:rPr lang="pt-BR" sz="3200" dirty="0" smtClean="0"/>
              <a:t>Resultados – Pontos fracos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8822" y="2965108"/>
            <a:ext cx="7886700" cy="3488228"/>
          </a:xfrm>
        </p:spPr>
        <p:txBody>
          <a:bodyPr>
            <a:normAutofit/>
          </a:bodyPr>
          <a:lstStyle/>
          <a:p>
            <a:r>
              <a:rPr lang="pt-BR" sz="2000" dirty="0" smtClean="0"/>
              <a:t>IQ – 9 – Qualificação dos Servidores Envolvidos com o PMSB</a:t>
            </a:r>
          </a:p>
          <a:p>
            <a:endParaRPr lang="pt-BR" sz="2000" dirty="0" smtClean="0"/>
          </a:p>
          <a:p>
            <a:pPr lvl="1" algn="just">
              <a:buFont typeface="Wingdings" pitchFamily="2" charset="2"/>
              <a:buChar char="Ø"/>
            </a:pPr>
            <a:r>
              <a:rPr lang="pt-BR" sz="2000" dirty="0" smtClean="0"/>
              <a:t>  Depende da saúde financeiro do município (realização de concursos, manutenção de mão de obra especializada).</a:t>
            </a:r>
          </a:p>
          <a:p>
            <a:pPr lvl="1" algn="just">
              <a:buFont typeface="Wingdings" pitchFamily="2" charset="2"/>
              <a:buChar char="Ø"/>
            </a:pPr>
            <a:endParaRPr lang="pt-BR" sz="2000" dirty="0" smtClean="0"/>
          </a:p>
          <a:p>
            <a:pPr lvl="1" algn="just">
              <a:buFont typeface="Wingdings" pitchFamily="2" charset="2"/>
              <a:buChar char="Ø"/>
            </a:pPr>
            <a:r>
              <a:rPr lang="pt-BR" sz="2000" dirty="0" smtClean="0"/>
              <a:t>Pode ser melhorada com a contratação de pessoal, incentivo à qualificação do quadro presente.</a:t>
            </a:r>
          </a:p>
          <a:p>
            <a:pPr lvl="1" algn="just">
              <a:buFont typeface="Wingdings" pitchFamily="2" charset="2"/>
              <a:buChar char="Ø"/>
            </a:pPr>
            <a:endParaRPr lang="pt-BR" sz="2000" dirty="0" smtClean="0"/>
          </a:p>
          <a:p>
            <a:pPr lvl="1" algn="just">
              <a:buFont typeface="Wingdings" pitchFamily="2" charset="2"/>
              <a:buChar char="Ø"/>
            </a:pPr>
            <a:r>
              <a:rPr lang="pt-BR" sz="2000" dirty="0" smtClean="0"/>
              <a:t>Cuidado com a delegação em ausência de corpo técnico para fiscalizar.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50" y="954857"/>
            <a:ext cx="7971873" cy="179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665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969135" y="1448628"/>
            <a:ext cx="6858000" cy="2387600"/>
          </a:xfrm>
        </p:spPr>
        <p:txBody>
          <a:bodyPr>
            <a:normAutofit/>
          </a:bodyPr>
          <a:lstStyle/>
          <a:p>
            <a:r>
              <a:rPr lang="pt-BR" sz="6600" b="1" dirty="0" smtClean="0"/>
              <a:t>Obrigado</a:t>
            </a:r>
            <a:endParaRPr lang="pt-BR" sz="8000" dirty="0"/>
          </a:p>
        </p:txBody>
      </p:sp>
      <p:pic>
        <p:nvPicPr>
          <p:cNvPr id="1029" name="Picture 5" descr="http://www.ufrgs.br/iph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13192"/>
            <a:ext cx="4525098" cy="110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38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Segundo estudo do Tribunal de Contas do Rio Grande do Sul (TCE-RS):</a:t>
            </a:r>
          </a:p>
          <a:p>
            <a:pPr marL="457200" lvl="1" indent="0">
              <a:buNone/>
            </a:pPr>
            <a:endParaRPr lang="pt-BR" dirty="0" smtClean="0"/>
          </a:p>
          <a:p>
            <a:pPr lvl="1">
              <a:buFontTx/>
              <a:buChar char="-"/>
            </a:pPr>
            <a:r>
              <a:rPr lang="pt-BR" dirty="0" smtClean="0"/>
              <a:t>Em julho/2014, de 497 municípios gaúchos, 209 municípios </a:t>
            </a:r>
            <a:r>
              <a:rPr lang="pt-BR" b="1" dirty="0" smtClean="0"/>
              <a:t>não</a:t>
            </a:r>
            <a:r>
              <a:rPr lang="pt-BR" dirty="0" smtClean="0"/>
              <a:t> tinham seus Planos Municipais de Saneamento (PMSB) aprovados (42%);</a:t>
            </a:r>
          </a:p>
          <a:p>
            <a:pPr lvl="1">
              <a:buFontTx/>
              <a:buChar char="-"/>
            </a:pPr>
            <a:endParaRPr lang="pt-BR" dirty="0" smtClean="0"/>
          </a:p>
          <a:p>
            <a:pPr lvl="1">
              <a:buFontTx/>
              <a:buChar char="-"/>
            </a:pPr>
            <a:r>
              <a:rPr lang="pt-BR" dirty="0" smtClean="0"/>
              <a:t>O estudo aponta que dos 233 </a:t>
            </a:r>
            <a:r>
              <a:rPr lang="pt-BR" dirty="0" err="1" smtClean="0"/>
              <a:t>PMSB’s</a:t>
            </a:r>
            <a:r>
              <a:rPr lang="pt-BR" dirty="0" smtClean="0"/>
              <a:t> aprovados ignoram em algum aspecto as exigências de </a:t>
            </a:r>
            <a:r>
              <a:rPr lang="pt-BR" b="1" dirty="0" smtClean="0"/>
              <a:t>Participação Social</a:t>
            </a:r>
            <a:r>
              <a:rPr lang="pt-BR" dirty="0" smtClean="0"/>
              <a:t> e </a:t>
            </a:r>
            <a:r>
              <a:rPr lang="pt-BR" b="1" dirty="0" smtClean="0"/>
              <a:t>Controle Social</a:t>
            </a:r>
            <a:r>
              <a:rPr lang="pt-BR" dirty="0" smtClean="0"/>
              <a:t>;</a:t>
            </a:r>
          </a:p>
          <a:p>
            <a:pPr lvl="1">
              <a:buFontTx/>
              <a:buChar char="-"/>
            </a:pPr>
            <a:endParaRPr lang="pt-BR" dirty="0"/>
          </a:p>
          <a:p>
            <a:pPr lvl="1">
              <a:buFontTx/>
              <a:buChar char="-"/>
            </a:pPr>
            <a:r>
              <a:rPr lang="pt-BR" dirty="0" smtClean="0"/>
              <a:t>Aponta falta de equipes técnicas especializadas;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77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Indíce</a:t>
            </a:r>
            <a:r>
              <a:rPr lang="pt-BR" dirty="0"/>
              <a:t> de Auditoria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Exemplo: IA – 1</a:t>
            </a:r>
          </a:p>
          <a:p>
            <a:endParaRPr lang="pt-BR" dirty="0"/>
          </a:p>
          <a:p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539917"/>
                  </p:ext>
                </p:extLst>
              </p:nvPr>
            </p:nvGraphicFramePr>
            <p:xfrm>
              <a:off x="767690" y="2451143"/>
              <a:ext cx="7349319" cy="196875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97997"/>
                    <a:gridCol w="1984133"/>
                    <a:gridCol w="2297997"/>
                    <a:gridCol w="769192"/>
                  </a:tblGrid>
                  <a:tr h="4963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Indicador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Formulação de cálculo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>
                              <a:effectLst/>
                            </a:rPr>
                            <a:t>Subindicador</a:t>
                          </a:r>
                          <a:endParaRPr lang="pt-BR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>
                              <a:effectLst/>
                            </a:rPr>
                            <a:t>Fonte</a:t>
                          </a:r>
                          <a:endParaRPr lang="pt-BR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</a:tr>
                  <a:tr h="686143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Indicador de drenagem urbana (IA-1)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pt-BR" sz="24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2400">
                                        <a:effectLst/>
                                        <a:latin typeface="Cambria Math"/>
                                      </a:rPr>
                                      <m:t>𝑃𝐴</m:t>
                                    </m:r>
                                    <m:r>
                                      <a:rPr lang="pt-BR" sz="2400">
                                        <a:effectLst/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pt-BR" sz="2400">
                                        <a:effectLst/>
                                        <a:latin typeface="Cambria Math"/>
                                      </a:rPr>
                                      <m:t>𝐴𝐴</m:t>
                                    </m:r>
                                  </m:num>
                                  <m:den>
                                    <m:r>
                                      <a:rPr lang="pt-BR" sz="2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>
                              <a:effectLst/>
                            </a:rPr>
                            <a:t>PA - Pontos de alagamento.</a:t>
                          </a:r>
                          <a:endParaRPr lang="pt-BR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>
                              <a:effectLst/>
                            </a:rPr>
                            <a:t>ISA</a:t>
                          </a:r>
                          <a:endParaRPr lang="pt-BR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</a:tr>
                  <a:tr h="583951">
                    <a:tc vMerge="1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AA - Área alagada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368322"/>
                  </p:ext>
                </p:extLst>
              </p:nvPr>
            </p:nvGraphicFramePr>
            <p:xfrm>
              <a:off x="1023585" y="2451135"/>
              <a:ext cx="9799091" cy="176645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063996"/>
                    <a:gridCol w="2645510"/>
                    <a:gridCol w="3063996"/>
                    <a:gridCol w="1025589"/>
                  </a:tblGrid>
                  <a:tr h="4963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Indicador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Formulação de cálculo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>
                              <a:effectLst/>
                            </a:rPr>
                            <a:t>Subindicador</a:t>
                          </a:r>
                          <a:endParaRPr lang="pt-BR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>
                              <a:effectLst/>
                            </a:rPr>
                            <a:t>Fonte</a:t>
                          </a:r>
                          <a:endParaRPr lang="pt-BR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686143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Indicador de drenagem urbana (IA-1)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16129" t="-39234" r="-155760" b="-9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>
                              <a:effectLst/>
                            </a:rPr>
                            <a:t>PA - Pontos de alagamento.</a:t>
                          </a:r>
                          <a:endParaRPr lang="pt-BR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>
                              <a:effectLst/>
                            </a:rPr>
                            <a:t>ISA</a:t>
                          </a:r>
                          <a:endParaRPr lang="pt-BR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83951">
                    <a:tc vMerge="1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AA - Área alagada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e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7722308"/>
                  </p:ext>
                </p:extLst>
              </p:nvPr>
            </p:nvGraphicFramePr>
            <p:xfrm>
              <a:off x="767689" y="4506354"/>
              <a:ext cx="7349318" cy="211686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94921"/>
                    <a:gridCol w="4345148"/>
                    <a:gridCol w="1209249"/>
                  </a:tblGrid>
                  <a:tr h="25851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 err="1">
                              <a:effectLst/>
                            </a:rPr>
                            <a:t>Subindicador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dirty="0">
                              <a:effectLst/>
                            </a:rPr>
                            <a:t>Formulação de cálculo</a:t>
                          </a:r>
                          <a:endParaRPr lang="pt-BR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>
                              <a:effectLst/>
                            </a:rPr>
                            <a:t>Unidade</a:t>
                          </a:r>
                          <a:endParaRPr lang="pt-BR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</a:tr>
                  <a:tr h="86018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PA = Pontos de alagamento.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600">
                                    <a:effectLst/>
                                    <a:latin typeface="Cambria Math"/>
                                  </a:rPr>
                                  <m:t>𝑃𝐴</m:t>
                                </m:r>
                                <m:r>
                                  <a:rPr lang="pt-BR" sz="1600">
                                    <a:effectLst/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pt-BR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º 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𝑝𝑜𝑛𝑡𝑜𝑠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𝑎𝑙𝑎𝑔𝑎𝑚𝑒𝑛𝑡𝑜</m:t>
                                    </m:r>
                                  </m:num>
                                  <m:den>
                                    <m:eqArr>
                                      <m:eqArrPr>
                                        <m:ctrlPr>
                                          <a:rPr lang="pt-BR" sz="16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𝑒𝑥𝑡𝑒𝑛𝑠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ã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𝑜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𝑟𝑖𝑜𝑠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𝑒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ó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𝑟𝑟𝑒𝑔𝑜𝑠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á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𝑟𝑒𝑎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𝑢𝑟𝑏𝑎𝑛𝑎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</m:e>
                                    </m:eqArr>
                                  </m:den>
                                </m:f>
                              </m:oMath>
                            </m:oMathPara>
                          </a14:m>
                          <a:endParaRPr lang="pt-BR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2400" dirty="0">
                              <a:effectLst/>
                            </a:rPr>
                            <a:t>%</a:t>
                          </a:r>
                          <a:endParaRPr lang="pt-BR" sz="3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</a:tr>
                  <a:tr h="7451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AA = Área alagada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1600">
                                    <a:effectLst/>
                                    <a:latin typeface="Cambria Math"/>
                                  </a:rPr>
                                  <m:t>𝐴𝐴</m:t>
                                </m:r>
                                <m:r>
                                  <a:rPr lang="pt-BR" sz="1600">
                                    <a:effectLst/>
                                    <a:latin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pt-BR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nary>
                                      <m:naryPr>
                                        <m:chr m:val="∑"/>
                                        <m:limLoc m:val="undOvr"/>
                                        <m:subHide m:val="on"/>
                                        <m:supHide m:val="on"/>
                                        <m:ctrlPr>
                                          <a:rPr lang="pt-BR" sz="16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á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𝑟𝑒𝑎𝑠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𝑎𝑙𝑎𝑔𝑎𝑑𝑎𝑠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𝑧𝑜𝑛𝑎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pt-BR" sz="1600">
                                            <a:effectLst/>
                                            <a:latin typeface="Cambria Math"/>
                                          </a:rPr>
                                          <m:t>𝑢𝑟𝑏𝑎𝑛𝑎</m:t>
                                        </m:r>
                                      </m:e>
                                    </m:nary>
                                  </m:num>
                                  <m:den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á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𝑟𝑒𝑎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𝑧𝑜𝑛𝑎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pt-BR" sz="1600">
                                        <a:effectLst/>
                                        <a:latin typeface="Cambria Math"/>
                                      </a:rPr>
                                      <m:t>𝑢𝑟𝑏𝑎𝑛𝑎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2000" dirty="0">
                              <a:effectLst/>
                            </a:rPr>
                            <a:t>%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e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7722308"/>
                  </p:ext>
                </p:extLst>
              </p:nvPr>
            </p:nvGraphicFramePr>
            <p:xfrm>
              <a:off x="767689" y="4506354"/>
              <a:ext cx="7349318" cy="211686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94921"/>
                    <a:gridCol w="4345148"/>
                    <a:gridCol w="1209249"/>
                  </a:tblGrid>
                  <a:tr h="32664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 err="1">
                              <a:effectLst/>
                            </a:rPr>
                            <a:t>Subindicador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dirty="0">
                              <a:effectLst/>
                            </a:rPr>
                            <a:t>Formulação de cálculo</a:t>
                          </a:r>
                          <a:endParaRPr lang="pt-BR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>
                              <a:effectLst/>
                            </a:rPr>
                            <a:t>Unidade</a:t>
                          </a:r>
                          <a:endParaRPr lang="pt-BR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</a:tr>
                  <a:tr h="104508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PA = Pontos de alagamento.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51435" marR="51435" marT="0" marB="0" anchor="ctr">
                        <a:blipFill rotWithShape="1">
                          <a:blip r:embed="rId3"/>
                          <a:stretch>
                            <a:fillRect l="-41515" t="-31579" r="-27770" b="-719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2400" dirty="0">
                              <a:effectLst/>
                            </a:rPr>
                            <a:t>%</a:t>
                          </a:r>
                          <a:endParaRPr lang="pt-BR" sz="3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</a:tr>
                  <a:tr h="7451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600" dirty="0">
                              <a:effectLst/>
                            </a:rPr>
                            <a:t>AA = Área alagada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51435" marR="51435" marT="0" marB="0" anchor="ctr">
                        <a:blipFill rotWithShape="1">
                          <a:blip r:embed="rId3"/>
                          <a:stretch>
                            <a:fillRect l="-41515" t="-184426" r="-27770" b="-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2000" dirty="0">
                              <a:effectLst/>
                            </a:rPr>
                            <a:t>%</a:t>
                          </a:r>
                          <a:endParaRPr lang="pt-BR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435" marR="51435" marT="0" marB="0"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79941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Utilizar ferramenta administrativa </a:t>
            </a:r>
            <a:r>
              <a:rPr lang="pt-BR" dirty="0" smtClean="0"/>
              <a:t>constituída para o desenvolvimento do ÍNDICE DE QUALIDADE (IQ) e do ÍNDICE DE AUDITORIA (IA) </a:t>
            </a:r>
            <a:r>
              <a:rPr lang="pt-BR" dirty="0" smtClean="0"/>
              <a:t>adaptada </a:t>
            </a:r>
            <a:r>
              <a:rPr lang="pt-BR" dirty="0" smtClean="0"/>
              <a:t>para avaliar os </a:t>
            </a:r>
            <a:r>
              <a:rPr lang="pt-BR" dirty="0" err="1" smtClean="0"/>
              <a:t>PMSB’s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Criar documento técnico e informativo para orientar prioridades de ação aos gestores municipais;</a:t>
            </a:r>
          </a:p>
          <a:p>
            <a:endParaRPr lang="pt-BR" dirty="0"/>
          </a:p>
          <a:p>
            <a:r>
              <a:rPr lang="pt-BR" dirty="0" smtClean="0"/>
              <a:t>Realizar diagnóstico qualitativo de três </a:t>
            </a:r>
            <a:r>
              <a:rPr lang="pt-BR" dirty="0" err="1" smtClean="0"/>
              <a:t>PMSB’s</a:t>
            </a:r>
            <a:r>
              <a:rPr lang="pt-BR" dirty="0" smtClean="0"/>
              <a:t> onde os autores tiveram participação;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95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264490"/>
              </p:ext>
            </p:extLst>
          </p:nvPr>
        </p:nvGraphicFramePr>
        <p:xfrm>
          <a:off x="1943710" y="692696"/>
          <a:ext cx="5256584" cy="982980"/>
        </p:xfrm>
        <a:graphic>
          <a:graphicData uri="http://schemas.openxmlformats.org/drawingml/2006/table">
            <a:tbl>
              <a:tblPr firstRow="1" firstCol="1" bandRow="1"/>
              <a:tblGrid>
                <a:gridCol w="2970307"/>
                <a:gridCol w="2286277"/>
              </a:tblGrid>
              <a:tr h="359832">
                <a:tc gridSpan="2"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ÍNDICE DE AUDITORIA DOS PMSB (IA-2)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4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Critério comparativo: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Ano base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8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INDICADORES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022468"/>
              </p:ext>
            </p:extLst>
          </p:nvPr>
        </p:nvGraphicFramePr>
        <p:xfrm>
          <a:off x="1812927" y="1700810"/>
          <a:ext cx="5518150" cy="4900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7016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el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8696387"/>
                  </p:ext>
                </p:extLst>
              </p:nvPr>
            </p:nvGraphicFramePr>
            <p:xfrm>
              <a:off x="2079308" y="4958825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Autossuficiência de caixa - RSU 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(IA-9)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𝑅𝑒𝑐𝑒𝑖𝑡𝑎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𝑎𝑟𝑟𝑒𝑐𝑎𝑑𝑎𝑑𝑎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−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𝑅𝑆𝑈</m:t>
                                    </m:r>
                                  </m:num>
                                  <m:den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𝐷𝑒𝑠𝑝𝑒𝑠𝑎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𝑡𝑜𝑡𝑎𝑙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−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𝑅𝑆𝑈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el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8696387"/>
                  </p:ext>
                </p:extLst>
              </p:nvPr>
            </p:nvGraphicFramePr>
            <p:xfrm>
              <a:off x="2079308" y="4958825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Autossuficiência de caixa - RSU 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(IA-9)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0087" t="-33654" r="-38126" b="-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4022370"/>
                  </p:ext>
                </p:extLst>
              </p:nvPr>
            </p:nvGraphicFramePr>
            <p:xfrm>
              <a:off x="2079308" y="5894929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Taxa de recuperação de materiais recicláveis (IA-10)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𝑄𝑢𝑎𝑛𝑡𝑖𝑑𝑎𝑑𝑒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𝑡𝑜𝑡𝑎𝑙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𝑑𝑒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𝑚𝑎𝑡𝑒𝑟𝑖𝑎𝑖𝑠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𝑟𝑒𝑐𝑢𝑝𝑒𝑟𝑎𝑑𝑜𝑠</m:t>
                                    </m:r>
                                  </m:num>
                                  <m:den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𝑄𝑢𝑎𝑛𝑡𝑖𝑑𝑎𝑑𝑒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𝑡𝑜𝑡𝑎𝑙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𝑐𝑜𝑙𝑒𝑡𝑎𝑑𝑎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4022370"/>
                  </p:ext>
                </p:extLst>
              </p:nvPr>
            </p:nvGraphicFramePr>
            <p:xfrm>
              <a:off x="2079308" y="5894929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Taxa de recuperação de materiais recicláveis (IA-10)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0087" t="-33654" r="-38126" b="-1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e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1356644"/>
                  </p:ext>
                </p:extLst>
              </p:nvPr>
            </p:nvGraphicFramePr>
            <p:xfrm>
              <a:off x="2079308" y="4022710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 de Desempenho Financeiro (IA-8)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𝑅𝑒𝑐𝑒𝑖𝑡𝑎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𝑜𝑝𝑒𝑟𝑎𝑐𝑖𝑜𝑛𝑎𝑙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−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𝑆𝐴𝐴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𝑆𝐸𝑆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𝐷𝑒𝑠𝑝𝑒𝑠𝑎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𝑡𝑜𝑡𝑎𝑙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𝑆𝐴𝐴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𝑆𝐸𝑆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e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1356644"/>
                  </p:ext>
                </p:extLst>
              </p:nvPr>
            </p:nvGraphicFramePr>
            <p:xfrm>
              <a:off x="2079308" y="4022710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 de Desempenho Financeiro (IA-8)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40087" t="-34615" r="-381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2058139"/>
                  </p:ext>
                </p:extLst>
              </p:nvPr>
            </p:nvGraphicFramePr>
            <p:xfrm>
              <a:off x="2079308" y="3086606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Atendimento com rede de água - % pop. Total (IA-7)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𝑃𝑜𝑝𝑢𝑙𝑎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çã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𝑡𝑜𝑡𝑎𝑙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𝑎𝑡𝑒𝑛𝑑𝑖𝑑𝑎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𝑐𝑜𝑚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𝑆𝐴𝐴</m:t>
                                    </m:r>
                                  </m:num>
                                  <m:den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𝑃𝑜𝑝𝑢𝑙𝑎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çã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𝑡𝑜𝑡𝑎𝑙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𝑑𝑜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𝑚𝑢𝑛𝑖𝑐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í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𝑝𝑖𝑜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2058139"/>
                  </p:ext>
                </p:extLst>
              </p:nvPr>
            </p:nvGraphicFramePr>
            <p:xfrm>
              <a:off x="2079308" y="3086606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Atendimento com rede de água - % pop. Total (IA-7)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40087" t="-33654" r="-38126" b="-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475188"/>
                  </p:ext>
                </p:extLst>
              </p:nvPr>
            </p:nvGraphicFramePr>
            <p:xfrm>
              <a:off x="2079308" y="2204880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Atendimento com rede de esgoto - % pop. Total (IA-6)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𝑃𝑜𝑝𝑢𝑙𝑎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çã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𝑡𝑜𝑡𝑎𝑙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𝑎𝑡𝑒𝑛𝑑𝑖𝑑𝑎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𝑐𝑜𝑚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𝑆𝐸𝑆</m:t>
                                    </m:r>
                                  </m:num>
                                  <m:den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𝑃𝑜𝑝𝑢𝑙𝑎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çã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𝑡𝑜𝑡𝑎𝑙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𝑑𝑜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𝑚𝑢𝑛𝑖𝑐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í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𝑝𝑖𝑜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475188"/>
                  </p:ext>
                </p:extLst>
              </p:nvPr>
            </p:nvGraphicFramePr>
            <p:xfrm>
              <a:off x="2079308" y="2204880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Atendimento com rede de esgoto - % pop. Total (IA-6)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40087" t="-34615" r="-381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6177729"/>
                  </p:ext>
                </p:extLst>
              </p:nvPr>
            </p:nvGraphicFramePr>
            <p:xfrm>
              <a:off x="2079308" y="1412776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Índice de tratamento de esgoto (IA-4)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𝑉𝑜𝑙𝑢𝑚𝑒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𝑑𝑒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𝐸𝑠𝑔𝑜𝑡𝑜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𝑇𝑟𝑎𝑡𝑎𝑑𝑜</m:t>
                                    </m:r>
                                  </m:num>
                                  <m:den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𝑉𝑜𝑙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. Á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𝑔𝑢𝑎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𝐶𝑜𝑛𝑠𝑢𝑚𝑖𝑑𝑜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−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𝑉𝑜𝑙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. Á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𝑔𝑢𝑎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𝑇𝑟𝑎𝑡𝑎𝑑𝑜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pt-BR" sz="10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𝐸𝑥𝑝𝑜𝑟𝑡𝑎𝑑𝑜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6177729"/>
                  </p:ext>
                </p:extLst>
              </p:nvPr>
            </p:nvGraphicFramePr>
            <p:xfrm>
              <a:off x="2079308" y="1412776"/>
              <a:ext cx="4985385" cy="84645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20775"/>
                    <a:gridCol w="2796540"/>
                    <a:gridCol w="617855"/>
                    <a:gridCol w="450215"/>
                  </a:tblGrid>
                  <a:tr h="2159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Indicador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Formulação de cálculo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Unidade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Fonte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3055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Índice de tratamento de esgoto (IA-4)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40087" t="-34615" r="-381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%</a:t>
                          </a:r>
                          <a:endParaRPr lang="pt-B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SNIS</a:t>
                          </a:r>
                          <a:endParaRPr lang="pt-B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dot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406"/>
              </p:ext>
            </p:extLst>
          </p:nvPr>
        </p:nvGraphicFramePr>
        <p:xfrm>
          <a:off x="1907704" y="260648"/>
          <a:ext cx="5256584" cy="982980"/>
        </p:xfrm>
        <a:graphic>
          <a:graphicData uri="http://schemas.openxmlformats.org/drawingml/2006/table">
            <a:tbl>
              <a:tblPr firstRow="1" firstCol="1" bandRow="1"/>
              <a:tblGrid>
                <a:gridCol w="2970307"/>
                <a:gridCol w="2286277"/>
              </a:tblGrid>
              <a:tr h="359832">
                <a:tc gridSpan="2"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ÍNDICE DE AUDITORIA DOS PMSB (IA-2)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4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Critério comparativo: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Ano base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8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INDICADORES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042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67544" y="637152"/>
            <a:ext cx="8208912" cy="624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806" tIns="45902" rIns="91806" bIns="45902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387350" indent="6985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776288" indent="138113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165225" indent="206375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554163" indent="274638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pt-BR" altLang="pt-BR" sz="2000" dirty="0"/>
              <a:t>O presente trabalho visa o desenvolvimento de metodologia para auditoria e avaliação de Planos Municipais de Saneamento Básico (PMSB), através do uso de em </a:t>
            </a:r>
            <a:r>
              <a:rPr lang="pt-BR" altLang="pt-BR" sz="2000" dirty="0" smtClean="0"/>
              <a:t>índice.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O </a:t>
            </a:r>
            <a:r>
              <a:rPr lang="pt-BR" altLang="pt-BR" sz="2000" dirty="0"/>
              <a:t>índice concebido recebeu o nome de IQ (Índice de qualidade dos PMSB), estabelecido através de 10 indicadores. </a:t>
            </a:r>
            <a:endParaRPr lang="pt-BR" altLang="pt-BR" sz="2000" dirty="0" smtClean="0"/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A </a:t>
            </a:r>
            <a:r>
              <a:rPr lang="pt-BR" altLang="pt-BR" sz="2000" dirty="0"/>
              <a:t>fim de validar a metodologia, foi realizado um estudo de campo onde foram avaliados cinco municípios do estado do Rio Grande do Sul. </a:t>
            </a:r>
            <a:endParaRPr lang="pt-BR" altLang="pt-BR" sz="2000" dirty="0" smtClean="0"/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O </a:t>
            </a:r>
            <a:r>
              <a:rPr lang="pt-BR" altLang="pt-BR" sz="2000" dirty="0"/>
              <a:t>sistema de valoração escolhido foi apoiado por três critérios básicos: atendimento, suficiência e avaliação. </a:t>
            </a:r>
            <a:endParaRPr lang="pt-BR" altLang="pt-BR" sz="2000" dirty="0" smtClean="0"/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Os </a:t>
            </a:r>
            <a:r>
              <a:rPr lang="pt-BR" altLang="pt-BR" sz="2000" dirty="0"/>
              <a:t>municípios foram avaliados de acordo com o IQ, sinalizando para os pontos fracos e pontos fortes, permitindo seu gerenciamento. 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O </a:t>
            </a:r>
            <a:r>
              <a:rPr lang="pt-BR" altLang="pt-BR" sz="2000" dirty="0"/>
              <a:t>índice IQ constitui-se como ferramenta fundamental para a avaliação e monitoramento do saneamento básico, podendo ser utilizado, inclusive, como mecanismo auxiliar no processo de planejamento dos serviços, apontando a localização exata das intervenções necessárias.</a:t>
            </a:r>
          </a:p>
        </p:txBody>
      </p:sp>
      <p:sp>
        <p:nvSpPr>
          <p:cNvPr id="2" name="Retângulo 1"/>
          <p:cNvSpPr/>
          <p:nvPr/>
        </p:nvSpPr>
        <p:spPr>
          <a:xfrm>
            <a:off x="611560" y="116632"/>
            <a:ext cx="8208912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prstClr val="black"/>
                </a:solidFill>
              </a:rPr>
              <a:t>ÍNDICE DE QUALIDADE DOS PLANOS MUNICIPAIS DE SANEAMENTO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19440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67544" y="404664"/>
            <a:ext cx="8208912" cy="532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806" tIns="45902" rIns="91806" bIns="45902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387350" indent="6985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776288" indent="138113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165225" indent="206375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554163" indent="274638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pt-BR" altLang="pt-BR" sz="2000" dirty="0" smtClean="0"/>
              <a:t>A partir de avaliações sistemáticas sobre os processos que envolvem os PMSB, iniciou-se a elaboração de uma metodologia que permitisse avaliar o desenvolvimento e a auditagem destes instrumentos. 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A </a:t>
            </a:r>
            <a:r>
              <a:rPr lang="pt-BR" altLang="pt-BR" sz="2000" dirty="0"/>
              <a:t>ideia mais aceita foi a adoção de índices, principalmente por se tratarem de medidas numéricas e lógicas que objetivam agregar e quantificar dados brutos.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A </a:t>
            </a:r>
            <a:r>
              <a:rPr lang="pt-BR" altLang="pt-BR" sz="2000" dirty="0"/>
              <a:t>técnica escolhida para seleção destes indicadores foi o Método SURVEY, que consiste na realização de entrevistas com um grupo amostral definido e posterior análise estatística de suas opiniões.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A </a:t>
            </a:r>
            <a:r>
              <a:rPr lang="pt-BR" altLang="pt-BR" sz="2000" dirty="0"/>
              <a:t>escolha dos indicadores explorou sua importância no PMSB, levando-se em consideração, principalmente a capacidade do indicador em demonstrar a conjuntura do PMSB no âmbito municipal, sua tendência em promover a comparação entre PMSB de diversas municipalidades, sua habilidade de entendimento pelo profissional responsável pela vistoria e a disponibilidade de dados.</a:t>
            </a:r>
          </a:p>
        </p:txBody>
      </p:sp>
    </p:spTree>
    <p:extLst>
      <p:ext uri="{BB962C8B-B14F-4D97-AF65-F5344CB8AC3E}">
        <p14:creationId xmlns:p14="http://schemas.microsoft.com/office/powerpoint/2010/main" val="179004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67544" y="404666"/>
            <a:ext cx="8208912" cy="594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806" tIns="45902" rIns="91806" bIns="45902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387350" indent="69850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776288" indent="138113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165225" indent="206375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554163" indent="274638"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pt-BR" altLang="pt-BR" sz="2000" dirty="0" smtClean="0"/>
              <a:t>O </a:t>
            </a:r>
            <a:r>
              <a:rPr lang="pt-BR" altLang="pt-BR" sz="2000" dirty="0"/>
              <a:t>universo determinado, por julgamento, foram pesquisadores universitários brasileiros com ligação direta ao saneamento, ou seja, técnicos com conhecimento comprovado sobre a Lei n° 11.445/2007 e obrigatoriamente com vinculação profissional acadêmica</a:t>
            </a:r>
            <a:r>
              <a:rPr lang="pt-BR" altLang="pt-BR" sz="2000" dirty="0" smtClean="0"/>
              <a:t>.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/>
              <a:t>O tamanho da amostra foi definido em quinze pesquisadores, em virtude de terem sido considerados critérios de elegibilidade para escolha dos entrevistados</a:t>
            </a:r>
            <a:r>
              <a:rPr lang="pt-BR" altLang="pt-BR" sz="2000" dirty="0" smtClean="0"/>
              <a:t>.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Para </a:t>
            </a:r>
            <a:r>
              <a:rPr lang="pt-BR" altLang="pt-BR" sz="2000" dirty="0"/>
              <a:t>elaboração do questionário foi escolhida a técnica </a:t>
            </a:r>
            <a:r>
              <a:rPr lang="pt-BR" altLang="pt-BR" sz="2000" dirty="0" err="1"/>
              <a:t>autoadministrada</a:t>
            </a:r>
            <a:r>
              <a:rPr lang="pt-BR" altLang="pt-BR" sz="2000" dirty="0"/>
              <a:t>, ou seja, cada entrevistado responde ao questionário sem a presença de um entrevistador. </a:t>
            </a:r>
            <a:endParaRPr lang="pt-BR" altLang="pt-BR" sz="2000" dirty="0" smtClean="0"/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Para </a:t>
            </a:r>
            <a:r>
              <a:rPr lang="pt-BR" altLang="pt-BR" sz="2000" dirty="0"/>
              <a:t>análise dos dados utilizou-se de uma variável quantitativa, ou seja, foram escolhidos os indicadores que tiveram maior preferência dentre os entrevistados</a:t>
            </a:r>
            <a:r>
              <a:rPr lang="pt-BR" altLang="pt-BR" sz="2000" dirty="0" smtClean="0"/>
              <a:t>.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/>
              <a:t>Os dez indicadores mais votados foram os relacionados para fazer parte do Índice IQ</a:t>
            </a:r>
            <a:r>
              <a:rPr lang="pt-BR" altLang="pt-BR" sz="2000" dirty="0" smtClean="0"/>
              <a:t>.</a:t>
            </a: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580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196707"/>
              </p:ext>
            </p:extLst>
          </p:nvPr>
        </p:nvGraphicFramePr>
        <p:xfrm>
          <a:off x="611560" y="548684"/>
          <a:ext cx="7992888" cy="34654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23004"/>
                <a:gridCol w="3524991"/>
                <a:gridCol w="2023004"/>
                <a:gridCol w="421889"/>
              </a:tblGrid>
              <a:tr h="458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Critério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Resumo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Nota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77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Atendimento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Variável dicotômica que avalia se o item foi atendido ou não.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Atendimento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7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Não atendimento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7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Suficiência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Variável dicotômica que avalia se o item analisado foi abordado suficientemente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Abordagem suficiente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7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Abordagem insuficiente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75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Avaliação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Variável quantitativa que avalia o quanto o item atendido foi suficientemente abordado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Ruim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7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Regular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3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7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Bom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043608" y="26870"/>
            <a:ext cx="7136890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pt-BR" dirty="0" smtClean="0"/>
              <a:t>METODOLOGIA DE CÁLCULO E CRITÉRIOS DE AVALIAÇÃO DE INDICADORES</a:t>
            </a:r>
            <a:endParaRPr lang="pt-BR" dirty="0"/>
          </a:p>
        </p:txBody>
      </p:sp>
      <p:pic>
        <p:nvPicPr>
          <p:cNvPr id="4" name="Espaço Reservado para Conteú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71" y="4163859"/>
            <a:ext cx="4771217" cy="178034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44" y="5295473"/>
            <a:ext cx="4260528" cy="136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DOC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1617</Words>
  <Application>Microsoft Office PowerPoint</Application>
  <PresentationFormat>Apresentação na tela (4:3)</PresentationFormat>
  <Paragraphs>368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Tema do Office</vt:lpstr>
      <vt:lpstr>1_Tema do Office</vt:lpstr>
      <vt:lpstr>2_Tema do Office</vt:lpstr>
      <vt:lpstr>3_Tema do Office</vt:lpstr>
      <vt:lpstr>4_Tema do Office</vt:lpstr>
      <vt:lpstr>Apresentação do PowerPoint</vt:lpstr>
      <vt:lpstr>Introdução</vt:lpstr>
      <vt:lpstr>Objetivos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Resultados</vt:lpstr>
      <vt:lpstr>Resultados – Características dos municípios</vt:lpstr>
      <vt:lpstr>Apresentação do PowerPoint</vt:lpstr>
      <vt:lpstr>Resultados - Indicadores</vt:lpstr>
      <vt:lpstr>Resultados – Pontos fracos</vt:lpstr>
      <vt:lpstr>Resultados – Pontos fracos</vt:lpstr>
      <vt:lpstr>Obrigado</vt:lpstr>
      <vt:lpstr>Indíce de Auditoria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Giuliano</dc:creator>
  <cp:lastModifiedBy>IPH</cp:lastModifiedBy>
  <cp:revision>12</cp:revision>
  <cp:lastPrinted>2016-05-13T13:48:24Z</cp:lastPrinted>
  <dcterms:created xsi:type="dcterms:W3CDTF">2016-05-10T13:15:27Z</dcterms:created>
  <dcterms:modified xsi:type="dcterms:W3CDTF">2016-05-13T13:50:56Z</dcterms:modified>
</cp:coreProperties>
</file>