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462" r:id="rId3"/>
    <p:sldId id="464" r:id="rId4"/>
    <p:sldId id="455" r:id="rId5"/>
    <p:sldId id="506" r:id="rId6"/>
    <p:sldId id="507" r:id="rId7"/>
    <p:sldId id="508" r:id="rId8"/>
    <p:sldId id="509" r:id="rId9"/>
    <p:sldId id="510" r:id="rId10"/>
    <p:sldId id="511" r:id="rId11"/>
    <p:sldId id="513" r:id="rId12"/>
    <p:sldId id="512" r:id="rId13"/>
    <p:sldId id="515" r:id="rId14"/>
    <p:sldId id="492" r:id="rId15"/>
    <p:sldId id="493" r:id="rId16"/>
    <p:sldId id="494" r:id="rId17"/>
    <p:sldId id="495" r:id="rId18"/>
    <p:sldId id="496" r:id="rId19"/>
    <p:sldId id="447" r:id="rId20"/>
    <p:sldId id="450" r:id="rId21"/>
    <p:sldId id="490" r:id="rId22"/>
    <p:sldId id="488" r:id="rId23"/>
    <p:sldId id="489" r:id="rId24"/>
    <p:sldId id="497" r:id="rId25"/>
    <p:sldId id="451" r:id="rId26"/>
    <p:sldId id="452" r:id="rId27"/>
    <p:sldId id="443" r:id="rId28"/>
    <p:sldId id="517" r:id="rId29"/>
    <p:sldId id="444" r:id="rId30"/>
    <p:sldId id="433" r:id="rId31"/>
    <p:sldId id="434" r:id="rId32"/>
    <p:sldId id="435" r:id="rId33"/>
    <p:sldId id="436" r:id="rId34"/>
    <p:sldId id="514" r:id="rId35"/>
    <p:sldId id="485" r:id="rId36"/>
    <p:sldId id="470" r:id="rId37"/>
    <p:sldId id="518" r:id="rId38"/>
    <p:sldId id="441" r:id="rId39"/>
    <p:sldId id="465" r:id="rId40"/>
    <p:sldId id="466" r:id="rId41"/>
    <p:sldId id="420" r:id="rId42"/>
  </p:sldIdLst>
  <p:sldSz cx="9144000" cy="6858000" type="screen4x3"/>
  <p:notesSz cx="67818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.oliveira" initials="d" lastIdx="10" clrIdx="0"/>
  <p:cmAuthor id="1" name="Jamyle Calencio Grigoletto" initials="JC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5" autoAdjust="0"/>
    <p:restoredTop sz="97905" autoAdjust="0"/>
  </p:normalViewPr>
  <p:slideViewPr>
    <p:cSldViewPr>
      <p:cViewPr>
        <p:scale>
          <a:sx n="90" d="100"/>
          <a:sy n="90" d="100"/>
        </p:scale>
        <p:origin x="-684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0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44629-F2A0-4341-BC34-B81080074E8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CBFA4A3-A640-461B-9119-8130E8604CA4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1100" dirty="0"/>
            <a:t>Beber</a:t>
          </a:r>
        </a:p>
      </dgm:t>
    </dgm:pt>
    <dgm:pt modelId="{113D494B-8602-42B7-A482-176A6572FF7C}" type="parTrans" cxnId="{C0F2B751-CB9D-47A1-A6BC-C1E32BF84CDA}">
      <dgm:prSet/>
      <dgm:spPr/>
      <dgm:t>
        <a:bodyPr/>
        <a:lstStyle/>
        <a:p>
          <a:endParaRPr lang="pt-BR"/>
        </a:p>
      </dgm:t>
    </dgm:pt>
    <dgm:pt modelId="{850090D7-36FE-44BD-B1E7-83A696CE354E}" type="sibTrans" cxnId="{C0F2B751-CB9D-47A1-A6BC-C1E32BF84CDA}">
      <dgm:prSet/>
      <dgm:spPr/>
      <dgm:t>
        <a:bodyPr/>
        <a:lstStyle/>
        <a:p>
          <a:endParaRPr lang="pt-BR"/>
        </a:p>
      </dgm:t>
    </dgm:pt>
    <dgm:pt modelId="{DB4CA3F3-7758-42DC-9327-4ADD211E12AC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Comer </a:t>
          </a:r>
        </a:p>
      </dgm:t>
    </dgm:pt>
    <dgm:pt modelId="{F4037787-783C-473B-B77F-CF211AEDA38A}" type="parTrans" cxnId="{C6B92176-960F-4DE0-B44A-1F09C5ADB373}">
      <dgm:prSet/>
      <dgm:spPr/>
      <dgm:t>
        <a:bodyPr/>
        <a:lstStyle/>
        <a:p>
          <a:endParaRPr lang="pt-BR"/>
        </a:p>
      </dgm:t>
    </dgm:pt>
    <dgm:pt modelId="{1A7F00C4-1464-42B9-9F1C-59FCB9AFAEE8}" type="sibTrans" cxnId="{C6B92176-960F-4DE0-B44A-1F09C5ADB373}">
      <dgm:prSet/>
      <dgm:spPr/>
      <dgm:t>
        <a:bodyPr/>
        <a:lstStyle/>
        <a:p>
          <a:endParaRPr lang="pt-BR"/>
        </a:p>
      </dgm:t>
    </dgm:pt>
    <dgm:pt modelId="{4C4FDB63-5C95-404B-B664-654E40F84E31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/>
            <a:t>Higiene Pessoal</a:t>
          </a:r>
        </a:p>
      </dgm:t>
    </dgm:pt>
    <dgm:pt modelId="{9096C3BD-5338-4DAA-9D05-1283078564E7}" type="parTrans" cxnId="{AE0A795A-2491-4523-8390-D070B07B225E}">
      <dgm:prSet/>
      <dgm:spPr/>
      <dgm:t>
        <a:bodyPr/>
        <a:lstStyle/>
        <a:p>
          <a:endParaRPr lang="pt-BR"/>
        </a:p>
      </dgm:t>
    </dgm:pt>
    <dgm:pt modelId="{40769B37-99A5-4016-946C-496A532E1324}" type="sibTrans" cxnId="{AE0A795A-2491-4523-8390-D070B07B225E}">
      <dgm:prSet/>
      <dgm:spPr/>
      <dgm:t>
        <a:bodyPr/>
        <a:lstStyle/>
        <a:p>
          <a:endParaRPr lang="pt-BR"/>
        </a:p>
      </dgm:t>
    </dgm:pt>
    <dgm:pt modelId="{E2043A85-EDF1-4D4F-9B99-84194AEBCD3F}">
      <dgm:prSet/>
      <dgm:spPr>
        <a:solidFill>
          <a:srgbClr val="FFC000"/>
        </a:solidFill>
      </dgm:spPr>
      <dgm:t>
        <a:bodyPr/>
        <a:lstStyle/>
        <a:p>
          <a:r>
            <a:rPr lang="pt-BR" dirty="0"/>
            <a:t>Lavagem de roupas</a:t>
          </a:r>
        </a:p>
      </dgm:t>
    </dgm:pt>
    <dgm:pt modelId="{AEF02A43-3F27-4862-9E77-5D2636A01CCC}" type="parTrans" cxnId="{986D4274-0E28-4539-B72F-854A0F44C666}">
      <dgm:prSet/>
      <dgm:spPr/>
      <dgm:t>
        <a:bodyPr/>
        <a:lstStyle/>
        <a:p>
          <a:endParaRPr lang="pt-BR"/>
        </a:p>
      </dgm:t>
    </dgm:pt>
    <dgm:pt modelId="{96E80EAF-AA0F-4926-ADCC-F40B361A0088}" type="sibTrans" cxnId="{986D4274-0E28-4539-B72F-854A0F44C666}">
      <dgm:prSet/>
      <dgm:spPr/>
      <dgm:t>
        <a:bodyPr/>
        <a:lstStyle/>
        <a:p>
          <a:endParaRPr lang="pt-BR"/>
        </a:p>
      </dgm:t>
    </dgm:pt>
    <dgm:pt modelId="{1F9A8312-06E2-42C5-B9D9-B66DB62B9D50}">
      <dgm:prSet/>
      <dgm:spPr>
        <a:solidFill>
          <a:srgbClr val="FFC000"/>
        </a:solidFill>
      </dgm:spPr>
      <dgm:t>
        <a:bodyPr/>
        <a:lstStyle/>
        <a:p>
          <a:r>
            <a:rPr lang="pt-BR" dirty="0"/>
            <a:t>Limpeza residencial</a:t>
          </a:r>
        </a:p>
      </dgm:t>
    </dgm:pt>
    <dgm:pt modelId="{34B6C04B-601E-44CB-AAB2-3F6D8616CEC6}" type="parTrans" cxnId="{766F9635-74FC-4F80-9B49-B84774B988C4}">
      <dgm:prSet/>
      <dgm:spPr/>
      <dgm:t>
        <a:bodyPr/>
        <a:lstStyle/>
        <a:p>
          <a:endParaRPr lang="pt-BR"/>
        </a:p>
      </dgm:t>
    </dgm:pt>
    <dgm:pt modelId="{B85B6C27-173A-4779-80BB-E519B33732D3}" type="sibTrans" cxnId="{766F9635-74FC-4F80-9B49-B84774B988C4}">
      <dgm:prSet/>
      <dgm:spPr/>
      <dgm:t>
        <a:bodyPr/>
        <a:lstStyle/>
        <a:p>
          <a:endParaRPr lang="pt-BR"/>
        </a:p>
      </dgm:t>
    </dgm:pt>
    <dgm:pt modelId="{7416CAFA-6869-4990-99DA-598BB3F2712E}">
      <dgm:prSet/>
      <dgm:spPr>
        <a:solidFill>
          <a:srgbClr val="FFC000"/>
        </a:solidFill>
      </dgm:spPr>
      <dgm:t>
        <a:bodyPr/>
        <a:lstStyle/>
        <a:p>
          <a:r>
            <a:rPr lang="pt-BR"/>
            <a:t>Cultivo de alimentos</a:t>
          </a:r>
        </a:p>
      </dgm:t>
    </dgm:pt>
    <dgm:pt modelId="{5718AB7C-78A9-4383-A3E3-A0FBBAD54D5D}" type="parTrans" cxnId="{7814FBA3-2C89-4695-9555-58C3861B3C0E}">
      <dgm:prSet/>
      <dgm:spPr/>
      <dgm:t>
        <a:bodyPr/>
        <a:lstStyle/>
        <a:p>
          <a:endParaRPr lang="pt-BR"/>
        </a:p>
      </dgm:t>
    </dgm:pt>
    <dgm:pt modelId="{CA2DAB65-7296-4941-836B-8FB491984983}" type="sibTrans" cxnId="{7814FBA3-2C89-4695-9555-58C3861B3C0E}">
      <dgm:prSet/>
      <dgm:spPr/>
      <dgm:t>
        <a:bodyPr/>
        <a:lstStyle/>
        <a:p>
          <a:endParaRPr lang="pt-BR"/>
        </a:p>
      </dgm:t>
    </dgm:pt>
    <dgm:pt modelId="{A7C59B9D-BE87-4051-A02B-766F76338FFD}">
      <dgm:prSet/>
      <dgm:spPr>
        <a:solidFill>
          <a:srgbClr val="FFC000"/>
        </a:solidFill>
      </dgm:spPr>
      <dgm:t>
        <a:bodyPr/>
        <a:lstStyle/>
        <a:p>
          <a:r>
            <a:rPr lang="pt-BR" dirty="0"/>
            <a:t>Saneamento e disposição de </a:t>
          </a:r>
          <a:r>
            <a:rPr lang="pt-BR" dirty="0" smtClean="0"/>
            <a:t>resíduos</a:t>
          </a:r>
          <a:endParaRPr lang="pt-BR" dirty="0"/>
        </a:p>
      </dgm:t>
    </dgm:pt>
    <dgm:pt modelId="{E15E3F3E-2107-4B73-ACD7-A84076C020FB}" type="parTrans" cxnId="{10701E77-560A-448F-9681-704599F7CB85}">
      <dgm:prSet/>
      <dgm:spPr/>
      <dgm:t>
        <a:bodyPr/>
        <a:lstStyle/>
        <a:p>
          <a:endParaRPr lang="pt-BR"/>
        </a:p>
      </dgm:t>
    </dgm:pt>
    <dgm:pt modelId="{9B2C21EF-8EC2-401B-89DB-A0F37B298EDF}" type="sibTrans" cxnId="{10701E77-560A-448F-9681-704599F7CB85}">
      <dgm:prSet/>
      <dgm:spPr/>
      <dgm:t>
        <a:bodyPr/>
        <a:lstStyle/>
        <a:p>
          <a:endParaRPr lang="pt-BR"/>
        </a:p>
      </dgm:t>
    </dgm:pt>
    <dgm:pt modelId="{69183BF4-9779-482A-A9A9-729D99726F8E}">
      <dgm:prSet/>
      <dgm:spPr>
        <a:solidFill>
          <a:srgbClr val="92D050"/>
        </a:solidFill>
      </dgm:spPr>
      <dgm:t>
        <a:bodyPr/>
        <a:lstStyle/>
        <a:p>
          <a:r>
            <a:rPr lang="pt-BR"/>
            <a:t>Negócios ( vegetais e animais)</a:t>
          </a:r>
        </a:p>
      </dgm:t>
    </dgm:pt>
    <dgm:pt modelId="{DE78B620-669A-4FE1-A780-43FDB7F1DEEB}" type="parTrans" cxnId="{04B91482-01A4-4F69-A507-E19EA77D4530}">
      <dgm:prSet/>
      <dgm:spPr/>
      <dgm:t>
        <a:bodyPr/>
        <a:lstStyle/>
        <a:p>
          <a:endParaRPr lang="pt-BR"/>
        </a:p>
      </dgm:t>
    </dgm:pt>
    <dgm:pt modelId="{6633E9E4-CD03-4741-AFB4-F90D62D08F8C}" type="sibTrans" cxnId="{04B91482-01A4-4F69-A507-E19EA77D4530}">
      <dgm:prSet/>
      <dgm:spPr/>
      <dgm:t>
        <a:bodyPr/>
        <a:lstStyle/>
        <a:p>
          <a:endParaRPr lang="pt-BR"/>
        </a:p>
      </dgm:t>
    </dgm:pt>
    <dgm:pt modelId="{F12D5FA4-0C6A-4A4F-94C9-D94F9278951B}">
      <dgm:prSet/>
      <dgm:spPr>
        <a:solidFill>
          <a:srgbClr val="92D050"/>
        </a:solidFill>
      </dgm:spPr>
      <dgm:t>
        <a:bodyPr/>
        <a:lstStyle/>
        <a:p>
          <a:r>
            <a:rPr lang="pt-BR"/>
            <a:t>Jardinagem, recreação</a:t>
          </a:r>
        </a:p>
      </dgm:t>
    </dgm:pt>
    <dgm:pt modelId="{5B49806B-4222-4364-9F64-D4B91CD2B8E9}" type="parTrans" cxnId="{28FE41F2-51B6-4EF3-9B71-7D6A00A4A98A}">
      <dgm:prSet/>
      <dgm:spPr/>
      <dgm:t>
        <a:bodyPr/>
        <a:lstStyle/>
        <a:p>
          <a:endParaRPr lang="pt-BR"/>
        </a:p>
      </dgm:t>
    </dgm:pt>
    <dgm:pt modelId="{068F4BE7-B8F9-43CE-84C2-100E7F5EEE90}" type="sibTrans" cxnId="{28FE41F2-51B6-4EF3-9B71-7D6A00A4A98A}">
      <dgm:prSet/>
      <dgm:spPr/>
      <dgm:t>
        <a:bodyPr/>
        <a:lstStyle/>
        <a:p>
          <a:endParaRPr lang="pt-BR"/>
        </a:p>
      </dgm:t>
    </dgm:pt>
    <dgm:pt modelId="{23D016D8-820B-45B3-B167-241D44C83E49}" type="pres">
      <dgm:prSet presAssocID="{66544629-F2A0-4341-BC34-B81080074E8F}" presName="Name0" presStyleCnt="0">
        <dgm:presLayoutVars>
          <dgm:dir/>
          <dgm:animLvl val="lvl"/>
          <dgm:resizeHandles val="exact"/>
        </dgm:presLayoutVars>
      </dgm:prSet>
      <dgm:spPr/>
    </dgm:pt>
    <dgm:pt modelId="{AC5D17DA-7A03-4341-973C-70D09350D84C}" type="pres">
      <dgm:prSet presAssocID="{9CBFA4A3-A640-461B-9119-8130E8604CA4}" presName="Name8" presStyleCnt="0"/>
      <dgm:spPr/>
    </dgm:pt>
    <dgm:pt modelId="{2891200E-E6AF-49E2-B95D-7EF2CF902CD9}" type="pres">
      <dgm:prSet presAssocID="{9CBFA4A3-A640-461B-9119-8130E8604CA4}" presName="level" presStyleLbl="node1" presStyleIdx="0" presStyleCnt="9" custLinFactNeighborX="2" custLinFactNeighborY="-1875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F39B6E-8115-4A6E-9861-8DF682D6EDA4}" type="pres">
      <dgm:prSet presAssocID="{9CBFA4A3-A640-461B-9119-8130E8604CA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B55B3F-C6FB-4BA5-B0E2-2186366AC62C}" type="pres">
      <dgm:prSet presAssocID="{DB4CA3F3-7758-42DC-9327-4ADD211E12AC}" presName="Name8" presStyleCnt="0"/>
      <dgm:spPr/>
    </dgm:pt>
    <dgm:pt modelId="{F3B80B36-49E6-4E33-971F-BD913BFBDC62}" type="pres">
      <dgm:prSet presAssocID="{DB4CA3F3-7758-42DC-9327-4ADD211E12AC}" presName="level" presStyleLbl="node1" presStyleIdx="1" presStyleCnt="9" custLinFactNeighborX="-882" custLinFactNeighborY="-127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0D7C46-61DF-4ED8-97BD-17E94A6A905C}" type="pres">
      <dgm:prSet presAssocID="{DB4CA3F3-7758-42DC-9327-4ADD211E12A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F8F23C-A2F1-41F0-95FA-2BAE2BD97534}" type="pres">
      <dgm:prSet presAssocID="{4C4FDB63-5C95-404B-B664-654E40F84E31}" presName="Name8" presStyleCnt="0"/>
      <dgm:spPr/>
    </dgm:pt>
    <dgm:pt modelId="{C95ACFA2-2D19-4494-B049-F6E34BE480EC}" type="pres">
      <dgm:prSet presAssocID="{4C4FDB63-5C95-404B-B664-654E40F84E31}" presName="level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6697C7-86C7-4FAF-9301-DEAC53E69FB1}" type="pres">
      <dgm:prSet presAssocID="{4C4FDB63-5C95-404B-B664-654E40F84E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6F7E9D-233B-47E2-A5FF-BEEFE7409C74}" type="pres">
      <dgm:prSet presAssocID="{E2043A85-EDF1-4D4F-9B99-84194AEBCD3F}" presName="Name8" presStyleCnt="0"/>
      <dgm:spPr/>
    </dgm:pt>
    <dgm:pt modelId="{6C780210-0379-4320-8EAC-CC5EE9635969}" type="pres">
      <dgm:prSet presAssocID="{E2043A85-EDF1-4D4F-9B99-84194AEBCD3F}" presName="level" presStyleLbl="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643322-7A10-48AA-AA16-EF720A34D178}" type="pres">
      <dgm:prSet presAssocID="{E2043A85-EDF1-4D4F-9B99-84194AEBCD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AFDBBE-2964-4679-BCC6-5AC75D1D47F8}" type="pres">
      <dgm:prSet presAssocID="{1F9A8312-06E2-42C5-B9D9-B66DB62B9D50}" presName="Name8" presStyleCnt="0"/>
      <dgm:spPr/>
    </dgm:pt>
    <dgm:pt modelId="{C044FE7F-952F-406F-9339-B6173DD66110}" type="pres">
      <dgm:prSet presAssocID="{1F9A8312-06E2-42C5-B9D9-B66DB62B9D50}" presName="level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67C8B9-8AFA-49D7-9BC4-CE08A8DC1246}" type="pres">
      <dgm:prSet presAssocID="{1F9A8312-06E2-42C5-B9D9-B66DB62B9D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069883-E029-4FE3-839B-ED978259533F}" type="pres">
      <dgm:prSet presAssocID="{7416CAFA-6869-4990-99DA-598BB3F2712E}" presName="Name8" presStyleCnt="0"/>
      <dgm:spPr/>
    </dgm:pt>
    <dgm:pt modelId="{D8D3F30F-C5BB-4546-9A6F-FC4A41B4CF08}" type="pres">
      <dgm:prSet presAssocID="{7416CAFA-6869-4990-99DA-598BB3F2712E}" presName="level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867D0-E3B5-486E-9915-4263DDE8F5E8}" type="pres">
      <dgm:prSet presAssocID="{7416CAFA-6869-4990-99DA-598BB3F271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7E5309-3004-4F84-8CF1-E2502B1106F2}" type="pres">
      <dgm:prSet presAssocID="{A7C59B9D-BE87-4051-A02B-766F76338FFD}" presName="Name8" presStyleCnt="0"/>
      <dgm:spPr/>
    </dgm:pt>
    <dgm:pt modelId="{F7B3D89C-A622-4DD9-AF28-AEB08207C384}" type="pres">
      <dgm:prSet presAssocID="{A7C59B9D-BE87-4051-A02B-766F76338FFD}" presName="level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8E9906-A08A-4FE8-A57A-E601CF72C200}" type="pres">
      <dgm:prSet presAssocID="{A7C59B9D-BE87-4051-A02B-766F76338F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B2C6AE-009B-47C6-BE23-147F016663A7}" type="pres">
      <dgm:prSet presAssocID="{69183BF4-9779-482A-A9A9-729D99726F8E}" presName="Name8" presStyleCnt="0"/>
      <dgm:spPr/>
    </dgm:pt>
    <dgm:pt modelId="{E4F463C8-FDB7-4507-8472-888AA224694B}" type="pres">
      <dgm:prSet presAssocID="{69183BF4-9779-482A-A9A9-729D99726F8E}" presName="level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039731-2376-4164-A68F-DA5FBC085BA3}" type="pres">
      <dgm:prSet presAssocID="{69183BF4-9779-482A-A9A9-729D99726F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9CCE7B-9623-4FAD-BB17-752DAB5AA05D}" type="pres">
      <dgm:prSet presAssocID="{F12D5FA4-0C6A-4A4F-94C9-D94F9278951B}" presName="Name8" presStyleCnt="0"/>
      <dgm:spPr/>
    </dgm:pt>
    <dgm:pt modelId="{3AC4DD2B-57F2-4AF9-AF3D-1EFF8988DB1A}" type="pres">
      <dgm:prSet presAssocID="{F12D5FA4-0C6A-4A4F-94C9-D94F9278951B}" presName="level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CB45E5-632D-4CC4-8103-1FF4382E66B4}" type="pres">
      <dgm:prSet presAssocID="{F12D5FA4-0C6A-4A4F-94C9-D94F927895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CCE2B10-2F04-403F-9860-78C5E7797941}" type="presOf" srcId="{DB4CA3F3-7758-42DC-9327-4ADD211E12AC}" destId="{F3B80B36-49E6-4E33-971F-BD913BFBDC62}" srcOrd="0" destOrd="0" presId="urn:microsoft.com/office/officeart/2005/8/layout/pyramid1"/>
    <dgm:cxn modelId="{10701E77-560A-448F-9681-704599F7CB85}" srcId="{66544629-F2A0-4341-BC34-B81080074E8F}" destId="{A7C59B9D-BE87-4051-A02B-766F76338FFD}" srcOrd="6" destOrd="0" parTransId="{E15E3F3E-2107-4B73-ACD7-A84076C020FB}" sibTransId="{9B2C21EF-8EC2-401B-89DB-A0F37B298EDF}"/>
    <dgm:cxn modelId="{9C50ABF3-CAF6-47CF-A0B6-876F899A5CB3}" type="presOf" srcId="{1F9A8312-06E2-42C5-B9D9-B66DB62B9D50}" destId="{C044FE7F-952F-406F-9339-B6173DD66110}" srcOrd="0" destOrd="0" presId="urn:microsoft.com/office/officeart/2005/8/layout/pyramid1"/>
    <dgm:cxn modelId="{3A8F2F0D-8E1C-467E-86A9-B28F749C02AD}" type="presOf" srcId="{DB4CA3F3-7758-42DC-9327-4ADD211E12AC}" destId="{960D7C46-61DF-4ED8-97BD-17E94A6A905C}" srcOrd="1" destOrd="0" presId="urn:microsoft.com/office/officeart/2005/8/layout/pyramid1"/>
    <dgm:cxn modelId="{A782CE6D-B31C-4227-B0C5-67C3258DBEA7}" type="presOf" srcId="{9CBFA4A3-A640-461B-9119-8130E8604CA4}" destId="{2891200E-E6AF-49E2-B95D-7EF2CF902CD9}" srcOrd="0" destOrd="0" presId="urn:microsoft.com/office/officeart/2005/8/layout/pyramid1"/>
    <dgm:cxn modelId="{97FE4CE3-F411-4116-8B8B-27DC86374D1A}" type="presOf" srcId="{E2043A85-EDF1-4D4F-9B99-84194AEBCD3F}" destId="{6C780210-0379-4320-8EAC-CC5EE9635969}" srcOrd="0" destOrd="0" presId="urn:microsoft.com/office/officeart/2005/8/layout/pyramid1"/>
    <dgm:cxn modelId="{8BED1D80-46EE-4B64-BE8E-011929923B73}" type="presOf" srcId="{69183BF4-9779-482A-A9A9-729D99726F8E}" destId="{E4F463C8-FDB7-4507-8472-888AA224694B}" srcOrd="0" destOrd="0" presId="urn:microsoft.com/office/officeart/2005/8/layout/pyramid1"/>
    <dgm:cxn modelId="{C8EEACDC-30BC-4A55-8E88-7051A946E9D5}" type="presOf" srcId="{7416CAFA-6869-4990-99DA-598BB3F2712E}" destId="{D8D3F30F-C5BB-4546-9A6F-FC4A41B4CF08}" srcOrd="0" destOrd="0" presId="urn:microsoft.com/office/officeart/2005/8/layout/pyramid1"/>
    <dgm:cxn modelId="{81A9F2E8-4F1E-4214-BB09-9077CC207D56}" type="presOf" srcId="{66544629-F2A0-4341-BC34-B81080074E8F}" destId="{23D016D8-820B-45B3-B167-241D44C83E49}" srcOrd="0" destOrd="0" presId="urn:microsoft.com/office/officeart/2005/8/layout/pyramid1"/>
    <dgm:cxn modelId="{D508AFC7-1B60-4D19-B591-C95D00919ED0}" type="presOf" srcId="{69183BF4-9779-482A-A9A9-729D99726F8E}" destId="{FA039731-2376-4164-A68F-DA5FBC085BA3}" srcOrd="1" destOrd="0" presId="urn:microsoft.com/office/officeart/2005/8/layout/pyramid1"/>
    <dgm:cxn modelId="{766F9635-74FC-4F80-9B49-B84774B988C4}" srcId="{66544629-F2A0-4341-BC34-B81080074E8F}" destId="{1F9A8312-06E2-42C5-B9D9-B66DB62B9D50}" srcOrd="4" destOrd="0" parTransId="{34B6C04B-601E-44CB-AAB2-3F6D8616CEC6}" sibTransId="{B85B6C27-173A-4779-80BB-E519B33732D3}"/>
    <dgm:cxn modelId="{56A4C56A-4051-42CD-9BD7-9B44ADB43E93}" type="presOf" srcId="{4C4FDB63-5C95-404B-B664-654E40F84E31}" destId="{C95ACFA2-2D19-4494-B049-F6E34BE480EC}" srcOrd="0" destOrd="0" presId="urn:microsoft.com/office/officeart/2005/8/layout/pyramid1"/>
    <dgm:cxn modelId="{986D4274-0E28-4539-B72F-854A0F44C666}" srcId="{66544629-F2A0-4341-BC34-B81080074E8F}" destId="{E2043A85-EDF1-4D4F-9B99-84194AEBCD3F}" srcOrd="3" destOrd="0" parTransId="{AEF02A43-3F27-4862-9E77-5D2636A01CCC}" sibTransId="{96E80EAF-AA0F-4926-ADCC-F40B361A0088}"/>
    <dgm:cxn modelId="{39B9C1EF-57CA-4C9E-AE5C-05EA0BF23041}" type="presOf" srcId="{7416CAFA-6869-4990-99DA-598BB3F2712E}" destId="{D14867D0-E3B5-486E-9915-4263DDE8F5E8}" srcOrd="1" destOrd="0" presId="urn:microsoft.com/office/officeart/2005/8/layout/pyramid1"/>
    <dgm:cxn modelId="{AE0A795A-2491-4523-8390-D070B07B225E}" srcId="{66544629-F2A0-4341-BC34-B81080074E8F}" destId="{4C4FDB63-5C95-404B-B664-654E40F84E31}" srcOrd="2" destOrd="0" parTransId="{9096C3BD-5338-4DAA-9D05-1283078564E7}" sibTransId="{40769B37-99A5-4016-946C-496A532E1324}"/>
    <dgm:cxn modelId="{04B91482-01A4-4F69-A507-E19EA77D4530}" srcId="{66544629-F2A0-4341-BC34-B81080074E8F}" destId="{69183BF4-9779-482A-A9A9-729D99726F8E}" srcOrd="7" destOrd="0" parTransId="{DE78B620-669A-4FE1-A780-43FDB7F1DEEB}" sibTransId="{6633E9E4-CD03-4741-AFB4-F90D62D08F8C}"/>
    <dgm:cxn modelId="{7814FBA3-2C89-4695-9555-58C3861B3C0E}" srcId="{66544629-F2A0-4341-BC34-B81080074E8F}" destId="{7416CAFA-6869-4990-99DA-598BB3F2712E}" srcOrd="5" destOrd="0" parTransId="{5718AB7C-78A9-4383-A3E3-A0FBBAD54D5D}" sibTransId="{CA2DAB65-7296-4941-836B-8FB491984983}"/>
    <dgm:cxn modelId="{5CE2455C-6D26-48F7-BA03-0C9C3CD73699}" type="presOf" srcId="{A7C59B9D-BE87-4051-A02B-766F76338FFD}" destId="{C88E9906-A08A-4FE8-A57A-E601CF72C200}" srcOrd="1" destOrd="0" presId="urn:microsoft.com/office/officeart/2005/8/layout/pyramid1"/>
    <dgm:cxn modelId="{56C51278-2238-4A31-8BB5-E738E059BEBD}" type="presOf" srcId="{4C4FDB63-5C95-404B-B664-654E40F84E31}" destId="{C06697C7-86C7-4FAF-9301-DEAC53E69FB1}" srcOrd="1" destOrd="0" presId="urn:microsoft.com/office/officeart/2005/8/layout/pyramid1"/>
    <dgm:cxn modelId="{15E85825-4722-4A32-917C-272CC2E5DD9C}" type="presOf" srcId="{1F9A8312-06E2-42C5-B9D9-B66DB62B9D50}" destId="{4667C8B9-8AFA-49D7-9BC4-CE08A8DC1246}" srcOrd="1" destOrd="0" presId="urn:microsoft.com/office/officeart/2005/8/layout/pyramid1"/>
    <dgm:cxn modelId="{60CB1ECB-FD84-4225-A000-874F5267C55E}" type="presOf" srcId="{A7C59B9D-BE87-4051-A02B-766F76338FFD}" destId="{F7B3D89C-A622-4DD9-AF28-AEB08207C384}" srcOrd="0" destOrd="0" presId="urn:microsoft.com/office/officeart/2005/8/layout/pyramid1"/>
    <dgm:cxn modelId="{C6B92176-960F-4DE0-B44A-1F09C5ADB373}" srcId="{66544629-F2A0-4341-BC34-B81080074E8F}" destId="{DB4CA3F3-7758-42DC-9327-4ADD211E12AC}" srcOrd="1" destOrd="0" parTransId="{F4037787-783C-473B-B77F-CF211AEDA38A}" sibTransId="{1A7F00C4-1464-42B9-9F1C-59FCB9AFAEE8}"/>
    <dgm:cxn modelId="{28FE41F2-51B6-4EF3-9B71-7D6A00A4A98A}" srcId="{66544629-F2A0-4341-BC34-B81080074E8F}" destId="{F12D5FA4-0C6A-4A4F-94C9-D94F9278951B}" srcOrd="8" destOrd="0" parTransId="{5B49806B-4222-4364-9F64-D4B91CD2B8E9}" sibTransId="{068F4BE7-B8F9-43CE-84C2-100E7F5EEE90}"/>
    <dgm:cxn modelId="{CF5AF40F-95BE-408C-802C-04E3E9776B8E}" type="presOf" srcId="{E2043A85-EDF1-4D4F-9B99-84194AEBCD3F}" destId="{C3643322-7A10-48AA-AA16-EF720A34D178}" srcOrd="1" destOrd="0" presId="urn:microsoft.com/office/officeart/2005/8/layout/pyramid1"/>
    <dgm:cxn modelId="{F74ED28E-33DC-4D68-9C13-9C572C1BF3F9}" type="presOf" srcId="{F12D5FA4-0C6A-4A4F-94C9-D94F9278951B}" destId="{3AC4DD2B-57F2-4AF9-AF3D-1EFF8988DB1A}" srcOrd="0" destOrd="0" presId="urn:microsoft.com/office/officeart/2005/8/layout/pyramid1"/>
    <dgm:cxn modelId="{281BB91A-C436-4BE5-9D58-2A5FCA88C1EA}" type="presOf" srcId="{9CBFA4A3-A640-461B-9119-8130E8604CA4}" destId="{B9F39B6E-8115-4A6E-9861-8DF682D6EDA4}" srcOrd="1" destOrd="0" presId="urn:microsoft.com/office/officeart/2005/8/layout/pyramid1"/>
    <dgm:cxn modelId="{29119DBC-AB80-4AA7-A534-4EE236C67649}" type="presOf" srcId="{F12D5FA4-0C6A-4A4F-94C9-D94F9278951B}" destId="{B2CB45E5-632D-4CC4-8103-1FF4382E66B4}" srcOrd="1" destOrd="0" presId="urn:microsoft.com/office/officeart/2005/8/layout/pyramid1"/>
    <dgm:cxn modelId="{C0F2B751-CB9D-47A1-A6BC-C1E32BF84CDA}" srcId="{66544629-F2A0-4341-BC34-B81080074E8F}" destId="{9CBFA4A3-A640-461B-9119-8130E8604CA4}" srcOrd="0" destOrd="0" parTransId="{113D494B-8602-42B7-A482-176A6572FF7C}" sibTransId="{850090D7-36FE-44BD-B1E7-83A696CE354E}"/>
    <dgm:cxn modelId="{F4B91F92-7DEE-4E62-97B6-EDC7EE8DC253}" type="presParOf" srcId="{23D016D8-820B-45B3-B167-241D44C83E49}" destId="{AC5D17DA-7A03-4341-973C-70D09350D84C}" srcOrd="0" destOrd="0" presId="urn:microsoft.com/office/officeart/2005/8/layout/pyramid1"/>
    <dgm:cxn modelId="{4AD468C7-0608-467E-8E2F-17BB747E787C}" type="presParOf" srcId="{AC5D17DA-7A03-4341-973C-70D09350D84C}" destId="{2891200E-E6AF-49E2-B95D-7EF2CF902CD9}" srcOrd="0" destOrd="0" presId="urn:microsoft.com/office/officeart/2005/8/layout/pyramid1"/>
    <dgm:cxn modelId="{A0260917-B2B8-4ED7-8722-AE9F8DEFD4E0}" type="presParOf" srcId="{AC5D17DA-7A03-4341-973C-70D09350D84C}" destId="{B9F39B6E-8115-4A6E-9861-8DF682D6EDA4}" srcOrd="1" destOrd="0" presId="urn:microsoft.com/office/officeart/2005/8/layout/pyramid1"/>
    <dgm:cxn modelId="{16339857-C8C6-4B9B-9AED-1B34CF7A7E17}" type="presParOf" srcId="{23D016D8-820B-45B3-B167-241D44C83E49}" destId="{8BB55B3F-C6FB-4BA5-B0E2-2186366AC62C}" srcOrd="1" destOrd="0" presId="urn:microsoft.com/office/officeart/2005/8/layout/pyramid1"/>
    <dgm:cxn modelId="{34EC91E9-95C5-48FC-B49B-B80F6C490AA7}" type="presParOf" srcId="{8BB55B3F-C6FB-4BA5-B0E2-2186366AC62C}" destId="{F3B80B36-49E6-4E33-971F-BD913BFBDC62}" srcOrd="0" destOrd="0" presId="urn:microsoft.com/office/officeart/2005/8/layout/pyramid1"/>
    <dgm:cxn modelId="{E09FAA1C-7388-45C7-9EBC-EF3255CD2402}" type="presParOf" srcId="{8BB55B3F-C6FB-4BA5-B0E2-2186366AC62C}" destId="{960D7C46-61DF-4ED8-97BD-17E94A6A905C}" srcOrd="1" destOrd="0" presId="urn:microsoft.com/office/officeart/2005/8/layout/pyramid1"/>
    <dgm:cxn modelId="{EA7A4781-501C-446E-96DF-73D29A9250E9}" type="presParOf" srcId="{23D016D8-820B-45B3-B167-241D44C83E49}" destId="{93F8F23C-A2F1-41F0-95FA-2BAE2BD97534}" srcOrd="2" destOrd="0" presId="urn:microsoft.com/office/officeart/2005/8/layout/pyramid1"/>
    <dgm:cxn modelId="{931324D4-099B-4F42-BD3D-85C326D35FB6}" type="presParOf" srcId="{93F8F23C-A2F1-41F0-95FA-2BAE2BD97534}" destId="{C95ACFA2-2D19-4494-B049-F6E34BE480EC}" srcOrd="0" destOrd="0" presId="urn:microsoft.com/office/officeart/2005/8/layout/pyramid1"/>
    <dgm:cxn modelId="{492C64B1-BD1D-40B7-AD20-FA9CC600B4DB}" type="presParOf" srcId="{93F8F23C-A2F1-41F0-95FA-2BAE2BD97534}" destId="{C06697C7-86C7-4FAF-9301-DEAC53E69FB1}" srcOrd="1" destOrd="0" presId="urn:microsoft.com/office/officeart/2005/8/layout/pyramid1"/>
    <dgm:cxn modelId="{C20A6D43-6D8A-493D-8593-F05F8D1523DA}" type="presParOf" srcId="{23D016D8-820B-45B3-B167-241D44C83E49}" destId="{AF6F7E9D-233B-47E2-A5FF-BEEFE7409C74}" srcOrd="3" destOrd="0" presId="urn:microsoft.com/office/officeart/2005/8/layout/pyramid1"/>
    <dgm:cxn modelId="{DFFAECC7-EA2D-41BC-AEDF-C0285E879C79}" type="presParOf" srcId="{AF6F7E9D-233B-47E2-A5FF-BEEFE7409C74}" destId="{6C780210-0379-4320-8EAC-CC5EE9635969}" srcOrd="0" destOrd="0" presId="urn:microsoft.com/office/officeart/2005/8/layout/pyramid1"/>
    <dgm:cxn modelId="{30F852B8-6AA5-40A1-96EF-06851125F938}" type="presParOf" srcId="{AF6F7E9D-233B-47E2-A5FF-BEEFE7409C74}" destId="{C3643322-7A10-48AA-AA16-EF720A34D178}" srcOrd="1" destOrd="0" presId="urn:microsoft.com/office/officeart/2005/8/layout/pyramid1"/>
    <dgm:cxn modelId="{6B10CA27-4294-4184-882A-6208874CD898}" type="presParOf" srcId="{23D016D8-820B-45B3-B167-241D44C83E49}" destId="{A0AFDBBE-2964-4679-BCC6-5AC75D1D47F8}" srcOrd="4" destOrd="0" presId="urn:microsoft.com/office/officeart/2005/8/layout/pyramid1"/>
    <dgm:cxn modelId="{4E37F1FD-533E-4068-B3CF-ADE67679A1BA}" type="presParOf" srcId="{A0AFDBBE-2964-4679-BCC6-5AC75D1D47F8}" destId="{C044FE7F-952F-406F-9339-B6173DD66110}" srcOrd="0" destOrd="0" presId="urn:microsoft.com/office/officeart/2005/8/layout/pyramid1"/>
    <dgm:cxn modelId="{F0EB2A4A-B0AF-4DA4-BA64-D1597DB58B5E}" type="presParOf" srcId="{A0AFDBBE-2964-4679-BCC6-5AC75D1D47F8}" destId="{4667C8B9-8AFA-49D7-9BC4-CE08A8DC1246}" srcOrd="1" destOrd="0" presId="urn:microsoft.com/office/officeart/2005/8/layout/pyramid1"/>
    <dgm:cxn modelId="{55772FAF-F271-4056-869D-5F10AF2513AC}" type="presParOf" srcId="{23D016D8-820B-45B3-B167-241D44C83E49}" destId="{E9069883-E029-4FE3-839B-ED978259533F}" srcOrd="5" destOrd="0" presId="urn:microsoft.com/office/officeart/2005/8/layout/pyramid1"/>
    <dgm:cxn modelId="{2C980FB6-D3B7-43DD-9FFB-472E160E6B60}" type="presParOf" srcId="{E9069883-E029-4FE3-839B-ED978259533F}" destId="{D8D3F30F-C5BB-4546-9A6F-FC4A41B4CF08}" srcOrd="0" destOrd="0" presId="urn:microsoft.com/office/officeart/2005/8/layout/pyramid1"/>
    <dgm:cxn modelId="{9FFA1E55-1DAB-4A0A-8ADF-D90C6BF616FA}" type="presParOf" srcId="{E9069883-E029-4FE3-839B-ED978259533F}" destId="{D14867D0-E3B5-486E-9915-4263DDE8F5E8}" srcOrd="1" destOrd="0" presId="urn:microsoft.com/office/officeart/2005/8/layout/pyramid1"/>
    <dgm:cxn modelId="{F6E2C7FA-EFE5-4468-96AE-5F586716977F}" type="presParOf" srcId="{23D016D8-820B-45B3-B167-241D44C83E49}" destId="{457E5309-3004-4F84-8CF1-E2502B1106F2}" srcOrd="6" destOrd="0" presId="urn:microsoft.com/office/officeart/2005/8/layout/pyramid1"/>
    <dgm:cxn modelId="{4AC1738C-8D2B-4FD6-A5E2-833B298462DD}" type="presParOf" srcId="{457E5309-3004-4F84-8CF1-E2502B1106F2}" destId="{F7B3D89C-A622-4DD9-AF28-AEB08207C384}" srcOrd="0" destOrd="0" presId="urn:microsoft.com/office/officeart/2005/8/layout/pyramid1"/>
    <dgm:cxn modelId="{A28EF1E6-66DF-43EC-A085-CE3BB25D0FB4}" type="presParOf" srcId="{457E5309-3004-4F84-8CF1-E2502B1106F2}" destId="{C88E9906-A08A-4FE8-A57A-E601CF72C200}" srcOrd="1" destOrd="0" presId="urn:microsoft.com/office/officeart/2005/8/layout/pyramid1"/>
    <dgm:cxn modelId="{C7A57DB5-D07E-42FD-9452-2985ECD02006}" type="presParOf" srcId="{23D016D8-820B-45B3-B167-241D44C83E49}" destId="{5DB2C6AE-009B-47C6-BE23-147F016663A7}" srcOrd="7" destOrd="0" presId="urn:microsoft.com/office/officeart/2005/8/layout/pyramid1"/>
    <dgm:cxn modelId="{A4713DA2-0E63-47E0-BE54-94CA95CB7024}" type="presParOf" srcId="{5DB2C6AE-009B-47C6-BE23-147F016663A7}" destId="{E4F463C8-FDB7-4507-8472-888AA224694B}" srcOrd="0" destOrd="0" presId="urn:microsoft.com/office/officeart/2005/8/layout/pyramid1"/>
    <dgm:cxn modelId="{26E9AA22-5260-438A-A3B8-CF431D51DF94}" type="presParOf" srcId="{5DB2C6AE-009B-47C6-BE23-147F016663A7}" destId="{FA039731-2376-4164-A68F-DA5FBC085BA3}" srcOrd="1" destOrd="0" presId="urn:microsoft.com/office/officeart/2005/8/layout/pyramid1"/>
    <dgm:cxn modelId="{0CBCFD73-B9C3-4727-A80C-2ABCFA035933}" type="presParOf" srcId="{23D016D8-820B-45B3-B167-241D44C83E49}" destId="{8E9CCE7B-9623-4FAD-BB17-752DAB5AA05D}" srcOrd="8" destOrd="0" presId="urn:microsoft.com/office/officeart/2005/8/layout/pyramid1"/>
    <dgm:cxn modelId="{8EE76062-4E44-468D-9899-457E0E41F516}" type="presParOf" srcId="{8E9CCE7B-9623-4FAD-BB17-752DAB5AA05D}" destId="{3AC4DD2B-57F2-4AF9-AF3D-1EFF8988DB1A}" srcOrd="0" destOrd="0" presId="urn:microsoft.com/office/officeart/2005/8/layout/pyramid1"/>
    <dgm:cxn modelId="{DFD9B6D4-D6EC-4971-94ED-35E601E612C9}" type="presParOf" srcId="{8E9CCE7B-9623-4FAD-BB17-752DAB5AA05D}" destId="{B2CB45E5-632D-4CC4-8103-1FF4382E66B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91200E-E6AF-49E2-B95D-7EF2CF902CD9}">
      <dsp:nvSpPr>
        <dsp:cNvPr id="0" name=""/>
        <dsp:cNvSpPr/>
      </dsp:nvSpPr>
      <dsp:spPr>
        <a:xfrm>
          <a:off x="2176252" y="0"/>
          <a:ext cx="544060" cy="378686"/>
        </a:xfrm>
        <a:prstGeom prst="trapezoid">
          <a:avLst>
            <a:gd name="adj" fmla="val 71835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/>
            <a:t>Beber</a:t>
          </a:r>
        </a:p>
      </dsp:txBody>
      <dsp:txXfrm>
        <a:off x="2176252" y="0"/>
        <a:ext cx="544060" cy="378686"/>
      </dsp:txXfrm>
    </dsp:sp>
    <dsp:sp modelId="{F3B80B36-49E6-4E33-971F-BD913BFBDC62}">
      <dsp:nvSpPr>
        <dsp:cNvPr id="0" name=""/>
        <dsp:cNvSpPr/>
      </dsp:nvSpPr>
      <dsp:spPr>
        <a:xfrm>
          <a:off x="1894614" y="373858"/>
          <a:ext cx="1088120" cy="378686"/>
        </a:xfrm>
        <a:prstGeom prst="trapezoid">
          <a:avLst>
            <a:gd name="adj" fmla="val 71835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Comer </a:t>
          </a:r>
        </a:p>
      </dsp:txBody>
      <dsp:txXfrm>
        <a:off x="2085035" y="373858"/>
        <a:ext cx="707278" cy="378686"/>
      </dsp:txXfrm>
    </dsp:sp>
    <dsp:sp modelId="{C95ACFA2-2D19-4494-B049-F6E34BE480EC}">
      <dsp:nvSpPr>
        <dsp:cNvPr id="0" name=""/>
        <dsp:cNvSpPr/>
      </dsp:nvSpPr>
      <dsp:spPr>
        <a:xfrm>
          <a:off x="1632181" y="757373"/>
          <a:ext cx="1632181" cy="378686"/>
        </a:xfrm>
        <a:prstGeom prst="trapezoid">
          <a:avLst>
            <a:gd name="adj" fmla="val 718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Higiene Pessoal</a:t>
          </a:r>
        </a:p>
      </dsp:txBody>
      <dsp:txXfrm>
        <a:off x="1917813" y="757373"/>
        <a:ext cx="1060917" cy="378686"/>
      </dsp:txXfrm>
    </dsp:sp>
    <dsp:sp modelId="{6C780210-0379-4320-8EAC-CC5EE9635969}">
      <dsp:nvSpPr>
        <dsp:cNvPr id="0" name=""/>
        <dsp:cNvSpPr/>
      </dsp:nvSpPr>
      <dsp:spPr>
        <a:xfrm>
          <a:off x="1360151" y="1136061"/>
          <a:ext cx="2176241" cy="378686"/>
        </a:xfrm>
        <a:prstGeom prst="trapezoid">
          <a:avLst>
            <a:gd name="adj" fmla="val 718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Lavagem de roupas</a:t>
          </a:r>
        </a:p>
      </dsp:txBody>
      <dsp:txXfrm>
        <a:off x="1740993" y="1136061"/>
        <a:ext cx="1414557" cy="378686"/>
      </dsp:txXfrm>
    </dsp:sp>
    <dsp:sp modelId="{C044FE7F-952F-406F-9339-B6173DD66110}">
      <dsp:nvSpPr>
        <dsp:cNvPr id="0" name=""/>
        <dsp:cNvSpPr/>
      </dsp:nvSpPr>
      <dsp:spPr>
        <a:xfrm>
          <a:off x="1088120" y="1514748"/>
          <a:ext cx="2720302" cy="378686"/>
        </a:xfrm>
        <a:prstGeom prst="trapezoid">
          <a:avLst>
            <a:gd name="adj" fmla="val 718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Limpeza residencial</a:t>
          </a:r>
        </a:p>
      </dsp:txBody>
      <dsp:txXfrm>
        <a:off x="1564173" y="1514748"/>
        <a:ext cx="1768196" cy="378686"/>
      </dsp:txXfrm>
    </dsp:sp>
    <dsp:sp modelId="{D8D3F30F-C5BB-4546-9A6F-FC4A41B4CF08}">
      <dsp:nvSpPr>
        <dsp:cNvPr id="0" name=""/>
        <dsp:cNvSpPr/>
      </dsp:nvSpPr>
      <dsp:spPr>
        <a:xfrm>
          <a:off x="816090" y="1893435"/>
          <a:ext cx="3264362" cy="378686"/>
        </a:xfrm>
        <a:prstGeom prst="trapezoid">
          <a:avLst>
            <a:gd name="adj" fmla="val 718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Cultivo de alimentos</a:t>
          </a:r>
        </a:p>
      </dsp:txBody>
      <dsp:txXfrm>
        <a:off x="1387354" y="1893435"/>
        <a:ext cx="2121835" cy="378686"/>
      </dsp:txXfrm>
    </dsp:sp>
    <dsp:sp modelId="{F7B3D89C-A622-4DD9-AF28-AEB08207C384}">
      <dsp:nvSpPr>
        <dsp:cNvPr id="0" name=""/>
        <dsp:cNvSpPr/>
      </dsp:nvSpPr>
      <dsp:spPr>
        <a:xfrm>
          <a:off x="544060" y="2272122"/>
          <a:ext cx="3808423" cy="378686"/>
        </a:xfrm>
        <a:prstGeom prst="trapezoid">
          <a:avLst>
            <a:gd name="adj" fmla="val 718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Saneamento e disposição de </a:t>
          </a:r>
          <a:r>
            <a:rPr lang="pt-BR" sz="1200" kern="1200" dirty="0" smtClean="0"/>
            <a:t>resíduos</a:t>
          </a:r>
          <a:endParaRPr lang="pt-BR" sz="1200" kern="1200" dirty="0"/>
        </a:p>
      </dsp:txBody>
      <dsp:txXfrm>
        <a:off x="1210534" y="2272122"/>
        <a:ext cx="2475475" cy="378686"/>
      </dsp:txXfrm>
    </dsp:sp>
    <dsp:sp modelId="{E4F463C8-FDB7-4507-8472-888AA224694B}">
      <dsp:nvSpPr>
        <dsp:cNvPr id="0" name=""/>
        <dsp:cNvSpPr/>
      </dsp:nvSpPr>
      <dsp:spPr>
        <a:xfrm>
          <a:off x="272030" y="2650809"/>
          <a:ext cx="4352483" cy="378686"/>
        </a:xfrm>
        <a:prstGeom prst="trapezoid">
          <a:avLst>
            <a:gd name="adj" fmla="val 71835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Negócios ( vegetais e animais)</a:t>
          </a:r>
        </a:p>
      </dsp:txBody>
      <dsp:txXfrm>
        <a:off x="1033714" y="2650809"/>
        <a:ext cx="2829114" cy="378686"/>
      </dsp:txXfrm>
    </dsp:sp>
    <dsp:sp modelId="{3AC4DD2B-57F2-4AF9-AF3D-1EFF8988DB1A}">
      <dsp:nvSpPr>
        <dsp:cNvPr id="0" name=""/>
        <dsp:cNvSpPr/>
      </dsp:nvSpPr>
      <dsp:spPr>
        <a:xfrm>
          <a:off x="0" y="3029495"/>
          <a:ext cx="4896543" cy="378686"/>
        </a:xfrm>
        <a:prstGeom prst="trapezoid">
          <a:avLst>
            <a:gd name="adj" fmla="val 71835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Jardinagem, recreação</a:t>
          </a:r>
        </a:p>
      </dsp:txBody>
      <dsp:txXfrm>
        <a:off x="856895" y="3029495"/>
        <a:ext cx="3182753" cy="378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51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0698" y="0"/>
            <a:ext cx="293951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8624-E4B3-47EB-8879-0FCAC011220E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39519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0698" y="9428164"/>
            <a:ext cx="2939519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76BFB-550E-47C3-9EC0-406E3990B4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4440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740DA-C846-4E2E-ABFF-38C861B38435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8180" y="4715154"/>
            <a:ext cx="54254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B8E63-B275-4070-B473-3AB6B3055B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6495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B8E63-B275-4070-B473-3AB6B3055B8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042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B8E63-B275-4070-B473-3AB6B3055B82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6625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B8E63-B275-4070-B473-3AB6B3055B82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6625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B8E63-B275-4070-B473-3AB6B3055B82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6625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>
              <a:ea typeface="ＭＳ Ｐゴシック" pitchFamily="34" charset="-128"/>
            </a:endParaRPr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4B92F6-4C64-42BE-B5E2-997D432BDE13}" type="slidenum">
              <a:rPr lang="en-US" altLang="pt-BR"/>
              <a:pPr>
                <a:spcBef>
                  <a:spcPct val="0"/>
                </a:spcBef>
              </a:pPr>
              <a:t>41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41864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785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3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454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43000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8" name="Conector reto 7"/>
          <p:cNvCxnSpPr/>
          <p:nvPr userDrawn="1"/>
        </p:nvCxnSpPr>
        <p:spPr>
          <a:xfrm>
            <a:off x="0" y="928670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604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282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44624"/>
            <a:ext cx="7128792" cy="1143000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-3854" y="1268760"/>
            <a:ext cx="9144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215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807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904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998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070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58655"/>
            <a:ext cx="1619250" cy="4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102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F7D9-5F31-4A98-84BA-064B2219A10F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4904-42EB-4A8B-844F-52202DB3282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555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hyperlink" Target="http://sobralagora.com.br/v1/wp-content/uploads/2012/12/A-PIPA.jpg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escassez híd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sharpenSoften amount="-24000"/>
                    </a14:imgEffect>
                    <a14:imgEffect>
                      <a14:brightnessContrast bright="6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8" y="2669674"/>
            <a:ext cx="9063556" cy="42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36512" y="1700808"/>
            <a:ext cx="9265278" cy="1152128"/>
          </a:xfrm>
        </p:spPr>
        <p:txBody>
          <a:bodyPr>
            <a:normAutofit fontScale="92500"/>
          </a:bodyPr>
          <a:lstStyle/>
          <a:p>
            <a:r>
              <a:rPr lang="pt-BR" sz="2900" b="1" dirty="0" smtClean="0">
                <a:solidFill>
                  <a:schemeClr val="tx2"/>
                </a:solidFill>
              </a:rPr>
              <a:t>Ações do setor saúde relacionadas à vigilância </a:t>
            </a:r>
            <a:r>
              <a:rPr lang="pt-BR" sz="2900" b="1" dirty="0">
                <a:solidFill>
                  <a:schemeClr val="tx2"/>
                </a:solidFill>
              </a:rPr>
              <a:t>da qualidade da água para consumo humano em </a:t>
            </a:r>
            <a:r>
              <a:rPr lang="pt-BR" sz="2900" b="1" dirty="0" smtClean="0">
                <a:solidFill>
                  <a:schemeClr val="tx2"/>
                </a:solidFill>
              </a:rPr>
              <a:t>contextos de escassez hídrica</a:t>
            </a:r>
          </a:p>
          <a:p>
            <a:endParaRPr lang="pt-BR" sz="2200" b="1" dirty="0">
              <a:solidFill>
                <a:schemeClr val="tx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0" y="2852936"/>
            <a:ext cx="9144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3419872" y="6095037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/>
              <a:t>26 </a:t>
            </a:r>
            <a:r>
              <a:rPr lang="pt-BR" sz="1600" b="1" dirty="0"/>
              <a:t>de Maio de </a:t>
            </a:r>
            <a:r>
              <a:rPr lang="pt-BR" sz="1600" b="1" dirty="0" smtClean="0"/>
              <a:t>2015</a:t>
            </a:r>
          </a:p>
          <a:p>
            <a:pPr algn="ctr"/>
            <a:r>
              <a:rPr lang="pt-BR" sz="1600" b="1" dirty="0" smtClean="0"/>
              <a:t>Poços de Caldas-MG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7668343" y="6362164"/>
            <a:ext cx="1501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/>
              <a:t>Ministério da </a:t>
            </a:r>
            <a:br>
              <a:rPr lang="pt-BR" sz="1400" b="1" dirty="0" smtClean="0"/>
            </a:br>
            <a:r>
              <a:rPr lang="pt-BR" sz="1400" b="1" dirty="0" smtClean="0"/>
              <a:t>Saúde</a:t>
            </a:r>
            <a:endParaRPr lang="pt-BR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871" y="6349133"/>
            <a:ext cx="961489" cy="49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275856" y="3709481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45ª ASSEMBLEIA NACIONAL DA ASSEMAE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Saneamento Ambiental: políticas integradas com participação social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250" y="44624"/>
            <a:ext cx="8977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Ministério da Saúde</a:t>
            </a:r>
          </a:p>
          <a:p>
            <a:pPr algn="ctr"/>
            <a:r>
              <a:rPr lang="pt-BR" sz="1600" b="1" dirty="0" smtClean="0"/>
              <a:t>Secretaria de Vigilância em Saúde</a:t>
            </a:r>
          </a:p>
          <a:p>
            <a:pPr algn="ctr"/>
            <a:r>
              <a:rPr lang="pt-BR" sz="1600" b="1" dirty="0" smtClean="0"/>
              <a:t>Departamento de Vigilância em Saúde Ambiental e Saúde do Trabalhador</a:t>
            </a:r>
          </a:p>
          <a:p>
            <a:pPr algn="ctr"/>
            <a:r>
              <a:rPr lang="pt-BR" sz="1600" b="1" dirty="0" smtClean="0"/>
              <a:t>Coordenação-Geral de </a:t>
            </a:r>
            <a:r>
              <a:rPr lang="pt-BR" sz="1600" b="1" dirty="0"/>
              <a:t>Vigilância em Saúde Ambiental </a:t>
            </a:r>
          </a:p>
        </p:txBody>
      </p:sp>
    </p:spTree>
    <p:extLst>
      <p:ext uri="{BB962C8B-B14F-4D97-AF65-F5344CB8AC3E}">
        <p14:creationId xmlns:p14="http://schemas.microsoft.com/office/powerpoint/2010/main" xmlns="" val="35195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Principais consequências da Seca e Estiagem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55776" y="90872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Ambientais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1884888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/>
              <a:t>Contaminação da água para consumo humano, alimentos e </a:t>
            </a:r>
            <a:r>
              <a:rPr lang="pt-BR" dirty="0" smtClean="0"/>
              <a:t>solo;</a:t>
            </a:r>
          </a:p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Aumento da degradação, eutrofização e proliferação </a:t>
            </a:r>
            <a:r>
              <a:rPr lang="pt-BR" dirty="0"/>
              <a:t>de </a:t>
            </a:r>
            <a:r>
              <a:rPr lang="pt-BR" dirty="0" smtClean="0"/>
              <a:t>algas dos mananciais </a:t>
            </a:r>
            <a:r>
              <a:rPr lang="pt-BR" dirty="0"/>
              <a:t>de captação de </a:t>
            </a:r>
            <a:r>
              <a:rPr lang="pt-BR" dirty="0" smtClean="0"/>
              <a:t>água;</a:t>
            </a:r>
          </a:p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Comprometimento </a:t>
            </a:r>
            <a:r>
              <a:rPr lang="pt-BR" dirty="0"/>
              <a:t>da rede e fontes alternativas de abastecimento de </a:t>
            </a:r>
            <a:r>
              <a:rPr lang="pt-BR" dirty="0" smtClean="0"/>
              <a:t>água;</a:t>
            </a:r>
          </a:p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Intermitência </a:t>
            </a:r>
            <a:r>
              <a:rPr lang="pt-BR" dirty="0" smtClean="0">
                <a:sym typeface="Wingdings" pitchFamily="2" charset="2"/>
              </a:rPr>
              <a:t></a:t>
            </a:r>
            <a:r>
              <a:rPr lang="pt-BR" dirty="0" smtClean="0"/>
              <a:t>  </a:t>
            </a:r>
            <a:r>
              <a:rPr lang="pt-BR" dirty="0"/>
              <a:t>despressurização na </a:t>
            </a:r>
            <a:r>
              <a:rPr lang="pt-BR" dirty="0" smtClean="0"/>
              <a:t>rede e aumento da </a:t>
            </a:r>
            <a:r>
              <a:rPr lang="pt-BR" dirty="0"/>
              <a:t>possibilidade de contaminação da rede de distribuição de água para consumo humano</a:t>
            </a:r>
            <a:r>
              <a:rPr lang="pt-BR" dirty="0" smtClean="0"/>
              <a:t>;</a:t>
            </a:r>
          </a:p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Dificuldades </a:t>
            </a:r>
            <a:r>
              <a:rPr lang="pt-BR" dirty="0"/>
              <a:t>de atendimento dos padrões de potabilidade da Portaria: concentração de poluentes e contaminantes causam grandes dificuldades no tratamento</a:t>
            </a:r>
            <a:r>
              <a:rPr lang="pt-BR" dirty="0" smtClean="0"/>
              <a:t>;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504" y="573325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Fonte: Adaptado de Organização </a:t>
            </a:r>
            <a:r>
              <a:rPr lang="pt-BR" dirty="0"/>
              <a:t>Pan-Americana da Saúde. Ministério da Saúde</a:t>
            </a:r>
            <a:r>
              <a:rPr lang="pt-BR" dirty="0" smtClean="0"/>
              <a:t>. Desastres </a:t>
            </a:r>
            <a:r>
              <a:rPr lang="pt-BR" dirty="0"/>
              <a:t>Naturais e Saúde no Brasil. Brasília, DF: OPAS, Ministério da Saúde</a:t>
            </a:r>
            <a:r>
              <a:rPr lang="pt-BR" dirty="0" smtClean="0"/>
              <a:t>, 2015</a:t>
            </a:r>
            <a:r>
              <a:rPr lang="pt-BR" dirty="0"/>
              <a:t>. 56p</a:t>
            </a:r>
          </a:p>
        </p:txBody>
      </p:sp>
    </p:spTree>
    <p:extLst>
      <p:ext uri="{BB962C8B-B14F-4D97-AF65-F5344CB8AC3E}">
        <p14:creationId xmlns:p14="http://schemas.microsoft.com/office/powerpoint/2010/main" xmlns="" val="764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Principais consequências da Seca e Estiagem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699792" y="98072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Ambientais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1988840"/>
            <a:ext cx="86409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Estocagem de água em reservatórios e recipientes inadequados – aumentando os riscos sanitários;</a:t>
            </a:r>
          </a:p>
          <a:p>
            <a:pPr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Aumento do abastecimento de água por carros-pipa.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Contaminação </a:t>
            </a:r>
            <a:r>
              <a:rPr lang="pt-BR" sz="2000" dirty="0"/>
              <a:t>do ar por poeira e partículas oriundas de incêndios, de florações </a:t>
            </a:r>
            <a:r>
              <a:rPr lang="pt-BR" sz="2000" dirty="0" smtClean="0"/>
              <a:t>de cianobactérias </a:t>
            </a:r>
            <a:r>
              <a:rPr lang="pt-BR" sz="2000" dirty="0"/>
              <a:t>e de toxinas acumuladas no </a:t>
            </a:r>
            <a:r>
              <a:rPr lang="pt-BR" sz="2000" dirty="0" smtClean="0"/>
              <a:t>solo;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/>
              <a:t>Alteração nos ciclos dos vetores, hospedeiros e reservatórios de doenças e nas </a:t>
            </a:r>
            <a:r>
              <a:rPr lang="pt-BR" sz="2000" dirty="0" smtClean="0"/>
              <a:t>formas de </a:t>
            </a:r>
            <a:r>
              <a:rPr lang="pt-BR" sz="2000" dirty="0"/>
              <a:t>exposições ambientais dos </a:t>
            </a:r>
            <a:r>
              <a:rPr lang="pt-BR" sz="2000" dirty="0" smtClean="0"/>
              <a:t>humanos.</a:t>
            </a: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107504" y="573325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Fonte: Adaptado de Organização </a:t>
            </a:r>
            <a:r>
              <a:rPr lang="pt-BR" dirty="0"/>
              <a:t>Pan-Americana da Saúde. Ministério da Saúde</a:t>
            </a:r>
            <a:r>
              <a:rPr lang="pt-BR" dirty="0" smtClean="0"/>
              <a:t>. Desastres </a:t>
            </a:r>
            <a:r>
              <a:rPr lang="pt-BR" dirty="0"/>
              <a:t>Naturais e Saúde no Brasil. Brasília, DF: OPAS, Ministério da Saúde</a:t>
            </a:r>
            <a:r>
              <a:rPr lang="pt-BR" dirty="0" smtClean="0"/>
              <a:t>, 2015</a:t>
            </a:r>
            <a:r>
              <a:rPr lang="pt-BR" dirty="0"/>
              <a:t>. 56p</a:t>
            </a:r>
          </a:p>
        </p:txBody>
      </p:sp>
    </p:spTree>
    <p:extLst>
      <p:ext uri="{BB962C8B-B14F-4D97-AF65-F5344CB8AC3E}">
        <p14:creationId xmlns:p14="http://schemas.microsoft.com/office/powerpoint/2010/main" xmlns="" val="7327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Principais consequências da Seca e Estiagem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67744" y="90872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Saúde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1751325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/>
              <a:t>Transtornos </a:t>
            </a:r>
            <a:r>
              <a:rPr lang="pt-BR" sz="2000" dirty="0" smtClean="0"/>
              <a:t>psicossocial e comportamental;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/>
              <a:t>Doenças transmitidas por </a:t>
            </a:r>
            <a:r>
              <a:rPr lang="pt-BR" sz="2000" dirty="0" smtClean="0"/>
              <a:t>vetores, reservatórios </a:t>
            </a:r>
            <a:r>
              <a:rPr lang="pt-BR" sz="2000" dirty="0"/>
              <a:t>e </a:t>
            </a:r>
            <a:r>
              <a:rPr lang="pt-BR" sz="2000" dirty="0" smtClean="0"/>
              <a:t>hospedeiros;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 smtClean="0"/>
              <a:t>Desnutrição;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/>
              <a:t>Diarreia e Infecções </a:t>
            </a:r>
            <a:r>
              <a:rPr lang="pt-BR" sz="2000" dirty="0" smtClean="0"/>
              <a:t>intestinais;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/>
              <a:t>Hepatite </a:t>
            </a:r>
            <a:r>
              <a:rPr lang="pt-BR" sz="2000" dirty="0" smtClean="0"/>
              <a:t>A; e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/>
              <a:t>Infecções </a:t>
            </a:r>
            <a:r>
              <a:rPr lang="pt-BR" sz="2000" dirty="0" smtClean="0"/>
              <a:t>respiratórias agudas </a:t>
            </a:r>
            <a:r>
              <a:rPr lang="pt-BR" sz="2000" dirty="0"/>
              <a:t>e crônicas, </a:t>
            </a:r>
            <a:r>
              <a:rPr lang="pt-BR" sz="2000" dirty="0" smtClean="0"/>
              <a:t>alergia.</a:t>
            </a: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107504" y="573325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Fonte: Adaptado de Organização </a:t>
            </a:r>
            <a:r>
              <a:rPr lang="pt-BR" dirty="0"/>
              <a:t>Pan-Americana da Saúde. Ministério da Saúde</a:t>
            </a:r>
            <a:r>
              <a:rPr lang="pt-BR" dirty="0" smtClean="0"/>
              <a:t>. Desastres </a:t>
            </a:r>
            <a:r>
              <a:rPr lang="pt-BR" dirty="0"/>
              <a:t>Naturais e Saúde no Brasil. Brasília, DF: OPAS, Ministério da Saúde</a:t>
            </a:r>
            <a:r>
              <a:rPr lang="pt-BR" dirty="0" smtClean="0"/>
              <a:t>, 2015</a:t>
            </a:r>
            <a:r>
              <a:rPr lang="pt-BR" dirty="0"/>
              <a:t>. 56p</a:t>
            </a:r>
          </a:p>
        </p:txBody>
      </p:sp>
    </p:spTree>
    <p:extLst>
      <p:ext uri="{BB962C8B-B14F-4D97-AF65-F5344CB8AC3E}">
        <p14:creationId xmlns:p14="http://schemas.microsoft.com/office/powerpoint/2010/main" xmlns="" val="32415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Principais consequências da Seca e Estiagem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67744" y="90872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Saúde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1549236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000" b="1" dirty="0" smtClean="0"/>
              <a:t>Diarreia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algn="just"/>
            <a:r>
              <a:rPr lang="pt-BR" sz="2000" dirty="0"/>
              <a:t>Cerca de 90% dos óbitos ocorridos por diarreia são atribuídas à má qualidade da água, saneamento inadequado e falta de higiene;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algn="just"/>
            <a:r>
              <a:rPr lang="pt-BR" sz="2000" dirty="0" smtClean="0"/>
              <a:t>OMS</a:t>
            </a:r>
            <a:r>
              <a:rPr lang="pt-BR" sz="2000" dirty="0"/>
              <a:t>: </a:t>
            </a:r>
            <a:r>
              <a:rPr lang="pt-BR" sz="2000" dirty="0" smtClean="0"/>
              <a:t>2 </a:t>
            </a:r>
            <a:r>
              <a:rPr lang="pt-BR" sz="2000" dirty="0"/>
              <a:t>bilhões de casos de diarreia ocorrem a cada ano, em todo mundo, sendo a 2ª principal causa de morte em crianças menores de cinco anos;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algn="just"/>
            <a:r>
              <a:rPr lang="pt-BR" sz="2000" dirty="0"/>
              <a:t>Monitorização das Doenças Diarreicas Agudas (MDDA) </a:t>
            </a:r>
            <a:r>
              <a:rPr lang="pt-BR" sz="2000" dirty="0" smtClean="0"/>
              <a:t>- </a:t>
            </a:r>
            <a:r>
              <a:rPr lang="pt-BR" sz="2000" dirty="0"/>
              <a:t>notificação de 4.380.256 casos de DDA no </a:t>
            </a:r>
            <a:r>
              <a:rPr lang="pt-BR" sz="2000" dirty="0" smtClean="0"/>
              <a:t>Brasil somente </a:t>
            </a:r>
            <a:r>
              <a:rPr lang="pt-BR" sz="2000" dirty="0"/>
              <a:t>no ano de 2013.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 smtClean="0"/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itchFamily="34" charset="0"/>
              <a:buChar char="•"/>
            </a:pPr>
            <a:endParaRPr lang="pt-BR" sz="2000" dirty="0"/>
          </a:p>
          <a:p>
            <a:pPr algn="just"/>
            <a:r>
              <a:rPr lang="pt-BR" sz="1600" dirty="0"/>
              <a:t>Fonte: Brasil. Ministério da Saúde. Secretaria de Vigilância em Saúde. Departamento de Análise de Situação em Saúde. Saúde Brasil 2013: uma análise da situação de saúde e das doenças transmissíveis relacionadas à pobreza – Brasília: Ministério da Saúde, 2014. 384p. </a:t>
            </a:r>
            <a:endParaRPr lang="pt-BR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1349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96" y="2455728"/>
            <a:ext cx="9036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08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Art. 1º A Política Nacional de Recursos Hídricos baseia-se nos seguintes fundamentos:</a:t>
            </a:r>
          </a:p>
          <a:p>
            <a:pPr marL="0" marR="0" lvl="0" indent="2508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 smtClean="0">
                <a:cs typeface="Arial" pitchFamily="34" charset="0"/>
              </a:rPr>
              <a:t>...</a:t>
            </a:r>
          </a:p>
          <a:p>
            <a:pPr marL="0" marR="0" lvl="0" indent="2508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III - em situações de escassez, o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uso prioritário 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dos recursos hídricos é o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consumo humano e a dessedentação de animais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;</a:t>
            </a:r>
          </a:p>
          <a:p>
            <a:pPr marL="0" marR="0" lvl="0" indent="2508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...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2687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Institui a Política Nacional de Recursos Hídricos, cria o Sistema Nacional de Gerenciamento de Recursos </a:t>
            </a:r>
            <a:r>
              <a:rPr lang="pt-BR" dirty="0" smtClean="0"/>
              <a:t>Hídricos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552" y="6926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Lei nº 9.433, de 8 de Janeiro de 1997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51720" y="44624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7504" y="4266962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Art. 7º Os Planos de Recursos Hídricos são planos de longo prazo, com horizonte de planejamento compatível com o período de implantação de seus programas e projetos e terão o seguinte conteúdo mínimo</a:t>
            </a:r>
            <a:r>
              <a:rPr lang="pt-BR" dirty="0" smtClean="0"/>
              <a:t>: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IV </a:t>
            </a:r>
            <a:r>
              <a:rPr lang="pt-BR" dirty="0"/>
              <a:t>- metas de </a:t>
            </a:r>
            <a:r>
              <a:rPr lang="pt-BR" b="1" dirty="0">
                <a:solidFill>
                  <a:schemeClr val="tx2"/>
                </a:solidFill>
              </a:rPr>
              <a:t>racionalização de uso</a:t>
            </a:r>
            <a:r>
              <a:rPr lang="pt-BR" dirty="0"/>
              <a:t>, aumento da quantidade e melhoria da qualidade dos recursos hídricos </a:t>
            </a:r>
            <a:r>
              <a:rPr lang="pt-BR" dirty="0" smtClean="0"/>
              <a:t>disponíveis.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26333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051720" y="44624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87599" y="1196752"/>
            <a:ext cx="6768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Estabelece diretrizes nacionais para o saneamento </a:t>
            </a:r>
            <a:r>
              <a:rPr lang="pt-BR" sz="2000" b="1" dirty="0" smtClean="0">
                <a:latin typeface="+mj-lt"/>
              </a:rPr>
              <a:t>básico</a:t>
            </a:r>
            <a:endParaRPr lang="pt-BR" sz="2000" b="1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62068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chemeClr val="tx2"/>
                </a:solidFill>
              </a:rPr>
              <a:t>Lei nº 11.445, de 05 de Janeiro de 2007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4" y="2013808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19.  A prestação de serviços públicos de saneamento básico observará plano, que poderá ser específico para cada serviço, o qual abrangerá, no mínimo</a:t>
            </a:r>
            <a:r>
              <a:rPr lang="pt-BR" sz="2000" dirty="0" smtClean="0"/>
              <a:t>:</a:t>
            </a:r>
          </a:p>
          <a:p>
            <a:pPr algn="just"/>
            <a:r>
              <a:rPr lang="pt-BR" sz="2000" dirty="0" smtClean="0"/>
              <a:t>...</a:t>
            </a:r>
            <a:endParaRPr lang="pt-BR" sz="2000" dirty="0"/>
          </a:p>
          <a:p>
            <a:pPr algn="just"/>
            <a:r>
              <a:rPr lang="pt-BR" sz="2000" dirty="0"/>
              <a:t>IV - ações para </a:t>
            </a:r>
            <a:r>
              <a:rPr lang="pt-BR" sz="2000" b="1" dirty="0">
                <a:solidFill>
                  <a:schemeClr val="tx2"/>
                </a:solidFill>
              </a:rPr>
              <a:t>emergências</a:t>
            </a:r>
            <a:r>
              <a:rPr lang="pt-BR" sz="2000" dirty="0"/>
              <a:t> e </a:t>
            </a:r>
            <a:r>
              <a:rPr lang="pt-BR" sz="2000" dirty="0" smtClean="0"/>
              <a:t>contingências.</a:t>
            </a:r>
          </a:p>
          <a:p>
            <a:pPr algn="just"/>
            <a:r>
              <a:rPr lang="pt-BR" sz="2000" dirty="0" smtClean="0"/>
              <a:t>...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107504" y="393828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23.  A entidade reguladora editará normas relativas às dimensões técnica, econômica e social de prestação dos serviços, que abrangerão, pelo menos, os seguintes aspectos</a:t>
            </a:r>
            <a:r>
              <a:rPr lang="pt-BR" sz="2000" dirty="0" smtClean="0"/>
              <a:t>:</a:t>
            </a:r>
          </a:p>
          <a:p>
            <a:pPr algn="just"/>
            <a:r>
              <a:rPr lang="pt-BR" sz="2000" dirty="0" smtClean="0"/>
              <a:t>...</a:t>
            </a:r>
          </a:p>
          <a:p>
            <a:pPr algn="just"/>
            <a:r>
              <a:rPr lang="pt-BR" sz="2000" dirty="0"/>
              <a:t>XI - medidas de </a:t>
            </a:r>
            <a:r>
              <a:rPr lang="pt-BR" sz="2000" b="1" dirty="0">
                <a:solidFill>
                  <a:schemeClr val="tx2"/>
                </a:solidFill>
              </a:rPr>
              <a:t>contingências e de emergências, inclusive </a:t>
            </a:r>
            <a:r>
              <a:rPr lang="pt-BR" sz="2000" b="1" dirty="0" smtClean="0">
                <a:solidFill>
                  <a:schemeClr val="tx2"/>
                </a:solidFill>
              </a:rPr>
              <a:t>racionamento</a:t>
            </a:r>
            <a:r>
              <a:rPr lang="pt-BR" sz="2000" dirty="0" smtClean="0"/>
              <a:t>.</a:t>
            </a:r>
          </a:p>
          <a:p>
            <a:pPr algn="just"/>
            <a:r>
              <a:rPr lang="pt-BR" sz="2000" dirty="0" smtClean="0"/>
              <a:t>...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1410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051720" y="116632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971600" y="1300698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Estabelece diretrizes nacionais para o saneamento </a:t>
            </a:r>
            <a:r>
              <a:rPr lang="pt-BR" sz="2000" b="1" dirty="0" smtClean="0">
                <a:latin typeface="+mj-lt"/>
              </a:rPr>
              <a:t>básico</a:t>
            </a:r>
            <a:endParaRPr lang="pt-BR" sz="2000" b="1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69269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chemeClr val="tx2"/>
                </a:solidFill>
              </a:rPr>
              <a:t>Lei nº 11.445, de 05 de Janeiro de 2007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2294870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Art</a:t>
            </a:r>
            <a:r>
              <a:rPr lang="pt-BR" sz="2000" dirty="0"/>
              <a:t>. 49.  São objetivos da Política Federal de Saneamento Básico</a:t>
            </a:r>
            <a:r>
              <a:rPr lang="pt-BR" sz="2000" dirty="0" smtClean="0"/>
              <a:t>: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Lei </a:t>
            </a:r>
            <a:r>
              <a:rPr lang="pt-BR" sz="2000" dirty="0"/>
              <a:t>nº 12.862/2013:  Altera a Lei </a:t>
            </a:r>
            <a:r>
              <a:rPr lang="pt-BR" sz="2000" dirty="0" smtClean="0"/>
              <a:t>nº </a:t>
            </a:r>
            <a:r>
              <a:rPr lang="pt-BR" sz="2000" dirty="0"/>
              <a:t>11.445, de 5 de janeiro de 2007, </a:t>
            </a:r>
            <a:r>
              <a:rPr lang="pt-BR" sz="2000" dirty="0" smtClean="0"/>
              <a:t>com </a:t>
            </a:r>
            <a:r>
              <a:rPr lang="pt-BR" sz="2000" dirty="0"/>
              <a:t>o objetivo de </a:t>
            </a:r>
            <a:r>
              <a:rPr lang="pt-BR" sz="2000" b="1" dirty="0">
                <a:solidFill>
                  <a:schemeClr val="tx2"/>
                </a:solidFill>
              </a:rPr>
              <a:t>incentivar a economia no consumo de água</a:t>
            </a:r>
            <a:r>
              <a:rPr lang="pt-BR" sz="2000" dirty="0"/>
              <a:t>.</a:t>
            </a:r>
          </a:p>
          <a:p>
            <a:pPr algn="just"/>
            <a:r>
              <a:rPr lang="pt-BR" sz="2000" dirty="0"/>
              <a:t> </a:t>
            </a:r>
            <a:endParaRPr lang="pt-BR" sz="2000" dirty="0" smtClean="0"/>
          </a:p>
          <a:p>
            <a:pPr algn="just"/>
            <a:r>
              <a:rPr lang="pt-BR" sz="2000" dirty="0" smtClean="0"/>
              <a:t>XI </a:t>
            </a:r>
            <a:r>
              <a:rPr lang="pt-BR" sz="2000" dirty="0"/>
              <a:t>- incentivar a adoção de </a:t>
            </a:r>
            <a:r>
              <a:rPr lang="pt-BR" sz="2000" b="1" dirty="0">
                <a:solidFill>
                  <a:schemeClr val="tx2"/>
                </a:solidFill>
              </a:rPr>
              <a:t>equipamentos sanitários que contribuam para a redução do consumo de água</a:t>
            </a:r>
            <a:r>
              <a:rPr lang="pt-BR" sz="2000" dirty="0"/>
              <a:t>;  </a:t>
            </a:r>
            <a:endParaRPr lang="pt-BR" sz="2000" dirty="0" smtClean="0"/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XII </a:t>
            </a:r>
            <a:r>
              <a:rPr lang="pt-BR" sz="2000" dirty="0"/>
              <a:t>- promover educação ambiental voltada para a </a:t>
            </a:r>
            <a:r>
              <a:rPr lang="pt-BR" sz="2000" b="1" dirty="0">
                <a:solidFill>
                  <a:schemeClr val="tx2"/>
                </a:solidFill>
              </a:rPr>
              <a:t>economia de água pelos usuários</a:t>
            </a:r>
            <a:r>
              <a:rPr lang="pt-BR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18535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051720" y="116632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96752"/>
            <a:ext cx="89289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Portaria Interministerial nº </a:t>
            </a:r>
            <a:r>
              <a:rPr lang="pt-BR" sz="2400" b="1" dirty="0">
                <a:solidFill>
                  <a:schemeClr val="tx2"/>
                </a:solidFill>
              </a:rPr>
              <a:t>1/MI/MD</a:t>
            </a:r>
            <a:r>
              <a:rPr lang="pt-BR" sz="2400" b="1" dirty="0" smtClean="0">
                <a:solidFill>
                  <a:schemeClr val="tx2"/>
                </a:solidFill>
              </a:rPr>
              <a:t>, de </a:t>
            </a:r>
            <a:r>
              <a:rPr lang="pt-BR" sz="2400" b="1" dirty="0">
                <a:solidFill>
                  <a:schemeClr val="tx2"/>
                </a:solidFill>
              </a:rPr>
              <a:t>25 </a:t>
            </a:r>
            <a:r>
              <a:rPr lang="pt-BR" sz="2400" b="1" dirty="0" smtClean="0">
                <a:solidFill>
                  <a:schemeClr val="tx2"/>
                </a:solidFill>
              </a:rPr>
              <a:t>de Julho de 2012</a:t>
            </a:r>
          </a:p>
          <a:p>
            <a:pPr algn="ctr"/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Retificada pela </a:t>
            </a:r>
            <a:r>
              <a:rPr lang="pt-BR" sz="2400" b="1" dirty="0">
                <a:solidFill>
                  <a:schemeClr val="tx2"/>
                </a:solidFill>
              </a:rPr>
              <a:t>Portaria Interministerial nº 2, de 27 de Março de 2015</a:t>
            </a:r>
          </a:p>
          <a:p>
            <a:pPr algn="just"/>
            <a:endParaRPr lang="pt-BR" sz="20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200000"/>
              </a:lnSpc>
            </a:pPr>
            <a:r>
              <a:rPr lang="pt-BR" sz="2000" dirty="0" smtClean="0"/>
              <a:t>Dispõe </a:t>
            </a:r>
            <a:r>
              <a:rPr lang="pt-BR" sz="2000" dirty="0"/>
              <a:t>sobre a mútua cooperação técnica e financeira entre os Ministérios </a:t>
            </a:r>
            <a:r>
              <a:rPr lang="pt-BR" sz="2000" dirty="0" smtClean="0"/>
              <a:t>da Integração </a:t>
            </a:r>
            <a:r>
              <a:rPr lang="pt-BR" sz="2000" dirty="0"/>
              <a:t>Nacional e da Defesa para a realização de ações </a:t>
            </a:r>
            <a:r>
              <a:rPr lang="pt-BR" sz="2000" dirty="0" smtClean="0"/>
              <a:t>complementares de </a:t>
            </a:r>
            <a:r>
              <a:rPr lang="pt-BR" sz="2000" dirty="0"/>
              <a:t>apoio às atividades de </a:t>
            </a:r>
            <a:r>
              <a:rPr lang="pt-BR" sz="2000" b="1" dirty="0">
                <a:solidFill>
                  <a:schemeClr val="tx2"/>
                </a:solidFill>
              </a:rPr>
              <a:t>distribuição de água potável às populações </a:t>
            </a:r>
            <a:r>
              <a:rPr lang="pt-BR" sz="2000" b="1" dirty="0" smtClean="0">
                <a:solidFill>
                  <a:schemeClr val="tx2"/>
                </a:solidFill>
              </a:rPr>
              <a:t>atingidas por </a:t>
            </a:r>
            <a:r>
              <a:rPr lang="pt-BR" sz="2000" b="1" dirty="0">
                <a:solidFill>
                  <a:schemeClr val="tx2"/>
                </a:solidFill>
              </a:rPr>
              <a:t>estiagem e seca</a:t>
            </a:r>
            <a:r>
              <a:rPr lang="pt-BR" sz="2000" dirty="0"/>
              <a:t> na região do semiárido nordestino e região norte </a:t>
            </a:r>
            <a:r>
              <a:rPr lang="pt-BR" sz="2000" dirty="0" smtClean="0"/>
              <a:t>dos Estados </a:t>
            </a:r>
            <a:r>
              <a:rPr lang="pt-BR" sz="2000" dirty="0"/>
              <a:t>de Minas Gerais e do Espírito Santo, denominada Operação </a:t>
            </a:r>
            <a:r>
              <a:rPr lang="pt-BR" sz="2000" dirty="0" smtClean="0"/>
              <a:t>Carro-Pipa.</a:t>
            </a:r>
            <a:endParaRPr lang="pt-B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051720" y="-27384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63514" y="764704"/>
            <a:ext cx="8801099" cy="5760640"/>
            <a:chOff x="163514" y="746299"/>
            <a:chExt cx="8801099" cy="5760640"/>
          </a:xfrm>
        </p:grpSpPr>
        <p:sp>
          <p:nvSpPr>
            <p:cNvPr id="5" name="CaixaDeTexto 4"/>
            <p:cNvSpPr txBox="1"/>
            <p:nvPr/>
          </p:nvSpPr>
          <p:spPr bwMode="auto">
            <a:xfrm>
              <a:off x="1619672" y="746299"/>
              <a:ext cx="5856287" cy="461962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 dirty="0">
                  <a:solidFill>
                    <a:srgbClr val="003399"/>
                  </a:solidFill>
                  <a:latin typeface="+mn-lt"/>
                  <a:cs typeface="Calibri" pitchFamily="34" charset="0"/>
                </a:rPr>
                <a:t>Portaria GM/MS nº 2.914/2011</a:t>
              </a:r>
            </a:p>
          </p:txBody>
        </p:sp>
        <p:sp>
          <p:nvSpPr>
            <p:cNvPr id="6" name="Retângulo 1"/>
            <p:cNvSpPr>
              <a:spLocks noChangeArrowheads="1"/>
            </p:cNvSpPr>
            <p:nvPr/>
          </p:nvSpPr>
          <p:spPr bwMode="auto">
            <a:xfrm>
              <a:off x="179512" y="1394371"/>
              <a:ext cx="87851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pt-BR" altLang="pt-BR" dirty="0">
                  <a:solidFill>
                    <a:srgbClr val="002060"/>
                  </a:solidFill>
                </a:rPr>
                <a:t>Dispõe sobre os procedimentos de Controle e Vigilância da Qualidade da Água para Consumo humano e seu padrão de </a:t>
              </a:r>
              <a:r>
                <a:rPr lang="pt-BR" altLang="pt-BR" dirty="0" smtClean="0">
                  <a:solidFill>
                    <a:srgbClr val="002060"/>
                  </a:solidFill>
                </a:rPr>
                <a:t>potabilidade. </a:t>
              </a:r>
              <a:endParaRPr lang="pt-BR" altLang="pt-BR" dirty="0">
                <a:solidFill>
                  <a:srgbClr val="002060"/>
                </a:solidFill>
              </a:endParaRPr>
            </a:p>
          </p:txBody>
        </p:sp>
        <p:grpSp>
          <p:nvGrpSpPr>
            <p:cNvPr id="7" name="Grupo 65"/>
            <p:cNvGrpSpPr>
              <a:grpSpLocks/>
            </p:cNvGrpSpPr>
            <p:nvPr/>
          </p:nvGrpSpPr>
          <p:grpSpPr bwMode="auto">
            <a:xfrm>
              <a:off x="163514" y="2114451"/>
              <a:ext cx="8523286" cy="4392488"/>
              <a:chOff x="163514" y="1848810"/>
              <a:chExt cx="8523286" cy="4391561"/>
            </a:xfrm>
          </p:grpSpPr>
          <p:sp>
            <p:nvSpPr>
              <p:cNvPr id="8" name="Colchete direito 7"/>
              <p:cNvSpPr/>
              <p:nvPr/>
            </p:nvSpPr>
            <p:spPr>
              <a:xfrm rot="16200000">
                <a:off x="7462090" y="2443313"/>
                <a:ext cx="433295" cy="2016125"/>
              </a:xfrm>
              <a:prstGeom prst="rightBracke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1547664" y="1848810"/>
                <a:ext cx="5976665" cy="40066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/>
                <a:r>
                  <a:rPr lang="pt-BR" altLang="pt-BR" sz="2000" b="1" dirty="0">
                    <a:solidFill>
                      <a:schemeClr val="bg1"/>
                    </a:solidFill>
                  </a:rPr>
                  <a:t>Padrão de Potabilidade Brasileiro</a:t>
                </a:r>
              </a:p>
            </p:txBody>
          </p:sp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534988" y="2514800"/>
                <a:ext cx="1779587" cy="86183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Padrão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 Microbiológico </a:t>
                </a:r>
              </a:p>
            </p:txBody>
          </p:sp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>
                <a:off x="6905625" y="2514800"/>
                <a:ext cx="1698625" cy="60471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Padrão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Organoléptico</a:t>
                </a:r>
              </a:p>
            </p:txBody>
          </p:sp>
          <p:sp>
            <p:nvSpPr>
              <p:cNvPr id="12" name="Retângulo 11"/>
              <p:cNvSpPr/>
              <p:nvPr/>
            </p:nvSpPr>
            <p:spPr>
              <a:xfrm>
                <a:off x="3487738" y="2514800"/>
                <a:ext cx="2160587" cy="58407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2">
                    <a:lumMod val="7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Padrão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2060"/>
                    </a:solidFill>
                    <a:latin typeface="+mn-lt"/>
                    <a:cs typeface="Arial" charset="0"/>
                  </a:rPr>
                  <a:t>Físico-Químico </a:t>
                </a: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307975" y="3666685"/>
                <a:ext cx="2171700" cy="2307738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Bactérias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</a:t>
                </a:r>
                <a:r>
                  <a:rPr lang="pt-BR" sz="1600" dirty="0" err="1">
                    <a:solidFill>
                      <a:schemeClr val="bg1"/>
                    </a:solidFill>
                    <a:latin typeface="+mn-lt"/>
                    <a:cs typeface="Arial" charset="0"/>
                  </a:rPr>
                  <a:t>Enterovírus</a:t>
                </a: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Protozoários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</a:t>
                </a:r>
                <a:r>
                  <a:rPr lang="pt-BR" sz="1600" i="1" dirty="0" err="1">
                    <a:solidFill>
                      <a:schemeClr val="bg1"/>
                    </a:solidFill>
                    <a:latin typeface="+mn-lt"/>
                    <a:cs typeface="Arial" charset="0"/>
                  </a:rPr>
                  <a:t>Giardia</a:t>
                </a: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sp.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Cianobactérias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</a:t>
                </a:r>
                <a:r>
                  <a:rPr lang="pt-BR" sz="1600" dirty="0" err="1">
                    <a:solidFill>
                      <a:schemeClr val="bg1"/>
                    </a:solidFill>
                    <a:latin typeface="+mn-lt"/>
                    <a:cs typeface="Arial" charset="0"/>
                  </a:rPr>
                  <a:t>Cianotoxinas</a:t>
                </a:r>
                <a:endParaRPr lang="pt-BR" sz="1600" dirty="0">
                  <a:solidFill>
                    <a:schemeClr val="bg1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3044825" y="3378713"/>
                <a:ext cx="2952750" cy="2861658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</a:t>
                </a: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Turbidez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Substâncias orgânicas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Substâncias inorgânicas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Agrotóxicos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Desinfetantes e produtos secundários da desinfecção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Radioatividade</a:t>
                </a: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6846888" y="3378714"/>
                <a:ext cx="1655762" cy="156970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Cor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Odor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Gosto</a:t>
                </a:r>
              </a:p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Outros</a:t>
                </a:r>
              </a:p>
            </p:txBody>
          </p:sp>
          <p:sp>
            <p:nvSpPr>
              <p:cNvPr id="16" name="Colchete direito 15"/>
              <p:cNvSpPr/>
              <p:nvPr/>
            </p:nvSpPr>
            <p:spPr>
              <a:xfrm rot="16200000">
                <a:off x="1208134" y="2478325"/>
                <a:ext cx="431709" cy="2520950"/>
              </a:xfrm>
              <a:prstGeom prst="rightBracke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17" name="Colchete direito 16"/>
              <p:cNvSpPr/>
              <p:nvPr/>
            </p:nvSpPr>
            <p:spPr>
              <a:xfrm rot="16200000">
                <a:off x="4303759" y="1831332"/>
                <a:ext cx="433295" cy="3240087"/>
              </a:xfrm>
              <a:prstGeom prst="rightBracke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592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/>
          <p:cNvSpPr>
            <a:spLocks noChangeArrowheads="1"/>
          </p:cNvSpPr>
          <p:nvPr/>
        </p:nvSpPr>
        <p:spPr bwMode="auto">
          <a:xfrm>
            <a:off x="35496" y="1484784"/>
            <a:ext cx="9036496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/>
            <a:endParaRPr lang="pt-BR" b="1" dirty="0" smtClean="0">
              <a:solidFill>
                <a:schemeClr val="tx2"/>
              </a:solidFill>
            </a:endParaRPr>
          </a:p>
          <a:p>
            <a:pPr marL="342900" indent="-342900" algn="just"/>
            <a:r>
              <a:rPr lang="pt-BR" sz="1800" b="1" dirty="0" smtClean="0">
                <a:solidFill>
                  <a:schemeClr val="tx2"/>
                </a:solidFill>
              </a:rPr>
              <a:t>Artigo </a:t>
            </a:r>
            <a:r>
              <a:rPr lang="pt-BR" sz="2000" b="1" dirty="0">
                <a:solidFill>
                  <a:schemeClr val="tx2"/>
                </a:solidFill>
              </a:rPr>
              <a:t>15</a:t>
            </a:r>
            <a:r>
              <a:rPr lang="pt-BR" sz="2000" dirty="0">
                <a:solidFill>
                  <a:schemeClr val="tx2"/>
                </a:solidFill>
              </a:rPr>
              <a:t> </a:t>
            </a:r>
            <a:r>
              <a:rPr lang="pt-BR" sz="2000" b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pt-BR" sz="2000" b="1" dirty="0">
                <a:solidFill>
                  <a:schemeClr val="tx2"/>
                </a:solidFill>
              </a:rPr>
              <a:t>Compete ao responsável pelo fornecimento de água para consumo humano por meio de veículo transportador</a:t>
            </a:r>
            <a:r>
              <a:rPr lang="pt-BR" sz="2000" b="1" dirty="0" smtClean="0">
                <a:solidFill>
                  <a:schemeClr val="tx2"/>
                </a:solidFill>
              </a:rPr>
              <a:t>:</a:t>
            </a:r>
          </a:p>
          <a:p>
            <a:pPr marL="342900" indent="-342900" algn="just"/>
            <a:endParaRPr lang="pt-BR" b="1" dirty="0" smtClean="0">
              <a:solidFill>
                <a:schemeClr val="tx2"/>
              </a:solidFill>
            </a:endParaRPr>
          </a:p>
          <a:p>
            <a:pPr marL="342900" indent="-342900" algn="just"/>
            <a:r>
              <a:rPr lang="pt-BR" dirty="0" smtClean="0"/>
              <a:t>I </a:t>
            </a:r>
            <a:r>
              <a:rPr lang="pt-BR" dirty="0"/>
              <a:t>- garantir que tanques, válvulas e equipamentos dos veículos transportadores sejam apropriados e de </a:t>
            </a:r>
            <a:r>
              <a:rPr lang="pt-BR" b="1" dirty="0">
                <a:solidFill>
                  <a:schemeClr val="tx2"/>
                </a:solidFill>
              </a:rPr>
              <a:t>uso exclusivo para o armazenamento e transporte de água potável</a:t>
            </a:r>
            <a:r>
              <a:rPr lang="pt-BR" dirty="0" smtClean="0"/>
              <a:t>;</a:t>
            </a:r>
          </a:p>
          <a:p>
            <a:pPr marL="342900" indent="-342900" algn="just"/>
            <a:endParaRPr lang="pt-BR" dirty="0"/>
          </a:p>
          <a:p>
            <a:pPr marL="342900" indent="-342900" algn="just"/>
            <a:r>
              <a:rPr lang="pt-BR" dirty="0" smtClean="0"/>
              <a:t>II </a:t>
            </a:r>
            <a:r>
              <a:rPr lang="pt-BR" dirty="0"/>
              <a:t>- manter registro com </a:t>
            </a:r>
            <a:r>
              <a:rPr lang="pt-BR" b="1" dirty="0">
                <a:solidFill>
                  <a:schemeClr val="tx2"/>
                </a:solidFill>
              </a:rPr>
              <a:t>dados atualizados sobre o fornecedor e a fonte de água</a:t>
            </a:r>
            <a:r>
              <a:rPr lang="pt-BR" dirty="0" smtClean="0"/>
              <a:t>;</a:t>
            </a:r>
          </a:p>
          <a:p>
            <a:pPr marL="342900" indent="-342900" algn="just"/>
            <a:endParaRPr lang="pt-BR" dirty="0"/>
          </a:p>
          <a:p>
            <a:pPr marL="342900" indent="-342900" algn="just"/>
            <a:r>
              <a:rPr lang="pt-BR" dirty="0" smtClean="0"/>
              <a:t>III </a:t>
            </a:r>
            <a:r>
              <a:rPr lang="pt-BR" dirty="0"/>
              <a:t>- manter registro atualizado das </a:t>
            </a:r>
            <a:r>
              <a:rPr lang="pt-BR" b="1" dirty="0">
                <a:solidFill>
                  <a:schemeClr val="tx2"/>
                </a:solidFill>
              </a:rPr>
              <a:t>análises de controle da qualidade da água, previstos na Portaria</a:t>
            </a:r>
            <a:r>
              <a:rPr lang="pt-BR" dirty="0" smtClean="0"/>
              <a:t>;</a:t>
            </a:r>
          </a:p>
          <a:p>
            <a:pPr marL="342900" indent="-342900" algn="just"/>
            <a:endParaRPr lang="pt-BR" dirty="0"/>
          </a:p>
          <a:p>
            <a:pPr marL="342900" indent="-342900" algn="just"/>
            <a:r>
              <a:rPr lang="pt-BR" dirty="0" smtClean="0"/>
              <a:t>IV </a:t>
            </a:r>
            <a:r>
              <a:rPr lang="pt-BR" dirty="0"/>
              <a:t>- assegurar que a água fornecida contenha um </a:t>
            </a:r>
            <a:r>
              <a:rPr lang="pt-BR" b="1" dirty="0">
                <a:solidFill>
                  <a:schemeClr val="tx2"/>
                </a:solidFill>
              </a:rPr>
              <a:t>teor mínimo de cloro residual livre de 0,5 mg/L</a:t>
            </a:r>
            <a:r>
              <a:rPr lang="pt-BR" dirty="0"/>
              <a:t>; </a:t>
            </a:r>
            <a:r>
              <a:rPr lang="pt-BR" dirty="0" smtClean="0"/>
              <a:t>e</a:t>
            </a:r>
          </a:p>
          <a:p>
            <a:pPr marL="342900" indent="-342900" algn="just"/>
            <a:endParaRPr lang="pt-BR" dirty="0"/>
          </a:p>
          <a:p>
            <a:pPr marL="342900" indent="-342900" algn="just"/>
            <a:r>
              <a:rPr lang="pt-BR" dirty="0" smtClean="0"/>
              <a:t>V </a:t>
            </a:r>
            <a:r>
              <a:rPr lang="pt-BR" dirty="0"/>
              <a:t>- garantir que o veículo utilizado para fornecimento de água contenha, </a:t>
            </a:r>
            <a:r>
              <a:rPr lang="pt-BR" b="1" dirty="0">
                <a:solidFill>
                  <a:schemeClr val="tx2"/>
                </a:solidFill>
              </a:rPr>
              <a:t>de forma visível, a inscrição "ÁGUA POTÁVEL" </a:t>
            </a:r>
            <a:r>
              <a:rPr lang="pt-BR" dirty="0"/>
              <a:t>e os dados de endereço e telefone para contato.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051720" y="116433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7" name="CaixaDeTexto 6"/>
          <p:cNvSpPr txBox="1"/>
          <p:nvPr/>
        </p:nvSpPr>
        <p:spPr bwMode="auto">
          <a:xfrm>
            <a:off x="1619672" y="836712"/>
            <a:ext cx="5856287" cy="46196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3399"/>
                </a:solidFill>
                <a:latin typeface="+mn-lt"/>
                <a:cs typeface="Calibri" pitchFamily="34" charset="0"/>
              </a:rPr>
              <a:t>Portaria GM/MS nº 2.914/2011</a:t>
            </a:r>
          </a:p>
        </p:txBody>
      </p:sp>
    </p:spTree>
    <p:extLst>
      <p:ext uri="{BB962C8B-B14F-4D97-AF65-F5344CB8AC3E}">
        <p14:creationId xmlns:p14="http://schemas.microsoft.com/office/powerpoint/2010/main" xmlns="" val="41389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dapp.fgv.br/sites/default/files/styles/blog/public/tweets_falta_dagua.png?itok=SSkWTlb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0820" y="3023765"/>
            <a:ext cx="5181460" cy="34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apa home - edição 825 (Foto: reprodução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564905"/>
            <a:ext cx="26955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1.gstatic.com/images?q=tbn:ANd9GcRRMRs4Z74DuWwaQDYaaJndybO1gX6AnmswLRAr3UsrrSOXoKT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503" y="216541"/>
            <a:ext cx="3269599" cy="25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.i.uol.com.br/folha/cotidiano/images/143343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0095" y="72526"/>
            <a:ext cx="2356524" cy="17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103" y="1916833"/>
            <a:ext cx="268754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0049" y="4082423"/>
            <a:ext cx="2656447" cy="27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38" y="42013"/>
            <a:ext cx="3085270" cy="281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70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1412776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solidFill>
                  <a:schemeClr val="tx2"/>
                </a:solidFill>
              </a:rPr>
              <a:t>Artigo </a:t>
            </a:r>
            <a:r>
              <a:rPr lang="pt-BR" b="1" dirty="0">
                <a:solidFill>
                  <a:schemeClr val="tx2"/>
                </a:solidFill>
              </a:rPr>
              <a:t>26. Compete ao responsável pela operação do sistema de abastecimento de água para </a:t>
            </a:r>
            <a:r>
              <a:rPr lang="pt-BR" b="1" dirty="0" smtClean="0">
                <a:solidFill>
                  <a:schemeClr val="tx2"/>
                </a:solidFill>
              </a:rPr>
              <a:t>consumo humano </a:t>
            </a:r>
            <a:r>
              <a:rPr lang="pt-BR" b="1" dirty="0">
                <a:solidFill>
                  <a:schemeClr val="tx2"/>
                </a:solidFill>
              </a:rPr>
              <a:t>notificar à autoridade de saúde pública e informar à respectiva entidade reguladora e à população</a:t>
            </a:r>
            <a:r>
              <a:rPr lang="pt-BR" b="1" dirty="0" smtClean="0">
                <a:solidFill>
                  <a:schemeClr val="tx2"/>
                </a:solidFill>
              </a:rPr>
              <a:t>, identificando </a:t>
            </a:r>
            <a:r>
              <a:rPr lang="pt-BR" b="1" dirty="0">
                <a:solidFill>
                  <a:schemeClr val="tx2"/>
                </a:solidFill>
              </a:rPr>
              <a:t>períodos e locais, sempre que houver</a:t>
            </a:r>
            <a:r>
              <a:rPr lang="pt-BR" b="1" dirty="0" smtClean="0">
                <a:solidFill>
                  <a:schemeClr val="tx2"/>
                </a:solidFill>
              </a:rPr>
              <a:t>:</a:t>
            </a:r>
          </a:p>
          <a:p>
            <a:pPr marL="400050" indent="-400050" algn="just">
              <a:lnSpc>
                <a:spcPct val="150000"/>
              </a:lnSpc>
              <a:buAutoNum type="romanUcPeriod"/>
            </a:pPr>
            <a:r>
              <a:rPr lang="pt-BR" dirty="0" smtClean="0"/>
              <a:t>Situações </a:t>
            </a:r>
            <a:r>
              <a:rPr lang="pt-BR" dirty="0"/>
              <a:t>de </a:t>
            </a:r>
            <a:r>
              <a:rPr lang="pt-BR" b="1" dirty="0">
                <a:solidFill>
                  <a:srgbClr val="FF0000"/>
                </a:solidFill>
              </a:rPr>
              <a:t>emergência</a:t>
            </a:r>
            <a:r>
              <a:rPr lang="pt-BR" dirty="0"/>
              <a:t> com potencial para atingir a segurança de pessoas e bens</a:t>
            </a:r>
            <a:r>
              <a:rPr lang="pt-BR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II</a:t>
            </a:r>
            <a:r>
              <a:rPr lang="pt-BR" dirty="0"/>
              <a:t>. Interrupção, pressão negativa ou </a:t>
            </a:r>
            <a:r>
              <a:rPr lang="pt-BR" b="1" dirty="0">
                <a:solidFill>
                  <a:srgbClr val="FF0000"/>
                </a:solidFill>
              </a:rPr>
              <a:t>intermitência</a:t>
            </a:r>
            <a:r>
              <a:rPr lang="pt-BR" dirty="0"/>
              <a:t> no sistema de abastecimento</a:t>
            </a:r>
            <a:r>
              <a:rPr lang="pt-BR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...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V</a:t>
            </a:r>
            <a:r>
              <a:rPr lang="pt-BR" dirty="0"/>
              <a:t>. Situações que possam oferecer </a:t>
            </a:r>
            <a:r>
              <a:rPr lang="pt-BR" b="1" dirty="0">
                <a:solidFill>
                  <a:srgbClr val="FF0000"/>
                </a:solidFill>
              </a:rPr>
              <a:t>risco à saúde</a:t>
            </a:r>
            <a:r>
              <a:rPr lang="pt-BR" dirty="0" smtClean="0"/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504" y="4581128"/>
            <a:ext cx="8856984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chemeClr val="tx2"/>
                </a:solidFill>
              </a:rPr>
              <a:t>Artigo 44</a:t>
            </a:r>
            <a:r>
              <a:rPr lang="pt-BR" dirty="0"/>
              <a:t>. Sempre que forem identificadas </a:t>
            </a:r>
            <a:r>
              <a:rPr lang="pt-BR" b="1" dirty="0">
                <a:solidFill>
                  <a:schemeClr val="tx2"/>
                </a:solidFill>
              </a:rPr>
              <a:t>situações de risco à saúde</a:t>
            </a:r>
            <a:r>
              <a:rPr lang="pt-BR" dirty="0"/>
              <a:t>, o responsável pelo sistema ou solução alternativa coletiva de abastecimento de água e as autoridades de saúde pública devem, </a:t>
            </a:r>
            <a:r>
              <a:rPr lang="pt-BR" b="1" dirty="0">
                <a:solidFill>
                  <a:schemeClr val="tx2"/>
                </a:solidFill>
              </a:rPr>
              <a:t>em conjunto</a:t>
            </a:r>
            <a:r>
              <a:rPr lang="pt-BR" dirty="0"/>
              <a:t>, elaborar um </a:t>
            </a:r>
            <a:r>
              <a:rPr lang="pt-BR" b="1" dirty="0">
                <a:solidFill>
                  <a:schemeClr val="tx2"/>
                </a:solidFill>
              </a:rPr>
              <a:t>plano de ação </a:t>
            </a:r>
            <a:r>
              <a:rPr lang="pt-BR" dirty="0"/>
              <a:t>e tomar medidas cabíveis, incluindo a eficaz comunicação à população, sem prejuízo das providências imediatas para a correção da anormalidade.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51720" y="44624"/>
            <a:ext cx="475255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Contextualização Legal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1619672" y="692696"/>
            <a:ext cx="5856287" cy="46196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3399"/>
                </a:solidFill>
                <a:latin typeface="+mn-lt"/>
                <a:cs typeface="Calibri" pitchFamily="34" charset="0"/>
              </a:rPr>
              <a:t>Portaria GM/MS nº 2.914/2011</a:t>
            </a:r>
          </a:p>
        </p:txBody>
      </p:sp>
    </p:spTree>
    <p:extLst>
      <p:ext uri="{BB962C8B-B14F-4D97-AF65-F5344CB8AC3E}">
        <p14:creationId xmlns:p14="http://schemas.microsoft.com/office/powerpoint/2010/main" xmlns="" val="26535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220486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/>
              <a:t>quantidade de água necessária para a manutenção da vida e da saúde em uma emergência varia conforme o clima, o estado geral de saúde da população afetada e seu gasto diário de energia. </a:t>
            </a:r>
            <a:r>
              <a:rPr lang="pt-BR" dirty="0" smtClean="0"/>
              <a:t>O </a:t>
            </a:r>
            <a:r>
              <a:rPr lang="pt-BR" dirty="0"/>
              <a:t>consumo de água </a:t>
            </a:r>
            <a:r>
              <a:rPr lang="pt-BR" dirty="0" smtClean="0"/>
              <a:t>na </a:t>
            </a:r>
            <a:r>
              <a:rPr lang="pt-BR" dirty="0"/>
              <a:t>área rural e na área urbana é diferente e também varia de acordo com os costumes e </a:t>
            </a:r>
            <a:r>
              <a:rPr lang="pt-BR" dirty="0" smtClean="0"/>
              <a:t>a cultura</a:t>
            </a:r>
            <a:r>
              <a:rPr lang="pt-BR" dirty="0"/>
              <a:t>. 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395536" y="44624"/>
            <a:ext cx="8352928" cy="12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rgbClr val="C00000"/>
                </a:solidFill>
              </a:rPr>
              <a:t>Necessidade </a:t>
            </a:r>
            <a:r>
              <a:rPr lang="pt-BR" sz="3200" b="1" dirty="0">
                <a:solidFill>
                  <a:srgbClr val="C00000"/>
                </a:solidFill>
              </a:rPr>
              <a:t>diária de água para uma pessoa em situações de </a:t>
            </a:r>
            <a:r>
              <a:rPr lang="pt-BR" sz="3200" b="1" dirty="0" smtClean="0">
                <a:solidFill>
                  <a:srgbClr val="C00000"/>
                </a:solidFill>
              </a:rPr>
              <a:t>emergências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5045" y="6372036"/>
            <a:ext cx="197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 smtClean="0"/>
              <a:t>Fonte: </a:t>
            </a:r>
            <a:r>
              <a:rPr lang="pt-BR" dirty="0"/>
              <a:t>OMS, 2013. 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7504" y="1347733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OMS </a:t>
            </a:r>
            <a:r>
              <a:rPr lang="pt-BR" sz="2000" dirty="0" smtClean="0">
                <a:sym typeface="Wingdings" pitchFamily="2" charset="2"/>
              </a:rPr>
              <a:t></a:t>
            </a:r>
            <a:r>
              <a:rPr lang="pt-BR" sz="2000" dirty="0" smtClean="0"/>
              <a:t> </a:t>
            </a:r>
            <a:r>
              <a:rPr lang="pt-BR" sz="2000" dirty="0"/>
              <a:t>considera necessário pelo </a:t>
            </a:r>
            <a:r>
              <a:rPr lang="pt-BR" sz="2000" b="1" dirty="0"/>
              <a:t>menos 20L </a:t>
            </a:r>
            <a:r>
              <a:rPr lang="pt-BR" sz="2000" dirty="0"/>
              <a:t>de água per capita ao dia, como garantia de segurança para as necessidades essenciais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602522055"/>
              </p:ext>
            </p:extLst>
          </p:nvPr>
        </p:nvGraphicFramePr>
        <p:xfrm>
          <a:off x="4211960" y="3356992"/>
          <a:ext cx="4896544" cy="3408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4197649"/>
              </p:ext>
            </p:extLst>
          </p:nvPr>
        </p:nvGraphicFramePr>
        <p:xfrm>
          <a:off x="2195042" y="3761898"/>
          <a:ext cx="1800894" cy="2547422"/>
        </p:xfrm>
        <a:graphic>
          <a:graphicData uri="http://schemas.openxmlformats.org/presentationml/2006/ole">
            <p:oleObj spid="_x0000_s15365" name="Acrobat Document" r:id="rId8" imgW="7563600" imgH="1068588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220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1516995"/>
              </p:ext>
            </p:extLst>
          </p:nvPr>
        </p:nvGraphicFramePr>
        <p:xfrm>
          <a:off x="971600" y="2276872"/>
          <a:ext cx="7272808" cy="288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5342"/>
                <a:gridCol w="1582635"/>
                <a:gridCol w="2424831"/>
              </a:tblGrid>
              <a:tr h="574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Tipo de necessidade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Quantidade (litros por dia)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Observações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4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Sobrevivência </a:t>
                      </a:r>
                      <a:endParaRPr lang="pt-BR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 smtClean="0">
                          <a:effectLst/>
                        </a:rPr>
                        <a:t>(</a:t>
                      </a:r>
                      <a:r>
                        <a:rPr lang="pt-BR" sz="1600" dirty="0">
                          <a:effectLst/>
                        </a:rPr>
                        <a:t>beber e alimentação)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2.5 a 3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Dependendo do clima e da fisiologia individual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4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Higiene diária básica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>
                          <a:effectLst/>
                        </a:rPr>
                        <a:t>2 a 6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Dependendo dos hábitos e cultura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0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Cocção de alimentos básicos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>
                          <a:effectLst/>
                        </a:rPr>
                        <a:t>3 a 6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Dependendo dos tipos de alimentos, hábitos e cultura 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Total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7.5 a 15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600" dirty="0">
                          <a:effectLst/>
                        </a:rPr>
                        <a:t>Litros por dia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971600" y="176352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Necessidades </a:t>
            </a:r>
            <a:r>
              <a:rPr lang="pt-BR" b="1" dirty="0"/>
              <a:t>de água para a sobrevivência humana por pessoa.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971600" y="535405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Fonte: Adaptado de </a:t>
            </a:r>
            <a:r>
              <a:rPr lang="pt-BR" sz="1400" dirty="0" err="1"/>
              <a:t>Sphere</a:t>
            </a:r>
            <a:r>
              <a:rPr lang="pt-BR" sz="1400" dirty="0"/>
              <a:t>, 2004 e WHO, 2011. </a:t>
            </a:r>
            <a:r>
              <a:rPr lang="en-US" sz="1400" i="1" dirty="0"/>
              <a:t>Guidelines for drinking-water quality, 4th edition</a:t>
            </a:r>
            <a:r>
              <a:rPr lang="en-US" sz="1400" dirty="0"/>
              <a:t>. World Health Organization, Geneva. </a:t>
            </a:r>
            <a:endParaRPr lang="en-US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-27384"/>
            <a:ext cx="9144000" cy="12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C00000"/>
                </a:solidFill>
              </a:rPr>
              <a:t>Necessidade </a:t>
            </a:r>
            <a:r>
              <a:rPr lang="pt-BR" sz="2800" b="1" dirty="0">
                <a:solidFill>
                  <a:srgbClr val="C00000"/>
                </a:solidFill>
              </a:rPr>
              <a:t>diária de água para uma pessoa em situações de </a:t>
            </a:r>
            <a:r>
              <a:rPr lang="pt-BR" sz="2800" b="1" dirty="0" smtClean="0">
                <a:solidFill>
                  <a:srgbClr val="C00000"/>
                </a:solidFill>
              </a:rPr>
              <a:t>emergências</a:t>
            </a:r>
          </a:p>
        </p:txBody>
      </p:sp>
    </p:spTree>
    <p:extLst>
      <p:ext uri="{BB962C8B-B14F-4D97-AF65-F5344CB8AC3E}">
        <p14:creationId xmlns:p14="http://schemas.microsoft.com/office/powerpoint/2010/main" xmlns="" val="5827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520" y="125946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Quantidades </a:t>
            </a:r>
            <a:r>
              <a:rPr lang="pt-BR" b="1" dirty="0"/>
              <a:t>mínimas de água para uso não doméstico em situações de emergência.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8740674"/>
              </p:ext>
            </p:extLst>
          </p:nvPr>
        </p:nvGraphicFramePr>
        <p:xfrm>
          <a:off x="971600" y="1628800"/>
          <a:ext cx="7416824" cy="442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8097"/>
                <a:gridCol w="4878727"/>
              </a:tblGrid>
              <a:tr h="235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Diretriz de Uso 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Quantidade requerida por dia em Litros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Centros de saúde e hospitais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5L/pacientes externos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40-60L/ pacientes internados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Quantidade adicional pode ser necessária para serviços de lavanderia e banheiros.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Maternidade 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100L / intervenção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Pacientes em isolamento (SARS)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100L / Isolamento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Pacientes  em isolamento (febre hemorrágica viral)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300 – 400L / isolamento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Escolas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3L/ criança/dia para beber e lavar as mãos (uso do banheiro não incluído)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Sanitários Públicos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1-2L/usuário/dia para lavagem das mãos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2-8L / litros/ cabine/dia para limpeza do sanitário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5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Sanitários em Geral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20 – 40L /usuário/dia para descarga de sanitário conectados a rede de esgoto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3-5L/ por usuário/sanitários sem descarga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>
                          <a:effectLst/>
                        </a:rPr>
                        <a:t>Jardins 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8495" algn="l"/>
                        </a:tabLst>
                      </a:pPr>
                      <a:r>
                        <a:rPr lang="pt-BR" sz="1400" dirty="0">
                          <a:effectLst/>
                        </a:rPr>
                        <a:t>3-6L por m²/dia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547664" y="6300028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Adaptado de </a:t>
            </a:r>
            <a:r>
              <a:rPr lang="pt-BR" dirty="0" err="1"/>
              <a:t>Sphere</a:t>
            </a:r>
            <a:r>
              <a:rPr lang="pt-BR" dirty="0"/>
              <a:t>, 2004 e WHO, 2013.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-27384"/>
            <a:ext cx="9144000" cy="12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C00000"/>
                </a:solidFill>
              </a:rPr>
              <a:t>Necessidade </a:t>
            </a:r>
            <a:r>
              <a:rPr lang="pt-BR" sz="2800" b="1" dirty="0">
                <a:solidFill>
                  <a:srgbClr val="C00000"/>
                </a:solidFill>
              </a:rPr>
              <a:t>diária de água para uma pessoa em situações de </a:t>
            </a:r>
            <a:r>
              <a:rPr lang="pt-BR" sz="2800" b="1" dirty="0" smtClean="0">
                <a:solidFill>
                  <a:srgbClr val="C00000"/>
                </a:solidFill>
              </a:rPr>
              <a:t>emergências</a:t>
            </a:r>
          </a:p>
        </p:txBody>
      </p:sp>
    </p:spTree>
    <p:extLst>
      <p:ext uri="{BB962C8B-B14F-4D97-AF65-F5344CB8AC3E}">
        <p14:creationId xmlns:p14="http://schemas.microsoft.com/office/powerpoint/2010/main" xmlns="" val="1400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496" y="44624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chemeClr val="tx2"/>
                </a:solidFill>
              </a:rPr>
              <a:t>Como o setor saúde está se organizando para realizar </a:t>
            </a:r>
            <a:r>
              <a:rPr lang="pt-BR" sz="3200" b="1" dirty="0">
                <a:solidFill>
                  <a:schemeClr val="tx2"/>
                </a:solidFill>
              </a:rPr>
              <a:t>a vigilância da qualidade da água para consumo humano em contextos de </a:t>
            </a:r>
            <a:r>
              <a:rPr lang="pt-BR" sz="3200" b="1" dirty="0" smtClean="0">
                <a:solidFill>
                  <a:schemeClr val="tx2"/>
                </a:solidFill>
              </a:rPr>
              <a:t> emergências como a escassez hídrica ?</a:t>
            </a:r>
            <a:endParaRPr lang="pt-BR" sz="3200" b="1" dirty="0">
              <a:solidFill>
                <a:schemeClr val="tx2"/>
              </a:solidFill>
            </a:endParaRPr>
          </a:p>
        </p:txBody>
      </p:sp>
      <p:sp>
        <p:nvSpPr>
          <p:cNvPr id="3" name="AutoShape 2" descr="data:image/jpeg;base64,/9j/4AAQSkZJRgABAQAAAQABAAD/2wCEAAkGBxQTEhQUExQVFRIXFBcVFRgXFhUXFRYUFhgYFhQVFxQYHCgkGBolGxUYJTEiJSkrLi4uFx8zODMsNygtLisBCgoKDg0OGxAQGzAmICQvNC0sLC0tLCwsLCwsLCwsLC8sLCwsLCwsLCwsLCwsLCwsLCwsLCwsLCwsLCwsLCwsLP/AABEIAOEA4QMBEQACEQEDEQH/xAAcAAEAAgMBAQEAAAAAAAAAAAAABAUDBgcBAgj/xABIEAACAQIDBQUDCAULAwUAAAABAgADEQQSIQUGMUFREyJhcYEykaEHQlKSscHR8BQjcsLSFRYkM1RjgqOy4fElYoM0Q1Nzov/EABsBAQACAwEBAAAAAAAAAAAAAAAEBQECAwYH/8QAMBEBAAIBAgUCBQMEAwEAAAAAAAECAwQRBRIhMUETIjJRYXGBFBWRBiOx8KHB4TT/2gAMAwEAAhEDEQA/AO4wEBAQEBAQEBAQEBAQEBAQEBAQEBAQEBAQEBAQEBAQEBAQEBAQEBAQEBAQEBAQEBAQEBAQEBAQEBAQEBAQEBAQEBAQEBAQEBAQEBAQEBAQEBAQEBAQEBAQEBAQEBAQEBAQEBAQEBAQEBAQEBAQEBAQEBAQEBAQEBAQEBAQEBAQEBAQEBAQEBAQEBAQEBAQEBAQEBAQEBAQEBAQEBAQEBAQEBAQEBAQEBAQEBAQEBAQEBAQEBAQEBAQEBAQEBAQEBArNsbap4YKamazEgWF+H/M0vkindJ02kyaiZjH4V389cN/efVH4zn+ool/tGp+UfylbN3moVnCIWDEG2YWvbkD1/Cb1y0t2lwz8PzYK8146LkGdEJ7AQEBAQEBAQEBAQEBAQEBAQEBAQEBAQEBA0j5TqmWkpHEK5HndLSJq/hX/AY3zS5T/K1TqPdK/eXsfTo9XbdZSGVgGBuptwI4GbVtO8OWXDitSYtHR+iKN8ovxsL+fOXEdnzWY6skywQEBAQEBAQEBAQEBAQPCZiZiI3kYqWIVr5WBt0IM0rlpbtMfyzNZjvDNOjBAQECPi8YlMXdgo8efkJwzajHhje87N8eK+Sdqxu8wmLSoLowYeB4efSZxZseWN6TuXxXpO1o2SZ2aK7FbWVGKkNcdLdL9ZX5uI48V5pMT0SMemveN4YTt+n9F/cPxnL92xfKXX9Dk+jTvlK2gr0AVvqCtuYNwdfQTbJqK5aRavnoueB4bUy2ifHVyomR3q92TCpmqU1+k6L72A++bU+KHDU22xWn6T/h+l1EuXzV9QEBAQEBAQEBAQEBAQEDV998eaaIoNg17+NrafGUvGL35IpHbytOF4qXvM28Ofttxqbh0azA3B/HqJU4KWxzFonaYW+bkvWazHR2LC1cyKxFrqDbpcXtPXVneIl5W3SZhmmzBA8aYkcz3y2mVxFRW5WA/ZtcWnl9fjvfUW5vHb7PR8PmlMETCNuFtJ2xqqtypV8/TKBcH62X3+Mk8Ox2plhw4jet8XV1US/hRtD3x2k1PEZQB7Cn4n8J5biFZ9ey+4fSLYd5+qi/lp+g+Micv1T/AE6qLefaBenqPnL9jfhJ+kieWYmeiXopiuTaIasTJi1mU7YCZsXhl64iiP8AMWb443tCJr7cunvP0l+kRLd89ewEBAQEBAQEBAh7Q2ilIXc+QHE+QkXUavHgje8u2LBfLO1IQsFvHRqMFuVY6DMLXPQEGR8PE8OSdu33d8vD82OvNMdFwJZIT2AgVe39lU8RSKVTYcQwIBQ/SBM4Z8VMldruuHLfHbejm27e7+GOMqJXxCOtJl7NdFWsTrxJ1AIsVHHyldgx4pvMTKfnyZYpE7OuCW6rezIQPDMSNK+UHD4WomVzbEhbUyt81z7Ie3zb9fSV2tvgidrfEnaSubbePhWG7OwqOCSyLeoQO0qH2mI/0rfkPjxlfi4pTH2p/wAuWTmyd5XTY23KdY4xEztNWnpOe7+1P6V/41+1pD1fXNP4XfD+mD8tbzyPsmbqrbjdxf8A7B8Ff8ZO0se2fulaLrl/CkYyStl1uPTzbQwo/vgfqgt+7OuD44V3FZ20t/t/2/Q4lq8E9hkvArtpbYpUTZzdvojU/wC0h6nXYsHxT+EjBpMmb4YY9nbcpVmyqSG5BhYnymmm4hiz22r0n6ts+iy4Y3t2+i1k9FICAgeGYkc931xRXEMG4ZVy+VvxvPL8Tpe2onft4eh4ZNIw7+WnYvaPjOGPFt1S8mWHZ9jOzUKRf2zTQtfjmKi956zFvyRu8tk25p2TZ0aEDnvyi7Ye/wCjr3RmW5693MbjoLiVutr6tq4vn1lP0cxjrbNPjpDnlWsWax06+krsOn5rcixzZ9o5nVvk92y9emyVCCaQQKdblSGAzHme7x8Zc6XJzU5Z7x0VGqxxW+8dp6tvkpGIEbaFYrTdhxVGI8wCRpNbTERvPYiJmXFsdinqVzVYksaqqehAYL6a3lHkxxenrT5ldRflt6MeIdDfbhv7I98oeWfm4xhhjfbZ+iPfMxSfmz6UNT3qr5q+vEU6fxUN+9LHNHvTtJtGKFPeckjdWbaPcT9tvgo/GT9N8E/dM0Px/hTkzutN1tujjOxxdKqBmyZ2sTa/6t148vanXBtF4VnF950l36JpNcA9QDLR4d9wPDA4/tXabfpNYPe4qONfAkD0sBPJ6vFaclt/m9TpL0rirEfIwmOY1aeT2s65bdbi05YMdovWY+bbUZKzS0T22dgE9i8o9gICAgU+8WxKOJT9ddcuodSAyjnqQRbzuJG1GHFeu9/Hl2w5clJ2p58NK3L3WoVqtWoxapTpVctINYZrAHO4A1GosOGhvwkLR4cd5m/8Jmsy5KRFZ6TMdXTBLVWhaJmI7jCuMQ6B1JHHvCco1GOZ2i0fy3nHeO8S5dv/AIjNiC62KW4ixF8oW5+qNfGV2DNTLqrzE/SPt5Tr47000dO89WmV69nuD80H3gRhjbPP3dM074I+zdtwNpmj3n0ptp1JF9Gt5389ZzyarHp9VMxPSY6/SWaafJn00Rt1jt9YdNw2NR1DqwKngZcY8lb1i9e0qu9Jpaaz3hg2rjglJ2UqWA0HHUmw0B8Zz1OWceKbwi6rN6OG1/lDVsVt6s6MhyAMLEqpBselyZ5/JxLLkryzEdfp/wCqCnHNRS0TtHT6f+tTxGx0VbqXJBUgXB1zDkBrFdZe8Ri2jaE/Qcaz5dVWtoj3T1WlSrrIEV6PYRO75erpN4qTKp3jb+kPb6NMe6mkl5vjStLG2JW3nJIVW2W7qftOfggk/T/B+U3Q/FMqhjOqy3Wu7CXrgWuMrX8tAT8fjOWovyU5t0TWRzUmsw/QWG2lS7NWLqAQOLDjYXHnLSNVi5IvNojd4acGSLbbSk0cSraqwbyIP2Ttjy0yRvWd2l62p8UbMs6fZq0n5Qd26b0qmJXuV0UEkGwdVtcMLakLexGugEgazBWazk8pukzXi0U8M25GwcKqLXps1VyOLkXpt85QoAAPjqfHWNJhxbc1erGqy5d+WzcRJ6GQEBAhbR2pToqS5tbpqYFHvltACgljdajgAjgdLj4/ZKni3N6cVjtM9f8AKx4ZWPVmZaHu7tZ8JV7cqxwwfsqrD2RnXN6G4U/DmJw0NrUjnjsk62tckzTy6FhN98E/CsB+0GH3SxjW4fMq6dHmjwrN49tCoQtNwadr3U6MfOUfE9VOS/JWfb9Frw/SbV57x1avXxduBldSsrWYrEbPlER07epVNNQTTso1Lt3jyN+vDTWei4Tw2dRE8sbzuqNXnyRfkp/u6Wu3cKD/AFi3/Zb+GemjhGqjrFP8K6cGTsqNuYrD5C1B2Nao4z61NEGY8W8bWA6mSOHcD5c8XzU6RvPXrvMouuz5sWPl3236fiFKmNqDhUqDydh9hnqI0mGI2isfxCknLee8p2ydo1c5zVHYBDozsQdVA0J8Z5r+qsVKaH2xEbzCLrLWthmN1su1WJACi5IA15nQT5hyqemCb3iseZ2/lbGrl4WvzNufhfhOHqTE+19M4X/T2n01YtaN7fOfCFWxAvrb7J1pNp7rnNpa7bx3fTnSdqK2Y2U21j+uf/D/AKVnfLPulNwR/bhDM0dVPtg6p/i/dlhgj+3H3TtD3sq7zqsN1/ubhS9WoQbFKZYdDc2sfS/uExbFF8dt/lureIZ5pybeZbqrBRYTzMxv1aRSfLzDbVai4ZTwOo6jmDJelvbDeLVc9RhpkpNZhu1Xe/BoO9WW/MC5I8NBPU/rcUeXmo0mWZ7NN3u3l/TO7hgz0aSF6jAaBiwQX9GOn/ceQMharLOevsidoTdLhjDb37bym/J5irYh6Q4GkWPS4YW/1GceFWnnmPDrxWsckT5bnT2zSLlA2oNr8r+cvlIsYCBixLkKxUZiFJA6kDQQOS7xbYes3PLfTxJ6xLMPl9oF8G9E69my1EN+BBCsB19on0JkLX15sUpeity5YWm5+8aUEcFSUaoGYjTIxUCxuLHh1HCVuk1PoVmtqzMb94WGq03r2i1bRE/KW0vjsBUXMy0WHRqQJ9xXWT/1ulmu8z0+qB+j1UW25Z3+7StsgXJoqoS5y00Fsq8gFH3So1MYct+bFO+/4W2lvkxY+XJCgDPUbKisW6WPx6es1x4LTO0Q3yZ4iN5lj263ZBaBYZgDUfXTO4AAHgFUa9SZ9L/prQehg55jrMoNclb2m+6gLDqPeJ6rd0m0fNhxWIIAyt4Gx9fstOXNHNsoeKzFpqjfpT/SPvm26o2WW72IY1SCSRlP5+yeR/q3/wCSPu4aqv8AZs2ai+V1boQZ8zV+hzVwaimS3asxKXWx05xhl9epqK2rzV6whisXYAc/zedYx7OeTL03W7VJmsdVXa2/Vrtetc3PGw+AtJGWPdKZhn2QxdpNNnTdT7WfvDwB+NpYYY9kJ+inur806bJky2bcepZq3iqA+pb8JJwUi0TE/ZR8ZvtFJj5rjFu6cQSvIj86Slz6G2KZ6dPmxg1tckd+r5wlNnYXGUce9cX8prXFWsxzztDN8trRPJG8uj4LE7PUXVKCHif1Shrnjrlux8dZcU1mk26WiFRfSavfrWVXvDvXRajUpUlJTLZmAsqgkfNA05DW3GR9TroyY5riidvnttDvg0c0vF8to+3lrO7m0DSGJqgauBTU31A4tYfV8r85vwykREz+GOJXm1oj8vrZ+MYMTxub+hlrCtdM3cxbVaIZgeJAJ+cBpf33HpMtVpAQOYb87MFOsSLKtQdoONg1++NB11/xQNbpP3SquhJUj/3ehUH+r6H3zjmpN8dqw7Yb8mSLT4SN3du18GKop0VqdoVNyQVAUHkDrfN8JV4stsXs6flY5cNcnv69FjsylWrh2NOlR7xIKr7TMSzC2bgL6edr6WnS2gjU+6+34aV1k4PbXr9/DLU2ZUXWpVXXhanc+nekPUaPT6fbntP26JWHV5s+8VrH53fGAxC067M+YqUCZj3m7uUAtzOgmdHrqVyzNo6T2/8AWdXo73xRFe8d33tXdihin7XVrqBdXsDa89no+LZMeHlx26fyppm+P2zGyA24tAcn+uZK/e9R84/g9WxV3KoBACG9q/tm/AD7pzrxXPzc8T9OyNmrGT4kQ7m0OjfXM6/u2o+cfxDj+nokYHdelTYsoa9vpEyu4hqL6unJl7fw1vpqWrNZ8pZ2Qvj75Rft+H/ZRI4bhie3/KPjNlKEPG/KRtVhw4abx3+694ThtS8Upvy/Lwy4DArkUrxIF7dba39Z0w6XFkpE/wDaRqMuSt5iWc4PznWNDi3R/Wuh1tjpc6H3zpbSY7TvLrTVXrG0MX8jJ4++Y/RYm36vIjYjd2kx1DfWInWuCkRs64tdlx78s92L+a1Ho312mfRp4dv3PUfT/hcbD2JSpZsoOtr3JPC/4zpSladkLU6nJnmIskbRVShUC9/ulPxDiGO9PSx9f8J+g0N4v6lukIdBSxChwGP0lvc+YYSJiphz290zEyl5b5cNd6xExD6xmErU1z2p1dbFSugBFs9r96xtobjXhpLD9s9L3V6/dXTxGcvS3T7Me0N5K9TCnCGgiIQgUppbIysOLG/s29ZjLmvNfTtEdfkY8NObniZ6fNAwZyU7Mye0TxY8QotdVI+Z16yZpMU0pO6LqskWvGyx2Lhu1qJSVrl2sSL6Di5FwOhPpJqLLr9CiqKFUWVQAB0A0AmGGSAgah8o1G9Kk/Ryv1lv+5EDn2Gw6re5v+HSNh5UKgiy6c7Ej10/Os45NNjyfFDvj1GTH8MrrYm3aaIaZD9y7FgMwyluLW4asBr4TOOtMNNvDF72zX38o+0trh69MKf1bUiR4690j3EespeIUnJeZjxEfwttDeMdIie8z1j6qzF4vpxMrsGLmmKwsM+bliZWextorRqvTzhqbaq2oF7cweHQ+Ql1it+jyTS8+2fKoyxOqp6lY90dGbGbw62DaXPs/eZBz6jUZJnktOyVgwYaR746/dn2PtA1Qc5soIy3Iva1ucutB6tcf9zuq9bOOcn9vstBRU/O+Ik7nQ9nzUVVBN+U458s1xzaI3mG+PHz2iqvxePCrmAFtdeQsDqdfCeYrxLUTaY3jt2XX7bgiOqtXGZ0DEEX1sZEzYslbzF+6zwWxzT2dkJ8SVJZL92xJHIXtr4ayTp65Otq+HDUWxztW3la1NqCwawAI53v+dJ2jiGo9T6fJHjh+D0+s/lLpuHFxznoYneN1JPSdn0Um2zG7BWIHT1M0yVtNJivd0peK2iZ7IX6Yl7BrN48L+JnmuXWYbTO8r+L6bLWOz7rY8pSN8uYmwsdLecm31frYoxY5nmnuh103p5JyXjpHZDOIAuA+cWGtiNeYAI6/AiQtZo4w3iPGyZpdX61JlDqYohqZU6mqotzI/5yzbBin4ohrnyRPtmVttDbytRYKGOa9PPbuBiNRm4XtcgeE9HzVyVmu7z/ALscxMqamq+fiT1nPHpMdOsR1+be+qyX6TPRI7NStuEkxGzhu2f5PaF8TfjkpMfUkL9hMyw6VMBAQPirSVhZgGHQgEe4wI42bRGopUwfBF/CBoGzsTQo43FGrRBcV70rAsy5mIcheGgUHhfpA3Xa70SlSk9u+hVrC5sQR981vTmrMNq2msxaHKKmwcUBSXKrLSZipDjgzZyNbfOv75Ex4claTW0eNkrJlpN4tWfO6JW2ViA2tJra8Mp08gZBwaXJTJEzXymZtTS+Odp8IrJY6ixH54S4virf4oVePJanwzs+WE2isRG0Q0m0zO8vgk9T7zNmErC3ytqeB++YFeKzfSPvMDOuMfIadyVJvryPP0MiZdFiyWi220wlYtXkx1mO8MuGr2RvBh8Qf4ZB4njjnrb/AHom8OyTy2hgq1L/ABnbh+KPTnfy467LPqRt46vHrsQBc2H28zJWDSY8W+3dGzaq+Xbfsx9s30j75JR09yeyU3N7cecCHmPU+8wPq0Gz6Nza5JtOcYscW5ojq6WzXmu0z0WGF2ZWZCVQ2J0JIW/iMxFxIGt098t6zWOkJ2jzUx1tzT1lJwuw8UjpUXs1ZVcAs/Aurpm0B4Z7+k3w6a9aRWO++7TLnpe82nt2bruhVoYTDLRcqWzFnIylbk2FrkHRQBw5STgw+nTae6NnyepfdC+UDaFB1ZRTBrAUxTqEEAo4zNlI9oBSOo73UTu4tx2dgKTUaWalTv2acVVrd0aXI1gTqGGRPYRV/ZUD7IGWAgIHxVW4IBsSCL9PGBpVaqtK1KjWxGJxI9paRGXj8/kg5ceWsCrxmxMWtQYl2agzHvtTIcqp0JsDqbfnlMiLvHgOyqCzmoGRXDm13zcWJGhuQYgVKuRwJHrMjPTxbj5x9Tf7YEStTLuCeZ7zdABe9uthb3SNnjJO0U6fOfp9HfDOKN5v+I+v1fOE2VVru4oUy2XUgEaA+zqxH5vOtK8vTdzvfmnfZKO6GN/s7fWp/wAU3aPcNu/iA7UjSIqZQ2Usl8rEgG+a3EH3TAjjcrHf2dvr0v44EzD4ZMMMlSgr1uLl7NlP0ANRp1HGZH020V5UKP1BNbUrbvDat5r2l8jHr/8ABR+oJmKxHYm0z3lGr4D9IIWhSAq8lWwDDnxsBYXPpDV5/MvHf2dvr0v44GXEbvYkLTpGke0bQLmS5Ki7D2uQED4G52N/s7fWp/xTI+MRuziqSl6tFkprqzEobDyDddPWYmN42hmJ2neWahs9HyMQAB/WAXtoM3DjYgWkXkyVvHJPTzHf87pU3x2pPPHXxP8A0+q+0KjHVmA5AGwA6aSYiIzG/HWB7TpkkAcSQB5nQTAusZu/WrVexo1WrU6IA71lp03tZkBvr6eItpMCxpM6Nk2g+KojgrK/6g8gCy3sfCBuO7+E7Kgidp2oFyH07wYlhwJ6wLKAgIHzUW4I4XFtOMCDsTZa4ekKakkAsbkAE5mJ1sNbXt6QJtVAwIPAgg+RgaDvZsoUKeGQMzhVdczatYEMBfoMxA8BMwNb7KZHmSBiqLY38JgbH8mmLUYjEUzbMyIR1JUtnHpnX3GRceeL5JrDvkwzSkWl0e8kuDX8Qn/UB44Zf/zVP8UDYIHL988PlxVSxJvZtbfOFyPKZFGKcyPckDYtw8IGxVyT3ELC3M3C6+FmMxI6VMDXscv9Ow3/AJ2/y1H70DYYGub+4oJgqt7EtkUA8yXXS3kCfQyPqMvp05nbT4+e+zRKbBqecc10666H1FiDO2O8XrFoaZK8luWULs50aPckCw2BQzYmiP7xT9XvfdMDpexdmLh6QpqzNYsSzWzMWJN2I4nXjMCViKIZSp4EEHgePgYEbYuzRh6K0gxYLfVrX1JJ4ecCdAQEBAQECr2/sYYlVUsVKm4IF+IsRb88IGu1Nx2+bWU+aEfYxmdxT7T2DUo1KVNmQmqSqkEgAi3tXGnEdYE3B7n1jUXtQopjU2YHMRwXTkTx8LzFusMx0a+m5GPDgquRlNw4qotj1BDXHulLXS56238ra+qwWrs6bu3hq9Ogi4lxUrC+Zhrpc5bmwubeEtsUXivv7qvJNZt7I6I9Yf8AUafjhanwqJ/FOjReQOcb86Yo/sL68eH55TO418HpG8SzMbPq3hDDaPk/U9vUNjbsuPL2l0+HwiRvswKTGD+n4fwo1z8aQ++BdGBy3bG7e0qr3q3rAE5ctRAgv9FWK2932Sn1GHUXnr1WuDPgpHTossBujW/RVUhUrB2spYW7MnNqVuL5ix0voZP0dLUxxF0LVXrfJNq9lfjNgPSq0aTvTz1WsMpJyi4AZrgaE8OtjJSOvKe4Z+dX91P8WjcWmyd06dCotQO7Mt7XyhdQQdAL8D1mBsMBAQEBAQEBAQECu2ytYhRQIBzd4kgWFjyIN9eUDR97cU7NSaqgWpSbvW4NYqynLxHPmeOhmRKp1a21S4FUYfDrcKgIao7cjUUEG3hw8+MwN5w1MqihmzsFALEAZiBq1hwuYGaB5aB7AqsftuhTqdlVNiQDqpK2NwLkXtw5wIO9NVTgaholCjZRdbFSCwBtl0iIFduZtevVanTCD9HpUhTZrW/WAAqb87KFW3/cT0EDdICB5aB7Aqd4NovRCdnT7R3qBALG2oOpI4agfHpAr33mqUv/AFGFqIOqkOv1jYfGBrm1NrUq+Mo1wGFOn2ebMveBR2c2AJ8IG0nfLC/Tb6jj7RAnbI23SxObsye7a9xb2r2+wwLKAgICAgICAgIEDbe0OwovVtfKL24cSBx9YFSMHjK4BeutFGAOWmrFrHUAscpHxgVW3t2Vp00AqOxesiEtl0zmxIsB8ZkWo3JwtgCHPiWH2WtMBR2DUoVqTUKj9lc9qHe4tbuhUAA66+UDZYCAgU21aeFplqtZaeZlyksMzEC3BfQajoOkDSK+C7V2fC0KopEcbEhvI8x4Xb7pkSN18HjGD9hWFNQ/eViPasNcpRraeXCYF7i6W0aaM/apUyi+VUBJ8gKYv/tA2bCuSilhZioJHQkXIgZYCAgUm3NpuGFCguaswuTpZFOmY/76efAhVU9yFyd6qe0PMAZAfI6nzuPSBl2LW/RmFCvTVSTanVVRZ/2mtx8ffbiQ2GhgKaVHqKoFR7Zz1twgSoCAgICAgICAgeEQAECv23gnqoqoQrLUR7nh3DfoedoFgIHsBAQECkXYebE1K1XLUUhezVlvlI52OnT/AG5hdAQNfxFLsMZTZA1q91qAC4uODH158rnrA2GAgICAgRlwFMVTVC/rCLE3PDTlw+aPdAkwIG2NlriECOzABg3dNibXHTxgTgIHsBAQEBAQEBAQEBAQEBAQEBAQEDy0D2AgICAgICAgICAgICAgICAgICAgICAgICAgICAgICAgICAgICAgICAgICAgICAgICAgICAgICAgICAgICAgICAgICAgICAgICAgICAgICAgICAgICAgICAgICAgICAgICAgICAgICAgICAgICAgICAgICAgICAgICAgICAgICAgIC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organizaçã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Resultado de imagem para organizaçã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6" name="Picture 8" descr="http://www.portogente.com.br/arquivos/id_26081_organizac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data:image/jpeg;base64,/9j/4AAQSkZJRgABAQAAAQABAAD/2wCEAAkGBxQQEBUPDxAPEBQPFBQQEBYUEA8VFBcVFRQXFxQVFBQYHSggGBolGxQUITEhJSksLi4uFx8zODMsQygtLisBCgoKDg0OGhAQGywmIB8uLCwvLCwsLC0sLCwvLCwsLCwsLCwsLCwsLCwsLywsLCwsLCwsLCwsLCwsNywsLCw3LP/AABEIALcBEwMBIgACEQEDEQH/xAAcAAEBAAIDAQEAAAAAAAAAAAAABQEEAwYHAgj/xABPEAABAwIDAgYKDwUHBQEAAAABAAIDBBEFEiExQQYTIlFhcRQVMjRSgZGUsdMjM0JTVGJyc3SSobPB0dJVY7K04QcWJIKDk6I1Q2WEwmT/xAAZAQEAAwEBAAAAAAAAAAAAAAAAAgMEAQX/xAAiEQEBAAICAgICAwAAAAAAAAAAAQIRAyExQRJRMnEEIkL/2gAMAwEAAhEDEQA/APcUREBERAREQEWFEpYJKhpmbWVUQc+RoY0UZa3I9zNC6Em3JvqTtQXEUntTL+0Kz6lD6hO1Mv7QrPqUPqEFZFJ7Uy/tCs+pQ+oTtTL+0Kz6lD6hBWRSe1Mv7QrPqUPqE7Uy/tCs+pQ+oQVkUoYbMNldOflxUh8uWNq5sDqHSQNfIQXXe1xAsDle5t7bu5Qb6IiAiIgIiICIsIMoiICIiAiIgIiICIiAiIgIsLKAiLQxOudEY2Rx8a6ZxY0F4YBlY55JNjub9qDfRS+y6n4JH50P0J2XU/BI/Oh+hBUUzg53uPnJ/v5FNxfFq6Mx8TQxylzrOZx5uRpc8blyx217rb0KhwZJ7GbcWOea4vex4+S4ugqoiICIiAiIgKZwb72b8ub756pqZwb72b8ub756CmiIgIiICItHF6wxR+xgOkkcIoWnYXu2F3xQAXHoaUHzX4o2NwiY100rhdsbLZreE8nRjOl3Npc6LhFJUy6yziAH3FO1riOgzSA5usMatnC8PbAzKCXvcc0sjrZ5H73uPoA0AsAAAAt1BL7Sj3+s85k9GxDg5GrKqrY7cTKHjxteCCqiIJJlqou6ZFVNG+I8TL0AMkJY49OdvUtzD69k7S5mYFrix7XNLXscNrXtOw2IPMQQRcEFbSj4zHxDhWs0LMrakbnw3sS7pZcuB5g4e6QWEWEQFlYRBlYREBZWEQERZQFLxPvil+ck+4kVRS8T74pfnJPuJEFRERBhTOD2kb4z/wBqedviMjnj7HjyKouv4lBPTR1E8M8YaBJU5H05cbhlyM4kGnJ5t6DsCKUKaq+FU/mjvXJ2NVfCqfzR3rkFVFK7FqvhVP5o71ydi1Xwqn80d65BVRSuxar4VT+aO9cnYtV8Kp/NHeuQVVL4N97N+XN989awdVceYOyYLiMS37EdbVxba3HfFVLC6PiImxF2ctzEuy5blzi46XNhclBtosIgyiwiDKl13fdNfZlnLebPlZa3TlMniuqa0MZpXSMa6LLxsLxNFc2BcLgsJ3BzXPbfdmvuQUFi64Iqm8XGFj2aFxa8AOFtoNiRu3Gy6ditTLO6znEN3NabD+qjll8U8MPlXd2vB2EHqK+l5g+jczUOc0/FJB8q3qLFqlnJbKXAeGA7xXOqrnL9xbeC+q9BUzhN3lU/R5vu3KGeEUsQBkDZOcWDTbfa2xbUeJx4i8RQva6BlnzOzD2VwsWxMHumA2LnbNA3W7rWTOVVlx3Hy7FF3I6h6F9rCypICLCIMosLKAiwsoMIiIMqXiffFL85J9xIqil4n3xS/OSfcSIKiLClYkOMqIqZ98j4ppjlfIx4dG+FrbOY4G1pXXHUgrKLwzqhFh9S9wcWiF4dYXyhzS0vI5he56AVzdoYeeo88rPWL5k4PQOBa7j3BwIINXVkEHaCDJqEG3hdUZoWSlhZxjcwB25T3N+YkWNt17LbUoYDHukqxzf42r/WnaKP32s89q/1oKqKTgRLXVEJc94gnyML3ve7K+GKWxc4kmxkcNu4KqUGUUHDMPbUQx1Ej6hr5445XhlVVMZmcwE5WB9mjoC2e0UfvtZ57V/rQT4MWacVfTZH8YIGXFhYRhz3cbfwSXtbz3vzEjsik/3eivmz1WYjLfsyqvYagXz7Lk+VfXaKP32s89q/1oKqKV2ij99rPPav9a1aigEE9MWSVJzzOY4PqaiRpb2PM6xa9xG1rT4kF9FhEGUWEQaWL1jIoyXnugWgDabjcuivxMsF8oPjN1e4RvvKQfctAHp/FdVqTa9gs3Jl22cOM05o8eje8MN2k6C+y/Nda/CHGDSUrpow10moZcXAJ1zEb7AbFKdTXJzDQrRqoOymvpjKHMa7Jm2lj8twHHm5Q16Sq8crtdljNdOv03C6eqeG1AEzS15yNbluWi93j3Y0OmzoXaODlUbXJLTfW1wQR6CF55NhD6d5sSXXLSNbi+luldrjqjHMGnugyLjNfd5Bm8alnP8ASHDl18b7ewYDwnaRxVS9rXN0a86NcN2Y7AfSuzseHC7SCDsIIIXjUcwkYRvtqtrDKuWmN4pXM3kXu09bdinjza8q8/4/uPXUWphlVx0LJbWztDiOY7/tW0tDIyiwiDKLCICIiDKl4n3xS/OSfcSKopeJ98Uvzkn3EiCopNR/1CD6NVfe0qrKTUf9Qg+jVX3tKgrLCysICIiCXhHt9Z9IZ/KU6qFS8I9vrPpDP5SnVRBN4M95U3zEP3bVSUzgx3lT9EMbfI0D8FTQEREBS8Y9upPpDv5WdVFLxf26k+kO/lZ0FRERAREQdH4VTETuHV/CFKgqmOF9t1W4Wt9nNtTyf4QtCDDxEwuFsz9Xf0WLPfyrfhr4Rq1UbH6NcAebYV17DMK4t8uW+j8jte65DHXdzm7ib/GKqVgDjlI6iPzUnDcS4qWWGU3PGXDjvGRgHjsAo/tKxsy4YWOEzXBxZq1rwDa2wZrXt0Jwv4OxxxsxGmblinA45ua/FyXtbX3O7xdK2Z60HZ4l9zyGbCa2A3IhMVQz6/Lt9W/jU8ct9I3H42ZRBoKobiqXH339a6fh4se6I8a7PRMBGmvUoLbXq3Aqoz0jR72XMPluPscrq6Z/Z7P7bF8l49B/BdzWzju8Y87kmsqIiKaAiIgIiIMqXiffFL85J9xIqil4l3zSj48rvEIXD0uCCmouJ1LYq2CSQlreIqWZsriMxkpiASBoSGu8hVtEE3t9B77/AMJPyXz2/p7240XOzkybtu7pCqKNiU7WVlO57g0cXO3U73vga0dZcQB1oObt7B77/wAJPyWHY9DsYZZCdgjgnefHZug6TYKoiCPgQeZKiSSGSETSskjEhizECCKM6Mc62sZ286rrKIIdBFVQRthbFSyNiGRrjUStLmjuSW8UbG1tLlbHHVfwek87m9QqiIItRiFUwsDqel9lfxbbVUu3K52vsOyzCubj6v4PSedzeoXFjtUxj4M72t4ubjH3cBlZxM/KPMNDr0KwDvQTOOq/g9J53N6hcRp6iWWF0zKeNkD3S8iaSRziYnxhtjG0AeyXvc7FYRAREQERQcdxctPERd17t3g33DpXLZJtLHG5XUSKo8ZM+Q7C426hoPsCm4pWZeSFsTThjbHRdXxers9pJAaXAOJ2AH+qx55abcMX0ZS5TnUQmEzTyXNlBY7mJij+znW/BA8u5EbnDntYeU7VzUkZD5s7beyN2G9vYYlCdxPLzHWqN7mvMcvJLTY39I6FWrq0xQSGEi5hkY64uHBw5QI3rh4SxWjM4BPFavttLOfxbeq6n4dijZbNaHEHaXC3iAXcbpLq+Whg8+gvs513DD3AjQqb2pbmzx8gnX4p6xu6wqNMzLyXAtO7eD1HeF2OV2TgdNkqwL+2Ncz8R6F6EvKcHk/xMVtvGMt9YL1ZaOG9Vi55/YWVhFcpFlYRAREQZUyu77p/kz/wsVNTK3vun+TP6GIKaItWvxBkDQ6R1sxysaAXPe7wWMGrj0BBskrqdVS9l1UeIU8TXtpQWMLpHs7Iub8j3Jawi7XOBBJNrDlGn2FJVa1QMcR2U4Iu4f8A6HDR3zbTl23Lr6WGtAFhoBoAg1cOxFk7SWEhzDlkY4ZZGO8F7TqD9hFiLggrcWhiGGNlIkBdFKwWZKwgPA8E3BD2/FcCFrw4k6JwirA1pcQ2OZukMhOwG5vE8+CSQdzjsAV0WEQaOKVb2GJkYYXTyGNpfmyttG+QkganSO3jXHar8Kk+pN+pYxb26k+kO/lp1TQdZxjg/NVvifMaa9O/O3Lx7Q4b2SWdymE2Jb0daqZavwqT6k36lSRBLkNWATek0BPczbv8y3MNqDLDHKQAZY2SEDYC5oJA8q5KjuHfJPoWrgPekHzEX3bUG8iIgLzXGJ3NOhAdJKGkkE90TuuPSvSl5xjjgXtcdrqhp/5FVcvel3D7aU+HTSizp4/9h9/Lxl1mmwZ7NQ+Bx3F9PI4/bLoql9+xcEmIBpsqNRp7YdFOBmM0A/8AXf61Sal8utpYNTc2gcN1tfZNdAFtYjigDbk7dAOkqTHJmK5ll9GOP2l49USR08hc+Mh4MYHFO1Lha18+n9F1rA3OGgc0dbCf/oLvtdQNmhdE73Q0PM7cfKulUUBa6xGrSQ4dI0KjEvbs0QlyFwki5IJ9qduHy1WEmaNucd0A4dFxuPjUimfyHW8F3oKqQ8qJgOnIbb6oVk8OXy3cBH+Khvr7IzX/ADDavVF5JQyFkrHDQte0+Qhetq3h9s3P5giIrlAiIgIiIMqTi2ds0MrYpJQwStcI8lxmDbGznDTQqsiCDiWNSMYHNgkhGYNklma0siaQfZHMjcS5oIAOoAvckC5W7h2GsYeOLjNK8ayvILi065WW0YzZyW2G83OqoWUh2GvgOajLcu11O8kRf6TgCYj0WLegXJQV0Wlh+JtmJZZ0crADJE8APbffpo5vxmkjpW6gL4mha9pY9rXtcLOa4Agg7QQdoXFXVrIGZ5XBovYbSXE7GtaNXOO4DUqeIpqnWTPSw+9tdad4/ePb7UPitObZyhq1BwULzHUinppDLCy/Htddwg5N2sZNfaTb2M3IBvdoyg31xUtMyJgjjY1jW6BrQAB4lyoJmLe3Un0h38rOqamYt7dSfSHfys6poCIiDjqO4d8k+hSMKM/Y0HFNpy3iIbZ3yB3tbb6BpCr1HcO+SfQtXAe9IPmIvu2oOPNV+DSf7k36UzVfg0n+5N+lUkQTc1X4NJ/uTfpXmVS2pFW5s7YxGKhoZqc98xvYW7jZa+q9fXSeHMIbNC/w5I79Ydb8WqGc6Wcd7aNY27SA5uu4/mup4hG9l8j2m24uJ8hXcKuRmTVrSeoErrVRTveeTCxgO92W/kWTKdtuF6dDxnFpmubcDkuBGuhsV2PDqvM0Ova/OtXhFweJAcDmdfmsOmwWMGw155Ly5oHNtUbrwk7CK4NF3EWAuurMOeRzyLZ3F3lXJitK6KbLdxaRdtzuX3TR62SIVRjPIdvs13XsKq0rvY2bO4b6ApzAMjr+C6x8RW7TH2NnyW7OoKyeEb5cofZy9hjNwDzgFeNMBc8Aa3IA8q9mYLADm0V3F7Z+X0yiIrlIiIgIiIMoiICIiDSxHD2zAG7o5I+VFI22dh6L6EHe06HetBmI1FzT8Q0ztsXPzWp8huBLtza2d7HtuCL25StrrlNi0ZxSWDlcZxEDC22oDXTvMh+JZzBm53AIKdDhQY7jpXGeaxHGOAGUHa2JmyNvVqbC5NlQREBZWEQcFZRxzNyTRskbcGzmhwuNhF9hHOtI8H4dxqm9Da2uaPI2QBVF8TStY0ve5rGt1cXEAAc5J2IOv49g7IqWeVklYHRwyvYez682c1hINjLzhbrcAi98rdf/ACGIetU3hNiDamkljpnTlzmOyPZTVUkT7tILS5jCHNIJFxe1wdy2MGrZIYGienqy83fK4MDxneS5wa1ri7KCbAW2AaINo8Hojpxlbr/5Cv8AWKnTwiNjY2CzWNDGjXQNFgLnoC4KLEY5r8U8OLbZ26h7b7A9jrOaesLaQEREBdb4cUYkiZmvYOsbEgg6OaQRqCCwLsi0sYpeNhewbbXb1jUKOU3EsbqvNajD2jUy1Fx++P5KbJDc6STAfOkqnUuUyeUhZcq24yOV1GHD22Y6W9sKkvjLKgNPHCKzg48dUB1wWDPYHuAX28p3KhBUW0Xw6e87TzRS/wAUajsuLXxjCQ9mZpmLo9ReaZ1xvAu7RTaWjaRo6W4/ey/muzxyhwHSp1ZBxb87djtei+8LktS1Go2kaRYum5iOPm/Ut6GYABttmguCDpuutdzwdRtX0GnnIUtoadh4IwiWsjBBGU57HYcouLc+tl6mvNf7Pmf4q53MdbrOn5r0paOH8Wbl/IREVqoREQEREGUREGFr19YyFmeQm1w0ANLnOcTZrWtGrnE7gtlSa3lVtOw6hkdRN0Bw4qNruu0rx4yg+WwTz8qV76Vh2RRlhlI/ey2IaehmzwisN4NQh5kDqoPcAwu7Mq8xaCSGl2e5AJOnSVYRBL7SAdxUVjDuPZMsn2SlwPjC431E1MW8e9k0L3NjMgZkkjLjZhkA5Lml1hcBtiRoRciwuCvgbJE+N4u17HNcOcEEFBzotPBZS+mhe43c+GNzjzksBJW4g1sRrBBE6Qguy2DWi2ZznENYxt97nEAda0qbCi9zZqwtmkHKYz/sxH920904eG7XbbKDZfeOG3EE9yKmLN48zWX/ANQx/YqaAiIg0cRwtk1nG7JGD2OVmkjN+jt4uBdpuDvBXzhNY54dFNlE0BDJbAhrri7JGA+5cNd9iHNucpVBSqvkVkLxpxscsL+kNtIw+Kzx/nKCqi+c45x5Qmcc48oQfSL5zjnHlCw+ZoFy5oA2kuACDz3hnh5hlztHIlu4dB9038fGunVc28r13F5aWpidE+op9dh42O7XbiNV45jsQhkdG6SIluwte0gjcQQdizcmGrtq4s9zT5jqFyRv9mb81J/FGokda0Hu2fWC2qerDpW5XB1mOBsb7XNP4FVaX7i8NLWO6/kX2DmFitAz7PGuZswSJVl8WVZEoA3LhkqdFpOuDe+1dVu08FsSEMmY73sHivr9i9bC8FgktY9K9n4OVwmp2EG5YMjutunosruG+mfmntTREV6gREQEREGUREBTMWonFzKiEAzQXygkDPG+3GRF24OytIO5zGlUllBpYfibJrtbma9ntkbxlkZzZm83M4XB3ErcWrXYbHNYyN5TO4e1zmSNvtyyNIcOq+q1OwahmkdYHD9/TtkcOgOjdHp1gnpQVVMxqvyDiIhnnna4RMG7cZX+DG24uT0AXJAOO187/bqt1t4gibECOYucXuH+UhbVDh0cN+LbYvtncS5z3W2Z5HEud4yg5KKnEUbIm6iNjWDqaAB6FzIiDgrqVs0bon3yvFjYkEcxaRqHA2II2EBT6XFDERBWOayTRrJDZsc24Fp2NkO9m2+y4VdfMsYc0tc0Oa4WcCAQRzEHag+kUsYGxntD5qceDFIQzxRuu1viAX12qd8Lq/rQerQUiodmVlR3LJYKdr4zmAcySVxAcBfRwYGkHdmcRtaVsnA43+3vmqB4MshLPHE2zHeMFUY4w0BrQGtaLNAAAAGwADYEE/8Au9SfA6TzeH8k/u9SfA6TzeH8lSRBN/u9SfA6TzeH8llmA0rTcUlKCNhEEQPoVFEHD2HH73H9Rv5KbjvBuCriMb42NI7hzWtDmn8R0Kwi5Zsl0/OmOYO+mmfE4WLDbQaHmIWnG8jTxL17+0fBc7RVNF8tmydXuXfh5F5LXut0WWXKaum3DLc25H1QuuUVOi686e5XPDP41HSdyWmTaX3r6ZLfVaETyvvMmkNqjHXdbyLtf9n2N8TUGKQ8ifTXc/3J/BdNp5LgHeFsOfZwc3Tf40l1dmU3NPf0XX+BuPCrgFz7JGA2Qc/M5dgWyXc2x2auhERdcEREGUKIgwsoiDCIiAiIgIiICIiAiIgIiICIiAiIgIiIOKqgEjHRuFw9paeoiy8D4T4UYZXxOtdji38iiKnlnhdw+bHU3QWK+2GxRFUubsD19SPsVhFwc9PNY9a3Q64siLlSUeC+NOpahr2noI3EbwV7bQ17ZmB7bi4B1HOsIreK96UcsmtttERaFD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2" descr="data:image/jpeg;base64,/9j/4AAQSkZJRgABAQAAAQABAAD/2wCEAAkGBxQQEBUPDxAPEBQPFBQQEBYUEA8VFBcVFRQXFxQVFBQYHSggGBolGxQUITEhJSksLi4uFx8zODMsQygtLisBCgoKDg0OGhAQGywmIB8uLCwvLCwsLC0sLCwvLCwsLCwsLCwsLCwsLCwsLywsLCwsLCwsLCwsLCwsNywsLCw3LP/AABEIALcBEwMBIgACEQEDEQH/xAAcAAEBAAIDAQEAAAAAAAAAAAAABQEEAwYHAgj/xABPEAABAwIDAgYKDwUHBQEAAAABAAIDBBEFEiExQQYTIlFhcRQVMjRSgZGUsdMjM0JTVGJyc3SSobPB0dJVY7K04QcWJIKDk6I1Q2WEwmT/xAAZAQEAAwEBAAAAAAAAAAAAAAAAAgMEAQX/xAAiEQEBAAICAgICAwAAAAAAAAAAAQIRAyExQRJRMnEEIkL/2gAMAwEAAhEDEQA/APcUREBERAREQEWFEpYJKhpmbWVUQc+RoY0UZa3I9zNC6Em3JvqTtQXEUntTL+0Kz6lD6hO1Mv7QrPqUPqEFZFJ7Uy/tCs+pQ+oTtTL+0Kz6lD6hBWRSe1Mv7QrPqUPqE7Uy/tCs+pQ+oQVkUoYbMNldOflxUh8uWNq5sDqHSQNfIQXXe1xAsDle5t7bu5Qb6IiAiIgIiICIsIMoiICIiAiIgIiICIiAiIgIsLKAiLQxOudEY2Rx8a6ZxY0F4YBlY55JNjub9qDfRS+y6n4JH50P0J2XU/BI/Oh+hBUUzg53uPnJ/v5FNxfFq6Mx8TQxylzrOZx5uRpc8blyx217rb0KhwZJ7GbcWOea4vex4+S4ugqoiICIiAiIgKZwb72b8ub756pqZwb72b8ub756CmiIgIiICItHF6wxR+xgOkkcIoWnYXu2F3xQAXHoaUHzX4o2NwiY100rhdsbLZreE8nRjOl3Npc6LhFJUy6yziAH3FO1riOgzSA5usMatnC8PbAzKCXvcc0sjrZ5H73uPoA0AsAAAAt1BL7Sj3+s85k9GxDg5GrKqrY7cTKHjxteCCqiIJJlqou6ZFVNG+I8TL0AMkJY49OdvUtzD69k7S5mYFrix7XNLXscNrXtOw2IPMQQRcEFbSj4zHxDhWs0LMrakbnw3sS7pZcuB5g4e6QWEWEQFlYRBlYREBZWEQERZQFLxPvil+ck+4kVRS8T74pfnJPuJEFRERBhTOD2kb4z/wBqedviMjnj7HjyKouv4lBPTR1E8M8YaBJU5H05cbhlyM4kGnJ5t6DsCKUKaq+FU/mjvXJ2NVfCqfzR3rkFVFK7FqvhVP5o71ydi1Xwqn80d65BVRSuxar4VT+aO9cnYtV8Kp/NHeuQVVL4N97N+XN989awdVceYOyYLiMS37EdbVxba3HfFVLC6PiImxF2ctzEuy5blzi46XNhclBtosIgyiwiDKl13fdNfZlnLebPlZa3TlMniuqa0MZpXSMa6LLxsLxNFc2BcLgsJ3BzXPbfdmvuQUFi64Iqm8XGFj2aFxa8AOFtoNiRu3Gy6ditTLO6znEN3NabD+qjll8U8MPlXd2vB2EHqK+l5g+jczUOc0/FJB8q3qLFqlnJbKXAeGA7xXOqrnL9xbeC+q9BUzhN3lU/R5vu3KGeEUsQBkDZOcWDTbfa2xbUeJx4i8RQva6BlnzOzD2VwsWxMHumA2LnbNA3W7rWTOVVlx3Hy7FF3I6h6F9rCypICLCIMosLKAiwsoMIiIMqXiffFL85J9xIqil4n3xS/OSfcSIKiLClYkOMqIqZ98j4ppjlfIx4dG+FrbOY4G1pXXHUgrKLwzqhFh9S9wcWiF4dYXyhzS0vI5he56AVzdoYeeo88rPWL5k4PQOBa7j3BwIINXVkEHaCDJqEG3hdUZoWSlhZxjcwB25T3N+YkWNt17LbUoYDHukqxzf42r/WnaKP32s89q/1oKqKTgRLXVEJc94gnyML3ve7K+GKWxc4kmxkcNu4KqUGUUHDMPbUQx1Ej6hr5445XhlVVMZmcwE5WB9mjoC2e0UfvtZ57V/rQT4MWacVfTZH8YIGXFhYRhz3cbfwSXtbz3vzEjsik/3eivmz1WYjLfsyqvYagXz7Lk+VfXaKP32s89q/1oKqKV2ij99rPPav9a1aigEE9MWSVJzzOY4PqaiRpb2PM6xa9xG1rT4kF9FhEGUWEQaWL1jIoyXnugWgDabjcuivxMsF8oPjN1e4RvvKQfctAHp/FdVqTa9gs3Jl22cOM05o8eje8MN2k6C+y/Nda/CHGDSUrpow10moZcXAJ1zEb7AbFKdTXJzDQrRqoOymvpjKHMa7Jm2lj8twHHm5Q16Sq8crtdljNdOv03C6eqeG1AEzS15yNbluWi93j3Y0OmzoXaODlUbXJLTfW1wQR6CF55NhD6d5sSXXLSNbi+luldrjqjHMGnugyLjNfd5Bm8alnP8ASHDl18b7ewYDwnaRxVS9rXN0a86NcN2Y7AfSuzseHC7SCDsIIIXjUcwkYRvtqtrDKuWmN4pXM3kXu09bdinjza8q8/4/uPXUWphlVx0LJbWztDiOY7/tW0tDIyiwiDKLCICIiDKl4n3xS/OSfcSKopeJ98Uvzkn3EiCopNR/1CD6NVfe0qrKTUf9Qg+jVX3tKgrLCysICIiCXhHt9Z9IZ/KU6qFS8I9vrPpDP5SnVRBN4M95U3zEP3bVSUzgx3lT9EMbfI0D8FTQEREBS8Y9upPpDv5WdVFLxf26k+kO/lZ0FRERAREQdH4VTETuHV/CFKgqmOF9t1W4Wt9nNtTyf4QtCDDxEwuFsz9Xf0WLPfyrfhr4Rq1UbH6NcAebYV17DMK4t8uW+j8jte65DHXdzm7ib/GKqVgDjlI6iPzUnDcS4qWWGU3PGXDjvGRgHjsAo/tKxsy4YWOEzXBxZq1rwDa2wZrXt0Jwv4OxxxsxGmblinA45ua/FyXtbX3O7xdK2Z60HZ4l9zyGbCa2A3IhMVQz6/Lt9W/jU8ct9I3H42ZRBoKobiqXH339a6fh4se6I8a7PRMBGmvUoLbXq3Aqoz0jR72XMPluPscrq6Z/Z7P7bF8l49B/BdzWzju8Y87kmsqIiKaAiIgIiIMqXiffFL85J9xIqil4l3zSj48rvEIXD0uCCmouJ1LYq2CSQlreIqWZsriMxkpiASBoSGu8hVtEE3t9B77/AMJPyXz2/p7240XOzkybtu7pCqKNiU7WVlO57g0cXO3U73vga0dZcQB1oObt7B77/wAJPyWHY9DsYZZCdgjgnefHZug6TYKoiCPgQeZKiSSGSETSskjEhizECCKM6Mc62sZ286rrKIIdBFVQRthbFSyNiGRrjUStLmjuSW8UbG1tLlbHHVfwek87m9QqiIItRiFUwsDqel9lfxbbVUu3K52vsOyzCubj6v4PSedzeoXFjtUxj4M72t4ubjH3cBlZxM/KPMNDr0KwDvQTOOq/g9J53N6hcRp6iWWF0zKeNkD3S8iaSRziYnxhtjG0AeyXvc7FYRAREQERQcdxctPERd17t3g33DpXLZJtLHG5XUSKo8ZM+Q7C426hoPsCm4pWZeSFsTThjbHRdXxers9pJAaXAOJ2AH+qx55abcMX0ZS5TnUQmEzTyXNlBY7mJij+znW/BA8u5EbnDntYeU7VzUkZD5s7beyN2G9vYYlCdxPLzHWqN7mvMcvJLTY39I6FWrq0xQSGEi5hkY64uHBw5QI3rh4SxWjM4BPFavttLOfxbeq6n4dijZbNaHEHaXC3iAXcbpLq+Whg8+gvs513DD3AjQqb2pbmzx8gnX4p6xu6wqNMzLyXAtO7eD1HeF2OV2TgdNkqwL+2Ncz8R6F6EvKcHk/xMVtvGMt9YL1ZaOG9Vi55/YWVhFcpFlYRAREQZUyu77p/kz/wsVNTK3vun+TP6GIKaItWvxBkDQ6R1sxysaAXPe7wWMGrj0BBskrqdVS9l1UeIU8TXtpQWMLpHs7Iub8j3Jawi7XOBBJNrDlGn2FJVa1QMcR2U4Iu4f8A6HDR3zbTl23Lr6WGtAFhoBoAg1cOxFk7SWEhzDlkY4ZZGO8F7TqD9hFiLggrcWhiGGNlIkBdFKwWZKwgPA8E3BD2/FcCFrw4k6JwirA1pcQ2OZukMhOwG5vE8+CSQdzjsAV0WEQaOKVb2GJkYYXTyGNpfmyttG+QkganSO3jXHar8Kk+pN+pYxb26k+kO/lp1TQdZxjg/NVvifMaa9O/O3Lx7Q4b2SWdymE2Jb0daqZavwqT6k36lSRBLkNWATek0BPczbv8y3MNqDLDHKQAZY2SEDYC5oJA8q5KjuHfJPoWrgPekHzEX3bUG8iIgLzXGJ3NOhAdJKGkkE90TuuPSvSl5xjjgXtcdrqhp/5FVcvel3D7aU+HTSizp4/9h9/Lxl1mmwZ7NQ+Bx3F9PI4/bLoql9+xcEmIBpsqNRp7YdFOBmM0A/8AXf61Sal8utpYNTc2gcN1tfZNdAFtYjigDbk7dAOkqTHJmK5ll9GOP2l49USR08hc+Mh4MYHFO1Lha18+n9F1rA3OGgc0dbCf/oLvtdQNmhdE73Q0PM7cfKulUUBa6xGrSQ4dI0KjEvbs0QlyFwki5IJ9qduHy1WEmaNucd0A4dFxuPjUimfyHW8F3oKqQ8qJgOnIbb6oVk8OXy3cBH+Khvr7IzX/ADDavVF5JQyFkrHDQte0+Qhetq3h9s3P5giIrlAiIgIiIMqTi2ds0MrYpJQwStcI8lxmDbGznDTQqsiCDiWNSMYHNgkhGYNklma0siaQfZHMjcS5oIAOoAvckC5W7h2GsYeOLjNK8ayvILi065WW0YzZyW2G83OqoWUh2GvgOajLcu11O8kRf6TgCYj0WLegXJQV0Wlh+JtmJZZ0crADJE8APbffpo5vxmkjpW6gL4mha9pY9rXtcLOa4Agg7QQdoXFXVrIGZ5XBovYbSXE7GtaNXOO4DUqeIpqnWTPSw+9tdad4/ePb7UPitObZyhq1BwULzHUinppDLCy/Htddwg5N2sZNfaTb2M3IBvdoyg31xUtMyJgjjY1jW6BrQAB4lyoJmLe3Un0h38rOqamYt7dSfSHfys6poCIiDjqO4d8k+hSMKM/Y0HFNpy3iIbZ3yB3tbb6BpCr1HcO+SfQtXAe9IPmIvu2oOPNV+DSf7k36UzVfg0n+5N+lUkQTc1X4NJ/uTfpXmVS2pFW5s7YxGKhoZqc98xvYW7jZa+q9fXSeHMIbNC/w5I79Ydb8WqGc6Wcd7aNY27SA5uu4/mup4hG9l8j2m24uJ8hXcKuRmTVrSeoErrVRTveeTCxgO92W/kWTKdtuF6dDxnFpmubcDkuBGuhsV2PDqvM0Ova/OtXhFweJAcDmdfmsOmwWMGw155Ly5oHNtUbrwk7CK4NF3EWAuurMOeRzyLZ3F3lXJitK6KbLdxaRdtzuX3TR62SIVRjPIdvs13XsKq0rvY2bO4b6ApzAMjr+C6x8RW7TH2NnyW7OoKyeEb5cofZy9hjNwDzgFeNMBc8Aa3IA8q9mYLADm0V3F7Z+X0yiIrlIiIgIiIMoiICIiDSxHD2zAG7o5I+VFI22dh6L6EHe06HetBmI1FzT8Q0ztsXPzWp8huBLtza2d7HtuCL25StrrlNi0ZxSWDlcZxEDC22oDXTvMh+JZzBm53AIKdDhQY7jpXGeaxHGOAGUHa2JmyNvVqbC5NlQREBZWEQcFZRxzNyTRskbcGzmhwuNhF9hHOtI8H4dxqm9Da2uaPI2QBVF8TStY0ve5rGt1cXEAAc5J2IOv49g7IqWeVklYHRwyvYez682c1hINjLzhbrcAi98rdf/ACGIetU3hNiDamkljpnTlzmOyPZTVUkT7tILS5jCHNIJFxe1wdy2MGrZIYGienqy83fK4MDxneS5wa1ri7KCbAW2AaINo8Hojpxlbr/5Cv8AWKnTwiNjY2CzWNDGjXQNFgLnoC4KLEY5r8U8OLbZ26h7b7A9jrOaesLaQEREBdb4cUYkiZmvYOsbEgg6OaQRqCCwLsi0sYpeNhewbbXb1jUKOU3EsbqvNajD2jUy1Fx++P5KbJDc6STAfOkqnUuUyeUhZcq24yOV1GHD22Y6W9sKkvjLKgNPHCKzg48dUB1wWDPYHuAX28p3KhBUW0Xw6e87TzRS/wAUajsuLXxjCQ9mZpmLo9ReaZ1xvAu7RTaWjaRo6W4/ey/muzxyhwHSp1ZBxb87djtei+8LktS1Go2kaRYum5iOPm/Ut6GYABttmguCDpuutdzwdRtX0GnnIUtoadh4IwiWsjBBGU57HYcouLc+tl6mvNf7Pmf4q53MdbrOn5r0paOH8Wbl/IREVqoREQEREGUREGFr19YyFmeQm1w0ANLnOcTZrWtGrnE7gtlSa3lVtOw6hkdRN0Bw4qNruu0rx4yg+WwTz8qV76Vh2RRlhlI/ey2IaehmzwisN4NQh5kDqoPcAwu7Mq8xaCSGl2e5AJOnSVYRBL7SAdxUVjDuPZMsn2SlwPjC431E1MW8e9k0L3NjMgZkkjLjZhkA5Lml1hcBtiRoRciwuCvgbJE+N4u17HNcOcEEFBzotPBZS+mhe43c+GNzjzksBJW4g1sRrBBE6Qguy2DWi2ZznENYxt97nEAda0qbCi9zZqwtmkHKYz/sxH920904eG7XbbKDZfeOG3EE9yKmLN48zWX/ANQx/YqaAiIg0cRwtk1nG7JGD2OVmkjN+jt4uBdpuDvBXzhNY54dFNlE0BDJbAhrri7JGA+5cNd9iHNucpVBSqvkVkLxpxscsL+kNtIw+Kzx/nKCqi+c45x5Qmcc48oQfSL5zjnHlCw+ZoFy5oA2kuACDz3hnh5hlztHIlu4dB9038fGunVc28r13F5aWpidE+op9dh42O7XbiNV45jsQhkdG6SIluwte0gjcQQdizcmGrtq4s9zT5jqFyRv9mb81J/FGokda0Hu2fWC2qerDpW5XB1mOBsb7XNP4FVaX7i8NLWO6/kX2DmFitAz7PGuZswSJVl8WVZEoA3LhkqdFpOuDe+1dVu08FsSEMmY73sHivr9i9bC8FgktY9K9n4OVwmp2EG5YMjutunosruG+mfmntTREV6gREQEREGUREBTMWonFzKiEAzQXygkDPG+3GRF24OytIO5zGlUllBpYfibJrtbma9ntkbxlkZzZm83M4XB3ErcWrXYbHNYyN5TO4e1zmSNvtyyNIcOq+q1OwahmkdYHD9/TtkcOgOjdHp1gnpQVVMxqvyDiIhnnna4RMG7cZX+DG24uT0AXJAOO187/bqt1t4gibECOYucXuH+UhbVDh0cN+LbYvtncS5z3W2Z5HEud4yg5KKnEUbIm6iNjWDqaAB6FzIiDgrqVs0bon3yvFjYkEcxaRqHA2II2EBT6XFDERBWOayTRrJDZsc24Fp2NkO9m2+y4VdfMsYc0tc0Oa4WcCAQRzEHag+kUsYGxntD5qceDFIQzxRuu1viAX12qd8Lq/rQerQUiodmVlR3LJYKdr4zmAcySVxAcBfRwYGkHdmcRtaVsnA43+3vmqB4MshLPHE2zHeMFUY4w0BrQGtaLNAAAAGwADYEE/8Au9SfA6TzeH8k/u9SfA6TzeH8lSRBN/u9SfA6TzeH8llmA0rTcUlKCNhEEQPoVFEHD2HH73H9Rv5KbjvBuCriMb42NI7hzWtDmn8R0Kwi5Zsl0/OmOYO+mmfE4WLDbQaHmIWnG8jTxL17+0fBc7RVNF8tmydXuXfh5F5LXut0WWXKaum3DLc25H1QuuUVOi686e5XPDP41HSdyWmTaX3r6ZLfVaETyvvMmkNqjHXdbyLtf9n2N8TUGKQ8ifTXc/3J/BdNp5LgHeFsOfZwc3Tf40l1dmU3NPf0XX+BuPCrgFz7JGA2Qc/M5dgWyXc2x2auhERdcEREGUKIgwsoiDCIiAiIgIiICIiAiIgIiICIiAiIgIiIOKqgEjHRuFw9paeoiy8D4T4UYZXxOtdji38iiKnlnhdw+bHU3QWK+2GxRFUubsD19SPsVhFwc9PNY9a3Q64siLlSUeC+NOpahr2noI3EbwV7bQ17ZmB7bi4B1HOsIreK96UcsmtttERaFD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4" descr="data:image/jpeg;base64,/9j/4AAQSkZJRgABAQAAAQABAAD/2wCEAAkGBxQQEBUPDxAPEBQPFBQQEBYUEA8VFBcVFRQXFxQVFBQYHSggGBolGxQUITEhJSksLi4uFx8zODMsQygtLisBCgoKDg0OGhAQGywmIB8uLCwvLCwsLC0sLCwvLCwsLCwsLCwsLCwsLCwsLywsLCwsLCwsLCwsLCwsNywsLCw3LP/AABEIALcBEwMBIgACEQEDEQH/xAAcAAEBAAIDAQEAAAAAAAAAAAAABQEEAwYHAgj/xABPEAABAwIDAgYKDwUHBQEAAAABAAIDBBEFEiExQQYTIlFhcRQVMjRSgZGUsdMjM0JTVGJyc3SSobPB0dJVY7K04QcWJIKDk6I1Q2WEwmT/xAAZAQEAAwEBAAAAAAAAAAAAAAAAAgMEAQX/xAAiEQEBAAICAgICAwAAAAAAAAAAAQIRAyExQRJRMnEEIkL/2gAMAwEAAhEDEQA/APcUREBERAREQEWFEpYJKhpmbWVUQc+RoY0UZa3I9zNC6Em3JvqTtQXEUntTL+0Kz6lD6hO1Mv7QrPqUPqEFZFJ7Uy/tCs+pQ+oTtTL+0Kz6lD6hBWRSe1Mv7QrPqUPqE7Uy/tCs+pQ+oQVkUoYbMNldOflxUh8uWNq5sDqHSQNfIQXXe1xAsDle5t7bu5Qb6IiAiIgIiICIsIMoiICIiAiIgIiICIiAiIgIsLKAiLQxOudEY2Rx8a6ZxY0F4YBlY55JNjub9qDfRS+y6n4JH50P0J2XU/BI/Oh+hBUUzg53uPnJ/v5FNxfFq6Mx8TQxylzrOZx5uRpc8blyx217rb0KhwZJ7GbcWOea4vex4+S4ugqoiICIiAiIgKZwb72b8ub756pqZwb72b8ub756CmiIgIiICItHF6wxR+xgOkkcIoWnYXu2F3xQAXHoaUHzX4o2NwiY100rhdsbLZreE8nRjOl3Npc6LhFJUy6yziAH3FO1riOgzSA5usMatnC8PbAzKCXvcc0sjrZ5H73uPoA0AsAAAAt1BL7Sj3+s85k9GxDg5GrKqrY7cTKHjxteCCqiIJJlqou6ZFVNG+I8TL0AMkJY49OdvUtzD69k7S5mYFrix7XNLXscNrXtOw2IPMQQRcEFbSj4zHxDhWs0LMrakbnw3sS7pZcuB5g4e6QWEWEQFlYRBlYREBZWEQERZQFLxPvil+ck+4kVRS8T74pfnJPuJEFRERBhTOD2kb4z/wBqedviMjnj7HjyKouv4lBPTR1E8M8YaBJU5H05cbhlyM4kGnJ5t6DsCKUKaq+FU/mjvXJ2NVfCqfzR3rkFVFK7FqvhVP5o71ydi1Xwqn80d65BVRSuxar4VT+aO9cnYtV8Kp/NHeuQVVL4N97N+XN989awdVceYOyYLiMS37EdbVxba3HfFVLC6PiImxF2ctzEuy5blzi46XNhclBtosIgyiwiDKl13fdNfZlnLebPlZa3TlMniuqa0MZpXSMa6LLxsLxNFc2BcLgsJ3BzXPbfdmvuQUFi64Iqm8XGFj2aFxa8AOFtoNiRu3Gy6ditTLO6znEN3NabD+qjll8U8MPlXd2vB2EHqK+l5g+jczUOc0/FJB8q3qLFqlnJbKXAeGA7xXOqrnL9xbeC+q9BUzhN3lU/R5vu3KGeEUsQBkDZOcWDTbfa2xbUeJx4i8RQva6BlnzOzD2VwsWxMHumA2LnbNA3W7rWTOVVlx3Hy7FF3I6h6F9rCypICLCIMosLKAiwsoMIiIMqXiffFL85J9xIqil4n3xS/OSfcSIKiLClYkOMqIqZ98j4ppjlfIx4dG+FrbOY4G1pXXHUgrKLwzqhFh9S9wcWiF4dYXyhzS0vI5he56AVzdoYeeo88rPWL5k4PQOBa7j3BwIINXVkEHaCDJqEG3hdUZoWSlhZxjcwB25T3N+YkWNt17LbUoYDHukqxzf42r/WnaKP32s89q/1oKqKTgRLXVEJc94gnyML3ve7K+GKWxc4kmxkcNu4KqUGUUHDMPbUQx1Ej6hr5445XhlVVMZmcwE5WB9mjoC2e0UfvtZ57V/rQT4MWacVfTZH8YIGXFhYRhz3cbfwSXtbz3vzEjsik/3eivmz1WYjLfsyqvYagXz7Lk+VfXaKP32s89q/1oKqKV2ij99rPPav9a1aigEE9MWSVJzzOY4PqaiRpb2PM6xa9xG1rT4kF9FhEGUWEQaWL1jIoyXnugWgDabjcuivxMsF8oPjN1e4RvvKQfctAHp/FdVqTa9gs3Jl22cOM05o8eje8MN2k6C+y/Nda/CHGDSUrpow10moZcXAJ1zEb7AbFKdTXJzDQrRqoOymvpjKHMa7Jm2lj8twHHm5Q16Sq8crtdljNdOv03C6eqeG1AEzS15yNbluWi93j3Y0OmzoXaODlUbXJLTfW1wQR6CF55NhD6d5sSXXLSNbi+luldrjqjHMGnugyLjNfd5Bm8alnP8ASHDl18b7ewYDwnaRxVS9rXN0a86NcN2Y7AfSuzseHC7SCDsIIIXjUcwkYRvtqtrDKuWmN4pXM3kXu09bdinjza8q8/4/uPXUWphlVx0LJbWztDiOY7/tW0tDIyiwiDKLCICIiDKl4n3xS/OSfcSKopeJ98Uvzkn3EiCopNR/1CD6NVfe0qrKTUf9Qg+jVX3tKgrLCysICIiCXhHt9Z9IZ/KU6qFS8I9vrPpDP5SnVRBN4M95U3zEP3bVSUzgx3lT9EMbfI0D8FTQEREBS8Y9upPpDv5WdVFLxf26k+kO/lZ0FRERAREQdH4VTETuHV/CFKgqmOF9t1W4Wt9nNtTyf4QtCDDxEwuFsz9Xf0WLPfyrfhr4Rq1UbH6NcAebYV17DMK4t8uW+j8jte65DHXdzm7ib/GKqVgDjlI6iPzUnDcS4qWWGU3PGXDjvGRgHjsAo/tKxsy4YWOEzXBxZq1rwDa2wZrXt0Jwv4OxxxsxGmblinA45ua/FyXtbX3O7xdK2Z60HZ4l9zyGbCa2A3IhMVQz6/Lt9W/jU8ct9I3H42ZRBoKobiqXH339a6fh4se6I8a7PRMBGmvUoLbXq3Aqoz0jR72XMPluPscrq6Z/Z7P7bF8l49B/BdzWzju8Y87kmsqIiKaAiIgIiIMqXiffFL85J9xIqil4l3zSj48rvEIXD0uCCmouJ1LYq2CSQlreIqWZsriMxkpiASBoSGu8hVtEE3t9B77/AMJPyXz2/p7240XOzkybtu7pCqKNiU7WVlO57g0cXO3U73vga0dZcQB1oObt7B77/wAJPyWHY9DsYZZCdgjgnefHZug6TYKoiCPgQeZKiSSGSETSskjEhizECCKM6Mc62sZ286rrKIIdBFVQRthbFSyNiGRrjUStLmjuSW8UbG1tLlbHHVfwek87m9QqiIItRiFUwsDqel9lfxbbVUu3K52vsOyzCubj6v4PSedzeoXFjtUxj4M72t4ubjH3cBlZxM/KPMNDr0KwDvQTOOq/g9J53N6hcRp6iWWF0zKeNkD3S8iaSRziYnxhtjG0AeyXvc7FYRAREQERQcdxctPERd17t3g33DpXLZJtLHG5XUSKo8ZM+Q7C426hoPsCm4pWZeSFsTThjbHRdXxers9pJAaXAOJ2AH+qx55abcMX0ZS5TnUQmEzTyXNlBY7mJij+znW/BA8u5EbnDntYeU7VzUkZD5s7beyN2G9vYYlCdxPLzHWqN7mvMcvJLTY39I6FWrq0xQSGEi5hkY64uHBw5QI3rh4SxWjM4BPFavttLOfxbeq6n4dijZbNaHEHaXC3iAXcbpLq+Whg8+gvs513DD3AjQqb2pbmzx8gnX4p6xu6wqNMzLyXAtO7eD1HeF2OV2TgdNkqwL+2Ncz8R6F6EvKcHk/xMVtvGMt9YL1ZaOG9Vi55/YWVhFcpFlYRAREQZUyu77p/kz/wsVNTK3vun+TP6GIKaItWvxBkDQ6R1sxysaAXPe7wWMGrj0BBskrqdVS9l1UeIU8TXtpQWMLpHs7Iub8j3Jawi7XOBBJNrDlGn2FJVa1QMcR2U4Iu4f8A6HDR3zbTl23Lr6WGtAFhoBoAg1cOxFk7SWEhzDlkY4ZZGO8F7TqD9hFiLggrcWhiGGNlIkBdFKwWZKwgPA8E3BD2/FcCFrw4k6JwirA1pcQ2OZukMhOwG5vE8+CSQdzjsAV0WEQaOKVb2GJkYYXTyGNpfmyttG+QkganSO3jXHar8Kk+pN+pYxb26k+kO/lp1TQdZxjg/NVvifMaa9O/O3Lx7Q4b2SWdymE2Jb0daqZavwqT6k36lSRBLkNWATek0BPczbv8y3MNqDLDHKQAZY2SEDYC5oJA8q5KjuHfJPoWrgPekHzEX3bUG8iIgLzXGJ3NOhAdJKGkkE90TuuPSvSl5xjjgXtcdrqhp/5FVcvel3D7aU+HTSizp4/9h9/Lxl1mmwZ7NQ+Bx3F9PI4/bLoql9+xcEmIBpsqNRp7YdFOBmM0A/8AXf61Sal8utpYNTc2gcN1tfZNdAFtYjigDbk7dAOkqTHJmK5ll9GOP2l49USR08hc+Mh4MYHFO1Lha18+n9F1rA3OGgc0dbCf/oLvtdQNmhdE73Q0PM7cfKulUUBa6xGrSQ4dI0KjEvbs0QlyFwki5IJ9qduHy1WEmaNucd0A4dFxuPjUimfyHW8F3oKqQ8qJgOnIbb6oVk8OXy3cBH+Khvr7IzX/ADDavVF5JQyFkrHDQte0+Qhetq3h9s3P5giIrlAiIgIiIMqTi2ds0MrYpJQwStcI8lxmDbGznDTQqsiCDiWNSMYHNgkhGYNklma0siaQfZHMjcS5oIAOoAvckC5W7h2GsYeOLjNK8ayvILi065WW0YzZyW2G83OqoWUh2GvgOajLcu11O8kRf6TgCYj0WLegXJQV0Wlh+JtmJZZ0crADJE8APbffpo5vxmkjpW6gL4mha9pY9rXtcLOa4Agg7QQdoXFXVrIGZ5XBovYbSXE7GtaNXOO4DUqeIpqnWTPSw+9tdad4/ePb7UPitObZyhq1BwULzHUinppDLCy/Htddwg5N2sZNfaTb2M3IBvdoyg31xUtMyJgjjY1jW6BrQAB4lyoJmLe3Un0h38rOqamYt7dSfSHfys6poCIiDjqO4d8k+hSMKM/Y0HFNpy3iIbZ3yB3tbb6BpCr1HcO+SfQtXAe9IPmIvu2oOPNV+DSf7k36UzVfg0n+5N+lUkQTc1X4NJ/uTfpXmVS2pFW5s7YxGKhoZqc98xvYW7jZa+q9fXSeHMIbNC/w5I79Ydb8WqGc6Wcd7aNY27SA5uu4/mup4hG9l8j2m24uJ8hXcKuRmTVrSeoErrVRTveeTCxgO92W/kWTKdtuF6dDxnFpmubcDkuBGuhsV2PDqvM0Ova/OtXhFweJAcDmdfmsOmwWMGw155Ly5oHNtUbrwk7CK4NF3EWAuurMOeRzyLZ3F3lXJitK6KbLdxaRdtzuX3TR62SIVRjPIdvs13XsKq0rvY2bO4b6ApzAMjr+C6x8RW7TH2NnyW7OoKyeEb5cofZy9hjNwDzgFeNMBc8Aa3IA8q9mYLADm0V3F7Z+X0yiIrlIiIgIiIMoiICIiDSxHD2zAG7o5I+VFI22dh6L6EHe06HetBmI1FzT8Q0ztsXPzWp8huBLtza2d7HtuCL25StrrlNi0ZxSWDlcZxEDC22oDXTvMh+JZzBm53AIKdDhQY7jpXGeaxHGOAGUHa2JmyNvVqbC5NlQREBZWEQcFZRxzNyTRskbcGzmhwuNhF9hHOtI8H4dxqm9Da2uaPI2QBVF8TStY0ve5rGt1cXEAAc5J2IOv49g7IqWeVklYHRwyvYez682c1hINjLzhbrcAi98rdf/ACGIetU3hNiDamkljpnTlzmOyPZTVUkT7tILS5jCHNIJFxe1wdy2MGrZIYGienqy83fK4MDxneS5wa1ri7KCbAW2AaINo8Hojpxlbr/5Cv8AWKnTwiNjY2CzWNDGjXQNFgLnoC4KLEY5r8U8OLbZ26h7b7A9jrOaesLaQEREBdb4cUYkiZmvYOsbEgg6OaQRqCCwLsi0sYpeNhewbbXb1jUKOU3EsbqvNajD2jUy1Fx++P5KbJDc6STAfOkqnUuUyeUhZcq24yOV1GHD22Y6W9sKkvjLKgNPHCKzg48dUB1wWDPYHuAX28p3KhBUW0Xw6e87TzRS/wAUajsuLXxjCQ9mZpmLo9ReaZ1xvAu7RTaWjaRo6W4/ey/muzxyhwHSp1ZBxb87djtei+8LktS1Go2kaRYum5iOPm/Ut6GYABttmguCDpuutdzwdRtX0GnnIUtoadh4IwiWsjBBGU57HYcouLc+tl6mvNf7Pmf4q53MdbrOn5r0paOH8Wbl/IREVqoREQEREGUREGFr19YyFmeQm1w0ANLnOcTZrWtGrnE7gtlSa3lVtOw6hkdRN0Bw4qNruu0rx4yg+WwTz8qV76Vh2RRlhlI/ey2IaehmzwisN4NQh5kDqoPcAwu7Mq8xaCSGl2e5AJOnSVYRBL7SAdxUVjDuPZMsn2SlwPjC431E1MW8e9k0L3NjMgZkkjLjZhkA5Lml1hcBtiRoRciwuCvgbJE+N4u17HNcOcEEFBzotPBZS+mhe43c+GNzjzksBJW4g1sRrBBE6Qguy2DWi2ZznENYxt97nEAda0qbCi9zZqwtmkHKYz/sxH920904eG7XbbKDZfeOG3EE9yKmLN48zWX/ANQx/YqaAiIg0cRwtk1nG7JGD2OVmkjN+jt4uBdpuDvBXzhNY54dFNlE0BDJbAhrri7JGA+5cNd9iHNucpVBSqvkVkLxpxscsL+kNtIw+Kzx/nKCqi+c45x5Qmcc48oQfSL5zjnHlCw+ZoFy5oA2kuACDz3hnh5hlztHIlu4dB9038fGunVc28r13F5aWpidE+op9dh42O7XbiNV45jsQhkdG6SIluwte0gjcQQdizcmGrtq4s9zT5jqFyRv9mb81J/FGokda0Hu2fWC2qerDpW5XB1mOBsb7XNP4FVaX7i8NLWO6/kX2DmFitAz7PGuZswSJVl8WVZEoA3LhkqdFpOuDe+1dVu08FsSEMmY73sHivr9i9bC8FgktY9K9n4OVwmp2EG5YMjutunosruG+mfmntTREV6gREQEREGUREBTMWonFzKiEAzQXygkDPG+3GRF24OytIO5zGlUllBpYfibJrtbma9ntkbxlkZzZm83M4XB3ErcWrXYbHNYyN5TO4e1zmSNvtyyNIcOq+q1OwahmkdYHD9/TtkcOgOjdHp1gnpQVVMxqvyDiIhnnna4RMG7cZX+DG24uT0AXJAOO187/bqt1t4gibECOYucXuH+UhbVDh0cN+LbYvtncS5z3W2Z5HEud4yg5KKnEUbIm6iNjWDqaAB6FzIiDgrqVs0bon3yvFjYkEcxaRqHA2II2EBT6XFDERBWOayTRrJDZsc24Fp2NkO9m2+y4VdfMsYc0tc0Oa4WcCAQRzEHag+kUsYGxntD5qceDFIQzxRuu1viAX12qd8Lq/rQerQUiodmVlR3LJYKdr4zmAcySVxAcBfRwYGkHdmcRtaVsnA43+3vmqB4MshLPHE2zHeMFUY4w0BrQGtaLNAAAAGwADYEE/8Au9SfA6TzeH8k/u9SfA6TzeH8lSRBN/u9SfA6TzeH8llmA0rTcUlKCNhEEQPoVFEHD2HH73H9Rv5KbjvBuCriMb42NI7hzWtDmn8R0Kwi5Zsl0/OmOYO+mmfE4WLDbQaHmIWnG8jTxL17+0fBc7RVNF8tmydXuXfh5F5LXut0WWXKaum3DLc25H1QuuUVOi686e5XPDP41HSdyWmTaX3r6ZLfVaETyvvMmkNqjHXdbyLtf9n2N8TUGKQ8ifTXc/3J/BdNp5LgHeFsOfZwc3Tf40l1dmU3NPf0XX+BuPCrgFz7JGA2Qc/M5dgWyXc2x2auhERdcEREGUKIgwsoiDCIiAiIgIiICIiAiIgIiICIiAiIgIiIOKqgEjHRuFw9paeoiy8D4T4UYZXxOtdji38iiKnlnhdw+bHU3QWK+2GxRFUubsD19SPsVhFwc9PNY9a3Q64siLlSUeC+NOpahr2noI3EbwV7bQ17ZmB7bi4B1HOsIreK96UcsmtttERaFD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84" name="Picture 16" descr="http://www.aurum.com.br/blogantigo/2012/12/Org-Chart-6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7005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9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66811757"/>
              </p:ext>
            </p:extLst>
          </p:nvPr>
        </p:nvGraphicFramePr>
        <p:xfrm>
          <a:off x="179512" y="1268760"/>
          <a:ext cx="3114206" cy="4392488"/>
        </p:xfrm>
        <a:graphic>
          <a:graphicData uri="http://schemas.openxmlformats.org/presentationml/2006/ole">
            <p:oleObj spid="_x0000_s1202" name="Acrobat Document" r:id="rId3" imgW="7589160" imgH="10685880" progId="AcroExch.Document.11">
              <p:embed/>
            </p:oleObj>
          </a:graphicData>
        </a:graphic>
      </p:graphicFrame>
      <p:sp>
        <p:nvSpPr>
          <p:cNvPr id="6" name="Subtítulo 2"/>
          <p:cNvSpPr txBox="1">
            <a:spLocks/>
          </p:cNvSpPr>
          <p:nvPr/>
        </p:nvSpPr>
        <p:spPr>
          <a:xfrm>
            <a:off x="179512" y="134302"/>
            <a:ext cx="8784976" cy="77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smtClean="0">
                <a:solidFill>
                  <a:schemeClr val="tx2"/>
                </a:solidFill>
              </a:rPr>
              <a:t>Plano de Resposta às Emergências em Saúde Pública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347864" y="1484784"/>
            <a:ext cx="56886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A preparação </a:t>
            </a:r>
            <a:r>
              <a:rPr lang="pt-BR" dirty="0"/>
              <a:t>e </a:t>
            </a:r>
            <a:r>
              <a:rPr lang="pt-BR" dirty="0" smtClean="0"/>
              <a:t>resposta </a:t>
            </a:r>
            <a:r>
              <a:rPr lang="pt-BR" dirty="0"/>
              <a:t>às emergências reduzem os impactos na </a:t>
            </a:r>
            <a:r>
              <a:rPr lang="pt-BR" dirty="0" smtClean="0"/>
              <a:t>saúde pública, melhoram </a:t>
            </a:r>
            <a:r>
              <a:rPr lang="pt-BR" dirty="0"/>
              <a:t>a coordenação entre as esferas de gestão do </a:t>
            </a:r>
            <a:r>
              <a:rPr lang="pt-BR" dirty="0" smtClean="0"/>
              <a:t>SUS </a:t>
            </a:r>
            <a:r>
              <a:rPr lang="pt-BR" dirty="0"/>
              <a:t>e a integração </a:t>
            </a:r>
            <a:r>
              <a:rPr lang="pt-BR" dirty="0" smtClean="0"/>
              <a:t>dos serviços </a:t>
            </a:r>
            <a:r>
              <a:rPr lang="pt-BR" dirty="0"/>
              <a:t>de </a:t>
            </a:r>
            <a:r>
              <a:rPr lang="pt-BR" dirty="0" smtClean="0"/>
              <a:t>saúde, essenciais </a:t>
            </a:r>
            <a:r>
              <a:rPr lang="pt-BR" dirty="0"/>
              <a:t>para uma </a:t>
            </a:r>
            <a:r>
              <a:rPr lang="pt-BR" b="1" cap="all" dirty="0">
                <a:solidFill>
                  <a:schemeClr val="tx2"/>
                </a:solidFill>
              </a:rPr>
              <a:t>resposta oportuna</a:t>
            </a:r>
            <a:r>
              <a:rPr lang="pt-BR" dirty="0" smtClean="0"/>
              <a:t>.</a:t>
            </a:r>
          </a:p>
          <a:p>
            <a:pPr algn="just"/>
            <a:endParaRPr lang="pt-BR" sz="1600" dirty="0"/>
          </a:p>
          <a:p>
            <a:pPr algn="ctr"/>
            <a:endParaRPr lang="pt-BR" sz="20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Objetivo geral do Plano</a:t>
            </a:r>
            <a:r>
              <a:rPr lang="pt-BR" sz="2000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endParaRPr lang="pt-BR" sz="2000" dirty="0" smtClean="0">
              <a:solidFill>
                <a:srgbClr val="FF0000"/>
              </a:solidFill>
            </a:endParaRPr>
          </a:p>
          <a:p>
            <a:pPr algn="just"/>
            <a:endParaRPr lang="pt-BR" sz="1600" dirty="0"/>
          </a:p>
          <a:p>
            <a:pPr algn="just">
              <a:lnSpc>
                <a:spcPct val="150000"/>
              </a:lnSpc>
            </a:pPr>
            <a:r>
              <a:rPr lang="pt-BR" dirty="0" smtClean="0"/>
              <a:t>Maximizar </a:t>
            </a:r>
            <a:r>
              <a:rPr lang="pt-BR" dirty="0"/>
              <a:t>a eficiência </a:t>
            </a:r>
            <a:r>
              <a:rPr lang="pt-BR" dirty="0" smtClean="0"/>
              <a:t>e a </a:t>
            </a:r>
            <a:r>
              <a:rPr lang="pt-BR" dirty="0"/>
              <a:t>eficácia </a:t>
            </a:r>
            <a:r>
              <a:rPr lang="pt-BR" dirty="0" smtClean="0"/>
              <a:t>da </a:t>
            </a:r>
            <a:r>
              <a:rPr lang="pt-BR" dirty="0"/>
              <a:t>preparação e da capacidade de resposta da </a:t>
            </a:r>
            <a:r>
              <a:rPr lang="pt-BR" dirty="0" smtClean="0"/>
              <a:t>SVS </a:t>
            </a:r>
            <a:r>
              <a:rPr lang="pt-BR" dirty="0"/>
              <a:t>para fazer frente às emergências em saúde pública, </a:t>
            </a:r>
            <a:r>
              <a:rPr lang="pt-BR" dirty="0" smtClean="0"/>
              <a:t>coordenando </a:t>
            </a:r>
            <a:r>
              <a:rPr lang="pt-BR" dirty="0"/>
              <a:t>os recursos federais em apoio </a:t>
            </a:r>
            <a:r>
              <a:rPr lang="pt-BR" dirty="0" smtClean="0"/>
              <a:t>aos estados </a:t>
            </a:r>
            <a:r>
              <a:rPr lang="pt-BR" dirty="0"/>
              <a:t>e aos municípios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734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8354574"/>
              </p:ext>
            </p:extLst>
          </p:nvPr>
        </p:nvGraphicFramePr>
        <p:xfrm>
          <a:off x="107504" y="1844824"/>
          <a:ext cx="3001834" cy="4176464"/>
        </p:xfrm>
        <a:graphic>
          <a:graphicData uri="http://schemas.openxmlformats.org/presentationml/2006/ole">
            <p:oleObj spid="_x0000_s2224" name="Document" r:id="rId3" imgW="8191878" imgH="11395947" progId="Word.Document.8">
              <p:embed/>
            </p:oleObj>
          </a:graphicData>
        </a:graphic>
      </p:graphicFrame>
      <p:sp>
        <p:nvSpPr>
          <p:cNvPr id="5" name="Subtítulo 2"/>
          <p:cNvSpPr txBox="1">
            <a:spLocks/>
          </p:cNvSpPr>
          <p:nvPr/>
        </p:nvSpPr>
        <p:spPr>
          <a:xfrm>
            <a:off x="35496" y="116632"/>
            <a:ext cx="9073008" cy="774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smtClean="0">
                <a:solidFill>
                  <a:schemeClr val="tx2"/>
                </a:solidFill>
              </a:rPr>
              <a:t>Plano de Contingência para Emergência em Saúde Pública por Seca e Estiagem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131840" y="1875596"/>
            <a:ext cx="5832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Nortear </a:t>
            </a:r>
            <a:r>
              <a:rPr lang="pt-BR" dirty="0"/>
              <a:t>a atuação da </a:t>
            </a:r>
            <a:r>
              <a:rPr lang="pt-BR" dirty="0" smtClean="0"/>
              <a:t>SVS na </a:t>
            </a:r>
            <a:r>
              <a:rPr lang="pt-BR" dirty="0"/>
              <a:t>resposta às emergências em saúde pública, observando seu papel essencial de apoio aos estados e aos </a:t>
            </a:r>
            <a:r>
              <a:rPr lang="pt-BR" dirty="0" smtClean="0"/>
              <a:t>municípios</a:t>
            </a:r>
            <a:r>
              <a:rPr lang="pt-BR" dirty="0"/>
              <a:t>;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Definir as </a:t>
            </a:r>
            <a:r>
              <a:rPr lang="pt-BR" dirty="0"/>
              <a:t>responsabilidades da SVS no desenvolvimento das ações de resposta às emergências em saúde pública por seca e estiagem. 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Elaborado em </a:t>
            </a:r>
            <a:r>
              <a:rPr lang="pt-BR" dirty="0"/>
              <a:t>consonância com os objetivos do </a:t>
            </a:r>
            <a:r>
              <a:rPr lang="pt-BR" b="1" dirty="0"/>
              <a:t>Plano de Resposta à Emergência em Saúde Pública</a:t>
            </a:r>
            <a:r>
              <a:rPr lang="pt-BR" dirty="0"/>
              <a:t>, buscando </a:t>
            </a:r>
            <a:r>
              <a:rPr lang="pt-BR" dirty="0" smtClean="0"/>
              <a:t>atuação </a:t>
            </a:r>
            <a:r>
              <a:rPr lang="pt-BR" dirty="0"/>
              <a:t>coordenada no âmbito do </a:t>
            </a:r>
            <a:r>
              <a:rPr lang="pt-BR" dirty="0" smtClean="0"/>
              <a:t>SUS.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292080" y="119675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Objetivos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5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79512" y="116632"/>
            <a:ext cx="8640960" cy="774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smtClean="0"/>
              <a:t>Programa Nacional de Vigilância da qualidade da água para consumo humano – Vigiagua</a:t>
            </a:r>
            <a:endParaRPr lang="pt-BR" sz="2800" b="1" dirty="0"/>
          </a:p>
        </p:txBody>
      </p:sp>
      <p:sp>
        <p:nvSpPr>
          <p:cNvPr id="6" name="Retângulo 5"/>
          <p:cNvSpPr/>
          <p:nvPr/>
        </p:nvSpPr>
        <p:spPr>
          <a:xfrm>
            <a:off x="2915816" y="2136339"/>
            <a:ext cx="60486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 smtClean="0">
                <a:ea typeface="ＭＳ Ｐゴシック" pitchFamily="34" charset="-128"/>
              </a:rPr>
              <a:t>Desenvolver ações de vigilância da qualidade da água para consumo humano que garantam à população o </a:t>
            </a:r>
            <a:r>
              <a:rPr lang="pt-BR" altLang="pt-BR" sz="2000" b="1" i="1" dirty="0" smtClean="0">
                <a:solidFill>
                  <a:srgbClr val="002060"/>
                </a:solidFill>
                <a:ea typeface="ＭＳ Ｐゴシック" pitchFamily="34" charset="-128"/>
              </a:rPr>
              <a:t>acesso à água em quantidade suficiente e qualidade compatível com o padrão de potabilidade</a:t>
            </a:r>
            <a:r>
              <a:rPr lang="pt-BR" altLang="pt-BR" sz="2000" b="1" dirty="0" smtClean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pt-BR" altLang="pt-BR" sz="2000" dirty="0" smtClean="0">
                <a:ea typeface="ＭＳ Ｐゴシック" pitchFamily="34" charset="-128"/>
              </a:rPr>
              <a:t>estabelecido na legislação vigente.</a:t>
            </a:r>
          </a:p>
        </p:txBody>
      </p:sp>
      <p:pic>
        <p:nvPicPr>
          <p:cNvPr id="7" name="Imagem 2" descr="dani2.jpg"/>
          <p:cNvPicPr>
            <a:picLocks noChangeAspect="1"/>
          </p:cNvPicPr>
          <p:nvPr/>
        </p:nvPicPr>
        <p:blipFill>
          <a:blip r:embed="rId2" cstate="print"/>
          <a:srcRect l="20975" t="12201" r="18073" b="20599"/>
          <a:stretch>
            <a:fillRect/>
          </a:stretch>
        </p:blipFill>
        <p:spPr bwMode="auto">
          <a:xfrm>
            <a:off x="468313" y="1700808"/>
            <a:ext cx="22320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4787900" y="1340768"/>
            <a:ext cx="2376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Objetivo Geral</a:t>
            </a:r>
          </a:p>
        </p:txBody>
      </p:sp>
    </p:spTree>
    <p:extLst>
      <p:ext uri="{BB962C8B-B14F-4D97-AF65-F5344CB8AC3E}">
        <p14:creationId xmlns:p14="http://schemas.microsoft.com/office/powerpoint/2010/main" xmlns="" val="2250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5496" y="1098024"/>
            <a:ext cx="9001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buFontTx/>
              <a:buChar char="•"/>
              <a:defRPr/>
            </a:pPr>
            <a:r>
              <a:rPr lang="pt-BR" kern="0" dirty="0">
                <a:cs typeface="Arial" pitchFamily="34" charset="0"/>
              </a:rPr>
              <a:t>Fortalecer o</a:t>
            </a:r>
            <a:r>
              <a:rPr lang="pt-BR" kern="0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pt-BR" b="1" kern="0" dirty="0">
                <a:solidFill>
                  <a:schemeClr val="tx2"/>
                </a:solidFill>
                <a:cs typeface="Arial" pitchFamily="34" charset="0"/>
              </a:rPr>
              <a:t>cadastramento</a:t>
            </a:r>
            <a:r>
              <a:rPr lang="pt-BR" kern="0" dirty="0">
                <a:cs typeface="Arial" pitchFamily="34" charset="0"/>
              </a:rPr>
              <a:t>, as  </a:t>
            </a:r>
            <a:r>
              <a:rPr lang="pt-BR" b="1" kern="0" dirty="0">
                <a:solidFill>
                  <a:schemeClr val="tx2"/>
                </a:solidFill>
                <a:cs typeface="Arial" pitchFamily="34" charset="0"/>
              </a:rPr>
              <a:t>inspeções sanitárias </a:t>
            </a:r>
            <a:r>
              <a:rPr lang="pt-BR" kern="0" dirty="0">
                <a:cs typeface="Arial" pitchFamily="34" charset="0"/>
              </a:rPr>
              <a:t>das formas de abastecimento de água, além do </a:t>
            </a:r>
            <a:r>
              <a:rPr lang="pt-BR" b="1" kern="0" dirty="0">
                <a:solidFill>
                  <a:schemeClr val="tx2"/>
                </a:solidFill>
                <a:cs typeface="Arial" pitchFamily="34" charset="0"/>
              </a:rPr>
              <a:t>monitoramento</a:t>
            </a:r>
            <a:r>
              <a:rPr lang="pt-BR" kern="0" dirty="0">
                <a:cs typeface="Arial" pitchFamily="34" charset="0"/>
              </a:rPr>
              <a:t> da qualidade da água dos locais mais vulneráveis e da inserção </a:t>
            </a:r>
            <a:r>
              <a:rPr lang="pt-BR" b="1" kern="0" dirty="0">
                <a:solidFill>
                  <a:schemeClr val="tx2"/>
                </a:solidFill>
                <a:cs typeface="Arial" pitchFamily="34" charset="0"/>
              </a:rPr>
              <a:t>OPORTUNA</a:t>
            </a:r>
            <a:r>
              <a:rPr lang="pt-BR" b="1" kern="0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pt-BR" kern="0" dirty="0">
                <a:cs typeface="Arial" pitchFamily="34" charset="0"/>
              </a:rPr>
              <a:t>dos dados no </a:t>
            </a:r>
            <a:r>
              <a:rPr lang="pt-BR" kern="0" dirty="0" smtClean="0">
                <a:cs typeface="Arial" pitchFamily="34" charset="0"/>
              </a:rPr>
              <a:t>Sistema de Informação de Vigilância da Qualidade da Água para Consumo Humano - </a:t>
            </a:r>
            <a:r>
              <a:rPr lang="pt-BR" b="1" kern="0" dirty="0" smtClean="0">
                <a:solidFill>
                  <a:schemeClr val="tx2"/>
                </a:solidFill>
                <a:cs typeface="Arial" pitchFamily="34" charset="0"/>
              </a:rPr>
              <a:t>Sisagua</a:t>
            </a:r>
            <a:r>
              <a:rPr lang="pt-BR" kern="0" dirty="0" smtClean="0">
                <a:cs typeface="Arial" pitchFamily="34" charset="0"/>
              </a:rPr>
              <a:t>;</a:t>
            </a:r>
          </a:p>
          <a:p>
            <a:pPr marL="342900" lvl="0" indent="-342900" algn="just" eaLnBrk="0" fontAlgn="base" hangingPunct="0">
              <a:buFontTx/>
              <a:buChar char="•"/>
              <a:defRPr/>
            </a:pPr>
            <a:endParaRPr lang="pt-BR" kern="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Buscar </a:t>
            </a:r>
            <a:r>
              <a:rPr lang="pt-BR" dirty="0"/>
              <a:t>a </a:t>
            </a:r>
            <a:r>
              <a:rPr lang="pt-BR" b="1" dirty="0">
                <a:solidFill>
                  <a:schemeClr val="tx2"/>
                </a:solidFill>
              </a:rPr>
              <a:t>melhoria das condições sanitárias </a:t>
            </a:r>
            <a:r>
              <a:rPr lang="pt-BR" dirty="0"/>
              <a:t>das </a:t>
            </a:r>
            <a:r>
              <a:rPr lang="pt-BR" dirty="0" smtClean="0"/>
              <a:t>formas alternativas de </a:t>
            </a:r>
            <a:r>
              <a:rPr lang="pt-BR" dirty="0"/>
              <a:t>abastecimento de água para consumo </a:t>
            </a:r>
            <a:r>
              <a:rPr lang="pt-BR" dirty="0" smtClean="0"/>
              <a:t>humano e, quando necessário, interditar as não seguras;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Apoiar na orientação do  </a:t>
            </a:r>
            <a:r>
              <a:rPr lang="pt-BR" b="1" dirty="0" smtClean="0">
                <a:solidFill>
                  <a:schemeClr val="tx2"/>
                </a:solidFill>
              </a:rPr>
              <a:t>tratamento intradomiciliar da água </a:t>
            </a:r>
            <a:r>
              <a:rPr lang="pt-BR" dirty="0" smtClean="0"/>
              <a:t>para consumo humano (Por exemplo: filtração + adição de hipoclorito </a:t>
            </a:r>
            <a:r>
              <a:rPr lang="pt-BR" dirty="0"/>
              <a:t>de </a:t>
            </a:r>
            <a:r>
              <a:rPr lang="pt-BR" dirty="0" smtClean="0"/>
              <a:t>sódio </a:t>
            </a:r>
            <a:r>
              <a:rPr lang="pt-BR" kern="0" dirty="0">
                <a:cs typeface="Arial" pitchFamily="34" charset="0"/>
              </a:rPr>
              <a:t>a 2,5% </a:t>
            </a:r>
            <a:r>
              <a:rPr lang="pt-BR" dirty="0" smtClean="0"/>
              <a:t>ou filtração + fervura da água);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dirty="0"/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kern="0" dirty="0" smtClean="0">
                <a:cs typeface="Arial" pitchFamily="34" charset="0"/>
              </a:rPr>
              <a:t>Fortalecer a </a:t>
            </a:r>
            <a:r>
              <a:rPr lang="pt-BR" b="1" kern="0" dirty="0">
                <a:solidFill>
                  <a:schemeClr val="tx2"/>
                </a:solidFill>
                <a:cs typeface="Arial" pitchFamily="34" charset="0"/>
              </a:rPr>
              <a:t>articulação intrasetorial </a:t>
            </a:r>
            <a:r>
              <a:rPr lang="pt-BR" kern="0" dirty="0">
                <a:cs typeface="Arial" pitchFamily="34" charset="0"/>
              </a:rPr>
              <a:t>– especialmente com: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pt-BR" kern="0" dirty="0">
              <a:cs typeface="Arial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b="1" kern="0" dirty="0">
                <a:cs typeface="Arial" pitchFamily="34" charset="0"/>
              </a:rPr>
              <a:t>Vigilância Epidemiológica</a:t>
            </a:r>
            <a:r>
              <a:rPr lang="pt-BR" kern="0" dirty="0">
                <a:cs typeface="Arial" pitchFamily="34" charset="0"/>
              </a:rPr>
              <a:t>: </a:t>
            </a:r>
            <a:r>
              <a:rPr lang="pt-BR" kern="0" dirty="0" smtClean="0">
                <a:cs typeface="Arial" pitchFamily="34" charset="0"/>
              </a:rPr>
              <a:t>investigação de surtos de doenças de transmissão </a:t>
            </a:r>
            <a:r>
              <a:rPr lang="pt-BR" kern="0" smtClean="0">
                <a:cs typeface="Arial" pitchFamily="34" charset="0"/>
              </a:rPr>
              <a:t>hídrica e análise </a:t>
            </a:r>
            <a:r>
              <a:rPr lang="pt-BR" kern="0" dirty="0">
                <a:cs typeface="Arial" pitchFamily="34" charset="0"/>
              </a:rPr>
              <a:t>dos dados de qualidade da água </a:t>
            </a:r>
            <a:r>
              <a:rPr lang="pt-BR" kern="0" dirty="0" smtClean="0">
                <a:cs typeface="Arial" pitchFamily="34" charset="0"/>
              </a:rPr>
              <a:t>associado </a:t>
            </a:r>
            <a:r>
              <a:rPr lang="pt-BR" kern="0" dirty="0">
                <a:cs typeface="Arial" pitchFamily="34" charset="0"/>
              </a:rPr>
              <a:t>aos dados </a:t>
            </a:r>
            <a:r>
              <a:rPr lang="pt-BR" kern="0" dirty="0" smtClean="0">
                <a:cs typeface="Arial" pitchFamily="34" charset="0"/>
              </a:rPr>
              <a:t>epidemiológicos;</a:t>
            </a:r>
            <a:endParaRPr lang="pt-BR" kern="0" dirty="0">
              <a:cs typeface="Arial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b="1" kern="0" dirty="0" smtClean="0">
                <a:cs typeface="Arial" pitchFamily="34" charset="0"/>
              </a:rPr>
              <a:t>Vigilância  </a:t>
            </a:r>
            <a:r>
              <a:rPr lang="pt-BR" b="1" kern="0" dirty="0">
                <a:cs typeface="Arial" pitchFamily="34" charset="0"/>
              </a:rPr>
              <a:t>Sanitária</a:t>
            </a:r>
            <a:r>
              <a:rPr lang="pt-BR" kern="0" dirty="0">
                <a:cs typeface="Arial" pitchFamily="34" charset="0"/>
              </a:rPr>
              <a:t>: </a:t>
            </a:r>
            <a:r>
              <a:rPr lang="pt-BR" kern="0" dirty="0" smtClean="0">
                <a:cs typeface="Arial" pitchFamily="34" charset="0"/>
              </a:rPr>
              <a:t>Fiscalização sanitária </a:t>
            </a:r>
            <a:r>
              <a:rPr lang="pt-BR" kern="0" dirty="0">
                <a:cs typeface="Arial" pitchFamily="34" charset="0"/>
              </a:rPr>
              <a:t>dos carros-pipa;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b="1" kern="0" dirty="0" smtClean="0">
                <a:cs typeface="Arial" pitchFamily="34" charset="0"/>
              </a:rPr>
              <a:t>Atenção </a:t>
            </a:r>
            <a:r>
              <a:rPr lang="pt-BR" b="1" kern="0" dirty="0">
                <a:cs typeface="Arial" pitchFamily="34" charset="0"/>
              </a:rPr>
              <a:t>Básica</a:t>
            </a:r>
            <a:r>
              <a:rPr lang="pt-BR" kern="0" dirty="0">
                <a:cs typeface="Arial" pitchFamily="34" charset="0"/>
              </a:rPr>
              <a:t>: Capacitação dos ACS para orientação das famílias para tratamento intradomiciliar da </a:t>
            </a:r>
            <a:r>
              <a:rPr lang="pt-BR" kern="0" dirty="0" smtClean="0">
                <a:cs typeface="Arial" pitchFamily="34" charset="0"/>
              </a:rPr>
              <a:t>água;</a:t>
            </a:r>
            <a:endParaRPr lang="pt-BR" kern="0" dirty="0">
              <a:cs typeface="Arial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b="1" kern="0" dirty="0" smtClean="0">
                <a:cs typeface="Arial" pitchFamily="34" charset="0"/>
              </a:rPr>
              <a:t>Funasa</a:t>
            </a:r>
            <a:r>
              <a:rPr lang="pt-BR" kern="0" dirty="0">
                <a:cs typeface="Arial" pitchFamily="34" charset="0"/>
              </a:rPr>
              <a:t>: Apoio ao monitoramento da qualidade de </a:t>
            </a:r>
            <a:r>
              <a:rPr lang="pt-BR" kern="0" dirty="0" smtClean="0">
                <a:cs typeface="Arial" pitchFamily="34" charset="0"/>
              </a:rPr>
              <a:t>água (laboratórios móveis).</a:t>
            </a:r>
            <a:endParaRPr lang="pt-BR" kern="0" dirty="0">
              <a:cs typeface="Arial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79512" y="134302"/>
            <a:ext cx="8640960" cy="774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smtClean="0"/>
              <a:t>Atuação da vigilância da qualidade da água para consumo humano em situações de seca e estiagem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50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7504" y="1629955"/>
            <a:ext cx="89289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/>
              <a:t> </a:t>
            </a:r>
            <a:r>
              <a:rPr lang="pt-BR" b="1" dirty="0" smtClean="0">
                <a:solidFill>
                  <a:schemeClr val="tx2"/>
                </a:solidFill>
                <a:cs typeface="Arial" pitchFamily="34" charset="0"/>
              </a:rPr>
              <a:t>Fortalecer </a:t>
            </a:r>
            <a:r>
              <a:rPr lang="pt-BR" b="1" dirty="0">
                <a:solidFill>
                  <a:schemeClr val="tx2"/>
                </a:solidFill>
                <a:cs typeface="Arial" pitchFamily="34" charset="0"/>
              </a:rPr>
              <a:t>a articulação </a:t>
            </a:r>
            <a:r>
              <a:rPr lang="pt-BR" b="1" dirty="0" err="1">
                <a:solidFill>
                  <a:schemeClr val="tx2"/>
                </a:solidFill>
                <a:cs typeface="Arial" pitchFamily="34" charset="0"/>
              </a:rPr>
              <a:t>intersetorial</a:t>
            </a:r>
            <a:r>
              <a:rPr lang="pt-BR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pt-BR" dirty="0" smtClean="0">
                <a:cs typeface="Arial" pitchFamily="34" charset="0"/>
              </a:rPr>
              <a:t>– Especialmente com os responsáveis </a:t>
            </a:r>
            <a:r>
              <a:rPr lang="pt-BR" dirty="0">
                <a:cs typeface="Arial" pitchFamily="34" charset="0"/>
              </a:rPr>
              <a:t>pelo </a:t>
            </a:r>
            <a:r>
              <a:rPr lang="pt-BR" dirty="0" smtClean="0">
                <a:cs typeface="Arial" pitchFamily="34" charset="0"/>
              </a:rPr>
              <a:t>abastecimento </a:t>
            </a:r>
            <a:r>
              <a:rPr lang="pt-BR" dirty="0">
                <a:cs typeface="Arial" pitchFamily="34" charset="0"/>
              </a:rPr>
              <a:t>de </a:t>
            </a:r>
            <a:r>
              <a:rPr lang="pt-BR" dirty="0" smtClean="0">
                <a:cs typeface="Arial" pitchFamily="34" charset="0"/>
              </a:rPr>
              <a:t>água; </a:t>
            </a:r>
            <a:r>
              <a:rPr lang="pt-BR" dirty="0">
                <a:cs typeface="Arial" pitchFamily="34" charset="0"/>
              </a:rPr>
              <a:t>Defesa Civil; Exército; </a:t>
            </a:r>
            <a:r>
              <a:rPr lang="pt-BR" dirty="0" smtClean="0">
                <a:cs typeface="Arial" pitchFamily="34" charset="0"/>
              </a:rPr>
              <a:t>Polícia Rodoviária Federal, entre outros órgãos.</a:t>
            </a:r>
            <a:endParaRPr lang="pt-BR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pt-BR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 smtClean="0">
                <a:cs typeface="Arial" pitchFamily="34" charset="0"/>
              </a:rPr>
              <a:t>Definir  fontes prioritárias </a:t>
            </a:r>
            <a:r>
              <a:rPr lang="pt-BR" b="1" dirty="0" smtClean="0">
                <a:solidFill>
                  <a:schemeClr val="tx2"/>
                </a:solidFill>
                <a:cs typeface="Arial" pitchFamily="34" charset="0"/>
              </a:rPr>
              <a:t>para o abastecimento </a:t>
            </a:r>
            <a:r>
              <a:rPr lang="pt-BR" b="1" dirty="0">
                <a:solidFill>
                  <a:schemeClr val="tx2"/>
                </a:solidFill>
                <a:cs typeface="Arial" pitchFamily="34" charset="0"/>
              </a:rPr>
              <a:t>dos carros-pipa</a:t>
            </a:r>
            <a:r>
              <a:rPr lang="pt-BR" dirty="0">
                <a:cs typeface="Arial" pitchFamily="34" charset="0"/>
              </a:rPr>
              <a:t>: </a:t>
            </a:r>
            <a:endParaRPr lang="pt-BR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pt-BR" dirty="0"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pt-BR" altLang="pt-BR" b="1" dirty="0"/>
              <a:t>Estação de Tratamento de Água com tratamento convencional</a:t>
            </a:r>
            <a:r>
              <a:rPr lang="pt-BR" altLang="pt-BR" dirty="0">
                <a:solidFill>
                  <a:srgbClr val="000000"/>
                </a:solidFill>
              </a:rPr>
              <a:t>;</a:t>
            </a:r>
          </a:p>
          <a:p>
            <a:pPr algn="just">
              <a:buFontTx/>
              <a:buChar char="-"/>
            </a:pPr>
            <a:r>
              <a:rPr lang="pt-BR" altLang="pt-BR" b="1" dirty="0">
                <a:solidFill>
                  <a:srgbClr val="000000"/>
                </a:solidFill>
              </a:rPr>
              <a:t>Mananciais subterrâneos </a:t>
            </a:r>
            <a:r>
              <a:rPr lang="pt-BR" altLang="pt-BR" dirty="0">
                <a:solidFill>
                  <a:srgbClr val="000000"/>
                </a:solidFill>
              </a:rPr>
              <a:t>(com tratamento mínimo de desinfecção); e </a:t>
            </a:r>
          </a:p>
          <a:p>
            <a:pPr algn="just">
              <a:buFontTx/>
              <a:buChar char="-"/>
            </a:pPr>
            <a:r>
              <a:rPr lang="pt-BR" altLang="pt-BR" b="1" dirty="0">
                <a:solidFill>
                  <a:srgbClr val="000000"/>
                </a:solidFill>
              </a:rPr>
              <a:t>Mananciais superficiais </a:t>
            </a:r>
            <a:r>
              <a:rPr lang="pt-BR" altLang="pt-BR" dirty="0">
                <a:solidFill>
                  <a:srgbClr val="000000"/>
                </a:solidFill>
              </a:rPr>
              <a:t>(com tratamento mínimo de filtração e desinfecção).</a:t>
            </a:r>
          </a:p>
          <a:p>
            <a:pPr algn="just">
              <a:buFontTx/>
              <a:buChar char="-"/>
            </a:pPr>
            <a:endParaRPr lang="pt-BR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>
                <a:cs typeface="Arial" pitchFamily="34" charset="0"/>
              </a:rPr>
              <a:t>Colaborar com os parceiros na busca de </a:t>
            </a:r>
            <a:r>
              <a:rPr lang="pt-BR" b="1" dirty="0">
                <a:solidFill>
                  <a:schemeClr val="tx2"/>
                </a:solidFill>
                <a:cs typeface="Arial" pitchFamily="34" charset="0"/>
              </a:rPr>
              <a:t>tecnologias para o tratamento da água </a:t>
            </a:r>
            <a:r>
              <a:rPr lang="pt-BR" dirty="0">
                <a:cs typeface="Arial" pitchFamily="34" charset="0"/>
              </a:rPr>
              <a:t>em situações </a:t>
            </a:r>
            <a:r>
              <a:rPr lang="pt-BR" dirty="0" smtClean="0">
                <a:cs typeface="Arial" pitchFamily="34" charset="0"/>
              </a:rPr>
              <a:t>emergenciais;</a:t>
            </a:r>
          </a:p>
          <a:p>
            <a:pPr algn="just">
              <a:buFont typeface="Arial" pitchFamily="34" charset="0"/>
              <a:buChar char="•"/>
            </a:pPr>
            <a:endParaRPr lang="pt-BR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Informar a </a:t>
            </a:r>
            <a:r>
              <a:rPr lang="pt-BR" dirty="0"/>
              <a:t>população sobre a qualidade da água e riscos à </a:t>
            </a:r>
            <a:r>
              <a:rPr lang="pt-BR" dirty="0" smtClean="0"/>
              <a:t>saúde;</a:t>
            </a:r>
          </a:p>
          <a:p>
            <a:pPr algn="just">
              <a:buFont typeface="Arial" pitchFamily="34" charset="0"/>
              <a:buChar char="•"/>
            </a:pPr>
            <a:endParaRPr lang="pt-BR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 smtClean="0">
                <a:cs typeface="Arial" pitchFamily="34" charset="0"/>
              </a:rPr>
              <a:t>Apoiar o desenvolvimento de ações de educação em saúde.</a:t>
            </a:r>
            <a:endParaRPr lang="pt-BR" dirty="0">
              <a:cs typeface="Arial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79512" y="134302"/>
            <a:ext cx="8640960" cy="774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smtClean="0"/>
              <a:t>Atuação da vigilância da qualidade da água para consumo humano em situações de seca e estiagem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765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79512" y="134302"/>
            <a:ext cx="8640960" cy="77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z="2800" b="1" dirty="0"/>
          </a:p>
        </p:txBody>
      </p:sp>
      <p:sp>
        <p:nvSpPr>
          <p:cNvPr id="9" name="Retângulo 8"/>
          <p:cNvSpPr/>
          <p:nvPr/>
        </p:nvSpPr>
        <p:spPr>
          <a:xfrm>
            <a:off x="35496" y="984785"/>
            <a:ext cx="91085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Desastre natural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Gestão integrada de recursos hídricos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Usos múltiplos da água e prioridade do abastecimento público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Infraestrutura hídrica       Segurança da água para consumo humano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Racionamento     Transporte </a:t>
            </a:r>
            <a:r>
              <a:rPr lang="pt-BR" sz="2000" b="1" dirty="0">
                <a:solidFill>
                  <a:schemeClr val="tx2"/>
                </a:solidFill>
              </a:rPr>
              <a:t>de água por carro-pipa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cap="all" dirty="0" smtClean="0">
                <a:solidFill>
                  <a:srgbClr val="C00000"/>
                </a:solidFill>
              </a:rPr>
              <a:t>Riscos </a:t>
            </a:r>
            <a:r>
              <a:rPr lang="pt-BR" sz="2000" b="1" cap="all" dirty="0">
                <a:solidFill>
                  <a:srgbClr val="C00000"/>
                </a:solidFill>
              </a:rPr>
              <a:t>à saúde </a:t>
            </a:r>
            <a:r>
              <a:rPr lang="pt-BR" sz="2000" b="1" cap="all" dirty="0" smtClean="0">
                <a:solidFill>
                  <a:srgbClr val="C00000"/>
                </a:solidFill>
              </a:rPr>
              <a:t>pública</a:t>
            </a:r>
          </a:p>
          <a:p>
            <a:pPr algn="ctr"/>
            <a:endParaRPr lang="pt-BR" sz="2000" b="1" cap="all" dirty="0">
              <a:solidFill>
                <a:srgbClr val="C00000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  Quantidade e qualidade da água para consumo humano</a:t>
            </a: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Reservatórios de água       Tratamento da água     Educação em saúde</a:t>
            </a:r>
            <a:endParaRPr lang="pt-BR" sz="2000" b="1" dirty="0">
              <a:solidFill>
                <a:schemeClr val="tx2"/>
              </a:solidFill>
            </a:endParaRPr>
          </a:p>
          <a:p>
            <a:pPr algn="ctr"/>
            <a:endParaRPr lang="pt-BR" sz="20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2"/>
                </a:solidFill>
                <a:sym typeface="Wingdings" pitchFamily="2" charset="2"/>
              </a:rPr>
              <a:t>“Água disponível”              “Água boa ou limpa é a água que tem”          “Água da crise”</a:t>
            </a:r>
            <a:endParaRPr lang="pt-BR" sz="2000" b="1" dirty="0">
              <a:solidFill>
                <a:schemeClr val="tx2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916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Conteúdo 5"/>
          <p:cNvSpPr>
            <a:spLocks noGrp="1"/>
          </p:cNvSpPr>
          <p:nvPr>
            <p:ph sz="half" idx="2"/>
          </p:nvPr>
        </p:nvSpPr>
        <p:spPr bwMode="auto">
          <a:xfrm>
            <a:off x="35496" y="908721"/>
            <a:ext cx="9001000" cy="28803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1800" dirty="0" smtClean="0"/>
              <a:t>Folder para </a:t>
            </a:r>
            <a:r>
              <a:rPr lang="pt-BR" altLang="pt-BR" sz="1800" b="1" dirty="0" smtClean="0">
                <a:solidFill>
                  <a:srgbClr val="C00000"/>
                </a:solidFill>
              </a:rPr>
              <a:t>pipeiros:</a:t>
            </a:r>
            <a:r>
              <a:rPr lang="pt-BR" altLang="pt-BR" sz="1800" dirty="0" smtClean="0"/>
              <a:t> orientações de limpeza e desinfecção do tanque do carro-pipa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515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4313" y="169476"/>
            <a:ext cx="871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err="1" smtClean="0">
                <a:solidFill>
                  <a:srgbClr val="002060"/>
                </a:solidFill>
              </a:rPr>
              <a:t>Folderes</a:t>
            </a:r>
            <a:r>
              <a:rPr lang="pt-BR" altLang="pt-BR" sz="2800" b="1" dirty="0" smtClean="0">
                <a:solidFill>
                  <a:srgbClr val="002060"/>
                </a:solidFill>
              </a:rPr>
              <a:t> Educativos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7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9836"/>
            <a:ext cx="8750175" cy="520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5"/>
          <p:cNvSpPr>
            <a:spLocks noGrp="1"/>
          </p:cNvSpPr>
          <p:nvPr>
            <p:ph sz="half" idx="2"/>
          </p:nvPr>
        </p:nvSpPr>
        <p:spPr bwMode="auto">
          <a:xfrm>
            <a:off x="107504" y="908721"/>
            <a:ext cx="9001000" cy="28803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1800" dirty="0" smtClean="0"/>
              <a:t>Folder para </a:t>
            </a:r>
            <a:r>
              <a:rPr lang="pt-BR" altLang="pt-BR" sz="1800" b="1" dirty="0" smtClean="0">
                <a:solidFill>
                  <a:srgbClr val="C00000"/>
                </a:solidFill>
              </a:rPr>
              <a:t>pipeiros:</a:t>
            </a:r>
            <a:r>
              <a:rPr lang="pt-BR" altLang="pt-BR" sz="1800" dirty="0" smtClean="0"/>
              <a:t> orientações de limpeza e desinfecção do tanque do carro-pipa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4313" y="169476"/>
            <a:ext cx="871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err="1" smtClean="0">
                <a:solidFill>
                  <a:srgbClr val="002060"/>
                </a:solidFill>
              </a:rPr>
              <a:t>Folderes</a:t>
            </a:r>
            <a:r>
              <a:rPr lang="pt-BR" altLang="pt-BR" sz="2800" b="1" dirty="0" smtClean="0">
                <a:solidFill>
                  <a:srgbClr val="002060"/>
                </a:solidFill>
              </a:rPr>
              <a:t> Educativos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53108"/>
            <a:ext cx="8661400" cy="43167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pt-BR" sz="1800" dirty="0" smtClean="0">
                <a:latin typeface="+mj-lt"/>
              </a:rPr>
              <a:t>Folder </a:t>
            </a:r>
            <a:r>
              <a:rPr lang="pt-BR" sz="1800" dirty="0">
                <a:latin typeface="+mj-lt"/>
              </a:rPr>
              <a:t>para </a:t>
            </a:r>
            <a:r>
              <a:rPr lang="pt-BR" sz="1800" b="1" dirty="0" smtClean="0">
                <a:solidFill>
                  <a:srgbClr val="C00000"/>
                </a:solidFill>
                <a:latin typeface="+mj-lt"/>
              </a:rPr>
              <a:t>famílias:</a:t>
            </a:r>
            <a:r>
              <a:rPr lang="pt-BR" sz="1800" dirty="0" smtClean="0">
                <a:latin typeface="+mj-lt"/>
              </a:rPr>
              <a:t> cuidados com a água para consumo humano no domicílio</a:t>
            </a:r>
            <a:endParaRPr lang="pt-BR" sz="1800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25" y="1671638"/>
            <a:ext cx="367347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671638"/>
            <a:ext cx="4151312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14313" y="169476"/>
            <a:ext cx="871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err="1" smtClean="0">
                <a:solidFill>
                  <a:srgbClr val="002060"/>
                </a:solidFill>
              </a:rPr>
              <a:t>Folderes</a:t>
            </a:r>
            <a:r>
              <a:rPr lang="pt-BR" altLang="pt-BR" sz="2800" b="1" dirty="0" smtClean="0">
                <a:solidFill>
                  <a:srgbClr val="002060"/>
                </a:solidFill>
              </a:rPr>
              <a:t> Educativos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4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Espaço Reservado para Conteúdo 4"/>
          <p:cNvSpPr>
            <a:spLocks noGrp="1"/>
          </p:cNvSpPr>
          <p:nvPr>
            <p:ph sz="half" idx="1"/>
          </p:nvPr>
        </p:nvSpPr>
        <p:spPr bwMode="auto">
          <a:xfrm>
            <a:off x="179388" y="907505"/>
            <a:ext cx="8640762" cy="28924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1800" dirty="0" smtClean="0"/>
              <a:t>Folder para </a:t>
            </a:r>
            <a:r>
              <a:rPr lang="pt-BR" altLang="pt-BR" sz="1800" b="1" dirty="0" smtClean="0">
                <a:solidFill>
                  <a:srgbClr val="C00000"/>
                </a:solidFill>
              </a:rPr>
              <a:t>Agentes de Saúde:</a:t>
            </a:r>
            <a:r>
              <a:rPr lang="pt-BR" altLang="pt-BR" sz="1800" dirty="0" smtClean="0"/>
              <a:t> cuidados com a água e atenção à pessoa com diarreia</a:t>
            </a: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513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4313" y="169476"/>
            <a:ext cx="871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err="1" smtClean="0">
                <a:solidFill>
                  <a:srgbClr val="002060"/>
                </a:solidFill>
              </a:rPr>
              <a:t>Folderes</a:t>
            </a:r>
            <a:r>
              <a:rPr lang="pt-BR" altLang="pt-BR" sz="2800" b="1" dirty="0" smtClean="0">
                <a:solidFill>
                  <a:srgbClr val="002060"/>
                </a:solidFill>
              </a:rPr>
              <a:t> Educativos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1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Espaço Reservado para Conteúdo 4"/>
          <p:cNvSpPr>
            <a:spLocks noGrp="1"/>
          </p:cNvSpPr>
          <p:nvPr>
            <p:ph sz="half" idx="1"/>
          </p:nvPr>
        </p:nvSpPr>
        <p:spPr bwMode="auto">
          <a:xfrm>
            <a:off x="179388" y="764704"/>
            <a:ext cx="8640762" cy="28924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2000" dirty="0" smtClean="0"/>
              <a:t>Cartilha de Uso Consciente da água nos hospitais e unidades de saúde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4313" y="169476"/>
            <a:ext cx="871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smtClean="0">
                <a:solidFill>
                  <a:srgbClr val="002060"/>
                </a:solidFill>
              </a:rPr>
              <a:t>Cartilhas Educativas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82644410"/>
              </p:ext>
            </p:extLst>
          </p:nvPr>
        </p:nvGraphicFramePr>
        <p:xfrm>
          <a:off x="107504" y="1628801"/>
          <a:ext cx="4282729" cy="3744416"/>
        </p:xfrm>
        <a:graphic>
          <a:graphicData uri="http://schemas.openxmlformats.org/presentationml/2006/ole">
            <p:oleObj spid="_x0000_s14343" name="Acrobat Document" r:id="rId3" imgW="5771160" imgH="5038200" progId="AcroExch.Document.11">
              <p:embed/>
            </p:oleObj>
          </a:graphicData>
        </a:graphic>
      </p:graphicFrame>
      <p:sp>
        <p:nvSpPr>
          <p:cNvPr id="3" name="Retângulo 2"/>
          <p:cNvSpPr/>
          <p:nvPr/>
        </p:nvSpPr>
        <p:spPr>
          <a:xfrm>
            <a:off x="4572000" y="2743760"/>
            <a:ext cx="4357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Objetivo</a:t>
            </a:r>
            <a:r>
              <a:rPr lang="pt-BR" dirty="0" smtClean="0"/>
              <a:t>:  </a:t>
            </a:r>
            <a:r>
              <a:rPr lang="pt-BR" dirty="0"/>
              <a:t>orientar os gestores de todas as unidades ligadas a esta pasta, dos prédios de perfil administrativo às unidades ambulatoriais e </a:t>
            </a:r>
            <a:r>
              <a:rPr lang="pt-BR" dirty="0" smtClean="0"/>
              <a:t>hospitalares ao uso consciente da água.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587727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Elaborado pela Secretaria de Saúde do Estado de São Paulo.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745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79388" y="169476"/>
            <a:ext cx="8856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800" b="1" dirty="0" smtClean="0">
                <a:solidFill>
                  <a:srgbClr val="002060"/>
                </a:solidFill>
                <a:latin typeface="+mn-lt"/>
              </a:rPr>
              <a:t>Campanhas Educativas</a:t>
            </a:r>
            <a:endParaRPr lang="pt-BR" altLang="pt-BR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Copasa Transparente divulga situação dos reservatórios que abastecem a RMBH diariam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567" y="1052736"/>
            <a:ext cx="272692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9462" y="1052737"/>
            <a:ext cx="450671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11174822_895486490507442_1558488796708702799_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861048"/>
            <a:ext cx="2160240" cy="2160240"/>
          </a:xfrm>
          <a:prstGeom prst="rect">
            <a:avLst/>
          </a:prstGeom>
        </p:spPr>
      </p:pic>
      <p:pic>
        <p:nvPicPr>
          <p:cNvPr id="7" name="Imagem 6" descr="11193276_897254180330673_3969224246120249842_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2625" y="3645024"/>
            <a:ext cx="2169615" cy="2169615"/>
          </a:xfrm>
          <a:prstGeom prst="rect">
            <a:avLst/>
          </a:prstGeom>
        </p:spPr>
      </p:pic>
      <p:pic>
        <p:nvPicPr>
          <p:cNvPr id="8" name="Imagem 7" descr="11150379_895483050507786_4698048960902029281_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3538" y="3555147"/>
            <a:ext cx="2196454" cy="2106101"/>
          </a:xfrm>
          <a:prstGeom prst="rect">
            <a:avLst/>
          </a:prstGeom>
        </p:spPr>
      </p:pic>
      <p:pic>
        <p:nvPicPr>
          <p:cNvPr id="9" name="Imagem 8" descr="14057_892471040808987_1225566193298278542_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429000"/>
            <a:ext cx="2016224" cy="201622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3528" y="623731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Elaborado pelo Governo do Estado de Minas Gerais.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63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79388" y="-27384"/>
            <a:ext cx="88566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800" b="1" dirty="0">
                <a:solidFill>
                  <a:srgbClr val="002060"/>
                </a:solidFill>
                <a:latin typeface="+mn-lt"/>
              </a:rPr>
              <a:t>Ações </a:t>
            </a:r>
            <a:r>
              <a:rPr lang="pt-BR" altLang="pt-BR" sz="2800" b="1" dirty="0" smtClean="0">
                <a:solidFill>
                  <a:srgbClr val="002060"/>
                </a:solidFill>
                <a:latin typeface="+mn-lt"/>
              </a:rPr>
              <a:t>em desenvolvimento pelas Secretarias Estaduais de Saúde para </a:t>
            </a:r>
            <a:r>
              <a:rPr lang="pt-BR" altLang="pt-BR" sz="2800" b="1" dirty="0">
                <a:solidFill>
                  <a:srgbClr val="002060"/>
                </a:solidFill>
                <a:latin typeface="+mn-lt"/>
              </a:rPr>
              <a:t>o enfrentamento da </a:t>
            </a:r>
            <a:r>
              <a:rPr lang="pt-BR" altLang="pt-BR" sz="2800" b="1" dirty="0" smtClean="0">
                <a:solidFill>
                  <a:srgbClr val="002060"/>
                </a:solidFill>
                <a:latin typeface="+mn-lt"/>
              </a:rPr>
              <a:t>seca e estiagem</a:t>
            </a:r>
            <a:endParaRPr lang="pt-BR" altLang="pt-BR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100" name="Retângulo 2"/>
          <p:cNvSpPr>
            <a:spLocks noChangeArrowheads="1"/>
          </p:cNvSpPr>
          <p:nvPr/>
        </p:nvSpPr>
        <p:spPr bwMode="auto">
          <a:xfrm>
            <a:off x="35497" y="980728"/>
            <a:ext cx="91450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dirty="0"/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79388" y="980728"/>
            <a:ext cx="86410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/>
              <a:t>Participação dos Comitês de </a:t>
            </a:r>
            <a:r>
              <a:rPr lang="pt-BR" sz="2000" dirty="0"/>
              <a:t>Combate à </a:t>
            </a:r>
            <a:r>
              <a:rPr lang="pt-BR" sz="2000" dirty="0" smtClean="0"/>
              <a:t>Seca;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/>
              <a:t>Barreiras sanitárias para fiscalização da qualidade da água distribuída por meio de carros-pipa;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>
                <a:cs typeface="Times New Roman" pitchFamily="18" charset="0"/>
              </a:rPr>
              <a:t>Distribuição de  filtros para água para as famílias de zona rural de municípios com estiagem;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/>
              <a:t>Divulgação de </a:t>
            </a:r>
            <a:r>
              <a:rPr lang="pt-BR" sz="2000" dirty="0" err="1" smtClean="0"/>
              <a:t>folderes</a:t>
            </a:r>
            <a:r>
              <a:rPr lang="pt-BR" sz="2000" dirty="0" smtClean="0"/>
              <a:t> educativos sobre limpeza e desinfecção de caixa d’água;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/>
              <a:t>Capacitação de </a:t>
            </a:r>
            <a:r>
              <a:rPr lang="pt-BR" sz="2000" dirty="0" err="1" smtClean="0"/>
              <a:t>pipeiros</a:t>
            </a:r>
            <a:r>
              <a:rPr lang="pt-BR" sz="2000" dirty="0" smtClean="0"/>
              <a:t>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>
                <a:cs typeface="Times New Roman" pitchFamily="18" charset="0"/>
              </a:rPr>
              <a:t>Aumento da distribuição de solução de hipoclorito de sódio a 2,5% para população abastecida por soluções alternativas de abastecimento de água sem tratamento;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/>
              <a:t>Publicação de Portarias para regular o transporte e a distribuição de água para o consumo humano, por meio de veículo transportador (MA e RS).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7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tângulo 2"/>
          <p:cNvSpPr>
            <a:spLocks noChangeArrowheads="1"/>
          </p:cNvSpPr>
          <p:nvPr/>
        </p:nvSpPr>
        <p:spPr bwMode="auto">
          <a:xfrm>
            <a:off x="35497" y="980728"/>
            <a:ext cx="91450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dirty="0"/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3568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Como solucionar o problema da escassez hídrica ?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4016" y="875018"/>
            <a:ext cx="8892480" cy="586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 </a:t>
            </a:r>
            <a:r>
              <a:rPr lang="pt-BR" dirty="0" smtClean="0"/>
              <a:t>Legislação </a:t>
            </a:r>
            <a:r>
              <a:rPr lang="pt-BR" dirty="0"/>
              <a:t>clara para </a:t>
            </a:r>
            <a:r>
              <a:rPr lang="pt-BR" dirty="0" smtClean="0"/>
              <a:t>usos </a:t>
            </a:r>
            <a:r>
              <a:rPr lang="pt-BR" dirty="0"/>
              <a:t>da água;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/>
              <a:t>Gestão holística e integrada da água;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Redução do consumo de água com participação da população;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 Regulação </a:t>
            </a:r>
            <a:r>
              <a:rPr lang="pt-BR" dirty="0"/>
              <a:t>forte;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Transposição </a:t>
            </a:r>
            <a:r>
              <a:rPr lang="pt-BR" dirty="0"/>
              <a:t>de rios;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Melhoria </a:t>
            </a:r>
            <a:r>
              <a:rPr lang="pt-BR" dirty="0"/>
              <a:t>e modernização dos processos de irrigação;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Dessalinização</a:t>
            </a:r>
            <a:r>
              <a:rPr lang="pt-BR" dirty="0"/>
              <a:t>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/>
              <a:t>Reuso;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/>
              <a:t>Distribuição de água por meio de carro-pipa;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/>
              <a:t>Técnica de estimulação de nuvens;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Recarga de aquífero;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Uso </a:t>
            </a:r>
            <a:r>
              <a:rPr lang="pt-BR" dirty="0"/>
              <a:t>de </a:t>
            </a:r>
            <a:r>
              <a:rPr lang="pt-BR" dirty="0" smtClean="0"/>
              <a:t>tecnologias como medidores </a:t>
            </a:r>
            <a:r>
              <a:rPr lang="pt-BR" dirty="0"/>
              <a:t>de água </a:t>
            </a:r>
            <a:r>
              <a:rPr lang="pt-BR" dirty="0" smtClean="0"/>
              <a:t>inteligentes, </a:t>
            </a:r>
            <a:r>
              <a:rPr lang="pt-BR" dirty="0"/>
              <a:t>vasos sanitários e chuveiros </a:t>
            </a:r>
            <a:r>
              <a:rPr lang="pt-BR" dirty="0" smtClean="0"/>
              <a:t>econômicos;</a:t>
            </a:r>
            <a:endParaRPr lang="pt-BR" dirty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Redução de perdas.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517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3"/>
          <p:cNvSpPr>
            <a:spLocks noChangeArrowheads="1"/>
          </p:cNvSpPr>
          <p:nvPr/>
        </p:nvSpPr>
        <p:spPr bwMode="auto">
          <a:xfrm>
            <a:off x="323850" y="115888"/>
            <a:ext cx="8569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3200" b="1" dirty="0" smtClean="0">
                <a:solidFill>
                  <a:srgbClr val="002060"/>
                </a:solidFill>
              </a:rPr>
              <a:t>Principais desafios do setor saúde</a:t>
            </a:r>
            <a:endParaRPr lang="pt-BR" altLang="pt-BR" sz="3200" b="1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231007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Garantir estratégias do setor saúde para reduzir a morbimortalidade por doenças de causas </a:t>
            </a:r>
            <a:r>
              <a:rPr lang="pt-BR" altLang="pt-BR" dirty="0" smtClean="0"/>
              <a:t>evitáveis, especialmente nas </a:t>
            </a:r>
            <a:r>
              <a:rPr lang="pt-BR" altLang="pt-BR" smtClean="0"/>
              <a:t>situações emergenciais;</a:t>
            </a: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Garantir que a água distribuída em situações emergenciais seja segura;</a:t>
            </a:r>
          </a:p>
          <a:p>
            <a:pPr indent="-342900" algn="just">
              <a:buFont typeface="Arial" pitchFamily="34" charset="0"/>
              <a:buChar char="•"/>
            </a:pP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Cadastrar, monitorar a qualidade da água e inspecionar as solução alternativas de abastecimento de água;</a:t>
            </a:r>
          </a:p>
          <a:p>
            <a:pPr indent="-342900" algn="just">
              <a:buFont typeface="Arial" pitchFamily="34" charset="0"/>
              <a:buChar char="•"/>
            </a:pP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Definir normas técnicas para os veículos transportadores de água para consumo humano (ABNT ou Inmetro);</a:t>
            </a:r>
          </a:p>
          <a:p>
            <a:pPr indent="-342900" algn="just">
              <a:buFont typeface="Arial" pitchFamily="34" charset="0"/>
              <a:buChar char="•"/>
            </a:pP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Articulação </a:t>
            </a:r>
            <a:r>
              <a:rPr lang="pt-BR" altLang="pt-BR" dirty="0" err="1" smtClean="0"/>
              <a:t>intersetorial</a:t>
            </a:r>
            <a:r>
              <a:rPr lang="pt-BR" altLang="pt-BR" dirty="0" smtClean="0"/>
              <a:t> com outros órgãos envolvidos na problemática;</a:t>
            </a:r>
          </a:p>
          <a:p>
            <a:pPr indent="-342900" algn="just">
              <a:buFont typeface="Arial" pitchFamily="34" charset="0"/>
              <a:buChar char="•"/>
            </a:pPr>
            <a:endParaRPr lang="pt-BR" altLang="pt-BR" dirty="0"/>
          </a:p>
          <a:p>
            <a:pPr indent="-342900" algn="just">
              <a:buFont typeface="Arial" pitchFamily="34" charset="0"/>
              <a:buChar char="•"/>
            </a:pPr>
            <a:r>
              <a:rPr lang="pt-BR" altLang="pt-BR" dirty="0" smtClean="0"/>
              <a:t>Orientação às famílias para os cuidados com recipientes e reservatórios, bem como para o tratamento intradomiciliar da água para consumo humano;</a:t>
            </a:r>
          </a:p>
          <a:p>
            <a:pPr indent="-342900" algn="just">
              <a:buFont typeface="Arial" pitchFamily="34" charset="0"/>
              <a:buChar char="•"/>
            </a:pPr>
            <a:endParaRPr lang="pt-BR" altLang="pt-BR" dirty="0" smtClean="0"/>
          </a:p>
          <a:p>
            <a:pPr indent="-342900" algn="just">
              <a:buFont typeface="Arial" pitchFamily="34" charset="0"/>
              <a:buChar char="•"/>
            </a:pPr>
            <a:r>
              <a:rPr lang="pt-BR" dirty="0" smtClean="0"/>
              <a:t>Buscar </a:t>
            </a:r>
            <a:r>
              <a:rPr lang="pt-BR" dirty="0"/>
              <a:t>com os órgãos responsáveis </a:t>
            </a:r>
            <a:r>
              <a:rPr lang="pt-BR" b="1" i="1" u="sng" dirty="0">
                <a:solidFill>
                  <a:schemeClr val="accent1">
                    <a:lumMod val="75000"/>
                  </a:schemeClr>
                </a:solidFill>
              </a:rPr>
              <a:t>soluções </a:t>
            </a:r>
            <a:r>
              <a:rPr lang="pt-BR" b="1" i="1" u="sng" dirty="0" smtClean="0">
                <a:solidFill>
                  <a:schemeClr val="accent1">
                    <a:lumMod val="75000"/>
                  </a:schemeClr>
                </a:solidFill>
              </a:rPr>
              <a:t>estruturantes</a:t>
            </a:r>
            <a:r>
              <a:rPr lang="pt-BR" dirty="0" smtClean="0"/>
              <a:t>, além </a:t>
            </a:r>
            <a:r>
              <a:rPr lang="pt-BR" dirty="0"/>
              <a:t>das tecnologias emergenciais como as </a:t>
            </a:r>
            <a:r>
              <a:rPr lang="pt-BR" dirty="0" smtClean="0"/>
              <a:t>cisternas e carros-pipa.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513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9672" y="638132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Fonte</a:t>
            </a:r>
            <a:r>
              <a:rPr lang="pt-BR" sz="1600" dirty="0" smtClean="0"/>
              <a:t>: Agência Pernambucana de Vigilancia Sanitária (APEVISA).</a:t>
            </a:r>
            <a:endParaRPr lang="pt-BR" sz="1600" dirty="0"/>
          </a:p>
        </p:txBody>
      </p:sp>
      <p:grpSp>
        <p:nvGrpSpPr>
          <p:cNvPr id="4" name="Grupo 3"/>
          <p:cNvGrpSpPr/>
          <p:nvPr/>
        </p:nvGrpSpPr>
        <p:grpSpPr>
          <a:xfrm>
            <a:off x="570868" y="116632"/>
            <a:ext cx="8033580" cy="6192688"/>
            <a:chOff x="570868" y="188640"/>
            <a:chExt cx="8033580" cy="6192688"/>
          </a:xfrm>
        </p:grpSpPr>
        <p:grpSp>
          <p:nvGrpSpPr>
            <p:cNvPr id="3" name="Grupo 2"/>
            <p:cNvGrpSpPr/>
            <p:nvPr/>
          </p:nvGrpSpPr>
          <p:grpSpPr>
            <a:xfrm>
              <a:off x="570868" y="188640"/>
              <a:ext cx="8033580" cy="6174382"/>
              <a:chOff x="570868" y="278954"/>
              <a:chExt cx="8033580" cy="6174382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868" y="290654"/>
                <a:ext cx="4073140" cy="2994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278954"/>
                <a:ext cx="3960440" cy="2148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2276872"/>
                <a:ext cx="3960440" cy="2852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868" y="4730955"/>
                <a:ext cx="2692337" cy="1722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204" y="5077175"/>
                <a:ext cx="2410945" cy="1376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868" y="3075409"/>
                <a:ext cx="4085551" cy="2009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168" y="4774651"/>
              <a:ext cx="3100280" cy="1606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8007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980728"/>
            <a:ext cx="90719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 smtClean="0"/>
              <a:t>Desastres </a:t>
            </a:r>
            <a:r>
              <a:rPr lang="pt-BR" sz="2000" dirty="0"/>
              <a:t>que mais </a:t>
            </a:r>
            <a:r>
              <a:rPr lang="pt-BR" sz="2000" dirty="0" smtClean="0"/>
              <a:t>afetam </a:t>
            </a:r>
            <a:r>
              <a:rPr lang="pt-BR" sz="2000" dirty="0"/>
              <a:t>a população brasileira (50,34%), </a:t>
            </a:r>
            <a:r>
              <a:rPr lang="pt-BR" sz="2000" dirty="0" smtClean="0"/>
              <a:t>atingindo principalmente determinadas </a:t>
            </a:r>
            <a:r>
              <a:rPr lang="pt-BR" sz="2000" dirty="0"/>
              <a:t>regiões do Brasil, como o Nordeste, parte do </a:t>
            </a:r>
            <a:r>
              <a:rPr lang="pt-BR" sz="2000" dirty="0" smtClean="0"/>
              <a:t>Sul e Sudeste;</a:t>
            </a:r>
          </a:p>
          <a:p>
            <a:pPr algn="just"/>
            <a:endParaRPr lang="pt-BR" sz="2000" dirty="0" smtClean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 smtClean="0"/>
              <a:t>Causam </a:t>
            </a:r>
            <a:r>
              <a:rPr lang="pt-BR" sz="2000" dirty="0"/>
              <a:t>impactos diretos e indiretos sobre a saúde humana, o meio </a:t>
            </a:r>
            <a:r>
              <a:rPr lang="pt-BR" sz="2000" dirty="0" smtClean="0"/>
              <a:t>ambiente, a economia </a:t>
            </a:r>
            <a:r>
              <a:rPr lang="pt-BR" sz="2000" dirty="0"/>
              <a:t>e a oferta de serviços </a:t>
            </a:r>
            <a:r>
              <a:rPr lang="pt-BR" sz="2000" dirty="0" smtClean="0"/>
              <a:t>públicos, especialmente de distribuição de água e de saúde.</a:t>
            </a:r>
            <a:endParaRPr lang="pt-BR" sz="2000" dirty="0"/>
          </a:p>
        </p:txBody>
      </p:sp>
      <p:grpSp>
        <p:nvGrpSpPr>
          <p:cNvPr id="7" name="Grupo 6"/>
          <p:cNvGrpSpPr/>
          <p:nvPr/>
        </p:nvGrpSpPr>
        <p:grpSpPr>
          <a:xfrm>
            <a:off x="0" y="4005064"/>
            <a:ext cx="9144000" cy="2842434"/>
            <a:chOff x="144016" y="3754918"/>
            <a:chExt cx="8984305" cy="3058458"/>
          </a:xfrm>
        </p:grpSpPr>
        <p:grpSp>
          <p:nvGrpSpPr>
            <p:cNvPr id="6" name="Grupo 5"/>
            <p:cNvGrpSpPr/>
            <p:nvPr/>
          </p:nvGrpSpPr>
          <p:grpSpPr>
            <a:xfrm>
              <a:off x="144016" y="3754918"/>
              <a:ext cx="8964488" cy="3058458"/>
              <a:chOff x="144016" y="3754917"/>
              <a:chExt cx="8964488" cy="3058458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144016" y="5157192"/>
                <a:ext cx="8964488" cy="1656183"/>
                <a:chOff x="0" y="5138528"/>
                <a:chExt cx="9144000" cy="1746856"/>
              </a:xfrm>
              <a:effectLst>
                <a:outerShdw blurRad="50800" dist="50800" dir="5400000" sx="55000" sy="55000" algn="ctr" rotWithShape="0">
                  <a:srgbClr val="000000"/>
                </a:outerShdw>
              </a:effectLst>
            </p:grpSpPr>
            <p:grpSp>
              <p:nvGrpSpPr>
                <p:cNvPr id="3" name="Grupo 2"/>
                <p:cNvGrpSpPr/>
                <p:nvPr/>
              </p:nvGrpSpPr>
              <p:grpSpPr>
                <a:xfrm>
                  <a:off x="0" y="5138528"/>
                  <a:ext cx="9144000" cy="1746856"/>
                  <a:chOff x="0" y="5138528"/>
                  <a:chExt cx="9144000" cy="1746856"/>
                </a:xfrm>
              </p:grpSpPr>
              <p:pic>
                <p:nvPicPr>
                  <p:cNvPr id="4098" name="Picture 2" descr="http://3.bp.blogspot.com/-vd6N_H8YW1U/USS_laFQWaI/AAAAAAAAoEo/7mXIIHxCi_4/s400/0f17624bcf1185fb5ba437e891ab6c72360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142309"/>
                    <a:ext cx="2411759" cy="17430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00" name="Picture 4" descr="https://encrypted-tbn3.gstatic.com/images?q=tbn:ANd9GcReKUZHklsn2UzKXQYSmB_SHjtn0sYIOsPMSfg_m8OJ1MzqkZIyZQ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11760" y="5142308"/>
                    <a:ext cx="2736303" cy="17430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04" name="Picture 8" descr="https://encrypted-tbn2.gstatic.com/images?q=tbn:ANd9GcR4QNBAAaK5213GJoCwXPM64h4mWHL46bH7YvlLwQ96ncmqxh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03957" y="5138528"/>
                    <a:ext cx="2540043" cy="1746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102" name="Picture 6" descr="https://encrypted-tbn2.gstatic.com/images?q=tbn:ANd9GcTGnbcS8ybJksrT7_uTcrYTOdEpdykk2VDDoHEUn9HvUiwPZyy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064" y="5138528"/>
                  <a:ext cx="2376264" cy="17468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106" name="Picture 10" descr="https://encrypted-tbn3.gstatic.com/images?q=tbn:ANd9GcSMoTB5mN4muIX2A6zLQI8MP4fVWFnKmfOA54kKwai2Cn8hnur5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16" y="3789040"/>
                <a:ext cx="2604626" cy="1386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https://encrypted-tbn2.gstatic.com/images?q=tbn:ANd9GcRk9BP9hfrJJl3hF6FMAsLayd4_-G6qoS-gIozZfq5zutbCWKhAB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2103" y="3789040"/>
                <a:ext cx="2415961" cy="1453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" name="Picture 14" descr="https://encrypted-tbn1.gstatic.com/images?q=tbn:ANd9GcRyNb-cFZTaa2Nry8VFwWXh0-OABr-8Bh20eTrbB47TAUv4IElVCw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5" y="3754917"/>
                <a:ext cx="2304255" cy="153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12" name="Picture 16" descr="https://encrypted-tbn1.gstatic.com/images?q=tbn:ANd9GcQJWTQRT5bM8x77Ro1HLj39dbLuYRHQqmLCKuUgymLYk03LvCXeQ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62" y="3754918"/>
              <a:ext cx="2367559" cy="153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6662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592" y="6453336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Fonte</a:t>
            </a:r>
            <a:r>
              <a:rPr lang="pt-BR" sz="1600" dirty="0" smtClean="0"/>
              <a:t>: Agência Pernambucana de Vigilancia Sanitária (APEVISA).</a:t>
            </a:r>
            <a:endParaRPr lang="pt-BR" sz="1600" dirty="0"/>
          </a:p>
        </p:txBody>
      </p:sp>
      <p:grpSp>
        <p:nvGrpSpPr>
          <p:cNvPr id="2" name="Grupo 1"/>
          <p:cNvGrpSpPr/>
          <p:nvPr/>
        </p:nvGrpSpPr>
        <p:grpSpPr>
          <a:xfrm>
            <a:off x="683568" y="260648"/>
            <a:ext cx="7776864" cy="6048672"/>
            <a:chOff x="1691680" y="891778"/>
            <a:chExt cx="6912768" cy="569458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990" y="891778"/>
              <a:ext cx="3655244" cy="2198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891778"/>
              <a:ext cx="4680519" cy="2435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upo 4"/>
            <p:cNvGrpSpPr/>
            <p:nvPr/>
          </p:nvGrpSpPr>
          <p:grpSpPr>
            <a:xfrm>
              <a:off x="1691680" y="3057974"/>
              <a:ext cx="6912768" cy="3528392"/>
              <a:chOff x="404783" y="928670"/>
              <a:chExt cx="8524935" cy="5500726"/>
            </a:xfrm>
          </p:grpSpPr>
          <p:pic>
            <p:nvPicPr>
              <p:cNvPr id="6" name="Picture 10" descr="https://encrypted-tbn1.gstatic.com/images?q=tbn:ANd9GcTMAMkz4t_kRpXbnLaULLJO0fZ0MwmCE6QoiJGkT7aTrU-sTMubWw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87843" y="4643446"/>
                <a:ext cx="3041875" cy="1714512"/>
              </a:xfrm>
              <a:prstGeom prst="rect">
                <a:avLst/>
              </a:prstGeom>
              <a:noFill/>
            </p:spPr>
          </p:pic>
          <p:grpSp>
            <p:nvGrpSpPr>
              <p:cNvPr id="7" name="Grupo 6"/>
              <p:cNvGrpSpPr/>
              <p:nvPr/>
            </p:nvGrpSpPr>
            <p:grpSpPr>
              <a:xfrm>
                <a:off x="404783" y="928670"/>
                <a:ext cx="8524935" cy="5500726"/>
                <a:chOff x="404783" y="642918"/>
                <a:chExt cx="8524935" cy="5500726"/>
              </a:xfrm>
            </p:grpSpPr>
            <p:pic>
              <p:nvPicPr>
                <p:cNvPr id="8" name="Picture 2" descr="http://lh3.ggpht.com/-TW1okq7ljY4/UjhRMAPWI1I/AAAAAAAAL8k/Eiazk_-SQhI/s640/20130916_124734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04783" y="642918"/>
                  <a:ext cx="2809895" cy="21074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4" descr="http://www.cearanews7.com.br/sites/default/files/styles/large/public/field/image/estiagem.jpg?itok=j9CMWjN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428992" y="2714620"/>
                  <a:ext cx="3009802" cy="20002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6" descr="http://sobralagora.com.br/v1/wp-content/uploads/2012/12/A-PIPA.jpg">
                  <a:hlinkClick r:id="rId7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28596" y="2714620"/>
                  <a:ext cx="3000396" cy="20895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" name="Picture 2" descr="https://encrypted-tbn2.gstatic.com/images?q=tbn:ANd9GcRXDB8yvlqFYKGZ6xRBB1_bey5Pn2FEOQ0QqbsSvnwuvYnxPdM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214678" y="642918"/>
                  <a:ext cx="3092092" cy="207170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4" descr="https://encrypted-tbn0.gstatic.com/images?q=tbn:ANd9GcRzu3eT4KyH2Z6SEEa5Wlavs4_L48h8SRurygIW-mZ9haCVQl1r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6143604" y="642918"/>
                  <a:ext cx="2786113" cy="207170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" name="Picture 6" descr="http://www.alagoas24horas.com.br/legba/admin/temp/thumbs/%7Bd468x350%7D/%7Bh0%7D/f/7/%7Bf7476b07-171d-4384-9f8c-33c3b7402d45%7D_cistenas.jp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6429388" y="2714620"/>
                  <a:ext cx="2500330" cy="1857387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8" descr="https://encrypted-tbn3.gstatic.com/images?q=tbn:ANd9GcTEBTmyK97EujBxyfs_KZ6_UuHhS_X0n_bEoKuddt26YrzOPUWa4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428992" y="4429131"/>
                  <a:ext cx="2500331" cy="170497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5" name="Picture 13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28596" y="4714884"/>
                  <a:ext cx="3000396" cy="1428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xmlns="" val="17113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1763688" y="44624"/>
            <a:ext cx="6120680" cy="864096"/>
          </a:xfrm>
        </p:spPr>
        <p:txBody>
          <a:bodyPr>
            <a:normAutofit/>
          </a:bodyPr>
          <a:lstStyle/>
          <a:p>
            <a:r>
              <a:rPr lang="pt-BR" altLang="pt-BR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Obrigada!!!</a:t>
            </a:r>
          </a:p>
        </p:txBody>
      </p:sp>
      <p:sp>
        <p:nvSpPr>
          <p:cNvPr id="17411" name="Subtítulo 3"/>
          <p:cNvSpPr>
            <a:spLocks noGrp="1"/>
          </p:cNvSpPr>
          <p:nvPr>
            <p:ph idx="1"/>
          </p:nvPr>
        </p:nvSpPr>
        <p:spPr>
          <a:xfrm>
            <a:off x="107504" y="980727"/>
            <a:ext cx="8928992" cy="583264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altLang="pt-BR" sz="2000" b="1" dirty="0" smtClean="0">
                <a:solidFill>
                  <a:schemeClr val="tx2"/>
                </a:solidFill>
                <a:ea typeface="ＭＳ Ｐゴシック" pitchFamily="34" charset="-128"/>
              </a:rPr>
              <a:t>Acesse: 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http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://www.brasil.gov.br/observatoriodaseca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/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altLang="pt-BR" sz="2000" dirty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endParaRPr lang="pt-BR" altLang="pt-BR" sz="2000" dirty="0" smtClean="0">
              <a:solidFill>
                <a:srgbClr val="C00000"/>
              </a:solidFill>
              <a:ea typeface="ＭＳ Ｐゴシック" pitchFamily="34" charset="-12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altLang="pt-BR" sz="2000" b="1" dirty="0" smtClean="0">
                <a:solidFill>
                  <a:srgbClr val="C00000"/>
                </a:solidFill>
                <a:ea typeface="ＭＳ Ｐゴシック" pitchFamily="34" charset="-128"/>
              </a:rPr>
              <a:t>Observatório da Seca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altLang="pt-BR" sz="2000" b="1" dirty="0">
              <a:solidFill>
                <a:srgbClr val="C00000"/>
              </a:solidFill>
              <a:ea typeface="ＭＳ Ｐゴシック" pitchFamily="34" charset="-12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altLang="pt-BR" sz="2000" b="1" dirty="0" smtClean="0">
                <a:solidFill>
                  <a:schemeClr val="tx2"/>
                </a:solidFill>
                <a:ea typeface="ＭＳ Ｐゴシック" pitchFamily="34" charset="-128"/>
              </a:rPr>
              <a:t>Ações Emergenciais                                             Ações </a:t>
            </a:r>
            <a:r>
              <a:rPr lang="pt-BR" altLang="pt-BR" sz="2000" b="1" dirty="0">
                <a:solidFill>
                  <a:schemeClr val="tx2"/>
                </a:solidFill>
                <a:ea typeface="ＭＳ Ｐゴシック" pitchFamily="34" charset="-128"/>
              </a:rPr>
              <a:t>de Infraestrutura PAC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Operação Carro-pipa                                                          Abastecimento 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de água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Construção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de 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cisternas                                                               Sistema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Adutor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Perfuração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e recuperação de 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poços                                                Barragem</a:t>
            </a:r>
            <a:endParaRPr lang="pt-BR" altLang="pt-BR" sz="2000" dirty="0">
              <a:solidFill>
                <a:schemeClr val="tx2"/>
              </a:solidFill>
              <a:ea typeface="ＭＳ Ｐゴシック" pitchFamily="34" charset="-128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Bolsa Estiagem                                                                                Equipamentos</a:t>
            </a:r>
            <a:endParaRPr lang="pt-BR" altLang="pt-BR" sz="2000" dirty="0">
              <a:solidFill>
                <a:schemeClr val="tx2"/>
              </a:solidFill>
              <a:ea typeface="ＭＳ Ｐゴシック" pitchFamily="34" charset="-128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Garantia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safra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Venda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de milho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Linha 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de Crédito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altLang="pt-BR" sz="2000" dirty="0">
              <a:solidFill>
                <a:schemeClr val="tx2"/>
              </a:solidFill>
              <a:ea typeface="ＭＳ Ｐゴシック" pitchFamily="34" charset="-128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2000" b="1" dirty="0" smtClean="0">
                <a:solidFill>
                  <a:schemeClr val="tx2"/>
                </a:solidFill>
                <a:ea typeface="ＭＳ Ｐゴシック" pitchFamily="34" charset="-128"/>
              </a:rPr>
              <a:t>Acesse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: http</a:t>
            </a:r>
            <a:r>
              <a:rPr lang="pt-BR" altLang="pt-BR" sz="2000" dirty="0">
                <a:solidFill>
                  <a:schemeClr val="tx2"/>
                </a:solidFill>
                <a:ea typeface="ＭＳ Ｐゴシック" pitchFamily="34" charset="-128"/>
              </a:rPr>
              <a:t>://</a:t>
            </a:r>
            <a:r>
              <a:rPr lang="pt-BR" altLang="pt-BR" sz="2000" dirty="0" smtClean="0">
                <a:solidFill>
                  <a:schemeClr val="tx2"/>
                </a:solidFill>
                <a:ea typeface="ＭＳ Ｐゴシック" pitchFamily="34" charset="-128"/>
              </a:rPr>
              <a:t>portalsaude.saude.gov.br/index.php/o-ministerio/principal/leia-mais-o-ministerio/771-secretaria-svs/vigilancia-de-a-a-z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altLang="pt-BR" sz="2000" dirty="0" smtClean="0">
              <a:solidFill>
                <a:schemeClr val="tx2"/>
              </a:solidFill>
              <a:ea typeface="ＭＳ Ｐゴシック" pitchFamily="34" charset="-128"/>
            </a:endParaRPr>
          </a:p>
          <a:p>
            <a:pPr marL="0" indent="0" algn="just">
              <a:buNone/>
            </a:pPr>
            <a:endParaRPr lang="pt-BR" altLang="pt-BR" sz="2000" dirty="0">
              <a:solidFill>
                <a:schemeClr val="tx2"/>
              </a:solidFill>
              <a:ea typeface="ＭＳ Ｐゴシック" pitchFamily="34" charset="-128"/>
            </a:endParaRPr>
          </a:p>
          <a:p>
            <a:pPr marL="0" indent="0" algn="just">
              <a:buNone/>
            </a:pPr>
            <a:endParaRPr lang="pt-BR" altLang="pt-BR" sz="2000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Retângulo 1"/>
          <p:cNvSpPr/>
          <p:nvPr/>
        </p:nvSpPr>
        <p:spPr>
          <a:xfrm flipH="1">
            <a:off x="1691680" y="5786680"/>
            <a:ext cx="5328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400" b="1" dirty="0" smtClean="0">
                <a:solidFill>
                  <a:schemeClr val="tx2"/>
                </a:solidFill>
              </a:rPr>
              <a:t>Contatos</a:t>
            </a:r>
            <a:r>
              <a:rPr lang="pt-BR" altLang="pt-BR" sz="2400" dirty="0" smtClean="0">
                <a:solidFill>
                  <a:schemeClr val="tx2"/>
                </a:solidFill>
              </a:rPr>
              <a:t>: </a:t>
            </a:r>
            <a:r>
              <a:rPr lang="pt-BR" altLang="pt-BR" dirty="0" smtClean="0">
                <a:solidFill>
                  <a:schemeClr val="tx2"/>
                </a:solidFill>
              </a:rPr>
              <a:t>jamyle.grigoletto@saude.gov.br</a:t>
            </a:r>
          </a:p>
          <a:p>
            <a:pPr algn="just"/>
            <a:r>
              <a:rPr lang="pt-BR" altLang="pt-BR" dirty="0" smtClean="0">
                <a:solidFill>
                  <a:schemeClr val="tx2"/>
                </a:solidFill>
              </a:rPr>
              <a:t>                             vigiagua@saude.gov.br </a:t>
            </a:r>
            <a:endParaRPr lang="pt-BR" alt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5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33" t="19601" r="20668" b="11105"/>
          <a:stretch>
            <a:fillRect/>
          </a:stretch>
        </p:blipFill>
        <p:spPr bwMode="auto">
          <a:xfrm>
            <a:off x="971600" y="1003424"/>
            <a:ext cx="7128792" cy="537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1403648" y="6444044"/>
            <a:ext cx="56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Atlas Brasileiro de Desastres Naturais, 1991 a 2010.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501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403648" y="6093296"/>
            <a:ext cx="56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Atlas Brasileiro de Desastres Naturais, 1991 a 2010. 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8151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95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403648" y="6444044"/>
            <a:ext cx="56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Atlas Brasileiro de Desastres Naturais, 1991 a 2010. </a:t>
            </a:r>
            <a:endParaRPr lang="pt-BR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6104"/>
            <a:ext cx="7983495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48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/>
          <a:lstStyle/>
          <a:p>
            <a:r>
              <a:rPr lang="pt-BR" dirty="0" smtClean="0"/>
              <a:t>Seca e Estiagem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403648" y="6444044"/>
            <a:ext cx="56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Atlas Brasileiro de Desastres Naturais, 1991 a 2010. 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3377"/>
            <a:ext cx="4392488" cy="29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5652" y="3365970"/>
            <a:ext cx="4673683" cy="2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40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83671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Principais consequências da Seca e Estiagem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67744" y="97201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Socioeconômicas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504" y="1587564"/>
            <a:ext cx="8928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Interrupção total ou parcial do fornecimento de </a:t>
            </a:r>
            <a:r>
              <a:rPr lang="pt-BR" sz="2000" dirty="0" smtClean="0"/>
              <a:t>água;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Comprometimento </a:t>
            </a:r>
            <a:r>
              <a:rPr lang="pt-BR" sz="2000" dirty="0"/>
              <a:t>da quantidade e qualidade de água para consumo </a:t>
            </a:r>
            <a:r>
              <a:rPr lang="pt-BR" sz="2000" dirty="0" smtClean="0"/>
              <a:t>humano;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Comprometimento </a:t>
            </a:r>
            <a:r>
              <a:rPr lang="pt-BR" sz="2000" dirty="0"/>
              <a:t>total ou parcial das atividades agrícolas, pecuárias e </a:t>
            </a:r>
            <a:r>
              <a:rPr lang="pt-BR" sz="2000" dirty="0" smtClean="0"/>
              <a:t>pesqueiras;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Comprometimento </a:t>
            </a:r>
            <a:r>
              <a:rPr lang="pt-BR" sz="2000" dirty="0"/>
              <a:t>da quantidade e qualidade de </a:t>
            </a:r>
            <a:r>
              <a:rPr lang="pt-BR" sz="2000" dirty="0" smtClean="0"/>
              <a:t>alimentos;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Destruição </a:t>
            </a:r>
            <a:r>
              <a:rPr lang="pt-BR" sz="2000" dirty="0"/>
              <a:t>total ou parcial das fontes de renda e </a:t>
            </a:r>
            <a:r>
              <a:rPr lang="pt-BR" sz="2000" dirty="0" smtClean="0"/>
              <a:t>trabalho;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Perdas </a:t>
            </a:r>
            <a:r>
              <a:rPr lang="pt-BR" sz="2000" dirty="0"/>
              <a:t>de bens pessoais e de valor sentimental devido à necessidade de </a:t>
            </a:r>
            <a:r>
              <a:rPr lang="pt-BR" sz="2000" dirty="0" smtClean="0"/>
              <a:t>migrar;</a:t>
            </a:r>
          </a:p>
          <a:p>
            <a:pPr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Incapacidade </a:t>
            </a:r>
            <a:r>
              <a:rPr lang="pt-BR" sz="2000" dirty="0"/>
              <a:t>de suprir a família com elementos essenciais à </a:t>
            </a:r>
            <a:r>
              <a:rPr lang="pt-BR" sz="2000" dirty="0" smtClean="0"/>
              <a:t>vida.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107504" y="602128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Fonte: Organização </a:t>
            </a:r>
            <a:r>
              <a:rPr lang="pt-BR" dirty="0"/>
              <a:t>Pan-Americana da Saúde. Ministério da Saúde</a:t>
            </a:r>
            <a:r>
              <a:rPr lang="pt-BR" dirty="0" smtClean="0"/>
              <a:t>. Desastres </a:t>
            </a:r>
            <a:r>
              <a:rPr lang="pt-BR" dirty="0"/>
              <a:t>Naturais e Saúde no Brasil. Brasília, DF: OPAS, Ministério da Saúde</a:t>
            </a:r>
            <a:r>
              <a:rPr lang="pt-BR" dirty="0" smtClean="0"/>
              <a:t>, 2015</a:t>
            </a:r>
            <a:r>
              <a:rPr lang="pt-BR" dirty="0"/>
              <a:t>. 56p</a:t>
            </a:r>
          </a:p>
        </p:txBody>
      </p:sp>
    </p:spTree>
    <p:extLst>
      <p:ext uri="{BB962C8B-B14F-4D97-AF65-F5344CB8AC3E}">
        <p14:creationId xmlns:p14="http://schemas.microsoft.com/office/powerpoint/2010/main" xmlns="" val="32022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5265</TotalTime>
  <Words>2918</Words>
  <Application>Microsoft Office PowerPoint</Application>
  <PresentationFormat>Apresentação na tela (4:3)</PresentationFormat>
  <Paragraphs>365</Paragraphs>
  <Slides>41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Tema do Office</vt:lpstr>
      <vt:lpstr>Acrobat Document</vt:lpstr>
      <vt:lpstr>Document</vt:lpstr>
      <vt:lpstr>Slide 1</vt:lpstr>
      <vt:lpstr>Slide 2</vt:lpstr>
      <vt:lpstr>Seca e Estiagem</vt:lpstr>
      <vt:lpstr>Seca e Estiagem</vt:lpstr>
      <vt:lpstr>Seca e Estiagem</vt:lpstr>
      <vt:lpstr>Seca e Estiagem</vt:lpstr>
      <vt:lpstr>Seca e Estiagem</vt:lpstr>
      <vt:lpstr>Seca e Estiagem</vt:lpstr>
      <vt:lpstr>Principais consequências da Seca e Estiagem</vt:lpstr>
      <vt:lpstr>Principais consequências da Seca e Estiagem</vt:lpstr>
      <vt:lpstr>Principais consequências da Seca e Estiagem</vt:lpstr>
      <vt:lpstr>Principais consequências da Seca e Estiagem</vt:lpstr>
      <vt:lpstr>Principais consequências da Seca e Estiagem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Obrigada!!!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Eliane Lima e Silva</dc:creator>
  <cp:lastModifiedBy>ADRIANA CABRAL</cp:lastModifiedBy>
  <cp:revision>524</cp:revision>
  <cp:lastPrinted>2014-04-11T14:27:48Z</cp:lastPrinted>
  <dcterms:created xsi:type="dcterms:W3CDTF">2013-10-23T18:29:30Z</dcterms:created>
  <dcterms:modified xsi:type="dcterms:W3CDTF">2015-05-26T10:22:19Z</dcterms:modified>
</cp:coreProperties>
</file>