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7"/>
  </p:notesMasterIdLst>
  <p:handoutMasterIdLst>
    <p:handoutMasterId r:id="rId28"/>
  </p:handoutMasterIdLst>
  <p:sldIdLst>
    <p:sldId id="260" r:id="rId4"/>
    <p:sldId id="264" r:id="rId5"/>
    <p:sldId id="347" r:id="rId6"/>
    <p:sldId id="308" r:id="rId7"/>
    <p:sldId id="309" r:id="rId8"/>
    <p:sldId id="348" r:id="rId9"/>
    <p:sldId id="325" r:id="rId10"/>
    <p:sldId id="312" r:id="rId11"/>
    <p:sldId id="313" r:id="rId12"/>
    <p:sldId id="350" r:id="rId13"/>
    <p:sldId id="355" r:id="rId14"/>
    <p:sldId id="354" r:id="rId15"/>
    <p:sldId id="316" r:id="rId16"/>
    <p:sldId id="344" r:id="rId17"/>
    <p:sldId id="317" r:id="rId18"/>
    <p:sldId id="318" r:id="rId19"/>
    <p:sldId id="319" r:id="rId20"/>
    <p:sldId id="320" r:id="rId21"/>
    <p:sldId id="353" r:id="rId22"/>
    <p:sldId id="322" r:id="rId23"/>
    <p:sldId id="357" r:id="rId24"/>
    <p:sldId id="356" r:id="rId25"/>
    <p:sldId id="261" r:id="rId26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CC"/>
    <a:srgbClr val="FFFFFF"/>
    <a:srgbClr val="000000"/>
    <a:srgbClr val="FFCC99"/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571CA1-068E-4165-9775-E7C3537ADDE8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6E7EB2-77E5-4D89-9528-E968FEC5AE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595962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857018"/>
            <a:ext cx="748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ETE ANHUMAS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56534" y="3244334"/>
            <a:ext cx="5030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UASB + FLOTAÇÃO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80112" y="860244"/>
            <a:ext cx="3563888" cy="1409681"/>
          </a:xfrm>
          <a:prstGeom prst="rect">
            <a:avLst/>
          </a:prstGeom>
          <a:solidFill>
            <a:srgbClr val="D9D9D9">
              <a:alpha val="30196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Flare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aberto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painel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automático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protetor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sensor de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ignição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automática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alimentado por GLP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0050" y="1178736"/>
            <a:ext cx="5199306" cy="1014445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produção de biogás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de plano):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280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NLbiogás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(75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85% de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metano)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queimador: 600 Nm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biogás /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48063" y="5580214"/>
            <a:ext cx="3605701" cy="1277786"/>
          </a:xfrm>
          <a:prstGeom prst="rect">
            <a:avLst/>
          </a:prstGeom>
          <a:solidFill>
            <a:srgbClr val="D9D9D9">
              <a:alpha val="3019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de biogás (final de plano)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8.709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pt-BR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biogás (atual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545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1.280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pt-BR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9" descr="C:\Users\Megaware\Desktop\ETE ANHUMAS_2011_JICA_Rev 03.08.2011\Sistema de coleta e queima de Biogás\Medidor de Biogás Tipo Thermal Modelo 62-9 para tubulação de 8 polega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" y="4749834"/>
            <a:ext cx="2040624" cy="200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10884" y="4921302"/>
            <a:ext cx="286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Pressostato</a:t>
            </a:r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Manômetro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Válvula corta-chama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Válvula de alívio / vácuo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Respiro / By-pass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Dreno de condensado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Caixa de sedimentos</a:t>
            </a:r>
          </a:p>
          <a:p>
            <a:pPr eaLnBrk="1" hangingPunct="1"/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Medidor de vazão de biogás</a:t>
            </a:r>
            <a:endParaRPr lang="pt-BR" alt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58459"/>
            <a:ext cx="4366917" cy="24578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" y="2246392"/>
            <a:ext cx="4390960" cy="246991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70552" y="855062"/>
            <a:ext cx="3605701" cy="373757"/>
          </a:xfrm>
          <a:prstGeom prst="rect">
            <a:avLst/>
          </a:prstGeom>
          <a:solidFill>
            <a:srgbClr val="D9D9D9">
              <a:alpha val="3019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biogás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13474" y="4671208"/>
            <a:ext cx="4423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>
                <a:solidFill>
                  <a:srgbClr val="0070C0"/>
                </a:solidFill>
                <a:latin typeface="Arial" charset="0"/>
              </a:rPr>
              <a:t>Oxidação térmica do gás sulfídrico utilizando o metano como combustível</a:t>
            </a:r>
          </a:p>
          <a:p>
            <a:pPr algn="ctr" eaLnBrk="1" hangingPunct="1"/>
            <a:r>
              <a:rPr lang="pt-BR" dirty="0">
                <a:solidFill>
                  <a:srgbClr val="0070C0"/>
                </a:solidFill>
                <a:latin typeface="Arial" charset="0"/>
              </a:rPr>
              <a:t>H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pt-BR" dirty="0">
                <a:solidFill>
                  <a:srgbClr val="0070C0"/>
                </a:solidFill>
                <a:latin typeface="Arial" charset="0"/>
              </a:rPr>
              <a:t>S + 3/2 O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pt-BR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pt-BR" altLang="pt-BR" dirty="0">
                <a:solidFill>
                  <a:srgbClr val="0070C0"/>
                </a:solidFill>
                <a:latin typeface="Arial" charset="0"/>
              </a:rPr>
              <a:t>  H</a:t>
            </a:r>
            <a:r>
              <a:rPr lang="pt-BR" altLang="pt-BR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pt-BR" altLang="pt-BR" dirty="0">
                <a:solidFill>
                  <a:srgbClr val="0070C0"/>
                </a:solidFill>
                <a:latin typeface="Arial" charset="0"/>
              </a:rPr>
              <a:t>O + SO</a:t>
            </a:r>
            <a:r>
              <a:rPr lang="pt-BR" altLang="pt-BR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pt-BR" altLang="pt-BR" dirty="0">
                <a:solidFill>
                  <a:srgbClr val="0070C0"/>
                </a:solidFill>
                <a:latin typeface="Arial" charset="0"/>
              </a:rPr>
              <a:t> </a:t>
            </a:r>
            <a:endParaRPr lang="pt-BR" sz="20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28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836712"/>
            <a:ext cx="8610923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Lavadores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Gases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lavadores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instalados na saída dos reatores UASB, para remoção de gás sulfídrico (H</a:t>
            </a:r>
            <a:r>
              <a:rPr lang="pt-BR" sz="16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S) liberado na turbulência do escoamento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hidráulico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 de lavagem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enchimento de anéis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plásticos (38 x 38mm),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bombas de alimentação e recirculação, painel automático com controle de vazão da solução, pH, e sensor de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0825" y="5125218"/>
            <a:ext cx="4257931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químico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utilizado: Hidróxido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Sódio (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solução a 50% de teor ativo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5.220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(base seca) /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2NaOH 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H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 → Na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S↓ + </a:t>
            </a: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2H</a:t>
            </a:r>
            <a:r>
              <a:rPr lang="pt-BR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sz="1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4" y="2211703"/>
            <a:ext cx="5179582" cy="2913515"/>
          </a:xfrm>
          <a:prstGeom prst="rect">
            <a:avLst/>
          </a:prstGeom>
        </p:spPr>
      </p:pic>
      <p:pic>
        <p:nvPicPr>
          <p:cNvPr id="7" name="Picture 3" descr="ETE Anhumas vista geral dos lavadores de g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84" y="2216824"/>
            <a:ext cx="2952328" cy="29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QS 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34" y="5170795"/>
            <a:ext cx="2249608" cy="16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SC062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20" y="5180706"/>
            <a:ext cx="2218798" cy="16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84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9341" y="837819"/>
            <a:ext cx="8893175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Neutralizador de Odores: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Nebulização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produto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atmosfera (diluição 1:100)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áreas descobertas e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 com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 fugitivas de maus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odores.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Painéis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comando com temporizadores e programadores de horários controlam automaticamente o tempo de aspersão e pausa do sistema, sendo o produto aplicado através de bombas dosadoras de alta pressão e linha de bicos aspersores.</a:t>
            </a: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840436" cy="288032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8757" y="1864064"/>
            <a:ext cx="7742074" cy="31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804248" y="2773046"/>
            <a:ext cx="172819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mensal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atual: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1.060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/ mês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1" y="2850678"/>
            <a:ext cx="6236842" cy="35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35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855177"/>
            <a:ext cx="8789325" cy="600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Pós-tratamento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Físico-químico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Química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Armazenamento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produtos químicos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tanques de estocagem de 50 m</a:t>
            </a:r>
            <a:r>
              <a:rPr lang="pt-BR" sz="1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tanques de estocagem de 25 m</a:t>
            </a:r>
            <a:r>
              <a:rPr lang="pt-BR" sz="1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tanque de estocagem de 21 m</a:t>
            </a:r>
            <a:r>
              <a:rPr lang="pt-BR" sz="1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Contêineres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IBCs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1.000 litros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Peróxido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Hidrogênio (H</a:t>
            </a:r>
            <a:r>
              <a:rPr lang="pt-BR" sz="1400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400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t-BR" sz="1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solução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60% de teor ativo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saída dos reatores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UASB</a:t>
            </a:r>
            <a:endParaRPr lang="pt-BR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média: 12,94 mg H</a:t>
            </a:r>
            <a:r>
              <a:rPr lang="pt-BR" sz="1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</a:t>
            </a:r>
            <a:endParaRPr lang="pt-BR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médio mensal atual: 36.590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spcAft>
                <a:spcPts val="0"/>
              </a:spcAft>
            </a:pP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químico utilizado para oxidação de sulfetos e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340" algn="just"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transformação em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enxofre elementar (partícula coloidal </a:t>
            </a: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inerte). </a:t>
            </a:r>
          </a:p>
          <a:p>
            <a:pPr marR="180340" algn="just">
              <a:spcAft>
                <a:spcPts val="0"/>
              </a:spcAft>
            </a:pP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pt-BR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H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→ S</a:t>
            </a:r>
            <a:r>
              <a:rPr lang="pt-BR" b="1" baseline="30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+ 2H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Cloreto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Férrico (FeCl</a:t>
            </a:r>
            <a:r>
              <a:rPr lang="pt-BR" sz="1400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solução a 38% de teor ativo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canal de entrada dos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floculadores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média: 23,87 mg FeCl</a:t>
            </a:r>
            <a:r>
              <a:rPr lang="pt-BR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105.060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Coagulante primário para formação de flocos consistentes e leves,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baixa retenção de água e alta afinidade de aderência às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microbolhas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ar do processo de flotação por ar dissolvido.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2FeCl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+ 3Ca(HCO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2Fe(OH)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↓+ 3CaCl</a:t>
            </a:r>
            <a:r>
              <a:rPr lang="pt-BR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pt-BR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6CO</a:t>
            </a:r>
            <a:r>
              <a:rPr lang="pt-BR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20" y="895122"/>
            <a:ext cx="2511847" cy="1881532"/>
          </a:xfrm>
          <a:prstGeom prst="rect">
            <a:avLst/>
          </a:prstGeom>
        </p:spPr>
      </p:pic>
      <p:pic>
        <p:nvPicPr>
          <p:cNvPr id="1026" name="Picture 2" descr="DSC052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7430"/>
            <a:ext cx="2232248" cy="16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063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65" y="2857430"/>
            <a:ext cx="2195195" cy="16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98" y="890297"/>
            <a:ext cx="2517741" cy="18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loreto Férri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84" y="4608792"/>
            <a:ext cx="2852919" cy="21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4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908721"/>
            <a:ext cx="5184576" cy="561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Cloreto de </a:t>
            </a:r>
            <a:r>
              <a:rPr lang="pt-BR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Polialumínio</a:t>
            </a: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–solução 10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teor ativo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canal de entrada dos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floculadores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média: 2,54 mg Al</a:t>
            </a:r>
            <a:r>
              <a:rPr lang="pt-BR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42.420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Coagulante secundário para formação de flocos consistentes e leves,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baixa retenção de água e alta afinidade de aderência às </a:t>
            </a: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microbolhas</a:t>
            </a:r>
          </a:p>
          <a:p>
            <a:pPr marR="180340" algn="just">
              <a:lnSpc>
                <a:spcPct val="107000"/>
              </a:lnSpc>
              <a:spcAft>
                <a:spcPts val="0"/>
              </a:spcAft>
            </a:pP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2Al</a:t>
            </a:r>
            <a:r>
              <a:rPr lang="en-US" sz="1600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OH)</a:t>
            </a:r>
            <a:r>
              <a:rPr lang="en-US" sz="1600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sz="1600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+ 3Ca(HCO</a:t>
            </a:r>
            <a:r>
              <a:rPr lang="en-US" sz="1600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4Al(OH)</a:t>
            </a:r>
            <a:r>
              <a:rPr lang="en-US" sz="1600" b="1" baseline="-250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↓ + 3CaCl</a:t>
            </a:r>
            <a:r>
              <a:rPr lang="en-US" sz="1600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+ 6CO</a:t>
            </a:r>
            <a:r>
              <a:rPr lang="en-US" sz="1600" b="1" baseline="-25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pt-B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Polímero catiônico – emulsão a 39% de teor ativo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canal de entrada dos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floculadores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média: 0,29 mg polímero ativo / 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1.280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 algn="just">
              <a:spcAft>
                <a:spcPts val="0"/>
              </a:spcAft>
            </a:pP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Auxiliar de floculação para formação de flocos consistentes e leves,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340" algn="just"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baixa retenção de água e alta afinidade de aderência </a:t>
            </a: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microbolhas</a:t>
            </a:r>
          </a:p>
          <a:p>
            <a:pPr marR="180340" algn="just"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Antiespumante – solução </a:t>
            </a: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silicone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óleos minerais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efluente tratado final da ETE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Dosagem: 4,5 a 5,0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média: 4,94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médio mensal atual: 8.390 kg/mês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químico utilizado para controle de espumas no efluente tratado, </a:t>
            </a:r>
            <a:endParaRPr lang="pt-BR" sz="14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devido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fato do processo de tratamento não </a:t>
            </a:r>
            <a:r>
              <a:rPr lang="pt-BR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remover </a:t>
            </a:r>
            <a:r>
              <a:rPr lang="pt-BR" sz="1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detergentes/surfactantes do esgoto.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C:\Users\rts2001\Desktop\Nova pasta (9)\DSC_34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1728192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Imagem 3" descr="DSC06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3632"/>
            <a:ext cx="2207821" cy="191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87339"/>
            <a:ext cx="4080029" cy="30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83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219198" cy="334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2501" y="936845"/>
            <a:ext cx="9079437" cy="1897379"/>
          </a:xfrm>
          <a:prstGeom prst="rect">
            <a:avLst/>
          </a:prstGeom>
          <a:solidFill>
            <a:srgbClr val="D9D9D9">
              <a:alpha val="2902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Floculadores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4 unidades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Mistura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rápida: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 na entrada do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provido de calha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Parshall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 = 5 pés = 150 cm), com tempo de detenção ≤ 20 s e gradiente de velocidade G = 900 a 950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6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600" baseline="30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Mistura lenta: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detenção: 15 min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final de plano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Misturador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turbina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4CV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manter o gradiente de velocidade G = 80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6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Floculador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com 3 câmaras em série. Cada câmara 6,0m x 6,0m e profundidade = 4,20 m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" y="3212976"/>
            <a:ext cx="4466570" cy="33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4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59" y="913525"/>
            <a:ext cx="354848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Flotadores</a:t>
            </a: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– 4 unidades</a:t>
            </a: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Dimensões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úteis por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Flotador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" algn="l"/>
                <a:tab pos="360000" algn="l"/>
                <a:tab pos="687600" algn="l"/>
                <a:tab pos="5940000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Diâmetro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útil: 17,80 m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Diâmetro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interno: 18,80 m</a:t>
            </a: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Área superficial: 248,85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sz="1600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Altura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útil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periférica: 4,40 m</a:t>
            </a: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livre: 0,90 m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Profundidade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útil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central: 5,20 m</a:t>
            </a:r>
          </a:p>
          <a:p>
            <a:pPr marL="0" lvl="1" algn="just" defTabSz="0">
              <a:spcAft>
                <a:spcPts val="100"/>
              </a:spcAft>
              <a:buFont typeface="Wingdings" panose="05000000000000000000" pitchFamily="2" charset="2"/>
              <a:buChar char=""/>
              <a:tabLst>
                <a:tab pos="360000" algn="l"/>
                <a:tab pos="687600" algn="l"/>
                <a:tab pos="5940000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Câmara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reação: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4,20m x 3,80m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3491709"/>
            <a:ext cx="4716016" cy="325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Ar/Volume (A/V): 13 a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g/m</a:t>
            </a:r>
            <a:r>
              <a:rPr lang="pt-BR" sz="16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esgoto</a:t>
            </a:r>
            <a:endParaRPr lang="pt-B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Ar/Sólidos (A/S):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0,04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0,06 kg ar/kg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SSafluente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escoamento superficial: 210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pt-BR" sz="16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final de plano +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recirculação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nos flotadores: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0,30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kgDBOaplicado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dos flotadores (final de plano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289 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3,5% de teor de sólidos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dos flotadores (atual):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133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2,3% de teor de sólidos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DSC008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72" y="881349"/>
            <a:ext cx="2932082" cy="22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SC01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2760"/>
            <a:ext cx="2660484" cy="227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76" y="3290972"/>
            <a:ext cx="4541007" cy="3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1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1052736"/>
            <a:ext cx="4969247" cy="5405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Saturadores – 3 unidades (1 reserva)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Dimensões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úteis por Saturador: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Diâmetro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útil:               3,00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cilíndrica:           2,35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Altura 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enchimento:  1,35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Volume 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recheio:      9,50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Tipo de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recheio: anéis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plásticos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98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x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98 mm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7705" algn="just">
              <a:spcAft>
                <a:spcPts val="0"/>
              </a:spcAft>
              <a:tabLst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máxima de recirculação: 140L/s por saturador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aplicação superficial do saturador: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1.711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dia,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recirculação de 140L/s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de detenção no saturador: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2,6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min,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recirculação de 140L/s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Pressão relativa do saturador: 5 bar = 5,0 kgf/cm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Pressão absoluta do saturador: 6 bar = 6,0 kgf/cm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Compressores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 unidades (2 + 1 reserva)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pistão para vazão mínima de ar &gt; 3.500 L/min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pressão mínima = 6,8 bar.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DSC00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855097"/>
            <a:ext cx="3609443" cy="29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SC00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3871463"/>
            <a:ext cx="3609443" cy="29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19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83671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Tratamento da Fase </a:t>
            </a:r>
            <a:r>
              <a:rPr lang="pt-BR" b="1" dirty="0" smtClean="0"/>
              <a:t>Sólida - Condicionamento </a:t>
            </a:r>
            <a:r>
              <a:rPr lang="pt-BR" b="1" dirty="0"/>
              <a:t>químico do lodo</a:t>
            </a:r>
          </a:p>
          <a:p>
            <a:endParaRPr lang="pt-BR" sz="1200" dirty="0"/>
          </a:p>
          <a:p>
            <a:r>
              <a:rPr lang="pt-BR" b="1" dirty="0"/>
              <a:t>Cloreto Férrico (</a:t>
            </a:r>
            <a:r>
              <a:rPr lang="pt-BR" b="1" dirty="0" smtClean="0"/>
              <a:t>FeCl</a:t>
            </a:r>
            <a:r>
              <a:rPr lang="pt-BR" b="1" baseline="-25000" dirty="0" smtClean="0"/>
              <a:t>3</a:t>
            </a:r>
            <a:r>
              <a:rPr lang="pt-BR" b="1" dirty="0" smtClean="0"/>
              <a:t>) </a:t>
            </a:r>
            <a:r>
              <a:rPr lang="pt-BR" b="1" dirty="0"/>
              <a:t>– </a:t>
            </a:r>
            <a:endParaRPr lang="pt-BR" b="1" dirty="0" smtClean="0"/>
          </a:p>
          <a:p>
            <a:r>
              <a:rPr lang="pt-BR" b="1" dirty="0" smtClean="0"/>
              <a:t>solução </a:t>
            </a:r>
            <a:r>
              <a:rPr lang="pt-BR" b="1" dirty="0"/>
              <a:t>a 38% de teor ativo</a:t>
            </a:r>
          </a:p>
          <a:p>
            <a:r>
              <a:rPr lang="pt-BR" dirty="0"/>
              <a:t>Ponto de aplicação: </a:t>
            </a:r>
            <a:r>
              <a:rPr lang="pt-BR" dirty="0" smtClean="0"/>
              <a:t>entrada do</a:t>
            </a:r>
          </a:p>
          <a:p>
            <a:r>
              <a:rPr lang="pt-BR" dirty="0" smtClean="0"/>
              <a:t>entrada </a:t>
            </a:r>
            <a:r>
              <a:rPr lang="pt-BR" dirty="0"/>
              <a:t>do tanque de </a:t>
            </a:r>
            <a:r>
              <a:rPr lang="pt-BR" dirty="0" smtClean="0"/>
              <a:t>equalização</a:t>
            </a:r>
            <a:endParaRPr lang="pt-BR" dirty="0"/>
          </a:p>
          <a:p>
            <a:r>
              <a:rPr lang="pt-BR" dirty="0"/>
              <a:t>Dosagem média: 120 mg </a:t>
            </a:r>
            <a:r>
              <a:rPr lang="pt-BR" dirty="0" smtClean="0"/>
              <a:t>FeCl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/ L</a:t>
            </a:r>
          </a:p>
          <a:p>
            <a:r>
              <a:rPr lang="pt-BR" dirty="0"/>
              <a:t>Consumo médio mensal atual: </a:t>
            </a:r>
            <a:endParaRPr lang="pt-BR" dirty="0" smtClean="0"/>
          </a:p>
          <a:p>
            <a:r>
              <a:rPr lang="pt-BR" dirty="0" smtClean="0"/>
              <a:t>1.850 </a:t>
            </a:r>
            <a:r>
              <a:rPr lang="pt-BR" dirty="0"/>
              <a:t>kg/mês </a:t>
            </a:r>
          </a:p>
          <a:p>
            <a:r>
              <a:rPr lang="pt-BR" dirty="0"/>
              <a:t>Produto químico utilizado para </a:t>
            </a:r>
            <a:endParaRPr lang="pt-BR" dirty="0" smtClean="0"/>
          </a:p>
          <a:p>
            <a:r>
              <a:rPr lang="pt-BR" dirty="0" smtClean="0"/>
              <a:t>precipitação </a:t>
            </a:r>
            <a:r>
              <a:rPr lang="pt-BR" dirty="0"/>
              <a:t>química de sulfetos</a:t>
            </a:r>
          </a:p>
          <a:p>
            <a:r>
              <a:rPr lang="pt-BR" sz="2000" b="1" dirty="0" smtClean="0"/>
              <a:t>2FeCl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 </a:t>
            </a:r>
            <a:r>
              <a:rPr lang="pt-BR" sz="2000" b="1" dirty="0"/>
              <a:t>+ </a:t>
            </a:r>
            <a:r>
              <a:rPr lang="pt-BR" sz="2000" b="1" dirty="0" smtClean="0"/>
              <a:t>3H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S  </a:t>
            </a:r>
            <a:r>
              <a:rPr lang="pt-BR" sz="2000" b="1" dirty="0"/>
              <a:t>→ </a:t>
            </a:r>
            <a:r>
              <a:rPr lang="pt-BR" sz="2000" b="1" dirty="0" smtClean="0"/>
              <a:t>Fe</a:t>
            </a:r>
            <a:r>
              <a:rPr lang="pt-BR" sz="2000" b="1" baseline="-25000" dirty="0" smtClean="0"/>
              <a:t>2</a:t>
            </a:r>
            <a:r>
              <a:rPr lang="pt-BR" sz="2000" b="1" dirty="0" smtClean="0"/>
              <a:t>S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↓ </a:t>
            </a:r>
            <a:r>
              <a:rPr lang="pt-BR" sz="2000" b="1" dirty="0"/>
              <a:t>+ </a:t>
            </a:r>
            <a:r>
              <a:rPr lang="pt-BR" sz="2000" b="1" dirty="0" smtClean="0"/>
              <a:t>6HCl</a:t>
            </a:r>
          </a:p>
          <a:p>
            <a:endParaRPr lang="pt-BR" sz="2000" b="1" dirty="0"/>
          </a:p>
          <a:p>
            <a:r>
              <a:rPr lang="pt-BR" b="1" dirty="0"/>
              <a:t>Polímero catiônico – </a:t>
            </a:r>
          </a:p>
          <a:p>
            <a:r>
              <a:rPr lang="pt-BR" b="1" dirty="0"/>
              <a:t>emulsão a 39% de teor ativo</a:t>
            </a:r>
          </a:p>
          <a:p>
            <a:r>
              <a:rPr lang="pt-BR" dirty="0"/>
              <a:t>Ponto de aplicação: </a:t>
            </a:r>
          </a:p>
          <a:p>
            <a:r>
              <a:rPr lang="pt-BR" dirty="0"/>
              <a:t>lodo adensado na entrada da centrífuga</a:t>
            </a:r>
          </a:p>
          <a:p>
            <a:r>
              <a:rPr lang="pt-BR" dirty="0"/>
              <a:t>Dosagem máxima: </a:t>
            </a:r>
            <a:r>
              <a:rPr lang="pt-BR" dirty="0" smtClean="0"/>
              <a:t>15 </a:t>
            </a:r>
            <a:r>
              <a:rPr lang="pt-BR" dirty="0"/>
              <a:t>kg polímero ativo/ tonelada sólidos</a:t>
            </a:r>
          </a:p>
          <a:p>
            <a:r>
              <a:rPr lang="pt-BR" dirty="0"/>
              <a:t>Consumo médio mensal atual: 5.800 kg/mês</a:t>
            </a:r>
          </a:p>
          <a:p>
            <a:r>
              <a:rPr lang="pt-BR" dirty="0"/>
              <a:t>Auxiliar de floculação para formação de </a:t>
            </a:r>
            <a:r>
              <a:rPr lang="pt-BR" dirty="0" smtClean="0"/>
              <a:t>flocos </a:t>
            </a:r>
            <a:r>
              <a:rPr lang="pt-BR" dirty="0"/>
              <a:t>consistentes e melhor separação </a:t>
            </a:r>
          </a:p>
          <a:p>
            <a:r>
              <a:rPr lang="pt-BR" dirty="0"/>
              <a:t>de sólidos da fase líquida na centrífuga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1"/>
            <a:ext cx="5400600" cy="40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1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836712"/>
            <a:ext cx="9144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900" dirty="0"/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lodo 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</a:t>
            </a:r>
          </a:p>
          <a:p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0,58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kgSS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KgDBOaplicado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lodo da ETE enviado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desaguamento (final de plano):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603 m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/dia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3,24% de teor de sólidos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lodo da ETE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enviado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desaguamento (atual):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168 m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/dia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3,5% de teor de sólidos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226" y="4098398"/>
            <a:ext cx="520422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Desaguamento do lodo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Desidratação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Mecânica: Centrífuga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Quantidade: 2 (1 + 1 reserva)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 de cada centrífuga: 22 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lodo/torta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(final de plano):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toneladas/dia a 20%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lodo/torta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(atual):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20,4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toneladas/dia a 27%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10" y="858746"/>
            <a:ext cx="4989773" cy="34976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61" y="4436862"/>
            <a:ext cx="3773823" cy="23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7273925" cy="46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ANHUMAS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" y="736600"/>
            <a:ext cx="7519043" cy="590727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24750" y="1054227"/>
            <a:ext cx="1510409" cy="461664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18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Arial" panose="020B0604020202020204" pitchFamily="34" charset="0"/>
              </a:defRPr>
            </a:lvl9pPr>
          </a:lstStyle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UASB +</a:t>
            </a:r>
          </a:p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Flotação</a:t>
            </a:r>
          </a:p>
          <a:p>
            <a:endParaRPr lang="pt-BR" altLang="pt-BR" sz="2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Início </a:t>
            </a:r>
            <a:r>
              <a:rPr lang="pt-BR" altLang="pt-BR" sz="21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operação: maio/2007</a:t>
            </a:r>
          </a:p>
          <a:p>
            <a:endParaRPr lang="pt-BR" altLang="pt-BR" sz="2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Corpo receptor:</a:t>
            </a:r>
          </a:p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Ribeirão Anhumas</a:t>
            </a:r>
          </a:p>
          <a:p>
            <a:r>
              <a:rPr lang="pt-BR" altLang="pt-BR" sz="2100" dirty="0" smtClean="0">
                <a:solidFill>
                  <a:schemeClr val="tx2">
                    <a:lumMod val="50000"/>
                  </a:schemeClr>
                </a:solidFill>
              </a:rPr>
              <a:t>Classe 04</a:t>
            </a:r>
          </a:p>
          <a:p>
            <a:endParaRPr lang="pt-BR" altLang="pt-BR" sz="21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altLang="pt-BR" sz="2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208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3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/>
          <a:stretch/>
        </p:blipFill>
        <p:spPr bwMode="auto">
          <a:xfrm>
            <a:off x="36047" y="836712"/>
            <a:ext cx="907245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6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0825" y="712788"/>
            <a:ext cx="8713788" cy="60324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30000"/>
              <a:defRPr/>
            </a:pPr>
            <a:endParaRPr lang="pt-BR" sz="1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30000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</a:t>
            </a:r>
          </a:p>
          <a:p>
            <a:pPr algn="just">
              <a:buSzPct val="130000"/>
              <a:defRPr/>
            </a:pPr>
            <a:endParaRPr lang="pt-BR" sz="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custo de implantação; </a:t>
            </a:r>
          </a:p>
          <a:p>
            <a:pPr marL="285750" indent="-285750" algn="just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energia e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produção de lodo;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Efluente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satisfatória para padrões não restritivos: remoção de DBO; remoção parcial de fósforo; incremento de oxigênio dissolvido no efluente quando utilizada a flotação;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aproveitamento energético do biogás.</a:t>
            </a:r>
          </a:p>
          <a:p>
            <a:pPr marL="285750" indent="-285750">
              <a:buSzPct val="130000"/>
              <a:defRPr/>
            </a:pPr>
            <a:endParaRPr lang="pt-BR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30000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</a:p>
          <a:p>
            <a:pPr>
              <a:buSzPct val="130000"/>
              <a:defRPr/>
            </a:pPr>
            <a:endParaRPr lang="pt-BR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nula de amônia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insatisfatória de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surfactantes;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de cor e espuma no efluente tratado;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de produtos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controle do sulfeto nas fases líquida, sólida e gasosa para evitar maus odores e corrosão, interferências no pós-tratamento físico-químico, e proporcionar segurança do trabalho; 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 e instabilidade; 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nível de monitoramento e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manutenção;</a:t>
            </a:r>
          </a:p>
          <a:p>
            <a:pPr marL="285750" indent="-285750">
              <a:buSzPct val="130000"/>
              <a:buFont typeface="Wingdings" panose="05000000000000000000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 limitações para recebimento de efluentes não domésticos e produção de água de 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reúso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335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539552" y="476672"/>
            <a:ext cx="80648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Sérgio Raimundo Grandin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Engenheiro e Coordenador TS3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3735-5693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eteanhumas@sanasa.com.br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7273925" cy="46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ANHUMAS</a:t>
            </a:r>
          </a:p>
        </p:txBody>
      </p:sp>
      <p:pic>
        <p:nvPicPr>
          <p:cNvPr id="1026" name="Picture 2" descr="Vista Geral 2 - ETE Anhu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74" y="905389"/>
            <a:ext cx="4968552" cy="330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903090"/>
            <a:ext cx="4609207" cy="27112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5058" y="1205546"/>
            <a:ext cx="3677416" cy="23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Vazões e cargas orgânicas de projeto (final de plano)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média: 1.200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máxima horária: 2.000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 média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afluente: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de DBO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afluente: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31.104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kg/dia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32040" y="4381247"/>
            <a:ext cx="4090390" cy="208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Vazões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cargas orgânicas atuais (2017)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média: 655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máxima horária: 1.000 L/s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 média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afluente: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 mg/L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Carga de DBO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afluente: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10.470 kg/dia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C:\Users\rts2001\Desktop\Fluxograma ETE Anhuma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65468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496" y="1196752"/>
            <a:ext cx="2555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/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FLUXOGRAMA DE PROCESSO</a:t>
            </a: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oto Vista Geral ETE Anhu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71762"/>
            <a:ext cx="2535632" cy="3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33" y="935830"/>
            <a:ext cx="436245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3" y="836712"/>
            <a:ext cx="4600517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Reatores UASB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Número de módulos:	4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940425" algn="r"/>
              </a:tabLs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Número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 reatores por módulo:	4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Número total de reatores:	16 </a:t>
            </a:r>
            <a:r>
              <a:rPr lang="pt-BR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Dimensões de 1 reator: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Largura útil: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24,50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Comprimento útil: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21,00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interna total: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5,00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na zona gasosa: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0,40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útil: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4,60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do compartimento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decantação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1,65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Altura do compartimento de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digestão:</a:t>
            </a:r>
            <a:r>
              <a:rPr lang="pt-BR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2,95 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Volume útil: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2.367,0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Área de decantação: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376,9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Área de passagem para a zona de decantação: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117,6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3214" y="836712"/>
            <a:ext cx="871127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Características construtivas: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UASB fechado com laje de concreto;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Alimentação por reator: 14 caixas de alimentação na parte superior do reator interligadas com 84 tubos DN 75mm, que se dividem, cada um em 02 tubos, até o fundo reator, totalizando 168 pontos de alimentação por reator (1 ponto a cada 3,06m</a:t>
            </a:r>
            <a:r>
              <a:rPr lang="pt-BR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 área de fundo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984776" cy="41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1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3214" y="836712"/>
            <a:ext cx="871127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Abas inclinadas do separador trifásico em laminado de PVC com substrato de poliéster ATX;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Câmaras de gás interligadas superiormente com as câmaras de decantação;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Biogás coletado por uma única tubulação DN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50mm;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câmaras de gás por reator: 7;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descargas de escuma por reator: 7 em DN 150mm;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Número de descargas de lodo por reator: 4 em DN 150mm;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C:\Users\Megaware\Desktop\ETE ANHUMAS_2011_JICA_Rev 03.08.2011\Fotos internas no UASB antes do start-up\Imagem 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15" y="2521148"/>
            <a:ext cx="2705860" cy="20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C012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" y="2513217"/>
            <a:ext cx="3482488" cy="20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egaware\Desktop\ETE ANHUMAS_2011_JICA_Rev 03.08.2011\Limpeza interna dos reatores UASB\DSC01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0" y="2542455"/>
            <a:ext cx="2676514" cy="200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Megaware\Desktop\ETE ANHUMAS_2011_JICA_Rev 03.08.2011\Fotos internas no UASB antes do start-up\Imagem 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17" y="4674811"/>
            <a:ext cx="2664065" cy="20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Megaware\Desktop\ETE ANHUMAS_2011_JICA_Rev 03.08.2011\Fotos internas no UASB antes do start-up\DSC044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74811"/>
            <a:ext cx="2749153" cy="206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79682"/>
            <a:ext cx="2709341" cy="20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958014"/>
            <a:ext cx="4420370" cy="471134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ANHUMAS – </a:t>
            </a:r>
            <a:r>
              <a:rPr lang="en-US" altLang="pt-BR" sz="22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Dimensionamento</a:t>
            </a:r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do UASB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3" y="836712"/>
            <a:ext cx="46805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ABNT: NBR 12209:2011</a:t>
            </a:r>
          </a:p>
          <a:p>
            <a:pPr>
              <a:spcAft>
                <a:spcPts val="0"/>
              </a:spcAft>
            </a:pP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detenção hidráulico no reator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8 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5 a 6 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Velocidade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ascensional no compartimento de digestão do reator: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0,7 m/h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1,2 m/h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Velocidade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passagem do líquido da zona de reação (digestão) para a zona de decantação: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2,5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m/h para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4 m/h para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escoamento superficial no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decantador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 1,2 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pt-BR" sz="1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55578" y="825125"/>
            <a:ext cx="4594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de detenção hidráulico no </a:t>
            </a:r>
            <a:r>
              <a:rPr lang="pt-B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decantador</a:t>
            </a: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 h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1,0 h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pt-BR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1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476672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ETE ANHUMAS – </a:t>
            </a:r>
            <a:r>
              <a:rPr lang="en-US" altLang="pt-BR" sz="2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Dimensionamento</a:t>
            </a:r>
            <a:r>
              <a:rPr lang="en-US" altLang="pt-BR" sz="2200" b="1" dirty="0">
                <a:solidFill>
                  <a:srgbClr val="FFFFFF"/>
                </a:solidFill>
                <a:latin typeface="Arial" panose="020B0604020202020204" pitchFamily="34" charset="0"/>
              </a:rPr>
              <a:t> do UASB</a:t>
            </a:r>
          </a:p>
          <a:p>
            <a:pPr algn="ctr"/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573016"/>
            <a:ext cx="9144000" cy="318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lodo no UASB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no UASB: 0,28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DBOaplicado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nos reatores UASB (final de plano):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314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3%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de lodo nos reatores UASB (atual):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a 4,6% de teor de sólidos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6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 de produção de lodo igual a 0,28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kgSS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kg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DBOaplicada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exclusiva do UASB. </a:t>
            </a:r>
            <a:endParaRPr lang="pt-BR" sz="16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UASB não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recebe o lodo do descarte do pós-tratamento. O UASB recebe carga adicional de DBO e sólidos apenas dos líquidos retornados do desaguamento. No final de plano foi previsto em acréscimo na carga orgânica afluente de 31.104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kgDBO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 para 34.700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kgDBO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/dia.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508" y="980728"/>
            <a:ext cx="90544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Parâmetros de desempenho </a:t>
            </a:r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as vazões e cargas orgânicas de final de plano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 de remoção de DBO no UASB: 67% (65 a 70%)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DBO 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efluente do UASB: 100 mg/L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 de remoção de SS no UASB: 75%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 do efluente do UASB: 75 mg/L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Relação SSV/SS do lodo produzido no UASB = 0,7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246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1441</Words>
  <Application>Microsoft Office PowerPoint</Application>
  <PresentationFormat>Apresentação na tela (4:3)</PresentationFormat>
  <Paragraphs>297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4" baseType="lpstr">
      <vt:lpstr>MS PGothic</vt:lpstr>
      <vt:lpstr>Arial</vt:lpstr>
      <vt:lpstr>Arial Narrow</vt:lpstr>
      <vt:lpstr>Calibri</vt:lpstr>
      <vt:lpstr>Corbel</vt:lpstr>
      <vt:lpstr>Symbol</vt:lpstr>
      <vt:lpstr>Times New Roman</vt:lpstr>
      <vt:lpstr>Wingdings</vt:lpstr>
      <vt:lpstr>1_Personalizar design</vt:lpstr>
      <vt:lpstr>Personalizar design</vt:lpstr>
      <vt:lpstr>2_Personalizar design</vt:lpstr>
      <vt:lpstr>Apresentação do PowerPoint</vt:lpstr>
      <vt:lpstr>ETE ANHUMAS</vt:lpstr>
      <vt:lpstr>ETE ANHUMAS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Usuário do Windows</cp:lastModifiedBy>
  <cp:revision>155</cp:revision>
  <cp:lastPrinted>2013-03-06T14:17:17Z</cp:lastPrinted>
  <dcterms:created xsi:type="dcterms:W3CDTF">2013-01-21T13:05:03Z</dcterms:created>
  <dcterms:modified xsi:type="dcterms:W3CDTF">2017-06-18T19:54:55Z</dcterms:modified>
</cp:coreProperties>
</file>