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82" r:id="rId1"/>
  </p:sldMasterIdLst>
  <p:notesMasterIdLst>
    <p:notesMasterId r:id="rId45"/>
  </p:notesMasterIdLst>
  <p:sldIdLst>
    <p:sldId id="284" r:id="rId2"/>
    <p:sldId id="285" r:id="rId3"/>
    <p:sldId id="271" r:id="rId4"/>
    <p:sldId id="260" r:id="rId5"/>
    <p:sldId id="259" r:id="rId6"/>
    <p:sldId id="281" r:id="rId7"/>
    <p:sldId id="276" r:id="rId8"/>
    <p:sldId id="256" r:id="rId9"/>
    <p:sldId id="280" r:id="rId10"/>
    <p:sldId id="314" r:id="rId11"/>
    <p:sldId id="315" r:id="rId12"/>
    <p:sldId id="289" r:id="rId13"/>
    <p:sldId id="295" r:id="rId14"/>
    <p:sldId id="298" r:id="rId15"/>
    <p:sldId id="291" r:id="rId16"/>
    <p:sldId id="294" r:id="rId17"/>
    <p:sldId id="296" r:id="rId18"/>
    <p:sldId id="290" r:id="rId19"/>
    <p:sldId id="272" r:id="rId20"/>
    <p:sldId id="313" r:id="rId21"/>
    <p:sldId id="317" r:id="rId22"/>
    <p:sldId id="288" r:id="rId23"/>
    <p:sldId id="287" r:id="rId24"/>
    <p:sldId id="286" r:id="rId25"/>
    <p:sldId id="301" r:id="rId26"/>
    <p:sldId id="300" r:id="rId27"/>
    <p:sldId id="299" r:id="rId28"/>
    <p:sldId id="302" r:id="rId29"/>
    <p:sldId id="303" r:id="rId30"/>
    <p:sldId id="305" r:id="rId31"/>
    <p:sldId id="304" r:id="rId32"/>
    <p:sldId id="306" r:id="rId33"/>
    <p:sldId id="307" r:id="rId34"/>
    <p:sldId id="308" r:id="rId35"/>
    <p:sldId id="309" r:id="rId36"/>
    <p:sldId id="263" r:id="rId37"/>
    <p:sldId id="264" r:id="rId38"/>
    <p:sldId id="265" r:id="rId39"/>
    <p:sldId id="266" r:id="rId40"/>
    <p:sldId id="267" r:id="rId41"/>
    <p:sldId id="268" r:id="rId42"/>
    <p:sldId id="310" r:id="rId43"/>
    <p:sldId id="316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5D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A4C1E-AE69-4F17-A930-C955E9B9A1E0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5A369-7C4A-4F78-9A0B-9CC3C0BB27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b="1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3867C8-0FAD-4082-B6D9-E0495D81DCD5}" type="slidenum">
              <a:rPr lang="en-US" altLang="pt-BR"/>
              <a:pPr/>
              <a:t>4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BB14B9-E2CF-4416-BE45-8F409DFB0D53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pt-B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00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b="1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871AF2-73CB-43BF-BAA5-BE22D44C721B}" type="slidenum">
              <a:rPr lang="en-US" altLang="pt-BR"/>
              <a:pPr/>
              <a:t>5</a:t>
            </a:fld>
            <a:endParaRPr lang="en-US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F9355-5E0F-4473-A882-D0C883A2C56C}" type="slidenum">
              <a:rPr lang="pt-BR" altLang="pt-BR" smtClean="0"/>
              <a:pPr/>
              <a:t>36</a:t>
            </a:fld>
            <a:endParaRPr lang="pt-BR" altLang="pt-B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pt-B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13BB8-5E1F-4467-8332-2972973F00D7}" type="slidenum">
              <a:rPr lang="pt-BR" altLang="pt-BR" smtClean="0"/>
              <a:pPr/>
              <a:t>37</a:t>
            </a:fld>
            <a:endParaRPr lang="pt-BR" altLang="pt-B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pt-B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4FFF8-4823-4E90-9A1D-0660C668B3C2}" type="slidenum">
              <a:rPr lang="pt-BR" altLang="pt-BR" smtClean="0"/>
              <a:pPr/>
              <a:t>38</a:t>
            </a:fld>
            <a:endParaRPr lang="pt-BR" altLang="pt-B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pt-B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9E5B7-F853-4791-ABE6-29527381B60D}" type="slidenum">
              <a:rPr lang="pt-BR" altLang="pt-BR" smtClean="0"/>
              <a:pPr/>
              <a:t>39</a:t>
            </a:fld>
            <a:endParaRPr lang="pt-BR" altLang="pt-B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pt-B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53E8B-2654-4160-815B-F65CC9B4B9A1}" type="slidenum">
              <a:rPr lang="pt-BR" altLang="pt-BR" smtClean="0"/>
              <a:pPr/>
              <a:t>40</a:t>
            </a:fld>
            <a:endParaRPr lang="pt-BR" altLang="pt-B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pt-B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B14B9-E2CF-4416-BE45-8F409DFB0D53}" type="slidenum">
              <a:rPr lang="pt-BR" altLang="pt-BR" smtClean="0"/>
              <a:pPr/>
              <a:t>41</a:t>
            </a:fld>
            <a:endParaRPr lang="pt-BR" alt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pt-BR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B14B9-E2CF-4416-BE45-8F409DFB0D53}" type="slidenum">
              <a:rPr lang="pt-BR" altLang="pt-BR" smtClean="0"/>
              <a:pPr/>
              <a:t>42</a:t>
            </a:fld>
            <a:endParaRPr lang="pt-BR" alt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pt-BR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44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068F-4639-4012-80DE-2C2A5481B2E4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5B-2F90-44B1-A0DF-1D0EA78D0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068F-4639-4012-80DE-2C2A5481B2E4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5B-2F90-44B1-A0DF-1D0EA78D0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068F-4639-4012-80DE-2C2A5481B2E4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5B-2F90-44B1-A0DF-1D0EA78D0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6587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068F-4639-4012-80DE-2C2A5481B2E4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5B-2F90-44B1-A0DF-1D0EA78D0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068F-4639-4012-80DE-2C2A5481B2E4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5B-2F90-44B1-A0DF-1D0EA78D0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068F-4639-4012-80DE-2C2A5481B2E4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5B-2F90-44B1-A0DF-1D0EA78D0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068F-4639-4012-80DE-2C2A5481B2E4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5B-2F90-44B1-A0DF-1D0EA78D0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068F-4639-4012-80DE-2C2A5481B2E4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5B-2F90-44B1-A0DF-1D0EA78D0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068F-4639-4012-80DE-2C2A5481B2E4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5B-2F90-44B1-A0DF-1D0EA78D0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068F-4639-4012-80DE-2C2A5481B2E4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195B-2F90-44B1-A0DF-1D0EA78D035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068F-4639-4012-80DE-2C2A5481B2E4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76195B-2F90-44B1-A0DF-1D0EA78D035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5D8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04068F-4639-4012-80DE-2C2A5481B2E4}" type="datetimeFigureOut">
              <a:rPr lang="pt-BR" smtClean="0"/>
              <a:pPr/>
              <a:t>17/06/2017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76195B-2F90-44B1-A0DF-1D0EA78D0353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3" r:id="rId1"/>
    <p:sldLayoutId id="2147485584" r:id="rId2"/>
    <p:sldLayoutId id="2147485585" r:id="rId3"/>
    <p:sldLayoutId id="2147485586" r:id="rId4"/>
    <p:sldLayoutId id="2147485587" r:id="rId5"/>
    <p:sldLayoutId id="2147485588" r:id="rId6"/>
    <p:sldLayoutId id="2147485589" r:id="rId7"/>
    <p:sldLayoutId id="2147485590" r:id="rId8"/>
    <p:sldLayoutId id="2147485591" r:id="rId9"/>
    <p:sldLayoutId id="2147485592" r:id="rId10"/>
    <p:sldLayoutId id="2147485593" r:id="rId11"/>
    <p:sldLayoutId id="214748559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\\localhost\Trabalhos%20Sabrina\Area_editorial\Power%20point_2014\power%20point%20eleitoral%202014\apresentacao%20azul%20eleitoral%202014\arquivos%20eleitoral14\slide_padrao_azul_capa_2014_eleitoral_b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logo congress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058" y="1"/>
            <a:ext cx="4245157" cy="2420888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99592" y="2564904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RELAÇÃO DA TRÍPLICE EPIDEMIA (DENGUE, CHIKUNGUNYA E ZIKA) COM O SANEAMENTO: 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UMA REVISÃO DA LITERATURA NACIONAL 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059832" y="472514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JOSIANE QUEIROZ</a:t>
            </a:r>
          </a:p>
          <a:p>
            <a:pPr algn="ctr"/>
            <a:r>
              <a:rPr lang="pt-BR" sz="2000" b="1" dirty="0"/>
              <a:t>LÉO HELLER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19872" y="56612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CPqRR</a:t>
            </a:r>
            <a:r>
              <a:rPr lang="pt-BR" dirty="0"/>
              <a:t>  Fiocruz Minas</a:t>
            </a:r>
          </a:p>
        </p:txBody>
      </p:sp>
      <p:pic>
        <p:nvPicPr>
          <p:cNvPr id="7" name="Picture 4" descr="Barra paginas Deng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/>
          <a:srcRect b="12504"/>
          <a:stretch>
            <a:fillRect/>
          </a:stretch>
        </p:blipFill>
        <p:spPr>
          <a:xfrm>
            <a:off x="0" y="766688"/>
            <a:ext cx="9144000" cy="503857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83568" y="6093296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WHO, 2016</a:t>
            </a:r>
            <a:endParaRPr lang="pt-BR" sz="1600" dirty="0"/>
          </a:p>
        </p:txBody>
      </p:sp>
    </p:spTree>
    <p:extLst>
      <p:ext uri="{BB962C8B-B14F-4D97-AF65-F5344CB8AC3E}">
        <p14:creationId xmlns="" xmlns:p14="http://schemas.microsoft.com/office/powerpoint/2010/main" val="245160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pt-BR" sz="4400" dirty="0"/>
              <a:t>CHIKUNGUNYA</a:t>
            </a:r>
          </a:p>
        </p:txBody>
      </p:sp>
      <p:pic>
        <p:nvPicPr>
          <p:cNvPr id="14" name="Espaço Reservado para Conteúdo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769314" cy="5253533"/>
          </a:xfrm>
        </p:spPr>
      </p:pic>
      <p:sp>
        <p:nvSpPr>
          <p:cNvPr id="4" name="CaixaDeTexto 3"/>
          <p:cNvSpPr txBox="1"/>
          <p:nvPr/>
        </p:nvSpPr>
        <p:spPr>
          <a:xfrm>
            <a:off x="5364088" y="616530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WHO, 2016</a:t>
            </a:r>
            <a:endParaRPr lang="pt-BR" sz="1600" dirty="0"/>
          </a:p>
        </p:txBody>
      </p:sp>
    </p:spTree>
    <p:extLst>
      <p:ext uri="{BB962C8B-B14F-4D97-AF65-F5344CB8AC3E}">
        <p14:creationId xmlns="" xmlns:p14="http://schemas.microsoft.com/office/powerpoint/2010/main" val="33740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DENGUE – NO BRASIL 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1700808"/>
            <a:ext cx="8488681" cy="4536745"/>
          </a:xfrm>
          <a:prstGeom prst="rect">
            <a:avLst/>
          </a:prstGeom>
        </p:spPr>
      </p:pic>
      <p:pic>
        <p:nvPicPr>
          <p:cNvPr id="5" name="Picture 4" descr="Barra paginas Deng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11560" y="6237312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Fonte: MS, 2017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ZIKA – NO BRASIL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4980296"/>
          </a:xfrm>
          <a:prstGeom prst="rect">
            <a:avLst/>
          </a:prstGeom>
        </p:spPr>
      </p:pic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4139952" y="29249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2016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6237312"/>
            <a:ext cx="172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Fonte: MS, 2017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880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362304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ZIKA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08912" cy="5089271"/>
          </a:xfrm>
          <a:prstGeom prst="rect">
            <a:avLst/>
          </a:prstGeom>
        </p:spPr>
      </p:pic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23528" y="6237312"/>
            <a:ext cx="172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Fonte: MS, 2017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372200" y="5733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 óbitos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4004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CHIKUNGUNYA – NO BRASIL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700808"/>
            <a:ext cx="8892481" cy="4320480"/>
          </a:xfrm>
          <a:prstGeom prst="rect">
            <a:avLst/>
          </a:prstGeom>
        </p:spPr>
      </p:pic>
      <p:pic>
        <p:nvPicPr>
          <p:cNvPr id="5" name="Picture 4" descr="Barra paginas Deng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5536" y="6093296"/>
            <a:ext cx="172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Fonte: MS, 2017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117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08912" cy="434312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CHIKUNGUNYA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50724"/>
            <a:ext cx="7200800" cy="5348330"/>
          </a:xfrm>
          <a:prstGeom prst="rect">
            <a:avLst/>
          </a:prstGeom>
        </p:spPr>
      </p:pic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467544" y="6021288"/>
            <a:ext cx="172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Fonte: MS, 2017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940152" y="56612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196 óbitos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059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202034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CHIKUNGUNYA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50069"/>
            <a:ext cx="7578570" cy="632568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39552" y="1988840"/>
            <a:ext cx="712879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9552" y="3140968"/>
            <a:ext cx="7128792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39552" y="2492896"/>
            <a:ext cx="712879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39552" y="4437112"/>
            <a:ext cx="7128792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25379" y="6021288"/>
            <a:ext cx="7042965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4" descr="Barra paginas Deng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0" y="6488668"/>
            <a:ext cx="172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Fonte: MS, 2017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1677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O QUE SABEMOS?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813995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/>
              <a:t>Os vetores são oportunistas e se adaptam</a:t>
            </a:r>
          </a:p>
          <a:p>
            <a:pPr algn="ctr"/>
            <a:r>
              <a:rPr lang="pt-BR" dirty="0"/>
              <a:t>Fatores que interferem na manutenção do vetor: densidade demográfica, clima, temperatura, e outros fatores </a:t>
            </a:r>
            <a:r>
              <a:rPr lang="pt-BR" dirty="0" smtClean="0"/>
              <a:t>macro e micro determinantes</a:t>
            </a:r>
            <a:r>
              <a:rPr lang="pt-BR" dirty="0"/>
              <a:t>; </a:t>
            </a:r>
          </a:p>
          <a:p>
            <a:pPr algn="ctr"/>
            <a:r>
              <a:rPr lang="pt-BR" dirty="0"/>
              <a:t>Modos de transmissão?</a:t>
            </a:r>
          </a:p>
          <a:p>
            <a:pPr algn="ctr"/>
            <a:r>
              <a:rPr lang="pt-BR" dirty="0"/>
              <a:t>Consequências?</a:t>
            </a:r>
          </a:p>
          <a:p>
            <a:pPr algn="ctr"/>
            <a:r>
              <a:rPr lang="pt-BR" dirty="0"/>
              <a:t>Epidemiologia das doenças? Surtos, imunidade</a:t>
            </a:r>
          </a:p>
          <a:p>
            <a:pPr algn="ctr"/>
            <a:r>
              <a:rPr lang="pt-BR" dirty="0"/>
              <a:t>Sorotipos prevalentes?</a:t>
            </a:r>
          </a:p>
          <a:p>
            <a:pPr algn="ctr"/>
            <a:r>
              <a:rPr lang="pt-BR" dirty="0" err="1" smtClean="0"/>
              <a:t>Co-circulação</a:t>
            </a:r>
            <a:r>
              <a:rPr lang="pt-BR" dirty="0" smtClean="0"/>
              <a:t>, c0infestação </a:t>
            </a:r>
            <a:r>
              <a:rPr lang="pt-BR" dirty="0"/>
              <a:t>e coinfecção viral?</a:t>
            </a:r>
          </a:p>
          <a:p>
            <a:pPr algn="ctr"/>
            <a:r>
              <a:rPr lang="pt-BR" dirty="0"/>
              <a:t>Potenciais criadouros?</a:t>
            </a:r>
          </a:p>
        </p:txBody>
      </p:sp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655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5436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600" dirty="0"/>
              <a:t>TEMPO DE VIDA DOS OVOS</a:t>
            </a:r>
          </a:p>
        </p:txBody>
      </p:sp>
      <p:pic>
        <p:nvPicPr>
          <p:cNvPr id="16387" name="Imagem 5" descr="ovo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214313"/>
            <a:ext cx="1973262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tângulo 3"/>
          <p:cNvSpPr>
            <a:spLocks noChangeArrowheads="1"/>
          </p:cNvSpPr>
          <p:nvPr/>
        </p:nvSpPr>
        <p:spPr bwMode="auto">
          <a:xfrm>
            <a:off x="214313" y="1285875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/>
              <a:t>Os ovos depositados nas paredes dos depósitos no meio ambiente, podem resistir a um período sem chuvas de até 500 dias (1 ano e meio).</a:t>
            </a:r>
          </a:p>
        </p:txBody>
      </p:sp>
      <p:pic>
        <p:nvPicPr>
          <p:cNvPr id="16389" name="Imagem 6" descr="deposit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643188"/>
            <a:ext cx="21478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Imagem 9" descr="CONCH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71750"/>
            <a:ext cx="1919288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m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4143375"/>
            <a:ext cx="18383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Espaço Reservado para Conteúdo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2571750"/>
            <a:ext cx="194945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Imagem 1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313" y="257175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Espaço Reservado para Conteúdo 3" descr="AN180315009-64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4572000"/>
            <a:ext cx="2165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Espaço Reservado para Conteúdo 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8" y="3643313"/>
            <a:ext cx="2214562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Espaço Reservado para Conteúdo 3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8" y="5214938"/>
            <a:ext cx="21431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Espaço Reservado para Conteúdo 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50" y="40005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Barra paginas Dengu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53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53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   </a:t>
            </a:r>
            <a:r>
              <a:rPr lang="pt-BR" sz="3600" dirty="0" smtClean="0"/>
              <a:t>SANEAMENTO       SAÚDE           QUALIDADE DE VIDA</a:t>
            </a:r>
            <a:endParaRPr lang="pt-BR" sz="3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2348880"/>
            <a:ext cx="8892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PREMISSA JÁ CONSOLIDADA</a:t>
            </a:r>
          </a:p>
          <a:p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TRÍPLICE EPIDEMIA: </a:t>
            </a:r>
          </a:p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DENGUE, ZIKA E CHIKUNGUNYA</a:t>
            </a:r>
          </a:p>
          <a:p>
            <a:pPr algn="ctr"/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Níveis alarmantes: dor e sofrimento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ta para a direita 7"/>
          <p:cNvSpPr/>
          <p:nvPr/>
        </p:nvSpPr>
        <p:spPr>
          <a:xfrm>
            <a:off x="2915816" y="162880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4860032" y="1628800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3618" t="5517" r="25455" b="5258"/>
          <a:stretch/>
        </p:blipFill>
        <p:spPr>
          <a:xfrm>
            <a:off x="1259632" y="834624"/>
            <a:ext cx="6552728" cy="581908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-130383"/>
            <a:ext cx="6552727" cy="11469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95736" y="472514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https://rededengue.fiocruz.br/</a:t>
            </a:r>
            <a:endParaRPr lang="pt-BR" sz="3200" b="1" dirty="0"/>
          </a:p>
        </p:txBody>
      </p:sp>
    </p:spTree>
    <p:extLst>
      <p:ext uri="{BB962C8B-B14F-4D97-AF65-F5344CB8AC3E}">
        <p14:creationId xmlns="" xmlns:p14="http://schemas.microsoft.com/office/powerpoint/2010/main" val="42539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195736" y="472514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https://rededengue.fiocruz.br/</a:t>
            </a:r>
            <a:endParaRPr lang="pt-BR" sz="3200" b="1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935480"/>
            <a:ext cx="7139136" cy="438912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 l="11802" t="8637" r="26206" b="5705"/>
          <a:stretch>
            <a:fillRect/>
          </a:stretch>
        </p:blipFill>
        <p:spPr bwMode="auto">
          <a:xfrm>
            <a:off x="323528" y="0"/>
            <a:ext cx="799288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39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47248" cy="50632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QUESTÃO DE INVESTIGAÇÃO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141277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3200" dirty="0">
                <a:solidFill>
                  <a:schemeClr val="accent1">
                    <a:lumMod val="75000"/>
                  </a:schemeClr>
                </a:solidFill>
              </a:rPr>
              <a:t>Quais os possíveis determinantes sanitários envolvidos no processo de transmissão da doença na localidade em que foi pesquisada?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03648" y="321297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</a:rPr>
              <a:t>PERCURSO METODOLÓGICO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7544" y="414908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Busca portais Capes e </a:t>
            </a:r>
            <a:r>
              <a:rPr lang="pt-BR" sz="2400" dirty="0" err="1">
                <a:solidFill>
                  <a:schemeClr val="tx2">
                    <a:lumMod val="75000"/>
                  </a:schemeClr>
                </a:solidFill>
              </a:rPr>
              <a:t>Scielo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  - Período de 2000 a 2016 = 439</a:t>
            </a:r>
          </a:p>
          <a:p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Descritores: dengue e saneamento;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tx2">
                    <a:lumMod val="75000"/>
                  </a:schemeClr>
                </a:solidFill>
              </a:rPr>
              <a:t>aedes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saneamento</a:t>
            </a:r>
          </a:p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46 pesquisas = indicadores sanitários e ambientais e incidência das doenças</a:t>
            </a:r>
          </a:p>
        </p:txBody>
      </p:sp>
      <p:pic>
        <p:nvPicPr>
          <p:cNvPr id="6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b="1" dirty="0"/>
              <a:t>ABASTECIMENTO DE ÁGUA</a:t>
            </a:r>
          </a:p>
          <a:p>
            <a:pPr>
              <a:buNone/>
            </a:pPr>
            <a:endParaRPr lang="pt-BR" b="1" dirty="0"/>
          </a:p>
          <a:p>
            <a:pPr marL="0" indent="0">
              <a:buFont typeface="Wingdings" pitchFamily="2" charset="2"/>
              <a:buChar char="v"/>
            </a:pPr>
            <a:r>
              <a:rPr lang="pt-BR" dirty="0"/>
              <a:t>  Santos (2012) e Teixeira e Medronho (2008): Rio de Janeiro - RJ</a:t>
            </a:r>
          </a:p>
          <a:p>
            <a:pPr marL="0" indent="0">
              <a:buFont typeface="Wingdings" pitchFamily="2" charset="2"/>
              <a:buChar char="v"/>
            </a:pPr>
            <a:r>
              <a:rPr lang="pt-BR" dirty="0"/>
              <a:t>  Braga </a:t>
            </a:r>
            <a:r>
              <a:rPr lang="pt-BR" i="1" dirty="0"/>
              <a:t>et al</a:t>
            </a:r>
            <a:r>
              <a:rPr lang="pt-BR" dirty="0"/>
              <a:t>. (2010): Recife – PE</a:t>
            </a:r>
          </a:p>
          <a:p>
            <a:pPr marL="0" indent="0">
              <a:buFont typeface="Wingdings" pitchFamily="2" charset="2"/>
              <a:buChar char="v"/>
            </a:pPr>
            <a:r>
              <a:rPr lang="pt-BR" dirty="0"/>
              <a:t>  </a:t>
            </a:r>
            <a:r>
              <a:rPr lang="pt-BR" dirty="0" err="1"/>
              <a:t>Resendes</a:t>
            </a:r>
            <a:r>
              <a:rPr lang="pt-BR" dirty="0"/>
              <a:t> (2010) e Siqueira (2008): Niterói - RJ 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Intermitência, déficit na rede de canalização, abastecimento por poço ou nascente, volumes estocados não tratados, práticas de estocagem de água</a:t>
            </a:r>
          </a:p>
        </p:txBody>
      </p:sp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b="1" dirty="0"/>
              <a:t>ESGOTAMENTO SANITÁRIO</a:t>
            </a:r>
          </a:p>
          <a:p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dirty="0"/>
              <a:t> Farias e Souza (2016): Acre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 Magalhães (2015): Fortaleza – CE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 Cunha (2010): Teresina – PI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 Almeida </a:t>
            </a:r>
            <a:r>
              <a:rPr lang="pt-BR" i="1" dirty="0"/>
              <a:t>et al</a:t>
            </a:r>
            <a:r>
              <a:rPr lang="pt-BR" dirty="0"/>
              <a:t>. (2009): Rio de Janeiro – RJ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dirty="0"/>
              <a:t>Ausência de esgotamento sanitário possibilita acúmulo de água parada próximos as residências favorecendo criadouros dos vetores.</a:t>
            </a:r>
          </a:p>
        </p:txBody>
      </p:sp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t-BR" sz="3100" b="1" dirty="0"/>
              <a:t>RESÍDUOS SÓLIDOS</a:t>
            </a:r>
          </a:p>
          <a:p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dirty="0"/>
              <a:t> </a:t>
            </a:r>
            <a:r>
              <a:rPr lang="pt-BR" sz="3100" dirty="0" err="1"/>
              <a:t>Kikuti</a:t>
            </a:r>
            <a:r>
              <a:rPr lang="pt-BR" sz="3100" dirty="0"/>
              <a:t> </a:t>
            </a:r>
            <a:r>
              <a:rPr lang="pt-BR" sz="3100" i="1" dirty="0"/>
              <a:t>et al</a:t>
            </a:r>
            <a:r>
              <a:rPr lang="pt-BR" sz="3100" dirty="0"/>
              <a:t>. (2015) Pau da Lima – Salvador/BA</a:t>
            </a:r>
          </a:p>
          <a:p>
            <a:pPr>
              <a:buFont typeface="Wingdings" pitchFamily="2" charset="2"/>
              <a:buChar char="v"/>
            </a:pPr>
            <a:r>
              <a:rPr lang="pt-BR" sz="3100" dirty="0"/>
              <a:t> Aquino Júnior (2010), Aquino Júnior e Mendonça (2012): Maringá – PR</a:t>
            </a:r>
          </a:p>
          <a:p>
            <a:pPr>
              <a:buFont typeface="Wingdings" pitchFamily="2" charset="2"/>
              <a:buChar char="v"/>
            </a:pPr>
            <a:r>
              <a:rPr lang="pt-BR" sz="3100" dirty="0"/>
              <a:t> Cordeiro </a:t>
            </a:r>
            <a:r>
              <a:rPr lang="pt-BR" sz="3100" i="1" dirty="0"/>
              <a:t>et al</a:t>
            </a:r>
            <a:r>
              <a:rPr lang="pt-BR" sz="3100" dirty="0"/>
              <a:t>. (2011): Campinas – SP</a:t>
            </a:r>
          </a:p>
          <a:p>
            <a:pPr>
              <a:buFont typeface="Wingdings" pitchFamily="2" charset="2"/>
              <a:buChar char="v"/>
            </a:pPr>
            <a:r>
              <a:rPr lang="pt-BR" sz="3100" dirty="0"/>
              <a:t> </a:t>
            </a:r>
            <a:r>
              <a:rPr lang="pt-BR" sz="3100" dirty="0" err="1"/>
              <a:t>Lagrotta</a:t>
            </a:r>
            <a:r>
              <a:rPr lang="pt-BR" sz="3100" dirty="0"/>
              <a:t> </a:t>
            </a:r>
            <a:r>
              <a:rPr lang="pt-BR" sz="3100" i="1" dirty="0"/>
              <a:t>et al</a:t>
            </a:r>
            <a:r>
              <a:rPr lang="pt-BR" sz="3100" dirty="0"/>
              <a:t>. (2008): Nova Iguaçu – RJ</a:t>
            </a:r>
          </a:p>
          <a:p>
            <a:pPr>
              <a:buFont typeface="Wingdings" pitchFamily="2" charset="2"/>
              <a:buChar char="v"/>
            </a:pPr>
            <a:r>
              <a:rPr lang="pt-BR" sz="3100" dirty="0"/>
              <a:t> </a:t>
            </a:r>
            <a:r>
              <a:rPr lang="pt-BR" sz="3100" dirty="0" err="1"/>
              <a:t>Heukelbach</a:t>
            </a:r>
            <a:r>
              <a:rPr lang="pt-BR" sz="3100" dirty="0"/>
              <a:t> </a:t>
            </a:r>
            <a:r>
              <a:rPr lang="pt-BR" sz="3100" i="1" dirty="0"/>
              <a:t>et al</a:t>
            </a:r>
            <a:r>
              <a:rPr lang="pt-BR" sz="3100" dirty="0"/>
              <a:t>. (2001): Fortaleza – CE</a:t>
            </a:r>
          </a:p>
          <a:p>
            <a:pPr>
              <a:buFont typeface="Wingdings" pitchFamily="2" charset="2"/>
              <a:buChar char="v"/>
            </a:pPr>
            <a:r>
              <a:rPr lang="pt-BR" sz="3100" dirty="0"/>
              <a:t> Souza-Santos e Carvalho (2000): Ilha do Governador – RJ</a:t>
            </a:r>
          </a:p>
          <a:p>
            <a:pPr>
              <a:buFont typeface="Wingdings" pitchFamily="2" charset="2"/>
              <a:buChar char="v"/>
            </a:pPr>
            <a:r>
              <a:rPr lang="pt-BR" sz="3100" dirty="0"/>
              <a:t> Silva e Nóbrega (2012): Palmares – PE – pós-enchente</a:t>
            </a:r>
          </a:p>
          <a:p>
            <a:endParaRPr lang="pt-BR" dirty="0"/>
          </a:p>
          <a:p>
            <a:pPr algn="ctr">
              <a:buNone/>
            </a:pPr>
            <a:r>
              <a:rPr lang="pt-BR" sz="2800" dirty="0"/>
              <a:t>Resíduos sólidos descartados irregularmente na área </a:t>
            </a:r>
            <a:r>
              <a:rPr lang="pt-BR" sz="2800" dirty="0" err="1"/>
              <a:t>peridomiciliar</a:t>
            </a:r>
            <a:endParaRPr lang="pt-BR" sz="2800" dirty="0"/>
          </a:p>
        </p:txBody>
      </p:sp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160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91264" cy="794352"/>
          </a:xfrm>
        </p:spPr>
        <p:txBody>
          <a:bodyPr>
            <a:normAutofit fontScale="90000"/>
          </a:bodyPr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4767808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ABASTECIMENTO DE ÁGUA E ESGOTAMENTO SANITÁRIO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 Santos (2014): Itaboraí- RJ </a:t>
            </a:r>
          </a:p>
          <a:p>
            <a:pPr marL="0" indent="0">
              <a:buNone/>
            </a:pPr>
            <a:r>
              <a:rPr lang="pt-BR" sz="5400" dirty="0"/>
              <a:t>&gt;</a:t>
            </a:r>
            <a:r>
              <a:rPr lang="pt-BR" dirty="0"/>
              <a:t> percentual domicílios não ligados a rede de esgoto                                                                                                   </a:t>
            </a:r>
            <a:endParaRPr lang="pt-BR" sz="4800" dirty="0"/>
          </a:p>
          <a:p>
            <a:pPr marL="0" indent="0">
              <a:buNone/>
            </a:pPr>
            <a:r>
              <a:rPr lang="pt-BR" sz="5400" dirty="0"/>
              <a:t>&lt; </a:t>
            </a:r>
            <a:r>
              <a:rPr lang="pt-BR" dirty="0"/>
              <a:t>percentual domicílios com ligação a rede de água</a:t>
            </a:r>
          </a:p>
          <a:p>
            <a:pPr marL="0" indent="0">
              <a:buNone/>
            </a:pPr>
            <a:r>
              <a:rPr lang="pt-BR" sz="5400" dirty="0"/>
              <a:t>=  ˃ </a:t>
            </a:r>
            <a:r>
              <a:rPr lang="pt-BR" sz="2400" dirty="0"/>
              <a:t>incidência do agravo</a:t>
            </a:r>
            <a:r>
              <a:rPr lang="pt-BR" dirty="0"/>
              <a:t> </a:t>
            </a:r>
          </a:p>
        </p:txBody>
      </p:sp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91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/>
          <a:lstStyle/>
          <a:p>
            <a:pPr algn="ctr"/>
            <a:r>
              <a:rPr lang="pt-BR" b="1" dirty="0"/>
              <a:t>RESÍDUOS SÓLIDOS  E ABASTECIMENTO DE ÁGUA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 Correa e </a:t>
            </a:r>
            <a:r>
              <a:rPr lang="pt-BR" dirty="0" smtClean="0"/>
              <a:t>Palhares </a:t>
            </a:r>
            <a:r>
              <a:rPr lang="pt-BR" dirty="0"/>
              <a:t>(2016): Oiapoque – AP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 Motta (2013): Fortaleza – CE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 </a:t>
            </a:r>
            <a:r>
              <a:rPr lang="pt-BR" dirty="0" err="1"/>
              <a:t>Flausino</a:t>
            </a:r>
            <a:r>
              <a:rPr lang="pt-BR" dirty="0"/>
              <a:t> </a:t>
            </a:r>
            <a:r>
              <a:rPr lang="pt-BR" i="1" dirty="0" err="1"/>
              <a:t>et</a:t>
            </a:r>
            <a:r>
              <a:rPr lang="pt-BR" i="1" dirty="0"/>
              <a:t> al</a:t>
            </a:r>
            <a:r>
              <a:rPr lang="pt-BR" dirty="0"/>
              <a:t>. (2011): Niterói – RJ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 </a:t>
            </a:r>
            <a:r>
              <a:rPr lang="pt-BR" dirty="0" err="1"/>
              <a:t>Gonçalves-Neto</a:t>
            </a:r>
            <a:r>
              <a:rPr lang="pt-BR" dirty="0"/>
              <a:t> </a:t>
            </a:r>
            <a:r>
              <a:rPr lang="pt-BR" i="1" dirty="0" err="1"/>
              <a:t>et</a:t>
            </a:r>
            <a:r>
              <a:rPr lang="pt-BR" i="1" dirty="0"/>
              <a:t> al</a:t>
            </a:r>
            <a:r>
              <a:rPr lang="pt-BR" dirty="0"/>
              <a:t>. (2006) : São Luís – MA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 Oliveira e </a:t>
            </a:r>
            <a:r>
              <a:rPr lang="pt-BR" dirty="0" err="1"/>
              <a:t>Valla</a:t>
            </a:r>
            <a:r>
              <a:rPr lang="pt-BR" dirty="0"/>
              <a:t> (2001): Rio de Janeiro – RJ</a:t>
            </a:r>
          </a:p>
          <a:p>
            <a:endParaRPr lang="pt-BR" dirty="0"/>
          </a:p>
          <a:p>
            <a:pPr algn="ctr">
              <a:buNone/>
            </a:pPr>
            <a:r>
              <a:rPr lang="pt-BR" dirty="0"/>
              <a:t>Criadouros em potencial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5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pPr algn="ctr"/>
            <a:r>
              <a:rPr lang="pt-BR" b="1" dirty="0"/>
              <a:t>RESÍDUOS SÓLIDOS E ESGOTAMENTO SANITÁRIO</a:t>
            </a:r>
          </a:p>
          <a:p>
            <a:pPr algn="ctr"/>
            <a:endParaRPr lang="pt-BR" b="1" dirty="0"/>
          </a:p>
          <a:p>
            <a:pPr>
              <a:buFont typeface="Wingdings" pitchFamily="2" charset="2"/>
              <a:buChar char="v"/>
            </a:pPr>
            <a:r>
              <a:rPr lang="pt-BR" dirty="0"/>
              <a:t> Santos </a:t>
            </a:r>
            <a:r>
              <a:rPr lang="pt-BR" i="1" dirty="0" err="1"/>
              <a:t>et</a:t>
            </a:r>
            <a:r>
              <a:rPr lang="pt-BR" i="1" dirty="0"/>
              <a:t> al</a:t>
            </a:r>
            <a:r>
              <a:rPr lang="pt-BR" dirty="0"/>
              <a:t>. (2015): </a:t>
            </a:r>
            <a:r>
              <a:rPr lang="pt-BR" dirty="0" err="1"/>
              <a:t>Guananbi</a:t>
            </a:r>
            <a:r>
              <a:rPr lang="pt-BR" dirty="0"/>
              <a:t> – BA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 </a:t>
            </a:r>
            <a:r>
              <a:rPr lang="pt-BR" dirty="0" err="1"/>
              <a:t>Lenzi</a:t>
            </a:r>
            <a:r>
              <a:rPr lang="pt-BR" dirty="0"/>
              <a:t> </a:t>
            </a:r>
            <a:r>
              <a:rPr lang="pt-BR" i="1" dirty="0" err="1"/>
              <a:t>et</a:t>
            </a:r>
            <a:r>
              <a:rPr lang="pt-BR" i="1" dirty="0"/>
              <a:t> al</a:t>
            </a:r>
            <a:r>
              <a:rPr lang="pt-BR" dirty="0"/>
              <a:t>. (200): Rio de Janeiro – RJ</a:t>
            </a:r>
          </a:p>
          <a:p>
            <a:endParaRPr lang="pt-BR" dirty="0"/>
          </a:p>
          <a:p>
            <a:pPr algn="ctr">
              <a:buNone/>
            </a:pPr>
            <a:r>
              <a:rPr lang="pt-BR" dirty="0"/>
              <a:t>Descarte irregular, sem coleta, valas negras</a:t>
            </a:r>
          </a:p>
          <a:p>
            <a:endParaRPr lang="pt-BR" dirty="0"/>
          </a:p>
        </p:txBody>
      </p:sp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5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/>
              <a:t> Oliveira, C. (2015): Juazeiro – BA</a:t>
            </a:r>
          </a:p>
          <a:p>
            <a:pPr algn="ctr">
              <a:buNone/>
            </a:pPr>
            <a:r>
              <a:rPr lang="pt-BR" dirty="0"/>
              <a:t>Resíduos irregulares, esgoto a céu aberto, água parada</a:t>
            </a:r>
          </a:p>
          <a:p>
            <a:pPr algn="ctr">
              <a:buNone/>
            </a:pPr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dirty="0"/>
              <a:t> Oliveira, K. (2015): </a:t>
            </a:r>
            <a:r>
              <a:rPr lang="pt-BR" dirty="0" smtClean="0"/>
              <a:t>Fortaleza </a:t>
            </a:r>
            <a:r>
              <a:rPr lang="pt-BR" dirty="0"/>
              <a:t>– CE</a:t>
            </a:r>
          </a:p>
          <a:p>
            <a:pPr algn="ctr">
              <a:buNone/>
            </a:pPr>
            <a:r>
              <a:rPr lang="pt-BR" dirty="0"/>
              <a:t>Proximidade de um rio: esgoto a céu aberto</a:t>
            </a:r>
          </a:p>
          <a:p>
            <a:pPr algn="ctr">
              <a:buNone/>
            </a:pPr>
            <a:r>
              <a:rPr lang="pt-BR" dirty="0"/>
              <a:t>Drenagem, esgotamento sanitário, pavimentação, intermitência de distribuição da água</a:t>
            </a:r>
          </a:p>
          <a:p>
            <a:pPr algn="ctr">
              <a:buNone/>
            </a:pPr>
            <a:r>
              <a:rPr lang="pt-BR" dirty="0"/>
              <a:t>Controle de vetores: condutas políticas e sociais se tornarem efetivas e equitativas</a:t>
            </a:r>
          </a:p>
        </p:txBody>
      </p:sp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5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pt-BR" sz="3600" dirty="0"/>
              <a:t>DENGUE, CHIKUNGUNYA  E ZIKA </a:t>
            </a:r>
          </a:p>
        </p:txBody>
      </p:sp>
      <p:sp>
        <p:nvSpPr>
          <p:cNvPr id="12291" name="Retângulo 2"/>
          <p:cNvSpPr>
            <a:spLocks noChangeArrowheads="1"/>
          </p:cNvSpPr>
          <p:nvPr/>
        </p:nvSpPr>
        <p:spPr bwMode="auto">
          <a:xfrm>
            <a:off x="899592" y="2060848"/>
            <a:ext cx="7429500" cy="24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ctr">
              <a:lnSpc>
                <a:spcPct val="80000"/>
              </a:lnSpc>
              <a:buFont typeface="Wingdings 2" pitchFamily="18" charset="2"/>
              <a:buNone/>
            </a:pPr>
            <a:r>
              <a:rPr lang="pt-BR" sz="3600" dirty="0"/>
              <a:t>Do inglês : </a:t>
            </a:r>
            <a:r>
              <a:rPr lang="pt-BR" sz="3600" dirty="0" err="1" smtClean="0">
                <a:solidFill>
                  <a:srgbClr val="FF0000"/>
                </a:solidFill>
              </a:rPr>
              <a:t>Ar</a:t>
            </a:r>
            <a:r>
              <a:rPr lang="pt-BR" sz="3600" dirty="0" err="1" smtClean="0"/>
              <a:t>thropod</a:t>
            </a:r>
            <a:r>
              <a:rPr lang="pt-BR" sz="3600" dirty="0" smtClean="0"/>
              <a:t> </a:t>
            </a:r>
            <a:r>
              <a:rPr lang="pt-BR" sz="3600" dirty="0">
                <a:solidFill>
                  <a:srgbClr val="FF0000"/>
                </a:solidFill>
              </a:rPr>
              <a:t>bor</a:t>
            </a:r>
            <a:r>
              <a:rPr lang="pt-BR" sz="3600" dirty="0"/>
              <a:t>ne </a:t>
            </a:r>
            <a:r>
              <a:rPr lang="pt-BR" sz="3600" dirty="0" err="1">
                <a:solidFill>
                  <a:srgbClr val="FF0000"/>
                </a:solidFill>
              </a:rPr>
              <a:t>virus</a:t>
            </a:r>
            <a:r>
              <a:rPr lang="pt-BR" sz="3600" dirty="0"/>
              <a:t>: doenças virais que podem ser transmitidos ao homem por vetores </a:t>
            </a:r>
            <a:r>
              <a:rPr lang="pt-BR" sz="3600" dirty="0" smtClean="0"/>
              <a:t> artrópodes</a:t>
            </a:r>
            <a:r>
              <a:rPr lang="pt-BR" sz="4000" b="1" dirty="0" smtClean="0"/>
              <a:t> </a:t>
            </a:r>
            <a:r>
              <a:rPr lang="pt-BR" sz="2000" dirty="0" smtClean="0"/>
              <a:t>(invertebrados </a:t>
            </a:r>
            <a:r>
              <a:rPr lang="pt-BR" sz="2000" dirty="0" smtClean="0"/>
              <a:t>que possuem o corpo com partes articuladas, como as patas ou </a:t>
            </a:r>
            <a:r>
              <a:rPr lang="pt-BR" sz="2000" dirty="0" smtClean="0"/>
              <a:t>pernas)</a:t>
            </a:r>
            <a:endParaRPr lang="pt-BR" sz="2000" dirty="0">
              <a:solidFill>
                <a:srgbClr val="FF000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0" y="279400"/>
            <a:ext cx="8902700" cy="877888"/>
            <a:chOff x="0" y="2497139"/>
            <a:chExt cx="9740975" cy="877748"/>
          </a:xfrm>
        </p:grpSpPr>
        <p:sp>
          <p:nvSpPr>
            <p:cNvPr id="7" name="Round Single Corner Rectangle 11"/>
            <p:cNvSpPr/>
            <p:nvPr/>
          </p:nvSpPr>
          <p:spPr>
            <a:xfrm>
              <a:off x="0" y="2497139"/>
              <a:ext cx="9740975" cy="877748"/>
            </a:xfrm>
            <a:prstGeom prst="round1Rect">
              <a:avLst>
                <a:gd name="adj" fmla="val 50000"/>
              </a:avLst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250125" y="2603500"/>
              <a:ext cx="9317834" cy="646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pt-BR" sz="3600" b="1" dirty="0" err="1">
                  <a:solidFill>
                    <a:srgbClr val="FFFFFF"/>
                  </a:solidFill>
                  <a:latin typeface="Trebuchet MS" pitchFamily="34" charset="0"/>
                </a:rPr>
                <a:t>Tríplice</a:t>
              </a:r>
              <a:r>
                <a:rPr lang="en-US" altLang="pt-BR" sz="3600" b="1" dirty="0">
                  <a:solidFill>
                    <a:srgbClr val="FFFFFF"/>
                  </a:solidFill>
                  <a:latin typeface="Trebuchet MS" pitchFamily="34" charset="0"/>
                </a:rPr>
                <a:t> </a:t>
              </a:r>
              <a:r>
                <a:rPr lang="en-US" altLang="pt-BR" sz="3600" b="1" dirty="0" err="1">
                  <a:solidFill>
                    <a:srgbClr val="FFFFFF"/>
                  </a:solidFill>
                  <a:latin typeface="Trebuchet MS" pitchFamily="34" charset="0"/>
                </a:rPr>
                <a:t>epidemia</a:t>
              </a:r>
              <a:r>
                <a:rPr lang="en-US" altLang="pt-BR" sz="3600" b="1" dirty="0">
                  <a:solidFill>
                    <a:srgbClr val="FFFFFF"/>
                  </a:solidFill>
                  <a:latin typeface="Trebuchet MS" pitchFamily="34" charset="0"/>
                </a:rPr>
                <a:t> = </a:t>
              </a:r>
              <a:r>
                <a:rPr lang="en-US" altLang="pt-BR" sz="3600" b="1" dirty="0" err="1">
                  <a:solidFill>
                    <a:srgbClr val="FFFFFF"/>
                  </a:solidFill>
                  <a:latin typeface="Trebuchet MS" pitchFamily="34" charset="0"/>
                </a:rPr>
                <a:t>Arboviroses</a:t>
              </a:r>
              <a:r>
                <a:rPr lang="en-US" altLang="pt-BR" sz="3600" b="1" dirty="0">
                  <a:solidFill>
                    <a:srgbClr val="FFFFFF"/>
                  </a:solidFill>
                  <a:latin typeface="Trebuchet MS" pitchFamily="34" charset="0"/>
                </a:rPr>
                <a:t> </a:t>
              </a:r>
            </a:p>
          </p:txBody>
        </p:sp>
      </p:grpSp>
      <p:sp>
        <p:nvSpPr>
          <p:cNvPr id="10" name="Retângulo 9"/>
          <p:cNvSpPr/>
          <p:nvPr/>
        </p:nvSpPr>
        <p:spPr>
          <a:xfrm>
            <a:off x="683568" y="443711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210 </a:t>
            </a:r>
            <a:r>
              <a:rPr lang="pt-BR" sz="3200" dirty="0"/>
              <a:t> tipos de </a:t>
            </a:r>
            <a:r>
              <a:rPr lang="pt-BR" sz="3200" dirty="0" err="1"/>
              <a:t>arboviroses</a:t>
            </a:r>
            <a:r>
              <a:rPr lang="pt-BR" sz="3200" dirty="0"/>
              <a:t> já identificadas, </a:t>
            </a:r>
            <a:r>
              <a:rPr lang="pt-BR" sz="3200" b="1" dirty="0"/>
              <a:t>das quais   </a:t>
            </a:r>
            <a:r>
              <a:rPr lang="pt-BR" sz="3200" b="1" dirty="0">
                <a:solidFill>
                  <a:srgbClr val="FF0000"/>
                </a:solidFill>
              </a:rPr>
              <a:t>37  tipos comprovadamente patogênicas</a:t>
            </a:r>
            <a:r>
              <a:rPr lang="pt-BR" sz="3200" dirty="0">
                <a:solidFill>
                  <a:srgbClr val="FF0000"/>
                </a:solidFill>
              </a:rPr>
              <a:t> para o ser humano.</a:t>
            </a:r>
          </a:p>
        </p:txBody>
      </p:sp>
      <p:pic>
        <p:nvPicPr>
          <p:cNvPr id="9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pt-BR" dirty="0"/>
              <a:t> Nascimento </a:t>
            </a:r>
            <a:r>
              <a:rPr lang="pt-BR" i="1" dirty="0" err="1"/>
              <a:t>et</a:t>
            </a:r>
            <a:r>
              <a:rPr lang="pt-BR" i="1" dirty="0"/>
              <a:t> al</a:t>
            </a:r>
            <a:r>
              <a:rPr lang="pt-BR" dirty="0"/>
              <a:t>. (2015): Alfenas – MG </a:t>
            </a:r>
          </a:p>
          <a:p>
            <a:pPr>
              <a:buNone/>
            </a:pPr>
            <a:r>
              <a:rPr lang="pt-BR" dirty="0"/>
              <a:t>Complexidade da dinâmica dos vetores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 Rocha (2015): Campina Grande – PB</a:t>
            </a:r>
          </a:p>
          <a:p>
            <a:pPr>
              <a:buNone/>
            </a:pPr>
            <a:r>
              <a:rPr lang="pt-BR" dirty="0"/>
              <a:t>Falta de serviços de saneamento básico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 Barbosa (2015): Porto Velho – RO</a:t>
            </a:r>
          </a:p>
          <a:p>
            <a:pPr>
              <a:buNone/>
            </a:pPr>
            <a:r>
              <a:rPr lang="pt-BR" dirty="0"/>
              <a:t>Incidência maior em áreas com serviços precários em saneamento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 </a:t>
            </a:r>
            <a:r>
              <a:rPr lang="pt-BR" dirty="0" err="1"/>
              <a:t>Johansen</a:t>
            </a:r>
            <a:r>
              <a:rPr lang="pt-BR" dirty="0"/>
              <a:t> (2014): Caraguatatuba – SP</a:t>
            </a:r>
          </a:p>
          <a:p>
            <a:pPr>
              <a:buNone/>
            </a:pPr>
            <a:r>
              <a:rPr lang="pt-BR" dirty="0"/>
              <a:t>Incidência aumenta proximidades de pontos estratégicos como depósitos de recicláveis sem estrutura</a:t>
            </a:r>
          </a:p>
        </p:txBody>
      </p:sp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5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Farinelli (2014): Várzea Paulista – SP</a:t>
            </a:r>
          </a:p>
          <a:p>
            <a:pPr>
              <a:buNone/>
            </a:pPr>
            <a:r>
              <a:rPr lang="pt-BR" dirty="0"/>
              <a:t>Alta densidade, </a:t>
            </a:r>
            <a:r>
              <a:rPr lang="pt-BR" dirty="0" smtClean="0"/>
              <a:t>socioeconômicos, </a:t>
            </a:r>
            <a:r>
              <a:rPr lang="pt-BR" dirty="0"/>
              <a:t>deficiência serviços de saneamento</a:t>
            </a:r>
          </a:p>
          <a:p>
            <a:r>
              <a:rPr lang="pt-BR" dirty="0" err="1"/>
              <a:t>Vilani</a:t>
            </a:r>
            <a:r>
              <a:rPr lang="pt-BR" dirty="0"/>
              <a:t> </a:t>
            </a:r>
            <a:r>
              <a:rPr lang="pt-BR" i="1" dirty="0" err="1"/>
              <a:t>et</a:t>
            </a:r>
            <a:r>
              <a:rPr lang="pt-BR" i="1" dirty="0"/>
              <a:t> al</a:t>
            </a:r>
            <a:r>
              <a:rPr lang="pt-BR" dirty="0"/>
              <a:t>. (2014): Rocinha – RJ</a:t>
            </a:r>
          </a:p>
          <a:p>
            <a:pPr>
              <a:buNone/>
            </a:pPr>
            <a:r>
              <a:rPr lang="pt-BR" dirty="0"/>
              <a:t>Risco sanitário e ambiental – demanda de direito a uma cidade sustentável, oficial, inclusiva, igualitária e participativa</a:t>
            </a:r>
          </a:p>
        </p:txBody>
      </p:sp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5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pt-BR" dirty="0"/>
              <a:t> </a:t>
            </a:r>
            <a:r>
              <a:rPr lang="pt-BR" sz="3000" dirty="0" err="1"/>
              <a:t>Masullo</a:t>
            </a:r>
            <a:r>
              <a:rPr lang="pt-BR" sz="3000" dirty="0"/>
              <a:t> (2013</a:t>
            </a:r>
            <a:r>
              <a:rPr lang="pt-BR" sz="3000" dirty="0" smtClean="0"/>
              <a:t>) e </a:t>
            </a:r>
            <a:r>
              <a:rPr lang="pt-BR" sz="3000" dirty="0" err="1" smtClean="0"/>
              <a:t>Gonçalves-Neto</a:t>
            </a:r>
            <a:r>
              <a:rPr lang="pt-BR" sz="3000" dirty="0" smtClean="0"/>
              <a:t> </a:t>
            </a:r>
            <a:r>
              <a:rPr lang="pt-BR" sz="3000" i="1" dirty="0" err="1" smtClean="0"/>
              <a:t>et</a:t>
            </a:r>
            <a:r>
              <a:rPr lang="pt-BR" sz="3000" i="1" dirty="0" smtClean="0"/>
              <a:t> al</a:t>
            </a:r>
            <a:r>
              <a:rPr lang="pt-BR" sz="3000" dirty="0" smtClean="0"/>
              <a:t>. (2006): São Luís – MA</a:t>
            </a:r>
          </a:p>
          <a:p>
            <a:pPr>
              <a:buFont typeface="Wingdings" pitchFamily="2" charset="2"/>
              <a:buChar char="v"/>
            </a:pPr>
            <a:r>
              <a:rPr lang="pt-BR" sz="3000" dirty="0" smtClean="0"/>
              <a:t>Horta </a:t>
            </a:r>
            <a:r>
              <a:rPr lang="pt-BR" sz="3000" dirty="0"/>
              <a:t>(2013): Coronel </a:t>
            </a:r>
            <a:r>
              <a:rPr lang="pt-BR" sz="3000" dirty="0" err="1"/>
              <a:t>Fabriciano</a:t>
            </a:r>
            <a:r>
              <a:rPr lang="pt-BR" sz="3000" dirty="0"/>
              <a:t> - MG</a:t>
            </a:r>
          </a:p>
          <a:p>
            <a:pPr>
              <a:buFont typeface="Wingdings" pitchFamily="2" charset="2"/>
              <a:buChar char="v"/>
            </a:pPr>
            <a:r>
              <a:rPr lang="pt-BR" sz="3000" dirty="0"/>
              <a:t> </a:t>
            </a:r>
            <a:r>
              <a:rPr lang="pt-BR" sz="3000" dirty="0" err="1"/>
              <a:t>Johansen</a:t>
            </a:r>
            <a:r>
              <a:rPr lang="pt-BR" sz="3000" dirty="0"/>
              <a:t> e Carmo (2012): Altamira – PA</a:t>
            </a:r>
          </a:p>
          <a:p>
            <a:pPr>
              <a:buFont typeface="Wingdings" pitchFamily="2" charset="2"/>
              <a:buChar char="v"/>
            </a:pPr>
            <a:r>
              <a:rPr lang="pt-BR" sz="3000" dirty="0"/>
              <a:t> Souza (2011): Manaus – AM</a:t>
            </a:r>
          </a:p>
          <a:p>
            <a:pPr>
              <a:buFont typeface="Wingdings" pitchFamily="2" charset="2"/>
              <a:buChar char="v"/>
            </a:pPr>
            <a:r>
              <a:rPr lang="pt-BR" sz="3000" dirty="0"/>
              <a:t> Leite (2010): Montes Claros – MG </a:t>
            </a:r>
          </a:p>
          <a:p>
            <a:pPr>
              <a:buFont typeface="Wingdings" pitchFamily="2" charset="2"/>
              <a:buChar char="v"/>
            </a:pPr>
            <a:r>
              <a:rPr lang="pt-BR" sz="3000" dirty="0"/>
              <a:t> Souza e Dias (2010): Itabuna – BA</a:t>
            </a:r>
          </a:p>
          <a:p>
            <a:pPr>
              <a:buFont typeface="Wingdings" pitchFamily="2" charset="2"/>
              <a:buChar char="v"/>
            </a:pPr>
            <a:r>
              <a:rPr lang="pt-BR" sz="3000" dirty="0"/>
              <a:t> Almeida </a:t>
            </a:r>
            <a:r>
              <a:rPr lang="pt-BR" sz="3000" i="1" dirty="0" err="1"/>
              <a:t>et</a:t>
            </a:r>
            <a:r>
              <a:rPr lang="pt-BR" sz="3000" i="1" dirty="0"/>
              <a:t> al</a:t>
            </a:r>
            <a:r>
              <a:rPr lang="pt-BR" sz="3000" dirty="0"/>
              <a:t>. (2009): Rio de Janeiro – RJ</a:t>
            </a:r>
          </a:p>
          <a:p>
            <a:pPr>
              <a:buNone/>
            </a:pPr>
            <a:r>
              <a:rPr lang="pt-BR" sz="3000" dirty="0"/>
              <a:t> </a:t>
            </a:r>
          </a:p>
          <a:p>
            <a:pPr algn="ctr">
              <a:buNone/>
            </a:pPr>
            <a:r>
              <a:rPr lang="pt-BR" sz="3000" dirty="0"/>
              <a:t>Aglomerados subnormais, falta de saneamento</a:t>
            </a:r>
          </a:p>
        </p:txBody>
      </p:sp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5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dirty="0"/>
              <a:t> Oliveira (2006): Londrina – PR</a:t>
            </a:r>
          </a:p>
          <a:p>
            <a:pPr>
              <a:buNone/>
            </a:pPr>
            <a:r>
              <a:rPr lang="pt-BR" dirty="0"/>
              <a:t>Região leste sérios problemas sanitários e ambientais</a:t>
            </a:r>
          </a:p>
          <a:p>
            <a:pPr>
              <a:buNone/>
            </a:pPr>
            <a:r>
              <a:rPr lang="pt-BR" dirty="0"/>
              <a:t>População trabalha com recicláveis</a:t>
            </a:r>
          </a:p>
          <a:p>
            <a:pPr>
              <a:buNone/>
            </a:pPr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dirty="0"/>
              <a:t> </a:t>
            </a:r>
            <a:r>
              <a:rPr lang="pt-BR" dirty="0" err="1"/>
              <a:t>Sperandio</a:t>
            </a:r>
            <a:r>
              <a:rPr lang="pt-BR" dirty="0"/>
              <a:t> (2006): Piracicaba – SP</a:t>
            </a:r>
          </a:p>
          <a:p>
            <a:pPr>
              <a:buNone/>
            </a:pPr>
            <a:r>
              <a:rPr lang="pt-BR" dirty="0"/>
              <a:t>Melhorias sanitárias e instrumentos em saúde</a:t>
            </a:r>
          </a:p>
        </p:txBody>
      </p:sp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5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8052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dirty="0"/>
              <a:t> </a:t>
            </a:r>
            <a:r>
              <a:rPr lang="pt-BR" sz="2800" dirty="0"/>
              <a:t>Resultados apontam consideráveis </a:t>
            </a:r>
            <a:r>
              <a:rPr lang="pt-BR" sz="2800" dirty="0" smtClean="0"/>
              <a:t>associações;</a:t>
            </a:r>
            <a:endParaRPr lang="pt-BR" sz="2800" dirty="0"/>
          </a:p>
          <a:p>
            <a:pPr algn="just">
              <a:buFont typeface="Wingdings" pitchFamily="2" charset="2"/>
              <a:buChar char="Ø"/>
            </a:pPr>
            <a:r>
              <a:rPr lang="pt-BR" sz="2800" dirty="0"/>
              <a:t> As variáveis não explicam a heterogeneidade das doenças, mas são elementos </a:t>
            </a:r>
            <a:r>
              <a:rPr lang="pt-BR" sz="2800" dirty="0" smtClean="0"/>
              <a:t>essenciais;</a:t>
            </a:r>
            <a:endParaRPr lang="pt-BR" sz="2800" dirty="0"/>
          </a:p>
          <a:p>
            <a:pPr algn="just">
              <a:buFont typeface="Wingdings" pitchFamily="2" charset="2"/>
              <a:buChar char="Ø"/>
            </a:pPr>
            <a:r>
              <a:rPr lang="pt-BR" sz="2800" dirty="0"/>
              <a:t> Não se pretende esgotar o tema, mas levantar a questão da importância do </a:t>
            </a:r>
            <a:r>
              <a:rPr lang="pt-BR" sz="2800" dirty="0" smtClean="0"/>
              <a:t>saneamento;</a:t>
            </a:r>
            <a:endParaRPr lang="pt-BR" sz="2800" dirty="0"/>
          </a:p>
          <a:p>
            <a:pPr algn="just">
              <a:buFont typeface="Wingdings" pitchFamily="2" charset="2"/>
              <a:buChar char="Ø"/>
            </a:pPr>
            <a:r>
              <a:rPr lang="pt-BR" sz="2800" dirty="0"/>
              <a:t> Contribuir na reflexão de políticas públicas planejadas e </a:t>
            </a:r>
            <a:r>
              <a:rPr lang="pt-BR" sz="2800" dirty="0" smtClean="0"/>
              <a:t>integradas;</a:t>
            </a:r>
            <a:endParaRPr lang="pt-BR" sz="2800" dirty="0"/>
          </a:p>
          <a:p>
            <a:pPr algn="just">
              <a:buFont typeface="Wingdings" pitchFamily="2" charset="2"/>
              <a:buChar char="Ø"/>
            </a:pPr>
            <a:r>
              <a:rPr lang="pt-BR" sz="2800" dirty="0"/>
              <a:t> Investigações em níveis desagregados e </a:t>
            </a:r>
            <a:r>
              <a:rPr lang="pt-BR" sz="2800" dirty="0" smtClean="0"/>
              <a:t>localizados;</a:t>
            </a:r>
            <a:endParaRPr lang="pt-BR" sz="2800" dirty="0"/>
          </a:p>
          <a:p>
            <a:pPr algn="just">
              <a:buFont typeface="Wingdings" pitchFamily="2" charset="2"/>
              <a:buChar char="Ø"/>
            </a:pPr>
            <a:r>
              <a:rPr lang="pt-BR" sz="2800" dirty="0"/>
              <a:t>Ações organizadas em conjunto com a </a:t>
            </a:r>
            <a:r>
              <a:rPr lang="pt-BR" sz="2800" dirty="0" smtClean="0"/>
              <a:t>sociedade.</a:t>
            </a:r>
            <a:endParaRPr lang="pt-BR" sz="2800" dirty="0"/>
          </a:p>
        </p:txBody>
      </p:sp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5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68" y="5417429"/>
            <a:ext cx="8229600" cy="1143000"/>
          </a:xfrm>
        </p:spPr>
        <p:txBody>
          <a:bodyPr>
            <a:normAutofit/>
          </a:bodyPr>
          <a:lstStyle/>
          <a:p>
            <a:r>
              <a:rPr lang="pt-BR" sz="2000" dirty="0"/>
              <a:t>http://brasil.elpais.com/brasil/2015/09/03/politica/1441270863_849228.html?rel=mas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776" y="116632"/>
            <a:ext cx="9206680" cy="115212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pt-BR" dirty="0"/>
              <a:t> </a:t>
            </a:r>
            <a:r>
              <a:rPr lang="pt-BR" sz="2800" b="1" dirty="0"/>
              <a:t>“</a:t>
            </a:r>
            <a:r>
              <a:rPr lang="pt-BR" sz="2200" b="1" dirty="0"/>
              <a:t>A Rocinha não precisa de teleférico, mas sim de saneamento básico” Especialistas e moradores da Rocinha querem que o saneamento básico seja priorizado para acabar com doenças</a:t>
            </a:r>
          </a:p>
          <a:p>
            <a:pPr>
              <a:buFont typeface="Wingdings" pitchFamily="2" charset="2"/>
              <a:buChar char="Ø"/>
            </a:pPr>
            <a:endParaRPr lang="pt-BR" sz="2800" dirty="0"/>
          </a:p>
        </p:txBody>
      </p:sp>
      <p:pic>
        <p:nvPicPr>
          <p:cNvPr id="4" name="Picture 4" descr="Barra paginas Dengu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0827"/>
            <a:ext cx="9144000" cy="100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45" y="1182221"/>
            <a:ext cx="6843213" cy="455806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932040" y="5718346"/>
            <a:ext cx="3734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Vala de esgoto na Rocinha. Victor </a:t>
            </a:r>
            <a:r>
              <a:rPr lang="pt-BR" sz="1400" dirty="0" err="1"/>
              <a:t>Moriyama</a:t>
            </a:r>
            <a:endParaRPr lang="pt-BR" sz="1400" dirty="0"/>
          </a:p>
        </p:txBody>
      </p:sp>
    </p:spTree>
    <p:extLst>
      <p:ext uri="{BB962C8B-B14F-4D97-AF65-F5344CB8AC3E}">
        <p14:creationId xmlns="" xmlns:p14="http://schemas.microsoft.com/office/powerpoint/2010/main" val="22505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slide_padrao_azul_capa_2014_eleitoral_b.png" descr="/Trabalhos Sabrina/Area_editorial/Power point_2014/power point eleitoral 2014/apresentacao azul eleitoral 2014/arquivos eleitoral14/slide_padrao_azul_capa_2014_eleitoral_b.png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CaixaDeTexto 2"/>
          <p:cNvSpPr txBox="1">
            <a:spLocks noChangeArrowheads="1"/>
          </p:cNvSpPr>
          <p:nvPr/>
        </p:nvSpPr>
        <p:spPr bwMode="auto">
          <a:xfrm>
            <a:off x="1655184" y="2279651"/>
            <a:ext cx="5671686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4500" b="1">
                <a:solidFill>
                  <a:srgbClr val="FFFFFF"/>
                </a:solidFill>
              </a:rPr>
              <a:t>Criadouros segundo região</a:t>
            </a:r>
            <a:endParaRPr lang="pt-BR" altLang="pt-BR" sz="4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90" y="609601"/>
            <a:ext cx="7772221" cy="587375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US" altLang="pt-BR" sz="2800" b="1" u="sng"/>
              <a:t>Região Norte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843583" y="1196976"/>
            <a:ext cx="4031981" cy="1008063"/>
          </a:xfrm>
          <a:extLst/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pt-BR" sz="1800" b="1" dirty="0" err="1"/>
              <a:t>Depósitos</a:t>
            </a:r>
            <a:r>
              <a:rPr lang="en-US" altLang="pt-BR" sz="1800" b="1" dirty="0"/>
              <a:t> </a:t>
            </a:r>
            <a:r>
              <a:rPr lang="en-US" altLang="pt-BR" sz="1800" b="1" dirty="0" err="1"/>
              <a:t>Predominantes</a:t>
            </a:r>
            <a:endParaRPr lang="en-US" altLang="pt-BR" sz="1800" b="1" dirty="0"/>
          </a:p>
        </p:txBody>
      </p:sp>
      <p:graphicFrame>
        <p:nvGraphicFramePr>
          <p:cNvPr id="39940" name="Objeto 2"/>
          <p:cNvGraphicFramePr>
            <a:graphicFrameLocks/>
          </p:cNvGraphicFramePr>
          <p:nvPr/>
        </p:nvGraphicFramePr>
        <p:xfrm>
          <a:off x="1544442" y="2276475"/>
          <a:ext cx="6237306" cy="4064000"/>
        </p:xfrm>
        <a:graphic>
          <a:graphicData uri="http://schemas.openxmlformats.org/presentationml/2006/ole">
            <p:oleObj spid="_x0000_s1067" name="Gráfico" r:id="rId4" imgW="6219808" imgH="405760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90" y="609601"/>
            <a:ext cx="7772221" cy="587375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US" altLang="pt-BR" sz="2800" b="1" u="sng"/>
              <a:t>Região Nordeste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843583" y="1196976"/>
            <a:ext cx="4608319" cy="1008063"/>
          </a:xfrm>
          <a:extLst/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pt-BR" sz="1800" b="1" dirty="0" err="1"/>
              <a:t>Depósitos</a:t>
            </a:r>
            <a:r>
              <a:rPr lang="en-US" altLang="pt-BR" sz="1800" b="1" dirty="0"/>
              <a:t> </a:t>
            </a:r>
            <a:r>
              <a:rPr lang="en-US" altLang="pt-BR" sz="1800" b="1" dirty="0" err="1"/>
              <a:t>Predominantes</a:t>
            </a:r>
            <a:endParaRPr lang="en-US" altLang="pt-BR" sz="1800" b="1" dirty="0"/>
          </a:p>
        </p:txBody>
      </p:sp>
      <p:graphicFrame>
        <p:nvGraphicFramePr>
          <p:cNvPr id="40964" name="Objeto 2"/>
          <p:cNvGraphicFramePr>
            <a:graphicFrameLocks/>
          </p:cNvGraphicFramePr>
          <p:nvPr/>
        </p:nvGraphicFramePr>
        <p:xfrm>
          <a:off x="1544442" y="2273300"/>
          <a:ext cx="6237306" cy="4064000"/>
        </p:xfrm>
        <a:graphic>
          <a:graphicData uri="http://schemas.openxmlformats.org/presentationml/2006/ole">
            <p:oleObj spid="_x0000_s2091" name="Gráfico" r:id="rId4" imgW="6219808" imgH="405760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90" y="609601"/>
            <a:ext cx="7772221" cy="587375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US" altLang="pt-BR" sz="2800" b="1" u="sng"/>
              <a:t>Região Sudeste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843583" y="1168401"/>
            <a:ext cx="4249894" cy="1008063"/>
          </a:xfrm>
          <a:extLst/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pt-BR" sz="1800" b="1" dirty="0" err="1"/>
              <a:t>Depósitos</a:t>
            </a:r>
            <a:r>
              <a:rPr lang="en-US" altLang="pt-BR" sz="1800" b="1" dirty="0"/>
              <a:t> </a:t>
            </a:r>
            <a:r>
              <a:rPr lang="en-US" altLang="pt-BR" sz="1800" b="1" dirty="0" err="1"/>
              <a:t>Predominantes</a:t>
            </a:r>
            <a:endParaRPr lang="en-US" altLang="pt-BR" sz="1800" b="1" dirty="0"/>
          </a:p>
        </p:txBody>
      </p:sp>
      <p:graphicFrame>
        <p:nvGraphicFramePr>
          <p:cNvPr id="41988" name="Objeto 2"/>
          <p:cNvGraphicFramePr>
            <a:graphicFrameLocks/>
          </p:cNvGraphicFramePr>
          <p:nvPr/>
        </p:nvGraphicFramePr>
        <p:xfrm>
          <a:off x="1544442" y="2244725"/>
          <a:ext cx="6237306" cy="4064000"/>
        </p:xfrm>
        <a:graphic>
          <a:graphicData uri="http://schemas.openxmlformats.org/presentationml/2006/ole">
            <p:oleObj spid="_x0000_s3115" name="Gráfico" r:id="rId4" imgW="6219808" imgH="405760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arra paginas Deng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9200" y="1498600"/>
            <a:ext cx="51435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279400"/>
            <a:ext cx="8902700" cy="877888"/>
            <a:chOff x="0" y="2497139"/>
            <a:chExt cx="9740975" cy="877748"/>
          </a:xfrm>
        </p:grpSpPr>
        <p:sp>
          <p:nvSpPr>
            <p:cNvPr id="17" name="Round Single Corner Rectangle 16"/>
            <p:cNvSpPr/>
            <p:nvPr/>
          </p:nvSpPr>
          <p:spPr>
            <a:xfrm>
              <a:off x="0" y="2497139"/>
              <a:ext cx="9740975" cy="877748"/>
            </a:xfrm>
            <a:prstGeom prst="round1Rect">
              <a:avLst>
                <a:gd name="adj" fmla="val 50000"/>
              </a:avLst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23" name="TextBox 17"/>
            <p:cNvSpPr txBox="1">
              <a:spLocks noChangeArrowheads="1"/>
            </p:cNvSpPr>
            <p:nvPr/>
          </p:nvSpPr>
          <p:spPr bwMode="auto">
            <a:xfrm>
              <a:off x="250125" y="2603500"/>
              <a:ext cx="9317834" cy="646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pt-BR" sz="3600" b="1" dirty="0" err="1">
                  <a:solidFill>
                    <a:srgbClr val="FFFFFF"/>
                  </a:solidFill>
                  <a:latin typeface="Trebuchet MS" pitchFamily="34" charset="0"/>
                </a:rPr>
                <a:t>Tríplice</a:t>
              </a:r>
              <a:r>
                <a:rPr lang="en-US" altLang="pt-BR" sz="3600" b="1" dirty="0">
                  <a:solidFill>
                    <a:srgbClr val="FFFFFF"/>
                  </a:solidFill>
                  <a:latin typeface="Trebuchet MS" pitchFamily="34" charset="0"/>
                </a:rPr>
                <a:t> </a:t>
              </a:r>
              <a:r>
                <a:rPr lang="en-US" altLang="pt-BR" sz="3600" b="1" dirty="0" err="1">
                  <a:solidFill>
                    <a:srgbClr val="FFFFFF"/>
                  </a:solidFill>
                  <a:latin typeface="Trebuchet MS" pitchFamily="34" charset="0"/>
                </a:rPr>
                <a:t>epidemia</a:t>
              </a:r>
              <a:r>
                <a:rPr lang="en-US" altLang="pt-BR" sz="3600" b="1" dirty="0">
                  <a:solidFill>
                    <a:srgbClr val="FFFFFF"/>
                  </a:solidFill>
                  <a:latin typeface="Trebuchet MS" pitchFamily="34" charset="0"/>
                </a:rPr>
                <a:t>- </a:t>
              </a:r>
              <a:r>
                <a:rPr lang="en-US" altLang="pt-BR" sz="3600" b="1" dirty="0" err="1">
                  <a:solidFill>
                    <a:srgbClr val="FFFFFF"/>
                  </a:solidFill>
                  <a:latin typeface="Trebuchet MS" pitchFamily="34" charset="0"/>
                </a:rPr>
                <a:t>Introdução</a:t>
              </a:r>
              <a:r>
                <a:rPr lang="en-US" altLang="pt-BR" sz="3600" b="1" dirty="0">
                  <a:solidFill>
                    <a:srgbClr val="FFFFFF"/>
                  </a:solidFill>
                  <a:latin typeface="Trebuchet MS" pitchFamily="34" charset="0"/>
                </a:rPr>
                <a:t> no </a:t>
              </a:r>
              <a:r>
                <a:rPr lang="en-US" altLang="pt-BR" sz="3600" b="1" dirty="0" err="1">
                  <a:solidFill>
                    <a:srgbClr val="FFFFFF"/>
                  </a:solidFill>
                  <a:latin typeface="Trebuchet MS" pitchFamily="34" charset="0"/>
                </a:rPr>
                <a:t>Brasil</a:t>
              </a:r>
              <a:endParaRPr lang="en-US" altLang="pt-BR" sz="3600" b="1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2" name="TextBox 2"/>
          <p:cNvSpPr txBox="1"/>
          <p:nvPr/>
        </p:nvSpPr>
        <p:spPr>
          <a:xfrm>
            <a:off x="251520" y="1340768"/>
            <a:ext cx="38393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/>
              <a:buChar char="•"/>
              <a:defRPr/>
            </a:pP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Myriad Pro"/>
              </a:rPr>
              <a:t>Dengue – 1946/1986 (África)</a:t>
            </a:r>
            <a:b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Myriad Pro"/>
              </a:rPr>
            </a:br>
            <a:endParaRPr lang="pt-BR" sz="32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Myriad Pro"/>
            </a:endParaRPr>
          </a:p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/>
              <a:buChar char="•"/>
              <a:defRPr/>
            </a:pPr>
            <a:r>
              <a:rPr lang="pt-BR" sz="3200" b="1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Myriad Pro"/>
              </a:rPr>
              <a:t>Chikungunya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Myriad Pro"/>
              </a:rPr>
              <a:t> – 2014 (África e Ásia)</a:t>
            </a:r>
            <a:b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Myriad Pro"/>
              </a:rPr>
            </a:br>
            <a:endParaRPr lang="pt-BR" sz="3200" b="1" dirty="0">
              <a:solidFill>
                <a:schemeClr val="accent1">
                  <a:lumMod val="50000"/>
                </a:schemeClr>
              </a:solidFill>
              <a:latin typeface="Trebuchet MS" pitchFamily="34" charset="0"/>
              <a:cs typeface="Myriad Pro"/>
            </a:endParaRPr>
          </a:p>
          <a:p>
            <a:pPr marL="355600" indent="-3556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Arial"/>
              <a:buChar char="•"/>
              <a:defRPr/>
            </a:pPr>
            <a:r>
              <a:rPr lang="pt-BR" sz="3200" b="1" dirty="0" err="1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Myriad Pro"/>
              </a:rPr>
              <a:t>Zika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Myriad Pro"/>
              </a:rPr>
              <a:t> – 2015 (Ásia)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90" y="609601"/>
            <a:ext cx="7772221" cy="587375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US" altLang="pt-BR" sz="2800" b="1" u="sng"/>
              <a:t>Região Centro Oeste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843583" y="1125539"/>
            <a:ext cx="4031981" cy="1006475"/>
          </a:xfrm>
          <a:extLst/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pt-BR" sz="1800" b="1" dirty="0" err="1"/>
              <a:t>Depósitos</a:t>
            </a:r>
            <a:r>
              <a:rPr lang="en-US" altLang="pt-BR" sz="1800" b="1" dirty="0"/>
              <a:t> </a:t>
            </a:r>
            <a:r>
              <a:rPr lang="en-US" altLang="pt-BR" sz="1800" b="1" dirty="0" err="1" smtClean="0"/>
              <a:t>Predominantes</a:t>
            </a:r>
            <a:endParaRPr lang="en-US" altLang="pt-BR" sz="1800" b="1" dirty="0"/>
          </a:p>
        </p:txBody>
      </p:sp>
      <p:graphicFrame>
        <p:nvGraphicFramePr>
          <p:cNvPr id="43012" name="Objeto 2"/>
          <p:cNvGraphicFramePr>
            <a:graphicFrameLocks/>
          </p:cNvGraphicFramePr>
          <p:nvPr/>
        </p:nvGraphicFramePr>
        <p:xfrm>
          <a:off x="1544442" y="2201863"/>
          <a:ext cx="6237306" cy="4064000"/>
        </p:xfrm>
        <a:graphic>
          <a:graphicData uri="http://schemas.openxmlformats.org/presentationml/2006/ole">
            <p:oleObj spid="_x0000_s4138" name="Gráfico" r:id="rId4" imgW="6219808" imgH="405760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90" y="609601"/>
            <a:ext cx="7772221" cy="587375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US" altLang="pt-BR" sz="2800" b="1" u="sng"/>
              <a:t>Região Sul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843583" y="1125539"/>
            <a:ext cx="4031981" cy="1006475"/>
          </a:xfrm>
          <a:extLst/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pt-BR" sz="1800" b="1" dirty="0" err="1"/>
              <a:t>Depósitos</a:t>
            </a:r>
            <a:r>
              <a:rPr lang="en-US" altLang="pt-BR" sz="1800" b="1" dirty="0"/>
              <a:t> </a:t>
            </a:r>
            <a:r>
              <a:rPr lang="en-US" altLang="pt-BR" sz="1800" b="1" dirty="0" err="1"/>
              <a:t>Predominantes</a:t>
            </a:r>
            <a:endParaRPr lang="en-US" altLang="pt-BR" sz="1800" b="1" dirty="0"/>
          </a:p>
        </p:txBody>
      </p:sp>
      <p:graphicFrame>
        <p:nvGraphicFramePr>
          <p:cNvPr id="44036" name="Objeto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68022212"/>
              </p:ext>
            </p:extLst>
          </p:nvPr>
        </p:nvGraphicFramePr>
        <p:xfrm>
          <a:off x="1544442" y="2201863"/>
          <a:ext cx="6237306" cy="4064000"/>
        </p:xfrm>
        <a:graphic>
          <a:graphicData uri="http://schemas.openxmlformats.org/presentationml/2006/ole">
            <p:oleObj spid="_x0000_s5163" name="Gráfico" r:id="rId4" imgW="6219808" imgH="405760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89" y="332656"/>
            <a:ext cx="7772221" cy="587375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en-US" altLang="pt-BR" sz="2800" b="1" u="sng" dirty="0"/>
              <a:t>REFERÊNCIAS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127624"/>
          </a:xfrm>
        </p:spPr>
        <p:txBody>
          <a:bodyPr>
            <a:normAutofit fontScale="25000" lnSpcReduction="20000"/>
          </a:bodyPr>
          <a:lstStyle/>
          <a:p>
            <a:r>
              <a:rPr lang="en-US" sz="4200" dirty="0"/>
              <a:t>ALMEIDA, A. S.; MEDRONHO, R. D. A.; VALENCIA, L. I. O. Spatial analysis of dengue and the socioeconomic context of the city of Rio de Janeiro (Southeastern Brazil). </a:t>
            </a:r>
            <a:r>
              <a:rPr lang="pt-BR" sz="4200" dirty="0"/>
              <a:t>Rev. Saúde Pública, 2009. v. 43, p. 666-673.</a:t>
            </a:r>
          </a:p>
          <a:p>
            <a:r>
              <a:rPr lang="pt-BR" sz="4200" dirty="0"/>
              <a:t>AQUINO JÚNIOR, J.; MENDONÇA, F. A problemática da dengue em Maringá-PR: uma abordagem socioambiental a partir da epidemia de 2007. </a:t>
            </a:r>
            <a:r>
              <a:rPr lang="pt-BR" sz="4200" dirty="0" err="1"/>
              <a:t>Hygeia</a:t>
            </a:r>
            <a:r>
              <a:rPr lang="pt-BR" sz="4200" dirty="0"/>
              <a:t>. Dez/2012, v.8, n.15, p.157-176.</a:t>
            </a:r>
          </a:p>
          <a:p>
            <a:r>
              <a:rPr lang="pt-BR" sz="4200" dirty="0"/>
              <a:t> BARBOSA, X. C. Território e saúde: políticas públicas de combate à dengue em Porto Velho/RO, 1999-2013. 2015. Tese doutorado. Universidade Federal do Paraná/Universidade Federal de Rondônia. Porto Velho, 2015. 229 p.</a:t>
            </a:r>
          </a:p>
          <a:p>
            <a:r>
              <a:rPr lang="pt-BR" sz="4200" dirty="0"/>
              <a:t>BRASIL. MINISTÉRIO DA SAÚDE. Saúde da Família: uma estratégia para a reorientação do modelo assistencial. Brasília. Ministério da Saúde, 1997, pág. 54.</a:t>
            </a:r>
          </a:p>
          <a:p>
            <a:r>
              <a:rPr lang="pt-BR" sz="4200" dirty="0"/>
              <a:t>CAMPOS, G. S.; BANDEIRA, A. C.; SARDI, S. I. Zika </a:t>
            </a:r>
            <a:r>
              <a:rPr lang="pt-BR" sz="4200" dirty="0" err="1"/>
              <a:t>virus</a:t>
            </a:r>
            <a:r>
              <a:rPr lang="pt-BR" sz="4200" dirty="0"/>
              <a:t> </a:t>
            </a:r>
            <a:r>
              <a:rPr lang="pt-BR" sz="4200" dirty="0" err="1"/>
              <a:t>outbreak</a:t>
            </a:r>
            <a:r>
              <a:rPr lang="pt-BR" sz="4200" dirty="0"/>
              <a:t>, Bahia, </a:t>
            </a:r>
            <a:r>
              <a:rPr lang="pt-BR" sz="4200" dirty="0" err="1"/>
              <a:t>Brazil</a:t>
            </a:r>
            <a:r>
              <a:rPr lang="pt-BR" sz="4200" dirty="0"/>
              <a:t>. </a:t>
            </a:r>
            <a:r>
              <a:rPr lang="pt-BR" sz="4200" dirty="0" err="1"/>
              <a:t>Emerg</a:t>
            </a:r>
            <a:r>
              <a:rPr lang="pt-BR" sz="4200" dirty="0"/>
              <a:t> </a:t>
            </a:r>
            <a:r>
              <a:rPr lang="pt-BR" sz="4200" dirty="0" err="1"/>
              <a:t>Infect</a:t>
            </a:r>
            <a:r>
              <a:rPr lang="pt-BR" sz="4200" dirty="0"/>
              <a:t> </a:t>
            </a:r>
            <a:r>
              <a:rPr lang="pt-BR" sz="4200" dirty="0" err="1"/>
              <a:t>Dis</a:t>
            </a:r>
            <a:r>
              <a:rPr lang="pt-BR" sz="4200" dirty="0"/>
              <a:t>. Out, v. 21, n. 10. p.1-5, 2015.</a:t>
            </a:r>
          </a:p>
          <a:p>
            <a:r>
              <a:rPr lang="pt-BR" sz="4200" dirty="0"/>
              <a:t>CHAVES, M. R. O.; BERNARDO, A. S.; BERNARDO, C. D.; DIAS FILHO, J. F.; DE PAULA. H. S. C.; PASSOS, X. S. Dengue, Chikungunya e Zika: a nova realidade brasileira. 2016. Revista </a:t>
            </a:r>
            <a:r>
              <a:rPr lang="pt-BR" sz="4200" dirty="0" err="1"/>
              <a:t>Newslab</a:t>
            </a:r>
            <a:r>
              <a:rPr lang="pt-BR" sz="4200" dirty="0"/>
              <a:t>, n. 136. </a:t>
            </a:r>
            <a:r>
              <a:rPr lang="pt-BR" sz="4200" dirty="0" err="1"/>
              <a:t>On</a:t>
            </a:r>
            <a:r>
              <a:rPr lang="pt-BR" sz="4200" dirty="0"/>
              <a:t> </a:t>
            </a:r>
            <a:r>
              <a:rPr lang="pt-BR" sz="4200" dirty="0" err="1"/>
              <a:t>line</a:t>
            </a:r>
            <a:r>
              <a:rPr lang="pt-BR" sz="4200" dirty="0"/>
              <a:t>. Disponível em &lt;http://www.newslab.com.br/</a:t>
            </a:r>
            <a:r>
              <a:rPr lang="pt-BR" sz="4200" dirty="0" err="1"/>
              <a:t>newslab</a:t>
            </a:r>
            <a:r>
              <a:rPr lang="pt-BR" sz="4200" dirty="0"/>
              <a:t>/</a:t>
            </a:r>
            <a:r>
              <a:rPr lang="pt-BR" sz="4200" dirty="0" err="1"/>
              <a:t>revista_digital</a:t>
            </a:r>
            <a:r>
              <a:rPr lang="pt-BR" sz="4200" dirty="0"/>
              <a:t>/136/artigos/artigo1.pdf&gt;. </a:t>
            </a:r>
            <a:r>
              <a:rPr lang="en-US" sz="4200" dirty="0" err="1"/>
              <a:t>Acesso</a:t>
            </a:r>
            <a:r>
              <a:rPr lang="en-US" sz="4200" dirty="0"/>
              <a:t> </a:t>
            </a:r>
            <a:r>
              <a:rPr lang="en-US" sz="4200" dirty="0" err="1"/>
              <a:t>em</a:t>
            </a:r>
            <a:r>
              <a:rPr lang="en-US" sz="4200" dirty="0"/>
              <a:t> 24 de </a:t>
            </a:r>
            <a:r>
              <a:rPr lang="en-US" sz="4200" dirty="0" err="1"/>
              <a:t>agosto</a:t>
            </a:r>
            <a:r>
              <a:rPr lang="en-US" sz="4200" dirty="0"/>
              <a:t> de 2016.</a:t>
            </a:r>
            <a:endParaRPr lang="pt-BR" sz="4200" dirty="0"/>
          </a:p>
          <a:p>
            <a:r>
              <a:rPr lang="en-US" sz="4200" dirty="0"/>
              <a:t>CORDEIRO, R.; DONALISIO, M. R.; ,ANDRADE, V. R.; MAFRA, A. C.; NUCCI, L. B.; BROWN, J. C. Spatial distribution of the risk of dengue fever in southeast Brazil, 2006–2007.BMC Public </a:t>
            </a:r>
            <a:r>
              <a:rPr lang="en-US" sz="4200" dirty="0" err="1"/>
              <a:t>Health.Bio</a:t>
            </a:r>
            <a:r>
              <a:rPr lang="en-US" sz="4200" dirty="0"/>
              <a:t> Med Central.</a:t>
            </a:r>
          </a:p>
          <a:p>
            <a:r>
              <a:rPr lang="pt-BR" sz="4200" dirty="0"/>
              <a:t>HELLER, L. Privatizar saneamento não é panaceia. Jornal O Globo. CARNEIRO, L. Disponível em:&lt; http://oglobo.globo.com/economia/privatizar-saneamento-nao-panaceia-diz-relator-da-onu-1-19961601&gt;. Acesso em 24 de agosto de 2016.</a:t>
            </a:r>
          </a:p>
          <a:p>
            <a:r>
              <a:rPr lang="en-US" sz="4200" dirty="0"/>
              <a:t>HEUKELBACH, J.; SALES DE OLIVEIRA, F. A.; KERR-PONTES, L. R. S.; FELDMEIER, H. Risk factors associated with an outbreak of dengue fever in a favela in Fortaleza, north-east Brazil. </a:t>
            </a:r>
            <a:r>
              <a:rPr lang="pt-BR" sz="4200" dirty="0"/>
              <a:t>Trop. Med. Int. Heal.2001, v.6, p. 635-642. </a:t>
            </a:r>
          </a:p>
          <a:p>
            <a:r>
              <a:rPr lang="pt-BR" sz="4200" dirty="0"/>
              <a:t>HONÓRIO, N. A.; SILVA, W. C.; LEITE, P. J.; GONÇALVES, J. M.; LOUNIBOS, L. P.; LOURENÇO-DE-OLIVEIRA, R. </a:t>
            </a:r>
            <a:r>
              <a:rPr lang="pt-BR" sz="4200" dirty="0" err="1"/>
              <a:t>Dispersal</a:t>
            </a:r>
            <a:r>
              <a:rPr lang="pt-BR" sz="4200" dirty="0"/>
              <a:t> </a:t>
            </a:r>
            <a:r>
              <a:rPr lang="pt-BR" sz="4200" dirty="0" err="1"/>
              <a:t>of</a:t>
            </a:r>
            <a:r>
              <a:rPr lang="pt-BR" sz="4200" dirty="0"/>
              <a:t> </a:t>
            </a:r>
            <a:r>
              <a:rPr lang="pt-BR" sz="4200" i="1" dirty="0"/>
              <a:t>Aedes aegypti </a:t>
            </a:r>
            <a:r>
              <a:rPr lang="pt-BR" sz="4200" dirty="0" err="1"/>
              <a:t>and</a:t>
            </a:r>
            <a:r>
              <a:rPr lang="pt-BR" sz="4200" dirty="0"/>
              <a:t> </a:t>
            </a:r>
            <a:r>
              <a:rPr lang="pt-BR" sz="4200" i="1" dirty="0"/>
              <a:t>Aedes </a:t>
            </a:r>
            <a:r>
              <a:rPr lang="pt-BR" sz="4200" i="1" dirty="0" err="1"/>
              <a:t>albopictus</a:t>
            </a:r>
            <a:r>
              <a:rPr lang="pt-BR" sz="4200" i="1" dirty="0"/>
              <a:t> </a:t>
            </a:r>
            <a:r>
              <a:rPr lang="pt-BR" sz="4200" dirty="0"/>
              <a:t>(</a:t>
            </a:r>
            <a:r>
              <a:rPr lang="pt-BR" sz="4200" dirty="0" err="1"/>
              <a:t>Diptera</a:t>
            </a:r>
            <a:r>
              <a:rPr lang="pt-BR" sz="4200" dirty="0"/>
              <a:t>: </a:t>
            </a:r>
            <a:r>
              <a:rPr lang="pt-BR" sz="4200" dirty="0" err="1"/>
              <a:t>Culicidae</a:t>
            </a:r>
            <a:r>
              <a:rPr lang="pt-BR" sz="4200" dirty="0"/>
              <a:t>) in </a:t>
            </a:r>
            <a:r>
              <a:rPr lang="pt-BR" sz="4200" dirty="0" err="1"/>
              <a:t>an</a:t>
            </a:r>
            <a:r>
              <a:rPr lang="pt-BR" sz="4200" dirty="0"/>
              <a:t> </a:t>
            </a:r>
            <a:r>
              <a:rPr lang="pt-BR" sz="4200" dirty="0" err="1"/>
              <a:t>urban</a:t>
            </a:r>
            <a:r>
              <a:rPr lang="pt-BR" sz="4200" dirty="0"/>
              <a:t> </a:t>
            </a:r>
            <a:r>
              <a:rPr lang="pt-BR" sz="4200" dirty="0" err="1"/>
              <a:t>endemic</a:t>
            </a:r>
            <a:r>
              <a:rPr lang="pt-BR" sz="4200" dirty="0"/>
              <a:t> dengue </a:t>
            </a:r>
            <a:r>
              <a:rPr lang="pt-BR" sz="4200" dirty="0" err="1"/>
              <a:t>area</a:t>
            </a:r>
            <a:r>
              <a:rPr lang="pt-BR" sz="4200" dirty="0"/>
              <a:t> in </a:t>
            </a:r>
            <a:r>
              <a:rPr lang="pt-BR" sz="4200" dirty="0" err="1"/>
              <a:t>the</a:t>
            </a:r>
            <a:r>
              <a:rPr lang="pt-BR" sz="4200" dirty="0"/>
              <a:t> </a:t>
            </a:r>
            <a:r>
              <a:rPr lang="pt-BR" sz="4200" dirty="0" err="1"/>
              <a:t>State</a:t>
            </a:r>
            <a:r>
              <a:rPr lang="pt-BR" sz="4200" dirty="0"/>
              <a:t> </a:t>
            </a:r>
            <a:r>
              <a:rPr lang="pt-BR" sz="4200" dirty="0" err="1"/>
              <a:t>of</a:t>
            </a:r>
            <a:r>
              <a:rPr lang="pt-BR" sz="4200" dirty="0"/>
              <a:t> Rio de Janeiro, </a:t>
            </a:r>
            <a:r>
              <a:rPr lang="pt-BR" sz="4200" dirty="0" err="1"/>
              <a:t>Brazil</a:t>
            </a:r>
            <a:r>
              <a:rPr lang="pt-BR" sz="4200" dirty="0"/>
              <a:t>. Mem </a:t>
            </a:r>
            <a:r>
              <a:rPr lang="pt-BR" sz="4200" dirty="0" err="1"/>
              <a:t>Inst</a:t>
            </a:r>
            <a:r>
              <a:rPr lang="pt-BR" sz="4200" dirty="0"/>
              <a:t> Oswaldo Cruz. 2003, v.98, p.191-198.</a:t>
            </a:r>
          </a:p>
          <a:p>
            <a:r>
              <a:rPr lang="pt-BR" sz="4200" dirty="0"/>
              <a:t> HORTA, M. A. P. Condicionantes socioambientais com influência da urbanização na transmissão de dengue: impactos à saúde pública. 2013. Tese de doutorado. Escola Nacional de Saúde Pública Sergio Arouca, Rio de Janeiro, 2013. Fiocruz,161 p. </a:t>
            </a:r>
          </a:p>
          <a:p>
            <a:r>
              <a:rPr lang="pt-BR" sz="4200" dirty="0"/>
              <a:t> JOHANSEN, I. C. Urbanização e saúde da população: o caso da dengue em Caraguatatuba (SP). 2014. Dissertação de mestrado. Demografia. UNICAMP Campinas, 2014, 122 p.</a:t>
            </a:r>
          </a:p>
          <a:p>
            <a:r>
              <a:rPr lang="pt-BR" sz="4200" dirty="0"/>
              <a:t>ROCHA, D. C. Influência de variáveis meteorológicas no número de casos de dengue e consequências socioambientais. 2015. Dissertação de mestrado. Universidade Federal de Campina Grande. Campina Grande, PB, 2015, 88 p.</a:t>
            </a:r>
          </a:p>
          <a:p>
            <a:r>
              <a:rPr lang="pt-BR" sz="4200" dirty="0"/>
              <a:t> SANTOS, E. A.; MERCES, M. C.; CARVALHO, B. T. Fatores socioambientais e ocorrência dos casos de dengue em Guanambi – Bahia. Rev. </a:t>
            </a:r>
            <a:r>
              <a:rPr lang="pt-BR" sz="4200" dirty="0" err="1"/>
              <a:t>Enferm</a:t>
            </a:r>
            <a:r>
              <a:rPr lang="pt-BR" sz="4200" dirty="0"/>
              <a:t>. UFSM, 2015. Jul./Set. v.5, n.3 p.486-496.</a:t>
            </a:r>
          </a:p>
          <a:p>
            <a:r>
              <a:rPr lang="pt-BR" sz="4200" dirty="0"/>
              <a:t> SANTOS, G. B. G. Fatores associados à ocorrência de casos graves de dengue: análise dos anos epidêmicos de 2007-2008 no Rio de Janeiro. 2012. Tese de doutorado. Escola Nacional de Saúde Pública Sergio Arouca, Rio de Janeiro, 2012. Fiocruz, 144p.</a:t>
            </a:r>
          </a:p>
          <a:p>
            <a:r>
              <a:rPr lang="pt-BR" sz="4200" dirty="0"/>
              <a:t>TAUIL, P. L. Urbanização e ecologia do dengue. Cadernos de Saúde Pública, Rio de Janeiro, v.17 Supl. p. 99-102, 2001.</a:t>
            </a:r>
          </a:p>
          <a:p>
            <a:r>
              <a:rPr lang="pt-BR" sz="4200" dirty="0"/>
              <a:t> VASCONCELOS, P. F. C. Doença pelo vírus Zika: um novo problema emergente nas Américas? </a:t>
            </a:r>
            <a:r>
              <a:rPr lang="en-US" sz="4200" dirty="0"/>
              <a:t>Editorial.  Rev Pan-</a:t>
            </a:r>
            <a:r>
              <a:rPr lang="en-US" sz="4200" dirty="0" err="1"/>
              <a:t>Amaz</a:t>
            </a:r>
            <a:r>
              <a:rPr lang="en-US" sz="4200" dirty="0"/>
              <a:t> </a:t>
            </a:r>
            <a:r>
              <a:rPr lang="en-US" sz="4200" dirty="0" err="1"/>
              <a:t>Saude</a:t>
            </a:r>
            <a:r>
              <a:rPr lang="en-US" sz="4200" dirty="0"/>
              <a:t>, v.6, n.2.  jun. 2015.</a:t>
            </a:r>
            <a:r>
              <a:rPr lang="en-US" sz="4200" i="1" dirty="0"/>
              <a:t> </a:t>
            </a:r>
            <a:r>
              <a:rPr lang="en-US" sz="4200" i="1" dirty="0" err="1"/>
              <a:t>versão</a:t>
            </a:r>
            <a:r>
              <a:rPr lang="en-US" sz="4200" i="1" dirty="0"/>
              <a:t> On-line</a:t>
            </a:r>
            <a:r>
              <a:rPr lang="en-US" sz="4200" dirty="0"/>
              <a:t>. </a:t>
            </a:r>
            <a:r>
              <a:rPr lang="pt-BR" sz="4200" dirty="0"/>
              <a:t>Disponível em: &lt;http://dx.doi.org/10.5123/S2176-62232015000200001&gt;. Acesso em 26 de agosto de 2016.</a:t>
            </a:r>
            <a:endParaRPr lang="pt-BR" sz="4200" b="1" dirty="0"/>
          </a:p>
          <a:p>
            <a:r>
              <a:rPr lang="pt-BR" sz="4200" dirty="0"/>
              <a:t>VILANI, R. M.; MACHADO, J. S.; ROCHA, E. T. S. Saneamento, dengue e demandas sociais na maior favela do Estado do Rio de Janeiro: a Rocinha. </a:t>
            </a:r>
            <a:r>
              <a:rPr lang="pt-BR" sz="4200" dirty="0" err="1"/>
              <a:t>Vig</a:t>
            </a:r>
            <a:r>
              <a:rPr lang="pt-BR" sz="4200" dirty="0"/>
              <a:t> </a:t>
            </a:r>
            <a:r>
              <a:rPr lang="pt-BR" sz="4200" dirty="0" err="1"/>
              <a:t>Sanit</a:t>
            </a:r>
            <a:r>
              <a:rPr lang="pt-BR" sz="4200" dirty="0"/>
              <a:t> Debate 2014, v.2, n.3, p.18-29.</a:t>
            </a:r>
          </a:p>
        </p:txBody>
      </p:sp>
    </p:spTree>
    <p:extLst>
      <p:ext uri="{BB962C8B-B14F-4D97-AF65-F5344CB8AC3E}">
        <p14:creationId xmlns="" xmlns:p14="http://schemas.microsoft.com/office/powerpoint/2010/main" val="13602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73533" y="5672019"/>
            <a:ext cx="5256584" cy="1006475"/>
          </a:xfrm>
          <a:extLst/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pt-BR" sz="3600" b="1" dirty="0">
                <a:solidFill>
                  <a:schemeClr val="accent2">
                    <a:lumMod val="75000"/>
                  </a:schemeClr>
                </a:solidFill>
              </a:rPr>
              <a:t>AGRADEÇO A ATENÇÃO!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en-US" altLang="pt-BR" sz="18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533" y="1162660"/>
            <a:ext cx="5090565" cy="3293895"/>
          </a:xfrm>
          <a:prstGeom prst="rect">
            <a:avLst/>
          </a:prstGeom>
        </p:spPr>
      </p:pic>
      <p:sp>
        <p:nvSpPr>
          <p:cNvPr id="5" name="AutoShape 2" descr="Resultado de imagem para imagens do aedes"/>
          <p:cNvSpPr>
            <a:spLocks noChangeAspect="1" noChangeArrowheads="1"/>
          </p:cNvSpPr>
          <p:nvPr/>
        </p:nvSpPr>
        <p:spPr bwMode="auto">
          <a:xfrm>
            <a:off x="4419600" y="3276600"/>
            <a:ext cx="944488" cy="944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5470" y="3210505"/>
            <a:ext cx="3478387" cy="3478387"/>
          </a:xfrm>
          <a:prstGeom prst="rect">
            <a:avLst/>
          </a:prstGeom>
        </p:spPr>
      </p:pic>
      <p:sp>
        <p:nvSpPr>
          <p:cNvPr id="4" name="Seta: para a Direita 3"/>
          <p:cNvSpPr/>
          <p:nvPr/>
        </p:nvSpPr>
        <p:spPr>
          <a:xfrm rot="3010411">
            <a:off x="4699625" y="3004734"/>
            <a:ext cx="1368152" cy="675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86567" y="696360"/>
            <a:ext cx="446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PROMOÇÃO DE SERVIÇOS 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245576" y="1645643"/>
            <a:ext cx="271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AUXILIA A ELIMINAR E CONTROLAR O VETOR</a:t>
            </a:r>
          </a:p>
        </p:txBody>
      </p:sp>
    </p:spTree>
    <p:extLst>
      <p:ext uri="{BB962C8B-B14F-4D97-AF65-F5344CB8AC3E}">
        <p14:creationId xmlns="" xmlns:p14="http://schemas.microsoft.com/office/powerpoint/2010/main" val="5855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arra paginas Dengu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"/>
          <p:cNvSpPr txBox="1"/>
          <p:nvPr/>
        </p:nvSpPr>
        <p:spPr>
          <a:xfrm>
            <a:off x="228600" y="1295309"/>
            <a:ext cx="884555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>
              <a:buClr>
                <a:schemeClr val="accent6">
                  <a:lumMod val="50000"/>
                </a:schemeClr>
              </a:buClr>
              <a:buFont typeface="Arial"/>
              <a:buChar char="•"/>
              <a:defRPr/>
            </a:pPr>
            <a:r>
              <a:rPr lang="pt-BR" sz="2000" b="1" dirty="0">
                <a:solidFill>
                  <a:srgbClr val="984807"/>
                </a:solidFill>
                <a:latin typeface="Trebuchet MS" pitchFamily="34" charset="0"/>
                <a:cs typeface="Myriad Pro"/>
              </a:rPr>
              <a:t>DenV1-  DenV2-  DenV3 - DenV4 - DenV5 –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cs typeface="Myriad Pro"/>
              </a:rPr>
              <a:t> </a:t>
            </a:r>
            <a:r>
              <a:rPr lang="pt-BR" sz="2000" b="1" dirty="0" err="1">
                <a:solidFill>
                  <a:srgbClr val="984807"/>
                </a:solidFill>
                <a:latin typeface="Trebuchet MS" pitchFamily="34" charset="0"/>
                <a:cs typeface="Myriad Pro"/>
              </a:rPr>
              <a:t>ZikV</a:t>
            </a:r>
            <a:r>
              <a:rPr lang="pt-BR" sz="2000" b="1" dirty="0">
                <a:solidFill>
                  <a:srgbClr val="984807"/>
                </a:solidFill>
                <a:latin typeface="Trebuchet MS" pitchFamily="34" charset="0"/>
                <a:cs typeface="Myriad Pro"/>
              </a:rPr>
              <a:t> - </a:t>
            </a:r>
            <a:r>
              <a:rPr lang="pt-BR" sz="2000" b="1" dirty="0" err="1">
                <a:solidFill>
                  <a:srgbClr val="984807"/>
                </a:solidFill>
                <a:latin typeface="Trebuchet MS" pitchFamily="34" charset="0"/>
              </a:rPr>
              <a:t>ChikV</a:t>
            </a:r>
            <a:endParaRPr lang="pt-BR" sz="2000" b="1" dirty="0">
              <a:solidFill>
                <a:srgbClr val="984807"/>
              </a:solidFill>
              <a:latin typeface="Trebuchet MS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279400"/>
            <a:ext cx="8902700" cy="877888"/>
            <a:chOff x="0" y="2497139"/>
            <a:chExt cx="9740975" cy="877748"/>
          </a:xfrm>
        </p:grpSpPr>
        <p:sp>
          <p:nvSpPr>
            <p:cNvPr id="12" name="Round Single Corner Rectangle 11"/>
            <p:cNvSpPr/>
            <p:nvPr/>
          </p:nvSpPr>
          <p:spPr>
            <a:xfrm>
              <a:off x="0" y="2497139"/>
              <a:ext cx="9740975" cy="877748"/>
            </a:xfrm>
            <a:prstGeom prst="round1Rect">
              <a:avLst>
                <a:gd name="adj" fmla="val 50000"/>
              </a:avLst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77" name="TextBox 12"/>
            <p:cNvSpPr txBox="1">
              <a:spLocks noChangeArrowheads="1"/>
            </p:cNvSpPr>
            <p:nvPr/>
          </p:nvSpPr>
          <p:spPr bwMode="auto">
            <a:xfrm>
              <a:off x="250125" y="2603500"/>
              <a:ext cx="9317834" cy="646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pt-BR" sz="3600" b="1" dirty="0" err="1">
                  <a:solidFill>
                    <a:srgbClr val="FFFFFF"/>
                  </a:solidFill>
                  <a:latin typeface="Trebuchet MS" pitchFamily="34" charset="0"/>
                </a:rPr>
                <a:t>Arboviroses</a:t>
              </a:r>
              <a:r>
                <a:rPr lang="en-US" altLang="pt-BR" sz="3600" b="1" dirty="0">
                  <a:solidFill>
                    <a:srgbClr val="FFFFFF"/>
                  </a:solidFill>
                  <a:latin typeface="Trebuchet MS" pitchFamily="34" charset="0"/>
                </a:rPr>
                <a:t> - </a:t>
              </a:r>
              <a:r>
                <a:rPr lang="en-US" altLang="pt-BR" sz="3600" b="1" dirty="0" err="1">
                  <a:solidFill>
                    <a:srgbClr val="FFFFFF"/>
                  </a:solidFill>
                  <a:latin typeface="Trebuchet MS" pitchFamily="34" charset="0"/>
                </a:rPr>
                <a:t>sorotipos</a:t>
              </a:r>
              <a:endParaRPr lang="en-US" altLang="pt-BR" sz="3600" b="1" dirty="0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4" cstate="print"/>
          <a:srcRect t="16173" r="69829"/>
          <a:stretch>
            <a:fillRect/>
          </a:stretch>
        </p:blipFill>
        <p:spPr bwMode="auto">
          <a:xfrm>
            <a:off x="6876256" y="3015170"/>
            <a:ext cx="1512168" cy="339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7493000" y="5041900"/>
            <a:ext cx="1409700" cy="2460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Perfil Transmissão</a:t>
            </a:r>
          </a:p>
        </p:txBody>
      </p:sp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3038" y="6327775"/>
            <a:ext cx="17907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323528" y="1772816"/>
            <a:ext cx="65332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- </a:t>
            </a:r>
            <a:r>
              <a:rPr lang="pt-BR" sz="2400" dirty="0"/>
              <a:t>Cada sorotipo confere imunidade específica permanente</a:t>
            </a:r>
          </a:p>
          <a:p>
            <a:pPr algn="ctr"/>
            <a:r>
              <a:rPr lang="pt-BR" sz="2400" dirty="0"/>
              <a:t>- Todos os sorotipos podem causar doença grave e fatal</a:t>
            </a:r>
          </a:p>
          <a:p>
            <a:pPr algn="ctr"/>
            <a:r>
              <a:rPr lang="pt-BR" sz="2400" dirty="0"/>
              <a:t>- Variação genética dentro dos sorotipos (Genótipos)</a:t>
            </a:r>
          </a:p>
          <a:p>
            <a:pPr algn="ctr"/>
            <a:r>
              <a:rPr lang="pt-BR" sz="2400" dirty="0"/>
              <a:t>- Alguns genótipos são mais virulentos e com maior potencial epidêmico </a:t>
            </a:r>
          </a:p>
          <a:p>
            <a:pPr algn="ctr"/>
            <a:r>
              <a:rPr lang="pt-BR" sz="2400" dirty="0"/>
              <a:t>- Novas infecções com outro sorotipo, entre 3-15 meses após a primeira infecção podem levar a dengue hemorrágico por desencadeamento de processo  de hipersensibilidade</a:t>
            </a:r>
          </a:p>
          <a:p>
            <a:endParaRPr lang="pt-BR" sz="24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84" y="0"/>
            <a:ext cx="9049032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508104" y="548680"/>
            <a:ext cx="3635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Capacidade de adaptação ao meio, junto ao ser humano. </a:t>
            </a:r>
          </a:p>
        </p:txBody>
      </p:sp>
    </p:spTree>
    <p:extLst>
      <p:ext uri="{BB962C8B-B14F-4D97-AF65-F5344CB8AC3E}">
        <p14:creationId xmlns="" xmlns:p14="http://schemas.microsoft.com/office/powerpoint/2010/main" val="1754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228600" y="2743200"/>
            <a:ext cx="250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0" i="1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Aedes albopictus</a:t>
            </a:r>
          </a:p>
        </p:txBody>
      </p:sp>
      <p:pic>
        <p:nvPicPr>
          <p:cNvPr id="267267" name="Picture 3" descr="albop_ov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374900" cy="18161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8" name="Picture 4" descr="albop_larv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04800"/>
            <a:ext cx="1574800" cy="24257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albop_pup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"/>
            <a:ext cx="4038600" cy="32258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70" name="Picture 6" descr="albop_adul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4216400" cy="26670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71" name="Picture 7" descr="aegyp_adul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429000"/>
            <a:ext cx="4089400" cy="33782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272" name="Text Box 8"/>
          <p:cNvSpPr txBox="1">
            <a:spLocks noChangeArrowheads="1"/>
          </p:cNvSpPr>
          <p:nvPr/>
        </p:nvSpPr>
        <p:spPr bwMode="auto">
          <a:xfrm>
            <a:off x="2530475" y="6172200"/>
            <a:ext cx="2117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0" i="1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Aedes aegypti</a:t>
            </a:r>
          </a:p>
        </p:txBody>
      </p:sp>
    </p:spTree>
    <p:extLst>
      <p:ext uri="{BB962C8B-B14F-4D97-AF65-F5344CB8AC3E}">
        <p14:creationId xmlns="" xmlns:p14="http://schemas.microsoft.com/office/powerpoint/2010/main" val="40799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875"/>
            <a:ext cx="9144000" cy="6632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845"/>
            <a:ext cx="9144000" cy="6726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90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</TotalTime>
  <Words>1345</Words>
  <Application>Microsoft Office PowerPoint</Application>
  <PresentationFormat>Apresentação na tela (4:3)</PresentationFormat>
  <Paragraphs>211</Paragraphs>
  <Slides>43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5" baseType="lpstr">
      <vt:lpstr>Fluxo</vt:lpstr>
      <vt:lpstr>Gráfico</vt:lpstr>
      <vt:lpstr>Slide 1</vt:lpstr>
      <vt:lpstr>             SANEAMENTO       SAÚDE           QUALIDADE DE VIDA</vt:lpstr>
      <vt:lpstr>DENGUE, CHIKUNGUNYA  E ZIKA </vt:lpstr>
      <vt:lpstr>Slide 4</vt:lpstr>
      <vt:lpstr>Slide 5</vt:lpstr>
      <vt:lpstr>Slide 6</vt:lpstr>
      <vt:lpstr>Slide 7</vt:lpstr>
      <vt:lpstr>Slide 8</vt:lpstr>
      <vt:lpstr>Slide 9</vt:lpstr>
      <vt:lpstr>Slide 10</vt:lpstr>
      <vt:lpstr>CHIKUNGUNYA</vt:lpstr>
      <vt:lpstr>DENGUE – NO BRASIL </vt:lpstr>
      <vt:lpstr>ZIKA – NO BRASIL </vt:lpstr>
      <vt:lpstr>ZIKA</vt:lpstr>
      <vt:lpstr>CHIKUNGUNYA – NO BRASIL</vt:lpstr>
      <vt:lpstr>CHIKUNGUNYA</vt:lpstr>
      <vt:lpstr>CHIKUNGUNYA</vt:lpstr>
      <vt:lpstr>O QUE SABEMOS?</vt:lpstr>
      <vt:lpstr>TEMPO DE VIDA DOS OVOS</vt:lpstr>
      <vt:lpstr>Slide 20</vt:lpstr>
      <vt:lpstr>Slide 21</vt:lpstr>
      <vt:lpstr>QUESTÃO DE INVESTIGAÇÃO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CONSIDERAÇÕES FINAIS</vt:lpstr>
      <vt:lpstr>http://brasil.elpais.com/brasil/2015/09/03/politica/1441270863_849228.html?rel=mas</vt:lpstr>
      <vt:lpstr>Slide 36</vt:lpstr>
      <vt:lpstr>Região Norte</vt:lpstr>
      <vt:lpstr>Região Nordeste</vt:lpstr>
      <vt:lpstr>Região Sudeste</vt:lpstr>
      <vt:lpstr>Região Centro Oeste</vt:lpstr>
      <vt:lpstr>Região Sul</vt:lpstr>
      <vt:lpstr>REFERÊNCIAS </vt:lpstr>
      <vt:lpstr>Slide 43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Mauricio Rios Almeida</dc:creator>
  <cp:lastModifiedBy>Mauricio Rios Almeida</cp:lastModifiedBy>
  <cp:revision>62</cp:revision>
  <dcterms:created xsi:type="dcterms:W3CDTF">2017-05-09T18:51:59Z</dcterms:created>
  <dcterms:modified xsi:type="dcterms:W3CDTF">2017-06-17T16:42:07Z</dcterms:modified>
</cp:coreProperties>
</file>