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7" r:id="rId2"/>
    <p:sldId id="288" r:id="rId3"/>
    <p:sldId id="323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24" r:id="rId12"/>
    <p:sldId id="325" r:id="rId13"/>
    <p:sldId id="345" r:id="rId14"/>
    <p:sldId id="346" r:id="rId15"/>
    <p:sldId id="333" r:id="rId16"/>
    <p:sldId id="334" r:id="rId17"/>
    <p:sldId id="335" r:id="rId18"/>
    <p:sldId id="336" r:id="rId19"/>
    <p:sldId id="355" r:id="rId20"/>
    <p:sldId id="356" r:id="rId21"/>
    <p:sldId id="354" r:id="rId22"/>
    <p:sldId id="357" r:id="rId23"/>
    <p:sldId id="358" r:id="rId24"/>
    <p:sldId id="337" r:id="rId25"/>
    <p:sldId id="338" r:id="rId26"/>
    <p:sldId id="339" r:id="rId27"/>
    <p:sldId id="341" r:id="rId28"/>
    <p:sldId id="342" r:id="rId29"/>
    <p:sldId id="344" r:id="rId30"/>
    <p:sldId id="343" r:id="rId31"/>
    <p:sldId id="318" r:id="rId32"/>
  </p:sldIdLst>
  <p:sldSz cx="12190413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F7B11-6505-4343-812D-3EDC134DAE03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</dgm:pt>
    <dgm:pt modelId="{AECE1D52-0E52-49FF-BC4E-25D9FCA9286F}">
      <dgm:prSet phldrT="[Texto]" custT="1"/>
      <dgm:spPr>
        <a:ln>
          <a:solidFill>
            <a:schemeClr val="accent1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pt-BR" sz="1400" b="1" i="0" dirty="0">
              <a:solidFill>
                <a:schemeClr val="tx1"/>
              </a:solidFill>
            </a:rPr>
            <a:t>ABNT NBR 13969/1997 – Tanques sépticos - Unidades de tratamento complementar e disposição final dos efluentes líquidos - Projeto, construção e operação.</a:t>
          </a:r>
          <a:endParaRPr lang="pt-BR" sz="1400" b="1" dirty="0">
            <a:solidFill>
              <a:schemeClr val="tx1"/>
            </a:solidFill>
          </a:endParaRPr>
        </a:p>
      </dgm:t>
    </dgm:pt>
    <dgm:pt modelId="{8D0F994F-9D74-4056-9C59-1A0E9885B0F8}" type="parTrans" cxnId="{BD6450CC-4635-4ADE-A1C2-136F74DCDD81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AA967DE7-76DD-43DF-9066-933BC8FE0EED}" type="sibTrans" cxnId="{BD6450CC-4635-4ADE-A1C2-136F74DCDD81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8D8545D8-DF07-4417-801C-8C9746D84E90}">
      <dgm:prSet phldrT="[Texto]" custT="1"/>
      <dgm:spPr>
        <a:ln>
          <a:solidFill>
            <a:schemeClr val="accent1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pt-BR" sz="1400" b="1" i="0" dirty="0">
              <a:solidFill>
                <a:schemeClr val="tx1"/>
              </a:solidFill>
            </a:rPr>
            <a:t>ABNT NBR 9648/1986 – Estudo de concepção de sistemas de esgoto sanitário – Procedimento.</a:t>
          </a:r>
        </a:p>
      </dgm:t>
    </dgm:pt>
    <dgm:pt modelId="{DB9EF5EA-9709-4B9B-9216-600BF1BCB16B}" type="parTrans" cxnId="{387C3717-9187-4094-A960-3C935F93CC80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811EED87-FDC1-4A86-A3C2-CF2134741072}" type="sibTrans" cxnId="{387C3717-9187-4094-A960-3C935F93CC80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9AD2F591-0B40-4020-A945-0D4806211284}">
      <dgm:prSet phldrT="[Texto]" custT="1"/>
      <dgm:spPr>
        <a:ln>
          <a:solidFill>
            <a:schemeClr val="accent1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pt-BR" sz="1400" b="1" i="0" dirty="0">
              <a:solidFill>
                <a:srgbClr val="FF0000"/>
              </a:solidFill>
            </a:rPr>
            <a:t>ABNT NBR 7229/1993 – Projeto, construção e operação de sistemas de tanques sépticos.</a:t>
          </a:r>
        </a:p>
      </dgm:t>
    </dgm:pt>
    <dgm:pt modelId="{DB34C632-40E6-4B3E-B769-CE4E0305FD99}" type="parTrans" cxnId="{D427D087-C546-4885-9FA2-1C9BDF2798DB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0846AD5D-51A8-4461-B47F-E9AB7EBD82C2}" type="sibTrans" cxnId="{D427D087-C546-4885-9FA2-1C9BDF2798DB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80705A03-5893-4106-89D9-4A4956D45C77}">
      <dgm:prSet phldrT="[Texto]" custT="1"/>
      <dgm:spPr>
        <a:ln>
          <a:solidFill>
            <a:schemeClr val="accent1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pt-BR" sz="1400" b="1" i="0" dirty="0">
              <a:solidFill>
                <a:schemeClr val="tx1"/>
              </a:solidFill>
            </a:rPr>
            <a:t>ABNT NBR 9649/1986 – Projeto de redes coletoras de esgoto sanitário.</a:t>
          </a:r>
          <a:endParaRPr lang="pt-BR" sz="1400" b="1" dirty="0">
            <a:solidFill>
              <a:schemeClr val="tx1"/>
            </a:solidFill>
          </a:endParaRPr>
        </a:p>
      </dgm:t>
    </dgm:pt>
    <dgm:pt modelId="{21EC1BBD-46E0-4DB9-81A4-3EC6DC8911B0}" type="parTrans" cxnId="{5A6D8419-7034-433C-BBD7-135AB069A5AC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D6C0BAAA-B9C1-4014-911F-F886E4D5CBB7}" type="sibTrans" cxnId="{5A6D8419-7034-433C-BBD7-135AB069A5AC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974F9C9D-069D-46CC-896C-DB64028AB3E0}">
      <dgm:prSet phldrT="[Texto]" custT="1"/>
      <dgm:spPr>
        <a:ln>
          <a:solidFill>
            <a:schemeClr val="accent1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pt-BR" sz="1400" b="1" i="0" dirty="0">
              <a:solidFill>
                <a:schemeClr val="tx1"/>
              </a:solidFill>
            </a:rPr>
            <a:t>ABNT NBR 12208/1992 – Projeto de estações elevatórias de esgoto sanitário.</a:t>
          </a:r>
          <a:endParaRPr lang="pt-BR" sz="1400" b="1" dirty="0">
            <a:solidFill>
              <a:schemeClr val="tx1"/>
            </a:solidFill>
          </a:endParaRPr>
        </a:p>
      </dgm:t>
    </dgm:pt>
    <dgm:pt modelId="{F9F8483D-4D8F-4B1F-810B-765CE620E8CA}" type="parTrans" cxnId="{5FAF55B3-A4E6-417F-A806-6459405A356E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AD1C303E-67A6-4C6F-B0ED-0390E11D03F6}" type="sibTrans" cxnId="{5FAF55B3-A4E6-417F-A806-6459405A356E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9A47A918-348A-4F75-B71F-9387BBDD59D3}" type="pres">
      <dgm:prSet presAssocID="{C0FF7B11-6505-4343-812D-3EDC134DAE03}" presName="outerComposite" presStyleCnt="0">
        <dgm:presLayoutVars>
          <dgm:chMax val="5"/>
          <dgm:dir/>
          <dgm:resizeHandles val="exact"/>
        </dgm:presLayoutVars>
      </dgm:prSet>
      <dgm:spPr/>
    </dgm:pt>
    <dgm:pt modelId="{89FDD535-B894-4645-9EB9-F61E05E7248F}" type="pres">
      <dgm:prSet presAssocID="{C0FF7B11-6505-4343-812D-3EDC134DAE03}" presName="dummyMaxCanvas" presStyleCnt="0">
        <dgm:presLayoutVars/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24C7E0F8-8984-4682-BB5B-1155E93E6A3A}" type="pres">
      <dgm:prSet presAssocID="{C0FF7B11-6505-4343-812D-3EDC134DAE03}" presName="FiveNodes_1" presStyleLbl="node1" presStyleIdx="0" presStyleCnt="5" custScaleX="111931" custScaleY="88335" custLinFactNeighborX="12569" custLinFactNeighborY="29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584382-6989-4E15-B973-49DBE55E4B01}" type="pres">
      <dgm:prSet presAssocID="{C0FF7B11-6505-4343-812D-3EDC134DAE03}" presName="FiveNodes_2" presStyleLbl="node1" presStyleIdx="1" presStyleCnt="5" custScaleX="111931" custScaleY="88335" custLinFactNeighborX="7303" custLinFactNeighborY="12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8F7D76-DEE3-498B-9208-AA0E6ED7CE17}" type="pres">
      <dgm:prSet presAssocID="{C0FF7B11-6505-4343-812D-3EDC134DAE03}" presName="FiveNodes_3" presStyleLbl="node1" presStyleIdx="2" presStyleCnt="5" custScaleX="111931" custScaleY="104852" custLinFactNeighborX="3137" custLinFactNeighborY="50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DF5771-2137-4D89-8891-FC30F23BBFB1}" type="pres">
      <dgm:prSet presAssocID="{C0FF7B11-6505-4343-812D-3EDC134DAE03}" presName="FiveNodes_4" presStyleLbl="node1" presStyleIdx="3" presStyleCnt="5" custScaleX="111931" custScaleY="88335" custLinFactNeighborX="-792" custLinFactNeighborY="102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1F9DAE-DFC7-420B-B456-505C25F5FD32}" type="pres">
      <dgm:prSet presAssocID="{C0FF7B11-6505-4343-812D-3EDC134DAE03}" presName="FiveNodes_5" presStyleLbl="node1" presStyleIdx="4" presStyleCnt="5" custScaleX="111931" custScaleY="88335" custLinFactNeighborX="-6295" custLinFactNeighborY="125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E2B477-3BD4-47ED-8110-EB96CED500F3}" type="pres">
      <dgm:prSet presAssocID="{C0FF7B11-6505-4343-812D-3EDC134DAE03}" presName="FiveConn_1-2" presStyleLbl="fgAccFollowNode1" presStyleIdx="0" presStyleCnt="4" custScaleX="103007" custLinFactX="59035" custLinFactNeighborX="100000" custLinFactNeighborY="-268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C9E7B0-A938-4EF6-864E-8171D6F12351}" type="pres">
      <dgm:prSet presAssocID="{C0FF7B11-6505-4343-812D-3EDC134DAE03}" presName="FiveConn_2-3" presStyleLbl="fgAccFollowNode1" presStyleIdx="1" presStyleCnt="4" custScaleX="103007" custLinFactX="32084" custLinFactNeighborX="100000" custLinFactNeighborY="18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D91C87-2342-462B-889E-94F2EA96FEA7}" type="pres">
      <dgm:prSet presAssocID="{C0FF7B11-6505-4343-812D-3EDC134DAE03}" presName="FiveConn_3-4" presStyleLbl="fgAccFollowNode1" presStyleIdx="2" presStyleCnt="4" custScaleX="103007" custLinFactNeighborX="98241" custLinFactNeighborY="77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5B8365-2B54-438E-8A9C-26BE33459B7A}" type="pres">
      <dgm:prSet presAssocID="{C0FF7B11-6505-4343-812D-3EDC134DAE03}" presName="FiveConn_4-5" presStyleLbl="fgAccFollowNode1" presStyleIdx="3" presStyleCnt="4" custScaleX="103007" custLinFactNeighborX="48529" custLinFactNeighborY="158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D710AA-CC75-4680-93F2-43C396BB871D}" type="pres">
      <dgm:prSet presAssocID="{C0FF7B11-6505-4343-812D-3EDC134DAE0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5B2AAA-4B14-4470-813F-07E4BA4F3709}" type="pres">
      <dgm:prSet presAssocID="{C0FF7B11-6505-4343-812D-3EDC134DAE0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10E8E1-396C-42F9-97D3-D103A7B4563D}" type="pres">
      <dgm:prSet presAssocID="{C0FF7B11-6505-4343-812D-3EDC134DAE0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ACE88F-336F-40B8-8E46-80D423EF6AB6}" type="pres">
      <dgm:prSet presAssocID="{C0FF7B11-6505-4343-812D-3EDC134DAE0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E40020-DBCE-4E78-A98A-939BA883928E}" type="pres">
      <dgm:prSet presAssocID="{C0FF7B11-6505-4343-812D-3EDC134DAE0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87C3717-9187-4094-A960-3C935F93CC80}" srcId="{C0FF7B11-6505-4343-812D-3EDC134DAE03}" destId="{8D8545D8-DF07-4417-801C-8C9746D84E90}" srcOrd="0" destOrd="0" parTransId="{DB9EF5EA-9709-4B9B-9216-600BF1BCB16B}" sibTransId="{811EED87-FDC1-4A86-A3C2-CF2134741072}"/>
    <dgm:cxn modelId="{4C1C4857-D6DC-41E3-ADAF-E2A4D8B5E061}" type="presOf" srcId="{AECE1D52-0E52-49FF-BC4E-25D9FCA9286F}" destId="{9710E8E1-396C-42F9-97D3-D103A7B4563D}" srcOrd="1" destOrd="0" presId="urn:microsoft.com/office/officeart/2005/8/layout/vProcess5"/>
    <dgm:cxn modelId="{BD6450CC-4635-4ADE-A1C2-136F74DCDD81}" srcId="{C0FF7B11-6505-4343-812D-3EDC134DAE03}" destId="{AECE1D52-0E52-49FF-BC4E-25D9FCA9286F}" srcOrd="2" destOrd="0" parTransId="{8D0F994F-9D74-4056-9C59-1A0E9885B0F8}" sibTransId="{AA967DE7-76DD-43DF-9066-933BC8FE0EED}"/>
    <dgm:cxn modelId="{B72753EC-3086-4417-B1FF-D3F14AD938D8}" type="presOf" srcId="{AA967DE7-76DD-43DF-9066-933BC8FE0EED}" destId="{AFD91C87-2342-462B-889E-94F2EA96FEA7}" srcOrd="0" destOrd="0" presId="urn:microsoft.com/office/officeart/2005/8/layout/vProcess5"/>
    <dgm:cxn modelId="{6E769C2B-144A-4837-8339-511F076C88C9}" type="presOf" srcId="{C0FF7B11-6505-4343-812D-3EDC134DAE03}" destId="{9A47A918-348A-4F75-B71F-9387BBDD59D3}" srcOrd="0" destOrd="0" presId="urn:microsoft.com/office/officeart/2005/8/layout/vProcess5"/>
    <dgm:cxn modelId="{4D14F42E-A78D-400A-88D9-81C952C6F1B8}" type="presOf" srcId="{80705A03-5893-4106-89D9-4A4956D45C77}" destId="{85ACE88F-336F-40B8-8E46-80D423EF6AB6}" srcOrd="1" destOrd="0" presId="urn:microsoft.com/office/officeart/2005/8/layout/vProcess5"/>
    <dgm:cxn modelId="{5763818E-29FB-45A6-A08D-5BBB6B343F2F}" type="presOf" srcId="{9AD2F591-0B40-4020-A945-0D4806211284}" destId="{805B2AAA-4B14-4470-813F-07E4BA4F3709}" srcOrd="1" destOrd="0" presId="urn:microsoft.com/office/officeart/2005/8/layout/vProcess5"/>
    <dgm:cxn modelId="{F47CE57F-A21D-44C9-9E12-F6626857D3FE}" type="presOf" srcId="{80705A03-5893-4106-89D9-4A4956D45C77}" destId="{A4DF5771-2137-4D89-8891-FC30F23BBFB1}" srcOrd="0" destOrd="0" presId="urn:microsoft.com/office/officeart/2005/8/layout/vProcess5"/>
    <dgm:cxn modelId="{2C43DA6E-E24D-4C54-A312-243DEA93D4A3}" type="presOf" srcId="{0846AD5D-51A8-4461-B47F-E9AB7EBD82C2}" destId="{49C9E7B0-A938-4EF6-864E-8171D6F12351}" srcOrd="0" destOrd="0" presId="urn:microsoft.com/office/officeart/2005/8/layout/vProcess5"/>
    <dgm:cxn modelId="{638CF73A-F60C-4E3D-B3EC-3FDF3EA7A338}" type="presOf" srcId="{D6C0BAAA-B9C1-4014-911F-F886E4D5CBB7}" destId="{D95B8365-2B54-438E-8A9C-26BE33459B7A}" srcOrd="0" destOrd="0" presId="urn:microsoft.com/office/officeart/2005/8/layout/vProcess5"/>
    <dgm:cxn modelId="{D427D087-C546-4885-9FA2-1C9BDF2798DB}" srcId="{C0FF7B11-6505-4343-812D-3EDC134DAE03}" destId="{9AD2F591-0B40-4020-A945-0D4806211284}" srcOrd="1" destOrd="0" parTransId="{DB34C632-40E6-4B3E-B769-CE4E0305FD99}" sibTransId="{0846AD5D-51A8-4461-B47F-E9AB7EBD82C2}"/>
    <dgm:cxn modelId="{EF408D20-9077-4B8E-87BB-EF65F22BE535}" type="presOf" srcId="{8D8545D8-DF07-4417-801C-8C9746D84E90}" destId="{CDD710AA-CC75-4680-93F2-43C396BB871D}" srcOrd="1" destOrd="0" presId="urn:microsoft.com/office/officeart/2005/8/layout/vProcess5"/>
    <dgm:cxn modelId="{BB2F7397-9826-429C-A5E7-EAB1211A2569}" type="presOf" srcId="{AECE1D52-0E52-49FF-BC4E-25D9FCA9286F}" destId="{968F7D76-DEE3-498B-9208-AA0E6ED7CE17}" srcOrd="0" destOrd="0" presId="urn:microsoft.com/office/officeart/2005/8/layout/vProcess5"/>
    <dgm:cxn modelId="{6E5D5192-BAF6-4E3B-B5DB-4F3C7F30E17E}" type="presOf" srcId="{811EED87-FDC1-4A86-A3C2-CF2134741072}" destId="{25E2B477-3BD4-47ED-8110-EB96CED500F3}" srcOrd="0" destOrd="0" presId="urn:microsoft.com/office/officeart/2005/8/layout/vProcess5"/>
    <dgm:cxn modelId="{5FAF55B3-A4E6-417F-A806-6459405A356E}" srcId="{C0FF7B11-6505-4343-812D-3EDC134DAE03}" destId="{974F9C9D-069D-46CC-896C-DB64028AB3E0}" srcOrd="4" destOrd="0" parTransId="{F9F8483D-4D8F-4B1F-810B-765CE620E8CA}" sibTransId="{AD1C303E-67A6-4C6F-B0ED-0390E11D03F6}"/>
    <dgm:cxn modelId="{000535A5-81A8-4CEE-B4F1-8F9D81765FF4}" type="presOf" srcId="{9AD2F591-0B40-4020-A945-0D4806211284}" destId="{B8584382-6989-4E15-B973-49DBE55E4B01}" srcOrd="0" destOrd="0" presId="urn:microsoft.com/office/officeart/2005/8/layout/vProcess5"/>
    <dgm:cxn modelId="{5A6D8419-7034-433C-BBD7-135AB069A5AC}" srcId="{C0FF7B11-6505-4343-812D-3EDC134DAE03}" destId="{80705A03-5893-4106-89D9-4A4956D45C77}" srcOrd="3" destOrd="0" parTransId="{21EC1BBD-46E0-4DB9-81A4-3EC6DC8911B0}" sibTransId="{D6C0BAAA-B9C1-4014-911F-F886E4D5CBB7}"/>
    <dgm:cxn modelId="{EFEEE274-4BC8-4348-8F31-95FF03FD0C13}" type="presOf" srcId="{974F9C9D-069D-46CC-896C-DB64028AB3E0}" destId="{AB1F9DAE-DFC7-420B-B456-505C25F5FD32}" srcOrd="0" destOrd="0" presId="urn:microsoft.com/office/officeart/2005/8/layout/vProcess5"/>
    <dgm:cxn modelId="{B296B3E7-A992-4679-B85A-D69BBFD66D89}" type="presOf" srcId="{974F9C9D-069D-46CC-896C-DB64028AB3E0}" destId="{59E40020-DBCE-4E78-A98A-939BA883928E}" srcOrd="1" destOrd="0" presId="urn:microsoft.com/office/officeart/2005/8/layout/vProcess5"/>
    <dgm:cxn modelId="{0BA6CEDD-72F7-4A75-8617-44844A214A14}" type="presOf" srcId="{8D8545D8-DF07-4417-801C-8C9746D84E90}" destId="{24C7E0F8-8984-4682-BB5B-1155E93E6A3A}" srcOrd="0" destOrd="0" presId="urn:microsoft.com/office/officeart/2005/8/layout/vProcess5"/>
    <dgm:cxn modelId="{61214A23-C65A-4A9C-87E6-96065C6A900C}" type="presParOf" srcId="{9A47A918-348A-4F75-B71F-9387BBDD59D3}" destId="{89FDD535-B894-4645-9EB9-F61E05E7248F}" srcOrd="0" destOrd="0" presId="urn:microsoft.com/office/officeart/2005/8/layout/vProcess5"/>
    <dgm:cxn modelId="{C6429B0E-5A09-4BFD-BF77-589BE95DDF8E}" type="presParOf" srcId="{9A47A918-348A-4F75-B71F-9387BBDD59D3}" destId="{24C7E0F8-8984-4682-BB5B-1155E93E6A3A}" srcOrd="1" destOrd="0" presId="urn:microsoft.com/office/officeart/2005/8/layout/vProcess5"/>
    <dgm:cxn modelId="{5BD2255E-5A57-4EDE-85A3-D61F1E319B61}" type="presParOf" srcId="{9A47A918-348A-4F75-B71F-9387BBDD59D3}" destId="{B8584382-6989-4E15-B973-49DBE55E4B01}" srcOrd="2" destOrd="0" presId="urn:microsoft.com/office/officeart/2005/8/layout/vProcess5"/>
    <dgm:cxn modelId="{1D3D818E-73A0-4152-85E7-86C76DC2A362}" type="presParOf" srcId="{9A47A918-348A-4F75-B71F-9387BBDD59D3}" destId="{968F7D76-DEE3-498B-9208-AA0E6ED7CE17}" srcOrd="3" destOrd="0" presId="urn:microsoft.com/office/officeart/2005/8/layout/vProcess5"/>
    <dgm:cxn modelId="{4A757572-6EAA-4B52-A72E-72CC608D3C2E}" type="presParOf" srcId="{9A47A918-348A-4F75-B71F-9387BBDD59D3}" destId="{A4DF5771-2137-4D89-8891-FC30F23BBFB1}" srcOrd="4" destOrd="0" presId="urn:microsoft.com/office/officeart/2005/8/layout/vProcess5"/>
    <dgm:cxn modelId="{24C8C256-7C22-469D-BA40-92C9D7DC8071}" type="presParOf" srcId="{9A47A918-348A-4F75-B71F-9387BBDD59D3}" destId="{AB1F9DAE-DFC7-420B-B456-505C25F5FD32}" srcOrd="5" destOrd="0" presId="urn:microsoft.com/office/officeart/2005/8/layout/vProcess5"/>
    <dgm:cxn modelId="{4A9BE99D-FC8D-4C69-887A-D050A5A4D3E2}" type="presParOf" srcId="{9A47A918-348A-4F75-B71F-9387BBDD59D3}" destId="{25E2B477-3BD4-47ED-8110-EB96CED500F3}" srcOrd="6" destOrd="0" presId="urn:microsoft.com/office/officeart/2005/8/layout/vProcess5"/>
    <dgm:cxn modelId="{DC42A293-CBE4-4DFE-944E-4CD45D7ED8F0}" type="presParOf" srcId="{9A47A918-348A-4F75-B71F-9387BBDD59D3}" destId="{49C9E7B0-A938-4EF6-864E-8171D6F12351}" srcOrd="7" destOrd="0" presId="urn:microsoft.com/office/officeart/2005/8/layout/vProcess5"/>
    <dgm:cxn modelId="{34F04A83-0FED-49DD-8744-8B6016AE8F39}" type="presParOf" srcId="{9A47A918-348A-4F75-B71F-9387BBDD59D3}" destId="{AFD91C87-2342-462B-889E-94F2EA96FEA7}" srcOrd="8" destOrd="0" presId="urn:microsoft.com/office/officeart/2005/8/layout/vProcess5"/>
    <dgm:cxn modelId="{25395D34-A54E-49C1-BB59-95A54B628A2A}" type="presParOf" srcId="{9A47A918-348A-4F75-B71F-9387BBDD59D3}" destId="{D95B8365-2B54-438E-8A9C-26BE33459B7A}" srcOrd="9" destOrd="0" presId="urn:microsoft.com/office/officeart/2005/8/layout/vProcess5"/>
    <dgm:cxn modelId="{D80E36D8-244D-40A6-B309-10C8300B9EC2}" type="presParOf" srcId="{9A47A918-348A-4F75-B71F-9387BBDD59D3}" destId="{CDD710AA-CC75-4680-93F2-43C396BB871D}" srcOrd="10" destOrd="0" presId="urn:microsoft.com/office/officeart/2005/8/layout/vProcess5"/>
    <dgm:cxn modelId="{4670F984-D84A-4641-AD1E-3239D4D4875C}" type="presParOf" srcId="{9A47A918-348A-4F75-B71F-9387BBDD59D3}" destId="{805B2AAA-4B14-4470-813F-07E4BA4F3709}" srcOrd="11" destOrd="0" presId="urn:microsoft.com/office/officeart/2005/8/layout/vProcess5"/>
    <dgm:cxn modelId="{72A2ADC1-00CB-4739-9349-B54D52C6685A}" type="presParOf" srcId="{9A47A918-348A-4F75-B71F-9387BBDD59D3}" destId="{9710E8E1-396C-42F9-97D3-D103A7B4563D}" srcOrd="12" destOrd="0" presId="urn:microsoft.com/office/officeart/2005/8/layout/vProcess5"/>
    <dgm:cxn modelId="{38CC4E34-0890-48B8-8430-2E316FA4A67B}" type="presParOf" srcId="{9A47A918-348A-4F75-B71F-9387BBDD59D3}" destId="{85ACE88F-336F-40B8-8E46-80D423EF6AB6}" srcOrd="13" destOrd="0" presId="urn:microsoft.com/office/officeart/2005/8/layout/vProcess5"/>
    <dgm:cxn modelId="{6E0DDA4F-0E26-4854-B2F9-20B54FAECEDE}" type="presParOf" srcId="{9A47A918-348A-4F75-B71F-9387BBDD59D3}" destId="{59E40020-DBCE-4E78-A98A-939BA883928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7E0F8-8984-4682-BB5B-1155E93E6A3A}">
      <dsp:nvSpPr>
        <dsp:cNvPr id="0" name=""/>
        <dsp:cNvSpPr/>
      </dsp:nvSpPr>
      <dsp:spPr>
        <a:xfrm>
          <a:off x="574068" y="53266"/>
          <a:ext cx="9730605" cy="534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dirty="0">
              <a:solidFill>
                <a:schemeClr val="tx1"/>
              </a:solidFill>
            </a:rPr>
            <a:t>ABNT NBR 9648/1986 – Estudo de concepção de sistemas de esgoto sanitário – Procedimento.</a:t>
          </a:r>
        </a:p>
      </dsp:txBody>
      <dsp:txXfrm>
        <a:off x="589715" y="68913"/>
        <a:ext cx="8929294" cy="502939"/>
      </dsp:txXfrm>
    </dsp:sp>
    <dsp:sp modelId="{B8584382-6989-4E15-B973-49DBE55E4B01}">
      <dsp:nvSpPr>
        <dsp:cNvPr id="0" name=""/>
        <dsp:cNvSpPr/>
      </dsp:nvSpPr>
      <dsp:spPr>
        <a:xfrm>
          <a:off x="765456" y="731491"/>
          <a:ext cx="9730605" cy="534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dirty="0">
              <a:solidFill>
                <a:srgbClr val="FF0000"/>
              </a:solidFill>
            </a:rPr>
            <a:t>ABNT NBR 7229/1993 – Projeto, construção e operação de sistemas de tanques sépticos.</a:t>
          </a:r>
        </a:p>
      </dsp:txBody>
      <dsp:txXfrm>
        <a:off x="781103" y="747138"/>
        <a:ext cx="8532665" cy="502939"/>
      </dsp:txXfrm>
    </dsp:sp>
    <dsp:sp modelId="{968F7D76-DEE3-498B-9208-AA0E6ED7CE17}">
      <dsp:nvSpPr>
        <dsp:cNvPr id="0" name=""/>
        <dsp:cNvSpPr/>
      </dsp:nvSpPr>
      <dsp:spPr>
        <a:xfrm>
          <a:off x="1052471" y="1393197"/>
          <a:ext cx="9730605" cy="6341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dirty="0">
              <a:solidFill>
                <a:schemeClr val="tx1"/>
              </a:solidFill>
            </a:rPr>
            <a:t>ABNT NBR 13969/1997 – Tanques sépticos - Unidades de tratamento complementar e disposição final dos efluentes líquidos - Projeto, construção e operação.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1071044" y="1411770"/>
        <a:ext cx="8526813" cy="596979"/>
      </dsp:txXfrm>
    </dsp:sp>
    <dsp:sp modelId="{A4DF5771-2137-4D89-8891-FC30F23BBFB1}">
      <dsp:nvSpPr>
        <dsp:cNvPr id="0" name=""/>
        <dsp:cNvSpPr/>
      </dsp:nvSpPr>
      <dsp:spPr>
        <a:xfrm>
          <a:off x="1360090" y="2163788"/>
          <a:ext cx="9730605" cy="534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dirty="0">
              <a:solidFill>
                <a:schemeClr val="tx1"/>
              </a:solidFill>
            </a:rPr>
            <a:t>ABNT NBR 9649/1986 – Projeto de redes coletoras de esgoto sanitário.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1375737" y="2179435"/>
        <a:ext cx="8532665" cy="502939"/>
      </dsp:txXfrm>
    </dsp:sp>
    <dsp:sp modelId="{AB1F9DAE-DFC7-420B-B456-505C25F5FD32}">
      <dsp:nvSpPr>
        <dsp:cNvPr id="0" name=""/>
        <dsp:cNvSpPr/>
      </dsp:nvSpPr>
      <dsp:spPr>
        <a:xfrm>
          <a:off x="1530874" y="2825664"/>
          <a:ext cx="9730605" cy="534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dirty="0">
              <a:solidFill>
                <a:schemeClr val="tx1"/>
              </a:solidFill>
            </a:rPr>
            <a:t>ABNT NBR 12208/1992 – Projeto de estações elevatórias de esgoto sanitário.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1546521" y="2841311"/>
        <a:ext cx="8532665" cy="502939"/>
      </dsp:txXfrm>
    </dsp:sp>
    <dsp:sp modelId="{25E2B477-3BD4-47ED-8110-EB96CED500F3}">
      <dsp:nvSpPr>
        <dsp:cNvPr id="0" name=""/>
        <dsp:cNvSpPr/>
      </dsp:nvSpPr>
      <dsp:spPr>
        <a:xfrm>
          <a:off x="8919557" y="336465"/>
          <a:ext cx="404928" cy="39310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>
            <a:solidFill>
              <a:schemeClr val="tx1"/>
            </a:solidFill>
          </a:endParaRPr>
        </a:p>
      </dsp:txBody>
      <dsp:txXfrm>
        <a:off x="9010666" y="336465"/>
        <a:ext cx="222710" cy="295814"/>
      </dsp:txXfrm>
    </dsp:sp>
    <dsp:sp modelId="{49C9E7B0-A938-4EF6-864E-8171D6F12351}">
      <dsp:nvSpPr>
        <dsp:cNvPr id="0" name=""/>
        <dsp:cNvSpPr/>
      </dsp:nvSpPr>
      <dsp:spPr>
        <a:xfrm>
          <a:off x="9462792" y="1138043"/>
          <a:ext cx="404928" cy="39310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>
            <a:solidFill>
              <a:schemeClr val="tx1"/>
            </a:solidFill>
          </a:endParaRPr>
        </a:p>
      </dsp:txBody>
      <dsp:txXfrm>
        <a:off x="9553901" y="1138043"/>
        <a:ext cx="222710" cy="295814"/>
      </dsp:txXfrm>
    </dsp:sp>
    <dsp:sp modelId="{AFD91C87-2342-462B-889E-94F2EA96FEA7}">
      <dsp:nvSpPr>
        <dsp:cNvPr id="0" name=""/>
        <dsp:cNvSpPr/>
      </dsp:nvSpPr>
      <dsp:spPr>
        <a:xfrm>
          <a:off x="9978935" y="1839617"/>
          <a:ext cx="404928" cy="39310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>
            <a:solidFill>
              <a:schemeClr val="tx1"/>
            </a:solidFill>
          </a:endParaRPr>
        </a:p>
      </dsp:txBody>
      <dsp:txXfrm>
        <a:off x="10070044" y="1839617"/>
        <a:ext cx="222710" cy="295814"/>
      </dsp:txXfrm>
    </dsp:sp>
    <dsp:sp modelId="{D95B8365-2B54-438E-8A9C-26BE33459B7A}">
      <dsp:nvSpPr>
        <dsp:cNvPr id="0" name=""/>
        <dsp:cNvSpPr/>
      </dsp:nvSpPr>
      <dsp:spPr>
        <a:xfrm>
          <a:off x="10432695" y="2566985"/>
          <a:ext cx="404928" cy="39310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>
            <a:solidFill>
              <a:schemeClr val="tx1"/>
            </a:solidFill>
          </a:endParaRPr>
        </a:p>
      </dsp:txBody>
      <dsp:txXfrm>
        <a:off x="10523804" y="2566985"/>
        <a:ext cx="222710" cy="295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675E7-3B9E-426C-9809-DF596C665A1F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24E24-8B34-4680-A2A4-6326040D0F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82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49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3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95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2"/>
            <a:ext cx="2442730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3862" y="-14568"/>
            <a:ext cx="3246552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2730" y="-6739"/>
            <a:ext cx="6501132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2442730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3862" y="-14568"/>
            <a:ext cx="324655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2730" y="-6739"/>
            <a:ext cx="6501132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22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15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39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57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21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95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82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8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F56A2-4EAD-4BE1-A13B-B8B4B437BE48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85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RENAVANSOBRINHO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594612" y="4000504"/>
            <a:ext cx="9142810" cy="1655762"/>
          </a:xfrm>
        </p:spPr>
        <p:txBody>
          <a:bodyPr>
            <a:noAutofit/>
          </a:bodyPr>
          <a:lstStyle/>
          <a:p>
            <a:r>
              <a:rPr lang="pt-BR" sz="2400" b="1" u="sng" dirty="0" smtClean="0"/>
              <a:t>Autores: </a:t>
            </a:r>
          </a:p>
          <a:p>
            <a:pPr indent="1363663">
              <a:buNone/>
            </a:pPr>
            <a:r>
              <a:rPr lang="pt-BR" sz="2400" b="1" dirty="0" smtClean="0"/>
              <a:t>Dulce </a:t>
            </a:r>
            <a:r>
              <a:rPr lang="pt-BR" sz="2400" b="1" dirty="0" err="1" smtClean="0"/>
              <a:t>Buente</a:t>
            </a:r>
            <a:r>
              <a:rPr lang="pt-BR" sz="2400" b="1" dirty="0" smtClean="0"/>
              <a:t> Moreira Tavares</a:t>
            </a:r>
          </a:p>
          <a:p>
            <a:pPr indent="1363663">
              <a:buNone/>
            </a:pPr>
            <a:r>
              <a:rPr lang="pt-BR" sz="2400" b="1" dirty="0" err="1" smtClean="0"/>
              <a:t>Renavan</a:t>
            </a:r>
            <a:r>
              <a:rPr lang="pt-BR" sz="2400" b="1" dirty="0" smtClean="0"/>
              <a:t> Andrade Sobrinho</a:t>
            </a:r>
            <a:endParaRPr lang="pt-BR" sz="2400" b="1" baseline="30000" dirty="0" smtClean="0"/>
          </a:p>
          <a:p>
            <a:pPr algn="l"/>
            <a:endParaRPr lang="pt-BR" sz="2400" dirty="0"/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380166" y="1500174"/>
            <a:ext cx="11287204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SISTEMA DE TRATAMENTO INDIVIDUAL DE ESGOTO POR MEIO DE TANQUES SÉPTICOS: </a:t>
            </a:r>
            <a:r>
              <a:rPr lang="pt-BR" sz="3600" b="1" dirty="0" smtClean="0"/>
              <a:t>O ESTUDO DE CASO DA COMUNIDADE DE CAÍPE </a:t>
            </a:r>
          </a:p>
          <a:p>
            <a:pPr lvl="0" algn="ctr">
              <a:spcBef>
                <a:spcPct val="0"/>
              </a:spcBef>
            </a:pPr>
            <a:r>
              <a:rPr lang="pt-BR" sz="3600" b="1" dirty="0" smtClean="0"/>
              <a:t>(SÃO FRANCISCO DO CONDE – BA)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11"/>
          <p:cNvPicPr>
            <a:picLocks noChangeAspect="1" noChangeArrowheads="1"/>
          </p:cNvPicPr>
          <p:nvPr/>
        </p:nvPicPr>
        <p:blipFill>
          <a:blip r:embed="rId2"/>
          <a:srcRect l="9830" t="11266" r="8415" b="19019"/>
          <a:stretch>
            <a:fillRect/>
          </a:stretch>
        </p:blipFill>
        <p:spPr bwMode="auto">
          <a:xfrm>
            <a:off x="8666974" y="4643446"/>
            <a:ext cx="2925589" cy="125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523570" y="928670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78" y="2643182"/>
            <a:ext cx="5744031" cy="2915942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Texto 2"/>
          <p:cNvSpPr txBox="1">
            <a:spLocks/>
          </p:cNvSpPr>
          <p:nvPr/>
        </p:nvSpPr>
        <p:spPr>
          <a:xfrm>
            <a:off x="737356" y="2643182"/>
            <a:ext cx="4349244" cy="3598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CÂMARA EM SÉRIE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primeiro compartimento: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Acúmulo de uma maior quantidade de lodo decantado favorecendo assim a digestão do mesmo.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 câmaras 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sequenciais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Sedimentação mais eficiente dos sólidos  devido a menor produção do biogás.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tângulo Arredondado 13"/>
          <p:cNvSpPr/>
          <p:nvPr/>
        </p:nvSpPr>
        <p:spPr>
          <a:xfrm>
            <a:off x="737356" y="1714488"/>
            <a:ext cx="7710574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SISTEMAS INDIVIDUAIS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309388" y="5786454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Figura 4 - Tanque séptico prismático com câmaras em série: </a:t>
            </a:r>
            <a:endParaRPr lang="pt-BR" dirty="0" smtClean="0"/>
          </a:p>
          <a:p>
            <a:pPr algn="ctr"/>
            <a:r>
              <a:rPr lang="pt-BR" dirty="0" smtClean="0"/>
              <a:t>a</a:t>
            </a:r>
            <a:r>
              <a:rPr lang="pt-BR" dirty="0"/>
              <a:t>) planta e b) corte.</a:t>
            </a: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595008" y="1357298"/>
            <a:ext cx="372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Materiais e Métodos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Arredondado 13"/>
          <p:cNvSpPr/>
          <p:nvPr/>
        </p:nvSpPr>
        <p:spPr>
          <a:xfrm>
            <a:off x="683568" y="1970397"/>
            <a:ext cx="11055240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PESQUISA BIBLIOGRÁFICA</a:t>
            </a:r>
          </a:p>
        </p:txBody>
      </p:sp>
      <p:sp>
        <p:nvSpPr>
          <p:cNvPr id="9" name="Retângulo Arredondado 13"/>
          <p:cNvSpPr/>
          <p:nvPr/>
        </p:nvSpPr>
        <p:spPr>
          <a:xfrm>
            <a:off x="683568" y="2637256"/>
            <a:ext cx="11055240" cy="57398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Levantamento de referenciais teóricos. </a:t>
            </a:r>
          </a:p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Livros e artigos científicos.</a:t>
            </a:r>
          </a:p>
        </p:txBody>
      </p:sp>
      <p:sp>
        <p:nvSpPr>
          <p:cNvPr id="10" name="Retângulo Arredondado 13"/>
          <p:cNvSpPr/>
          <p:nvPr/>
        </p:nvSpPr>
        <p:spPr>
          <a:xfrm>
            <a:off x="683568" y="5783971"/>
            <a:ext cx="11055240" cy="57398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pt-BR" sz="2000" dirty="0">
                <a:solidFill>
                  <a:schemeClr val="tx1"/>
                </a:solidFill>
              </a:rPr>
              <a:t>Aplicação de formulário estruturado a fim de verificar a percepção dos </a:t>
            </a:r>
            <a:r>
              <a:rPr lang="pt-BR" sz="2000" dirty="0" smtClean="0">
                <a:solidFill>
                  <a:schemeClr val="tx1"/>
                </a:solidFill>
              </a:rPr>
              <a:t>moradores da localidade.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1" name="Retângulo Arredondado 13"/>
          <p:cNvSpPr/>
          <p:nvPr/>
        </p:nvSpPr>
        <p:spPr>
          <a:xfrm>
            <a:off x="683568" y="3507395"/>
            <a:ext cx="11055240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PESQUISA DOCUMENTAL</a:t>
            </a:r>
          </a:p>
        </p:txBody>
      </p:sp>
      <p:sp>
        <p:nvSpPr>
          <p:cNvPr id="12" name="Retângulo Arredondado 13"/>
          <p:cNvSpPr/>
          <p:nvPr/>
        </p:nvSpPr>
        <p:spPr>
          <a:xfrm>
            <a:off x="683568" y="4174254"/>
            <a:ext cx="11055240" cy="61206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Análise de relatórios e documentos de instituições de pesquisa que apresentaram dados relevantes à pesquisa em questão.</a:t>
            </a:r>
          </a:p>
        </p:txBody>
      </p:sp>
      <p:sp>
        <p:nvSpPr>
          <p:cNvPr id="13" name="Retângulo Arredondado 13"/>
          <p:cNvSpPr/>
          <p:nvPr/>
        </p:nvSpPr>
        <p:spPr>
          <a:xfrm>
            <a:off x="683568" y="5117114"/>
            <a:ext cx="11055240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PESQUISA QUALITATIVA (COM ESTUDO DE DADOS PRIMÁRIOS)</a:t>
            </a: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Arredondado 13"/>
          <p:cNvSpPr/>
          <p:nvPr/>
        </p:nvSpPr>
        <p:spPr>
          <a:xfrm>
            <a:off x="665918" y="1928802"/>
            <a:ext cx="10858576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667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PESQUISA QUALITATIVA (COM ESTUDO DE DADOS PRIMÁRIOS)</a:t>
            </a:r>
          </a:p>
        </p:txBody>
      </p:sp>
      <p:sp>
        <p:nvSpPr>
          <p:cNvPr id="15" name="Retângulo Arredondado 13"/>
          <p:cNvSpPr/>
          <p:nvPr/>
        </p:nvSpPr>
        <p:spPr>
          <a:xfrm>
            <a:off x="665918" y="2595661"/>
            <a:ext cx="10858576" cy="62720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Seleção da amostras para aplicação do formulário a partir da equação para populações finitas (GIL, 1999):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66" y="3500438"/>
            <a:ext cx="5137307" cy="145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Arredondado 13"/>
          <p:cNvSpPr/>
          <p:nvPr/>
        </p:nvSpPr>
        <p:spPr>
          <a:xfrm>
            <a:off x="665918" y="5331965"/>
            <a:ext cx="10930014" cy="136815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Entretanto, considerou-se somente 20% do valor resultante da metodologia empregada = 22 formulários. </a:t>
            </a:r>
          </a:p>
          <a:p>
            <a:pPr marL="723900" indent="-3683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estudo para conclusão de curso de graduação;</a:t>
            </a:r>
          </a:p>
          <a:p>
            <a:pPr marL="723900" indent="-3683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tempo limitado para aplicação dos formulários.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595008" y="1357298"/>
            <a:ext cx="372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Materiais e Métodos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3666314" y="1428736"/>
            <a:ext cx="8524099" cy="5429264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7290" y="4000504"/>
            <a:ext cx="32376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1650" algn="l"/>
              </a:tabLs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Formulário aplicado na comunidade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37818" y="928670"/>
            <a:ext cx="372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Materiais e Métodos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00438"/>
            <a:ext cx="25947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1650" algn="l"/>
              </a:tabLs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Formulário aplicado na comunidade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23240" y="1428736"/>
            <a:ext cx="7358113" cy="5429264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" name="CaixaDeTexto 5"/>
          <p:cNvSpPr txBox="1"/>
          <p:nvPr/>
        </p:nvSpPr>
        <p:spPr>
          <a:xfrm>
            <a:off x="4237818" y="928670"/>
            <a:ext cx="372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Materiais e Métodos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3"/>
          <a:srcRect r="69198" b="25310"/>
          <a:stretch>
            <a:fillRect/>
          </a:stretch>
        </p:blipFill>
        <p:spPr>
          <a:xfrm>
            <a:off x="9381354" y="1643060"/>
            <a:ext cx="2737621" cy="4429146"/>
          </a:xfrm>
          <a:prstGeom prst="rect">
            <a:avLst/>
          </a:prstGeom>
          <a:noFill/>
          <a:ln w="9525">
            <a:noFill/>
            <a:miter/>
          </a:ln>
        </p:spPr>
      </p:pic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523570" y="1428736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Área de Estudo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729604" y="3220956"/>
            <a:ext cx="10937767" cy="1279614"/>
          </a:xfrm>
          <a:prstGeom prst="rect">
            <a:avLst/>
          </a:prstGeom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Consiste num </a:t>
            </a: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subdistrito da cidade de São Francisco do Conde – Bahia</a:t>
            </a: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 aproximadamente </a:t>
            </a: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57 km da capital</a:t>
            </a: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Salvador</a:t>
            </a: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encontra-se às </a:t>
            </a: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margens </a:t>
            </a: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 Avenida Milton Bahia Ribeiro (</a:t>
            </a: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 – 523</a:t>
            </a: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29604" y="4803423"/>
            <a:ext cx="10937767" cy="134022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sz="2400" b="1" dirty="0"/>
              <a:t>As principais formas de obtenção de renda resumem-se:</a:t>
            </a:r>
          </a:p>
          <a:p>
            <a:pPr marL="355600" indent="-355600"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400" dirty="0"/>
              <a:t>P</a:t>
            </a:r>
            <a:r>
              <a:rPr lang="pt-BR" sz="2400" dirty="0">
                <a:solidFill>
                  <a:schemeClr val="dk1"/>
                </a:solidFill>
              </a:rPr>
              <a:t>esca, mariscagem;</a:t>
            </a:r>
          </a:p>
          <a:p>
            <a:pPr marL="355600" indent="-355600"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dk1"/>
                </a:solidFill>
              </a:rPr>
              <a:t>Empregos indiretos gerados pelas atividades da Refiaria Landulpho Alves – RLAM.</a:t>
            </a:r>
          </a:p>
        </p:txBody>
      </p:sp>
      <p:sp>
        <p:nvSpPr>
          <p:cNvPr id="10" name="Retângulo Arredondado 13"/>
          <p:cNvSpPr/>
          <p:nvPr/>
        </p:nvSpPr>
        <p:spPr>
          <a:xfrm>
            <a:off x="665918" y="2285992"/>
            <a:ext cx="1102885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prstClr val="black"/>
                </a:solidFill>
              </a:rPr>
              <a:t>COMUNIDADE DE CAÍPE – BA</a:t>
            </a: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3143248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Área de Estudo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86" y="857232"/>
            <a:ext cx="7937324" cy="564304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Retângulo 10"/>
          <p:cNvSpPr/>
          <p:nvPr/>
        </p:nvSpPr>
        <p:spPr>
          <a:xfrm>
            <a:off x="4237818" y="6488668"/>
            <a:ext cx="6296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Figura 5 - Mapa de Localização da Área de Estudo.</a:t>
            </a: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80760" y="1285860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737356" y="2643182"/>
            <a:ext cx="10937767" cy="1080120"/>
          </a:xfrm>
          <a:prstGeom prst="rect">
            <a:avLst/>
          </a:prstGeom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comunidade de Caípe, representada pelo </a:t>
            </a:r>
            <a:r>
              <a:rPr kumimoji="0" 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setor censitário n∘ 292920610000002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utiliza as </a:t>
            </a:r>
            <a:r>
              <a:rPr kumimoji="0" 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alternativas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listadas na Tabela 1 para </a:t>
            </a:r>
            <a:r>
              <a:rPr kumimoji="0" 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destinação de seus efluentes domésticos: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tângulo Arredondado 13"/>
          <p:cNvSpPr/>
          <p:nvPr/>
        </p:nvSpPr>
        <p:spPr>
          <a:xfrm>
            <a:off x="673670" y="1923102"/>
            <a:ext cx="1102885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ESGOTAMENTO SANITÁRIO EM CAÍPE - BA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1438" y="3864851"/>
            <a:ext cx="11953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Tabela 1 - Destinação do Efluente Doméstico do setor censitário </a:t>
            </a:r>
            <a:r>
              <a:rPr lang="pt-BR" sz="2000" dirty="0" smtClean="0"/>
              <a:t>n</a:t>
            </a:r>
            <a:r>
              <a:rPr lang="pt-BR" sz="2000" baseline="30000" dirty="0" smtClean="0"/>
              <a:t>o</a:t>
            </a:r>
            <a:r>
              <a:rPr lang="pt-BR" sz="2000" i="1" dirty="0" smtClean="0"/>
              <a:t> </a:t>
            </a:r>
            <a:r>
              <a:rPr lang="pt-BR" sz="2000" dirty="0"/>
              <a:t>292920610000002 – Censo Demográfico </a:t>
            </a:r>
            <a:r>
              <a:rPr lang="pt-BR" sz="2000" dirty="0" smtClean="0"/>
              <a:t>2010</a:t>
            </a:r>
            <a:endParaRPr lang="pt-BR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02" y="4357694"/>
            <a:ext cx="8791161" cy="2195363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99601" y="1191268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Texto 1"/>
          <p:cNvSpPr txBox="1">
            <a:spLocks/>
          </p:cNvSpPr>
          <p:nvPr/>
        </p:nvSpPr>
        <p:spPr>
          <a:xfrm>
            <a:off x="6095206" y="5818933"/>
            <a:ext cx="5715040" cy="539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6 – Faixa etária da população. 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8728" y="3000372"/>
            <a:ext cx="5715040" cy="242889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sz="2400" b="1" dirty="0" smtClean="0"/>
              <a:t>Faixa Etária da população</a:t>
            </a:r>
            <a:endParaRPr lang="pt-BR" sz="2400" b="1" dirty="0"/>
          </a:p>
          <a:p>
            <a:pPr algn="just"/>
            <a:r>
              <a:rPr lang="pt-BR" sz="2400" dirty="0" smtClean="0"/>
              <a:t>41% do sexo masculino e 59% do sexo feminino, com faixa etária entre 18 e 70 anos, estando estes entrevistados, em sua maioria, com idade acima de 40 anos (somando aproximadamente 68%).</a:t>
            </a:r>
          </a:p>
          <a:p>
            <a:pPr marL="182563" indent="-182563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pt-BR" sz="2400" dirty="0"/>
          </a:p>
        </p:txBody>
      </p:sp>
      <p:sp>
        <p:nvSpPr>
          <p:cNvPr id="16" name="Retângulo Arredondado 13"/>
          <p:cNvSpPr/>
          <p:nvPr/>
        </p:nvSpPr>
        <p:spPr>
          <a:xfrm>
            <a:off x="691890" y="1825448"/>
            <a:ext cx="1097547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PERCEPÇÃO DOS MORADORES</a:t>
            </a:r>
          </a:p>
        </p:txBody>
      </p:sp>
      <p:pic>
        <p:nvPicPr>
          <p:cNvPr id="17" name="Imagem 16" descr="figuradezeseis"/>
          <p:cNvPicPr/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452396" y="2714620"/>
            <a:ext cx="5072098" cy="3071834"/>
          </a:xfrm>
          <a:prstGeom prst="rect">
            <a:avLst/>
          </a:prstGeom>
          <a:noFill/>
          <a:ln w="9525">
            <a:solidFill>
              <a:schemeClr val="accent1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99601" y="1191268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Texto 1"/>
          <p:cNvSpPr txBox="1">
            <a:spLocks/>
          </p:cNvSpPr>
          <p:nvPr/>
        </p:nvSpPr>
        <p:spPr>
          <a:xfrm>
            <a:off x="6095206" y="5818933"/>
            <a:ext cx="5715040" cy="539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7 – Grau de escolaridade. 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8728" y="3000372"/>
            <a:ext cx="5715040" cy="242889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sz="2400" b="1" dirty="0" smtClean="0"/>
              <a:t>Grau de escolaridade</a:t>
            </a:r>
            <a:endParaRPr lang="pt-BR" sz="2400" b="1" dirty="0"/>
          </a:p>
          <a:p>
            <a:pPr algn="just"/>
            <a:r>
              <a:rPr lang="pt-BR" sz="2400" dirty="0" smtClean="0"/>
              <a:t>41% possui ensino médio completo, e 30% não completaram o ensino médio. </a:t>
            </a:r>
          </a:p>
          <a:p>
            <a:pPr algn="just"/>
            <a:r>
              <a:rPr lang="pt-BR" sz="2400" dirty="0" smtClean="0"/>
              <a:t>Cabe ressalvar que do total amostrado não foi significativo o resultado para indivíduos que concluíram o ensino superior (9%) o que era esperado.</a:t>
            </a:r>
            <a:endParaRPr lang="pt-BR" sz="2400" dirty="0"/>
          </a:p>
        </p:txBody>
      </p:sp>
      <p:sp>
        <p:nvSpPr>
          <p:cNvPr id="16" name="Retângulo Arredondado 13"/>
          <p:cNvSpPr/>
          <p:nvPr/>
        </p:nvSpPr>
        <p:spPr>
          <a:xfrm>
            <a:off x="691890" y="1825448"/>
            <a:ext cx="1097547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PERCEPÇÃO DOS MORADORES</a:t>
            </a:r>
          </a:p>
        </p:txBody>
      </p:sp>
      <p:pic>
        <p:nvPicPr>
          <p:cNvPr id="9" name="Imagem 8" descr="figuradezesete"/>
          <p:cNvPicPr/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809586" y="2571744"/>
            <a:ext cx="4714908" cy="3357586"/>
          </a:xfrm>
          <a:prstGeom prst="rect">
            <a:avLst/>
          </a:prstGeom>
          <a:noFill/>
          <a:ln w="9525">
            <a:solidFill>
              <a:schemeClr val="accent1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523702" y="1428736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Arredondado 13"/>
          <p:cNvSpPr/>
          <p:nvPr/>
        </p:nvSpPr>
        <p:spPr>
          <a:xfrm>
            <a:off x="688380" y="2000240"/>
            <a:ext cx="10978989" cy="57398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Os serviços de saneamento básico sofrem influência do modelo empregado pelo PLANASA</a:t>
            </a:r>
            <a:r>
              <a:rPr lang="pt-BR" sz="2000">
                <a:solidFill>
                  <a:schemeClr val="tx1"/>
                </a:solidFill>
              </a:rPr>
              <a:t>, </a:t>
            </a:r>
            <a:r>
              <a:rPr lang="pt-BR" sz="2000" smtClean="0">
                <a:solidFill>
                  <a:schemeClr val="tx1"/>
                </a:solidFill>
              </a:rPr>
              <a:t>e não </a:t>
            </a:r>
            <a:r>
              <a:rPr lang="pt-BR" sz="2000" dirty="0">
                <a:solidFill>
                  <a:schemeClr val="tx1"/>
                </a:solidFill>
              </a:rPr>
              <a:t>atendem de forma uniforme à população. </a:t>
            </a:r>
          </a:p>
        </p:txBody>
      </p:sp>
      <p:sp>
        <p:nvSpPr>
          <p:cNvPr id="11" name="Retângulo Arredondado 13"/>
          <p:cNvSpPr/>
          <p:nvPr/>
        </p:nvSpPr>
        <p:spPr>
          <a:xfrm>
            <a:off x="688380" y="2714620"/>
            <a:ext cx="10978989" cy="57398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As comunidades rurais e menores núcleos urbanos podem ter soluções individuais de tratamento de esgoto, como o tanque séptico.</a:t>
            </a:r>
          </a:p>
        </p:txBody>
      </p:sp>
      <p:sp>
        <p:nvSpPr>
          <p:cNvPr id="12" name="Retângulo Arredondado 13"/>
          <p:cNvSpPr/>
          <p:nvPr/>
        </p:nvSpPr>
        <p:spPr>
          <a:xfrm>
            <a:off x="688380" y="3429000"/>
            <a:ext cx="10978989" cy="79208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O serviço de esgotamento sanitário é um dos menos ofertados, com alcance apenas em 67,0% dos municípios brasileiros (SNIS, 2014). No estado da Bahia somente 51,3% dos municípios são contemplados com a coleta dos efluentes gerados (IBGE, 2010). </a:t>
            </a:r>
          </a:p>
        </p:txBody>
      </p:sp>
      <p:sp>
        <p:nvSpPr>
          <p:cNvPr id="13" name="Retângulo Arredondado 13"/>
          <p:cNvSpPr/>
          <p:nvPr/>
        </p:nvSpPr>
        <p:spPr>
          <a:xfrm>
            <a:off x="688380" y="4409186"/>
            <a:ext cx="11050427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CAÍPE (SÃO FRANCISCO DO CONDE - BA)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688380" y="5043527"/>
            <a:ext cx="11050427" cy="38573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Utilizam sistemas </a:t>
            </a:r>
            <a:r>
              <a:rPr lang="pt-BR" sz="2000" dirty="0" smtClean="0">
                <a:solidFill>
                  <a:schemeClr val="tx1"/>
                </a:solidFill>
              </a:rPr>
              <a:t>individuais </a:t>
            </a:r>
            <a:r>
              <a:rPr lang="pt-BR" sz="2000" dirty="0" smtClean="0">
                <a:solidFill>
                  <a:schemeClr val="tx1"/>
                </a:solidFill>
              </a:rPr>
              <a:t>como </a:t>
            </a:r>
            <a:r>
              <a:rPr lang="pt-BR" sz="2000" dirty="0">
                <a:solidFill>
                  <a:schemeClr val="tx1"/>
                </a:solidFill>
              </a:rPr>
              <a:t>alternativa para o </a:t>
            </a:r>
            <a:r>
              <a:rPr lang="pt-BR" sz="2000" dirty="0" smtClean="0">
                <a:solidFill>
                  <a:schemeClr val="tx1"/>
                </a:solidFill>
              </a:rPr>
              <a:t>efluente doméstico de esgoto.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Retângulo Arredondado 13"/>
          <p:cNvSpPr/>
          <p:nvPr/>
        </p:nvSpPr>
        <p:spPr>
          <a:xfrm>
            <a:off x="688380" y="5570227"/>
            <a:ext cx="11050427" cy="50197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Os sistemas individuais de esgotamento sanitário podem impactar o ambiente  quando não são </a:t>
            </a:r>
            <a:r>
              <a:rPr lang="pt-BR" sz="2000" dirty="0" smtClean="0">
                <a:solidFill>
                  <a:schemeClr val="tx1"/>
                </a:solidFill>
              </a:rPr>
              <a:t>construídos e operados </a:t>
            </a:r>
            <a:r>
              <a:rPr lang="pt-BR" sz="2000" dirty="0">
                <a:solidFill>
                  <a:schemeClr val="tx1"/>
                </a:solidFill>
              </a:rPr>
              <a:t>de forma correta e não é dada a devida manutenção.</a:t>
            </a:r>
          </a:p>
        </p:txBody>
      </p:sp>
      <p:sp>
        <p:nvSpPr>
          <p:cNvPr id="16" name="Retângulo Arredondado 13"/>
          <p:cNvSpPr/>
          <p:nvPr/>
        </p:nvSpPr>
        <p:spPr>
          <a:xfrm>
            <a:off x="688381" y="6213169"/>
            <a:ext cx="11050428" cy="50197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ABNT/NBR 7229/1993 - </a:t>
            </a:r>
            <a:r>
              <a:rPr lang="pt-BR" sz="2000" dirty="0" smtClean="0">
                <a:solidFill>
                  <a:schemeClr val="tx1"/>
                </a:solidFill>
              </a:rPr>
              <a:t>torna </a:t>
            </a:r>
            <a:r>
              <a:rPr lang="pt-BR" sz="2000" dirty="0">
                <a:solidFill>
                  <a:schemeClr val="tx1"/>
                </a:solidFill>
              </a:rPr>
              <a:t>o sistema de tratamento de efluente </a:t>
            </a:r>
            <a:r>
              <a:rPr lang="pt-BR" sz="2000" dirty="0" smtClean="0">
                <a:solidFill>
                  <a:schemeClr val="tx1"/>
                </a:solidFill>
              </a:rPr>
              <a:t>padronizado, por meio de padrões construtivos.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99601" y="1191268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Texto 1"/>
          <p:cNvSpPr txBox="1">
            <a:spLocks/>
          </p:cNvSpPr>
          <p:nvPr/>
        </p:nvSpPr>
        <p:spPr>
          <a:xfrm>
            <a:off x="6095206" y="5818933"/>
            <a:ext cx="5715040" cy="539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8 – Ocupação da população. 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8728" y="3000372"/>
            <a:ext cx="5715040" cy="242889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sz="2400" b="1" dirty="0" smtClean="0"/>
              <a:t>Ocupação da população</a:t>
            </a:r>
            <a:endParaRPr lang="pt-BR" sz="2400" b="1" dirty="0"/>
          </a:p>
          <a:p>
            <a:pPr algn="just"/>
            <a:r>
              <a:rPr lang="pt-BR" sz="2400" dirty="0" smtClean="0"/>
              <a:t>32% são assalariados e 23% são autônomos. Ademais, 14% encontram-se aposentados, 4% estudando, 9% são donas de casa e 18% estão desempregados.</a:t>
            </a:r>
            <a:endParaRPr lang="pt-BR" sz="2400" dirty="0"/>
          </a:p>
        </p:txBody>
      </p:sp>
      <p:sp>
        <p:nvSpPr>
          <p:cNvPr id="16" name="Retângulo Arredondado 13"/>
          <p:cNvSpPr/>
          <p:nvPr/>
        </p:nvSpPr>
        <p:spPr>
          <a:xfrm>
            <a:off x="691890" y="1825448"/>
            <a:ext cx="1097547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PERCEPÇÃO DOS MORADORES</a:t>
            </a:r>
          </a:p>
        </p:txBody>
      </p:sp>
      <p:pic>
        <p:nvPicPr>
          <p:cNvPr id="11" name="Imagem 10" descr="figuradezoito"/>
          <p:cNvPicPr/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380958" y="2643182"/>
            <a:ext cx="5286412" cy="3214710"/>
          </a:xfrm>
          <a:prstGeom prst="rect">
            <a:avLst/>
          </a:prstGeom>
          <a:noFill/>
          <a:ln w="9525">
            <a:solidFill>
              <a:schemeClr val="accent1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99601" y="1191268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Texto 1"/>
          <p:cNvSpPr txBox="1">
            <a:spLocks/>
          </p:cNvSpPr>
          <p:nvPr/>
        </p:nvSpPr>
        <p:spPr>
          <a:xfrm>
            <a:off x="6166644" y="5533181"/>
            <a:ext cx="5715040" cy="539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9 -Destino dos esgotos gerados nas residências. 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8728" y="2928934"/>
            <a:ext cx="5715040" cy="235745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sz="2400" b="1" dirty="0" smtClean="0"/>
              <a:t>Qual o destino </a:t>
            </a:r>
            <a:r>
              <a:rPr lang="pt-BR" sz="2400" b="1" dirty="0"/>
              <a:t>dos esgotos gerados nas </a:t>
            </a:r>
            <a:r>
              <a:rPr lang="pt-BR" sz="2400" b="1" dirty="0" smtClean="0"/>
              <a:t>residências?</a:t>
            </a:r>
            <a:endParaRPr lang="pt-BR" sz="2400" b="1" dirty="0"/>
          </a:p>
          <a:p>
            <a:pPr marL="355600" indent="-355600" algn="just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dk1"/>
                </a:solidFill>
              </a:rPr>
              <a:t>São utilizadas fossas absorventes, por apresentarem paredes de sustentação em alvenaria e fundo sem revestimento.</a:t>
            </a:r>
          </a:p>
          <a:p>
            <a:pPr marL="182563" indent="-182563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pt-BR" sz="2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59" y="2714620"/>
            <a:ext cx="5319049" cy="2797174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Arredondado 13"/>
          <p:cNvSpPr/>
          <p:nvPr/>
        </p:nvSpPr>
        <p:spPr>
          <a:xfrm>
            <a:off x="691890" y="1825448"/>
            <a:ext cx="1097547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PERCEPÇÃO DOS MORADORES</a:t>
            </a: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99601" y="1191268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Texto 1"/>
          <p:cNvSpPr txBox="1">
            <a:spLocks/>
          </p:cNvSpPr>
          <p:nvPr/>
        </p:nvSpPr>
        <p:spPr>
          <a:xfrm>
            <a:off x="6166644" y="5533181"/>
            <a:ext cx="5715040" cy="539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10 – Responsável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pela manutenção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8728" y="2714620"/>
            <a:ext cx="5715040" cy="35004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sz="2000" b="1" dirty="0" smtClean="0"/>
              <a:t>Quem é o responsável pela manutenção das fossas?</a:t>
            </a:r>
            <a:endParaRPr lang="pt-BR" sz="2000" b="1" dirty="0"/>
          </a:p>
          <a:p>
            <a:pPr algn="just"/>
            <a:r>
              <a:rPr lang="pt-BR" sz="2000" dirty="0" smtClean="0"/>
              <a:t>73% dos casos abordados, foram dos próprios residentes, os demais entrevistados tiveram suas fossas construídas por vizinhos ou proprietários dos imóveis alugados, de acordo com a Figura 6, contrariando uma orientação da ABNT (1993) uma vez que não há participação do município, estado ou união. </a:t>
            </a:r>
          </a:p>
          <a:p>
            <a:pPr algn="just"/>
            <a:r>
              <a:rPr lang="pt-BR" sz="2000" dirty="0" smtClean="0"/>
              <a:t>As fossas são localizadas, atrás das residências (82%), ao lado do imóvel (14%) e em frente do mesmo (4%).</a:t>
            </a:r>
          </a:p>
          <a:p>
            <a:pPr marL="182563" indent="-182563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pt-BR" sz="2000" dirty="0"/>
          </a:p>
        </p:txBody>
      </p:sp>
      <p:sp>
        <p:nvSpPr>
          <p:cNvPr id="16" name="Retângulo Arredondado 13"/>
          <p:cNvSpPr/>
          <p:nvPr/>
        </p:nvSpPr>
        <p:spPr>
          <a:xfrm>
            <a:off x="691890" y="1825448"/>
            <a:ext cx="1097547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PERCEPÇÃO DOS MORADORES</a:t>
            </a:r>
          </a:p>
        </p:txBody>
      </p:sp>
      <p:pic>
        <p:nvPicPr>
          <p:cNvPr id="9" name="Imagem 8" descr="figuravintedois"/>
          <p:cNvPicPr/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238082" y="2714620"/>
            <a:ext cx="5429288" cy="2928958"/>
          </a:xfrm>
          <a:prstGeom prst="rect">
            <a:avLst/>
          </a:prstGeom>
          <a:noFill/>
          <a:ln w="9525">
            <a:solidFill>
              <a:schemeClr val="accent1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99601" y="1191268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Texto 1"/>
          <p:cNvSpPr txBox="1">
            <a:spLocks/>
          </p:cNvSpPr>
          <p:nvPr/>
        </p:nvSpPr>
        <p:spPr>
          <a:xfrm>
            <a:off x="6166644" y="5786454"/>
            <a:ext cx="5715040" cy="539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11 –  Equipamentos ligados à fossa. 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8728" y="3286124"/>
            <a:ext cx="5715040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sz="2400" b="1" dirty="0" smtClean="0"/>
              <a:t>Quais equipamentos são ligados a fossa?</a:t>
            </a:r>
            <a:endParaRPr lang="pt-BR" sz="2400" b="1" dirty="0"/>
          </a:p>
          <a:p>
            <a:pPr algn="just"/>
            <a:r>
              <a:rPr lang="pt-BR" sz="2400" dirty="0" smtClean="0"/>
              <a:t>76% dos resultados mostram que apenas o vaso sanitário é interligado à fossa. </a:t>
            </a:r>
            <a:endParaRPr lang="pt-BR" sz="2400" dirty="0"/>
          </a:p>
        </p:txBody>
      </p:sp>
      <p:sp>
        <p:nvSpPr>
          <p:cNvPr id="16" name="Retângulo Arredondado 13"/>
          <p:cNvSpPr/>
          <p:nvPr/>
        </p:nvSpPr>
        <p:spPr>
          <a:xfrm>
            <a:off x="691890" y="1825448"/>
            <a:ext cx="1097547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PERCEPÇÃO DOS MORADORES</a:t>
            </a:r>
          </a:p>
        </p:txBody>
      </p:sp>
      <p:pic>
        <p:nvPicPr>
          <p:cNvPr id="11" name="Imagem 10" descr="figuravintetres"/>
          <p:cNvPicPr/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380958" y="2714620"/>
            <a:ext cx="5143536" cy="3071834"/>
          </a:xfrm>
          <a:prstGeom prst="rect">
            <a:avLst/>
          </a:prstGeom>
          <a:noFill/>
          <a:ln w="9525">
            <a:solidFill>
              <a:schemeClr val="accent1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80760" y="1285860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7166776" y="5929330"/>
            <a:ext cx="4404568" cy="43204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12 - Consulta de alguma Norma Técnica.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8728" y="3071810"/>
            <a:ext cx="5715040" cy="3095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sz="2400" b="1" dirty="0" smtClean="0"/>
              <a:t>Foi realizada consulta </a:t>
            </a:r>
            <a:r>
              <a:rPr lang="pt-BR" sz="2400" b="1" dirty="0"/>
              <a:t>de alguma Norma </a:t>
            </a:r>
            <a:r>
              <a:rPr lang="pt-BR" sz="2400" b="1" dirty="0" smtClean="0"/>
              <a:t>Técnica?</a:t>
            </a:r>
            <a:endParaRPr lang="pt-BR" sz="2400" b="1" dirty="0"/>
          </a:p>
          <a:p>
            <a:pPr marL="355600" indent="-355600" algn="just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dk1"/>
                </a:solidFill>
              </a:rPr>
              <a:t>A totalidade dos entrevistados não demonstraram possuir conhecimento técnico sobre a NBR 7229/1993 responsável por apresentar as instruções de construção e operação de tanques sépticas.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10" y="2928934"/>
            <a:ext cx="5158730" cy="2895023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6" name="Retângulo Arredondado 13"/>
          <p:cNvSpPr/>
          <p:nvPr/>
        </p:nvSpPr>
        <p:spPr>
          <a:xfrm>
            <a:off x="451604" y="1968324"/>
            <a:ext cx="11287203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PERCEPÇÃO DOS MORADORES</a:t>
            </a: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80760" y="1285860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Arredondado 13"/>
          <p:cNvSpPr/>
          <p:nvPr/>
        </p:nvSpPr>
        <p:spPr>
          <a:xfrm>
            <a:off x="691890" y="1968324"/>
            <a:ext cx="10761165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PERCEPÇÃO DOS MORADORES</a:t>
            </a:r>
          </a:p>
        </p:txBody>
      </p:sp>
      <p:sp>
        <p:nvSpPr>
          <p:cNvPr id="8" name="Espaço Reservado para Texto 1"/>
          <p:cNvSpPr txBox="1">
            <a:spLocks/>
          </p:cNvSpPr>
          <p:nvPr/>
        </p:nvSpPr>
        <p:spPr>
          <a:xfrm>
            <a:off x="6309520" y="5857892"/>
            <a:ext cx="5143536" cy="53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13 - Satisfação pelo uso do sistema de fossa.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06232" y="2786058"/>
            <a:ext cx="4988908" cy="33575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sz="2400" b="1" dirty="0" smtClean="0"/>
              <a:t>Qual a sua satisfação </a:t>
            </a:r>
            <a:r>
              <a:rPr lang="pt-BR" sz="2400" b="1" dirty="0"/>
              <a:t>pelo uso do sistema de </a:t>
            </a:r>
            <a:r>
              <a:rPr lang="pt-BR" sz="2400" b="1" dirty="0" smtClean="0"/>
              <a:t>fossa?</a:t>
            </a:r>
            <a:endParaRPr lang="pt-BR" sz="2400" b="1" dirty="0"/>
          </a:p>
          <a:p>
            <a:pPr marL="355600" indent="-355600" algn="just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dk1"/>
                </a:solidFill>
              </a:rPr>
              <a:t>Apenas 9</a:t>
            </a:r>
            <a:r>
              <a:rPr lang="pt-BR" sz="2400" dirty="0">
                <a:solidFill>
                  <a:schemeClr val="dk1"/>
                </a:solidFill>
              </a:rPr>
              <a:t>% entrevistados mostraram-se insatisfeitos com a fossa devido os impactos negativos do seu uso</a:t>
            </a:r>
            <a:r>
              <a:rPr lang="pt-BR" sz="2400" dirty="0" smtClean="0">
                <a:solidFill>
                  <a:schemeClr val="dk1"/>
                </a:solidFill>
              </a:rPr>
              <a:t>.</a:t>
            </a:r>
            <a:endParaRPr lang="pt-BR" sz="2400" dirty="0">
              <a:solidFill>
                <a:schemeClr val="dk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06" y="2857496"/>
            <a:ext cx="5286412" cy="2948658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80760" y="1285860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Arredondado 13"/>
          <p:cNvSpPr/>
          <p:nvPr/>
        </p:nvSpPr>
        <p:spPr>
          <a:xfrm>
            <a:off x="691890" y="1968324"/>
            <a:ext cx="10689727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PERCEPÇÃO DOS MORADORES</a:t>
            </a:r>
          </a:p>
        </p:txBody>
      </p:sp>
      <p:sp>
        <p:nvSpPr>
          <p:cNvPr id="11" name="Espaço Reservado para Texto 2"/>
          <p:cNvSpPr txBox="1">
            <a:spLocks/>
          </p:cNvSpPr>
          <p:nvPr/>
        </p:nvSpPr>
        <p:spPr>
          <a:xfrm>
            <a:off x="7095338" y="5929330"/>
            <a:ext cx="3465711" cy="39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14 - Limpeza da Fossa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65918" y="2928934"/>
            <a:ext cx="4714908" cy="34273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sz="2400" b="1" dirty="0" smtClean="0"/>
              <a:t>Qual a periodicidade de limpeza da fossa?</a:t>
            </a:r>
            <a:endParaRPr lang="pt-BR" sz="2400" b="1" dirty="0"/>
          </a:p>
          <a:p>
            <a:pPr marL="355600" indent="-355600" algn="just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dk1"/>
                </a:solidFill>
              </a:rPr>
              <a:t>Somente passaram pelo processo de limpeza as fossas que sofreram entupimentos ou transbordamentos, somando 27% dos casos estudados. 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98" y="2643182"/>
            <a:ext cx="5566282" cy="321471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80760" y="1285860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Arredondado 13"/>
          <p:cNvSpPr/>
          <p:nvPr/>
        </p:nvSpPr>
        <p:spPr>
          <a:xfrm>
            <a:off x="691890" y="1968324"/>
            <a:ext cx="10689727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PERCEPÇÃO DOS MORADORES</a:t>
            </a: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6523834" y="6000768"/>
            <a:ext cx="511076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15 - Destino do Efluente do Tanque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65918" y="2857496"/>
            <a:ext cx="5143536" cy="300039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sz="2400" b="1" dirty="0" smtClean="0"/>
              <a:t>Qual o destino </a:t>
            </a:r>
            <a:r>
              <a:rPr lang="pt-BR" sz="2400" b="1" dirty="0"/>
              <a:t>do </a:t>
            </a:r>
            <a:r>
              <a:rPr lang="pt-BR" sz="2400" b="1" dirty="0" smtClean="0"/>
              <a:t>efluente </a:t>
            </a:r>
            <a:r>
              <a:rPr lang="pt-BR" sz="2400" b="1" dirty="0"/>
              <a:t>da </a:t>
            </a:r>
            <a:r>
              <a:rPr lang="pt-BR" sz="2400" b="1" dirty="0" smtClean="0"/>
              <a:t>fossa</a:t>
            </a:r>
            <a:r>
              <a:rPr lang="pt-BR" sz="2400" b="1" dirty="0"/>
              <a:t>?</a:t>
            </a:r>
          </a:p>
          <a:p>
            <a:pPr marL="355600" indent="-355600" algn="just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dk1"/>
                </a:solidFill>
              </a:rPr>
              <a:t>A maioria dos efluentes são lançados diretamente no mar</a:t>
            </a:r>
            <a:r>
              <a:rPr lang="pt-BR" sz="2400" dirty="0" smtClean="0">
                <a:solidFill>
                  <a:schemeClr val="dk1"/>
                </a:solidFill>
              </a:rPr>
              <a:t>.</a:t>
            </a:r>
          </a:p>
          <a:p>
            <a:pPr marL="355600" indent="-355600" algn="just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dk1"/>
                </a:solidFill>
              </a:rPr>
              <a:t>A população mostra não saber exatamente qual o destino do esgoto gerado.</a:t>
            </a:r>
            <a:endParaRPr lang="pt-BR" sz="2400" dirty="0">
              <a:solidFill>
                <a:schemeClr val="dk1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58" y="2786058"/>
            <a:ext cx="4951247" cy="3216383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80760" y="1285860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Conclusões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Arredondado 13"/>
          <p:cNvSpPr/>
          <p:nvPr/>
        </p:nvSpPr>
        <p:spPr>
          <a:xfrm>
            <a:off x="380166" y="1785950"/>
            <a:ext cx="11501518" cy="500063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As </a:t>
            </a:r>
            <a:r>
              <a:rPr lang="pt-BR" sz="2400" dirty="0">
                <a:solidFill>
                  <a:schemeClr val="tx1"/>
                </a:solidFill>
              </a:rPr>
              <a:t>bibliografias consultadas </a:t>
            </a:r>
            <a:r>
              <a:rPr lang="pt-BR" sz="2400" b="1" dirty="0">
                <a:solidFill>
                  <a:schemeClr val="tx1"/>
                </a:solidFill>
              </a:rPr>
              <a:t>apresentam como solução o sistema tanque séptico e sumidouro</a:t>
            </a:r>
            <a:r>
              <a:rPr lang="pt-BR" sz="2400" dirty="0">
                <a:solidFill>
                  <a:schemeClr val="tx1"/>
                </a:solidFill>
              </a:rPr>
              <a:t>, contudo, em Caípe os efluentes são descarregados no mar ou são infiltrados </a:t>
            </a:r>
            <a:r>
              <a:rPr lang="pt-BR" sz="2400" dirty="0" smtClean="0">
                <a:solidFill>
                  <a:schemeClr val="tx1"/>
                </a:solidFill>
              </a:rPr>
              <a:t>no solo diretamente </a:t>
            </a:r>
            <a:r>
              <a:rPr lang="pt-BR" sz="2400" smtClean="0">
                <a:solidFill>
                  <a:schemeClr val="tx1"/>
                </a:solidFill>
              </a:rPr>
              <a:t>das fossas.</a:t>
            </a:r>
            <a:endParaRPr lang="pt-BR" sz="2400" dirty="0">
              <a:solidFill>
                <a:schemeClr val="tx1"/>
              </a:solidFill>
            </a:endParaRPr>
          </a:p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</a:endParaRPr>
          </a:p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Na comunidade de </a:t>
            </a:r>
            <a:r>
              <a:rPr lang="pt-BR" sz="2400" dirty="0" err="1">
                <a:solidFill>
                  <a:schemeClr val="tx1"/>
                </a:solidFill>
              </a:rPr>
              <a:t>Caípe</a:t>
            </a:r>
            <a:r>
              <a:rPr lang="pt-BR" sz="2400" dirty="0">
                <a:solidFill>
                  <a:schemeClr val="tx1"/>
                </a:solidFill>
              </a:rPr>
              <a:t> a </a:t>
            </a:r>
            <a:r>
              <a:rPr lang="pt-BR" sz="2400" b="1" dirty="0">
                <a:solidFill>
                  <a:schemeClr val="tx1"/>
                </a:solidFill>
              </a:rPr>
              <a:t>construção, operação e manutenção das fossas</a:t>
            </a:r>
            <a:r>
              <a:rPr lang="pt-BR" sz="2400" dirty="0">
                <a:solidFill>
                  <a:schemeClr val="tx1"/>
                </a:solidFill>
              </a:rPr>
              <a:t> são </a:t>
            </a:r>
            <a:r>
              <a:rPr lang="pt-BR" sz="2400" b="1" dirty="0">
                <a:solidFill>
                  <a:schemeClr val="tx1"/>
                </a:solidFill>
              </a:rPr>
              <a:t>desenvolvidos pela própria população de forma empírica</a:t>
            </a:r>
            <a:r>
              <a:rPr lang="pt-BR" sz="2400" dirty="0">
                <a:solidFill>
                  <a:schemeClr val="tx1"/>
                </a:solidFill>
              </a:rPr>
              <a:t>, apoiada nas experiências e conhecimentos adquiridos durante toda a vida e passados de geração para geração.</a:t>
            </a:r>
          </a:p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</a:endParaRPr>
          </a:p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Não há </a:t>
            </a:r>
            <a:r>
              <a:rPr lang="pt-BR" sz="2400" b="1" dirty="0" smtClean="0">
                <a:solidFill>
                  <a:schemeClr val="tx1"/>
                </a:solidFill>
              </a:rPr>
              <a:t>acompanhamento, </a:t>
            </a:r>
            <a:r>
              <a:rPr lang="pt-BR" sz="2400" b="1" dirty="0">
                <a:solidFill>
                  <a:schemeClr val="tx1"/>
                </a:solidFill>
              </a:rPr>
              <a:t>por parte das entidades governamentais na construção e operação das fossas na comunidade </a:t>
            </a:r>
            <a:r>
              <a:rPr lang="pt-BR" sz="2400" dirty="0">
                <a:solidFill>
                  <a:schemeClr val="tx1"/>
                </a:solidFill>
              </a:rPr>
              <a:t>resultando assim, em fossas construídas </a:t>
            </a:r>
            <a:r>
              <a:rPr lang="pt-BR" sz="2400" b="1" dirty="0">
                <a:solidFill>
                  <a:schemeClr val="tx1"/>
                </a:solidFill>
              </a:rPr>
              <a:t>sem nenhum amparo normativo que assegure a eficiência de tratamento e a redução dos impactos causados </a:t>
            </a:r>
            <a:r>
              <a:rPr lang="pt-BR" sz="2400" b="1" dirty="0" smtClean="0">
                <a:solidFill>
                  <a:schemeClr val="tx1"/>
                </a:solidFill>
              </a:rPr>
              <a:t>ao </a:t>
            </a:r>
            <a:r>
              <a:rPr lang="pt-BR" sz="2400" b="1" dirty="0">
                <a:solidFill>
                  <a:schemeClr val="tx1"/>
                </a:solidFill>
              </a:rPr>
              <a:t>meio ambiente, à saúde e a qualidade de vida</a:t>
            </a:r>
            <a:r>
              <a:rPr lang="pt-BR" sz="2400" dirty="0">
                <a:solidFill>
                  <a:schemeClr val="tx1"/>
                </a:solidFill>
              </a:rPr>
              <a:t> dos usuários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80760" y="1285860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Conclusões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Arredondado 13"/>
          <p:cNvSpPr/>
          <p:nvPr/>
        </p:nvSpPr>
        <p:spPr>
          <a:xfrm>
            <a:off x="380166" y="1809080"/>
            <a:ext cx="11269554" cy="476319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chemeClr val="tx1"/>
                </a:solidFill>
              </a:rPr>
              <a:t>A </a:t>
            </a:r>
            <a:r>
              <a:rPr lang="pt-BR" sz="2300" b="1" dirty="0">
                <a:solidFill>
                  <a:schemeClr val="tx1"/>
                </a:solidFill>
              </a:rPr>
              <a:t>pesquisa evidencia que os entrevistados utilizam fossas absorventes para disposição dos seus efluentes</a:t>
            </a:r>
            <a:r>
              <a:rPr lang="pt-BR" sz="2300" dirty="0">
                <a:solidFill>
                  <a:schemeClr val="tx1"/>
                </a:solidFill>
              </a:rPr>
              <a:t>, entretanto o </a:t>
            </a:r>
            <a:r>
              <a:rPr lang="pt-BR" sz="2300" b="1" dirty="0">
                <a:solidFill>
                  <a:schemeClr val="tx1"/>
                </a:solidFill>
              </a:rPr>
              <a:t>IBGE afirma que, para o mesmo setor censitário</a:t>
            </a:r>
            <a:r>
              <a:rPr lang="pt-BR" sz="2300" dirty="0">
                <a:solidFill>
                  <a:schemeClr val="tx1"/>
                </a:solidFill>
              </a:rPr>
              <a:t>, </a:t>
            </a:r>
            <a:r>
              <a:rPr lang="pt-BR" sz="2300" b="1" dirty="0">
                <a:solidFill>
                  <a:schemeClr val="tx1"/>
                </a:solidFill>
              </a:rPr>
              <a:t>45,39% da população estudada utiliza o sistema de tanque séptico</a:t>
            </a:r>
            <a:r>
              <a:rPr lang="pt-BR" sz="2300" dirty="0">
                <a:solidFill>
                  <a:schemeClr val="tx1"/>
                </a:solidFill>
              </a:rPr>
              <a:t>, podendo este ter encontrado um </a:t>
            </a:r>
            <a:r>
              <a:rPr lang="pt-BR" sz="2300" b="1" dirty="0">
                <a:solidFill>
                  <a:schemeClr val="tx1"/>
                </a:solidFill>
              </a:rPr>
              <a:t>resultado não condizente com a realidade da comunidade</a:t>
            </a:r>
            <a:r>
              <a:rPr lang="pt-BR" sz="2300" dirty="0" smtClean="0">
                <a:solidFill>
                  <a:schemeClr val="tx1"/>
                </a:solidFill>
              </a:rPr>
              <a:t>.</a:t>
            </a:r>
          </a:p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tx1"/>
              </a:solidFill>
            </a:endParaRPr>
          </a:p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300" dirty="0"/>
              <a:t>A população demonstra compreender que o uso das fossas absorventes traz impactos negativos e alguns revelam-se descontentes em utilizá-las em decorrência da falta de rede coletora de esgoto. </a:t>
            </a:r>
          </a:p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tx1"/>
              </a:solidFill>
            </a:endParaRPr>
          </a:p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tx1"/>
                </a:solidFill>
              </a:rPr>
              <a:t>O </a:t>
            </a:r>
            <a:r>
              <a:rPr lang="pt-BR" sz="2300" b="1" dirty="0" smtClean="0">
                <a:solidFill>
                  <a:schemeClr val="tx1"/>
                </a:solidFill>
              </a:rPr>
              <a:t>tanque séptico</a:t>
            </a:r>
            <a:r>
              <a:rPr lang="pt-BR" sz="2300" b="1" dirty="0">
                <a:solidFill>
                  <a:schemeClr val="tx1"/>
                </a:solidFill>
              </a:rPr>
              <a:t>, em conjunto com o sumidouro</a:t>
            </a:r>
            <a:r>
              <a:rPr lang="pt-BR" sz="2300" dirty="0">
                <a:solidFill>
                  <a:schemeClr val="tx1"/>
                </a:solidFill>
              </a:rPr>
              <a:t>, pode proporcionar </a:t>
            </a:r>
            <a:r>
              <a:rPr lang="pt-BR" sz="2300" b="1" dirty="0">
                <a:solidFill>
                  <a:schemeClr val="tx1"/>
                </a:solidFill>
              </a:rPr>
              <a:t>melhoria na qualidade de vida da comunidade de </a:t>
            </a:r>
            <a:r>
              <a:rPr lang="pt-BR" sz="2300" b="1" dirty="0" err="1">
                <a:solidFill>
                  <a:schemeClr val="tx1"/>
                </a:solidFill>
              </a:rPr>
              <a:t>Caípe</a:t>
            </a:r>
            <a:r>
              <a:rPr lang="pt-BR" sz="2300" b="1" dirty="0">
                <a:solidFill>
                  <a:schemeClr val="tx1"/>
                </a:solidFill>
              </a:rPr>
              <a:t> </a:t>
            </a:r>
            <a:r>
              <a:rPr lang="pt-BR" sz="2300" dirty="0">
                <a:solidFill>
                  <a:schemeClr val="tx1"/>
                </a:solidFill>
              </a:rPr>
              <a:t>que mantém um contato direto com o mar para banho e pesca, antes de ser realizado a implantação do sistema de esgotamento sanitário</a:t>
            </a:r>
            <a:r>
              <a:rPr lang="pt-BR" sz="2300" dirty="0" smtClean="0">
                <a:solidFill>
                  <a:schemeClr val="tx1"/>
                </a:solidFill>
              </a:rPr>
              <a:t>.</a:t>
            </a:r>
            <a:endParaRPr lang="pt-BR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095074" y="1357298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Arredondado 13"/>
          <p:cNvSpPr/>
          <p:nvPr/>
        </p:nvSpPr>
        <p:spPr>
          <a:xfrm>
            <a:off x="683568" y="2000240"/>
            <a:ext cx="11055240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OBJETIVO GERAL</a:t>
            </a:r>
          </a:p>
        </p:txBody>
      </p:sp>
      <p:sp>
        <p:nvSpPr>
          <p:cNvPr id="18" name="Retângulo Arredondado 13"/>
          <p:cNvSpPr/>
          <p:nvPr/>
        </p:nvSpPr>
        <p:spPr>
          <a:xfrm>
            <a:off x="683568" y="2668836"/>
            <a:ext cx="11055240" cy="95414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 smtClean="0"/>
              <a:t>Verificar a percepção dos moradores quanto ao uso do sistema de tratamento individual de esgotos na comunidade de </a:t>
            </a:r>
            <a:r>
              <a:rPr lang="pt-BR" sz="2000" dirty="0" err="1" smtClean="0"/>
              <a:t>Caípe</a:t>
            </a:r>
            <a:r>
              <a:rPr lang="pt-BR" sz="2000" dirty="0" smtClean="0"/>
              <a:t> (São Francisco do Conde – </a:t>
            </a:r>
            <a:r>
              <a:rPr lang="pt-BR" sz="2000" dirty="0" err="1" smtClean="0"/>
              <a:t>Ba</a:t>
            </a:r>
            <a:r>
              <a:rPr lang="pt-BR" sz="2000" dirty="0" smtClean="0"/>
              <a:t>).</a:t>
            </a:r>
          </a:p>
        </p:txBody>
      </p:sp>
      <p:sp>
        <p:nvSpPr>
          <p:cNvPr id="19" name="Retângulo Arredondado 13"/>
          <p:cNvSpPr/>
          <p:nvPr/>
        </p:nvSpPr>
        <p:spPr>
          <a:xfrm>
            <a:off x="683568" y="3759590"/>
            <a:ext cx="11055240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OBJETIVOS </a:t>
            </a:r>
            <a:r>
              <a:rPr lang="pt-BR" sz="2000" b="1" dirty="0" smtClean="0">
                <a:solidFill>
                  <a:prstClr val="black"/>
                </a:solidFill>
              </a:rPr>
              <a:t>ESPECÍFICOS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20" name="Retângulo Arredondado 13"/>
          <p:cNvSpPr/>
          <p:nvPr/>
        </p:nvSpPr>
        <p:spPr>
          <a:xfrm>
            <a:off x="683568" y="4428186"/>
            <a:ext cx="11055240" cy="99689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Realizar revisão bibliográfica sobre sistemas de esgotamento sanitário individuais e as tecnologias adotadas na operação e construção de </a:t>
            </a:r>
            <a:r>
              <a:rPr lang="pt-BR" sz="2000" dirty="0" smtClean="0">
                <a:solidFill>
                  <a:schemeClr val="tx1"/>
                </a:solidFill>
              </a:rPr>
              <a:t>tanques sépticos</a:t>
            </a:r>
            <a:r>
              <a:rPr lang="pt-BR" sz="20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84220" y="5572140"/>
            <a:ext cx="11054588" cy="71438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 smtClean="0"/>
              <a:t>Verificar </a:t>
            </a:r>
            <a:r>
              <a:rPr lang="pt-BR" sz="2000" smtClean="0"/>
              <a:t>os possíveis sistemas </a:t>
            </a:r>
            <a:r>
              <a:rPr lang="pt-BR" sz="2000" dirty="0" smtClean="0"/>
              <a:t>de tratamento de </a:t>
            </a:r>
            <a:r>
              <a:rPr lang="pt-BR" sz="2000" smtClean="0"/>
              <a:t>esgoto adotados </a:t>
            </a:r>
            <a:r>
              <a:rPr lang="pt-BR" sz="2000" dirty="0" smtClean="0"/>
              <a:t>na comunidade.</a:t>
            </a:r>
          </a:p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943078" y="1357298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Sugestões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Arredondado 13"/>
          <p:cNvSpPr/>
          <p:nvPr/>
        </p:nvSpPr>
        <p:spPr>
          <a:xfrm>
            <a:off x="380166" y="1928802"/>
            <a:ext cx="11269554" cy="464347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400" dirty="0" smtClean="0"/>
              <a:t>Seria importante o acompanhamento e aconselhamento técnico da Prefeitura Municipal de São Francisco do Conde sobre a melhor forma de construção e operação das fossas de modo a prevenir impactos ao meio ambiente e consequentemente à saúde, enquanto não são implantadas redes coletoras de esgotamento sanitário por parte do prestador de serviço estadual.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3862" y="-14568"/>
            <a:ext cx="324655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1923154"/>
            <a:ext cx="12190412" cy="1077218"/>
          </a:xfrm>
          <a:prstGeom prst="rect">
            <a:avLst/>
          </a:prstGeom>
          <a:solidFill>
            <a:srgbClr val="BAE18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60000"/>
              </a:lnSpc>
            </a:pPr>
            <a:r>
              <a:rPr lang="pt-BR" sz="4000" dirty="0">
                <a:latin typeface="Arial Black" pitchFamily="34" charset="0"/>
              </a:rPr>
              <a:t>OBRIGADO!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80628" y="3571876"/>
            <a:ext cx="7847578" cy="2390442"/>
          </a:xfrm>
          <a:prstGeom prst="roundRect">
            <a:avLst/>
          </a:prstGeom>
          <a:solidFill>
            <a:srgbClr val="CCFFCC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pt-BR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DULCE BUENTE MOREIRA TAVARES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pt-BR" dirty="0" smtClean="0"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DULCE_BUENTE@GMAIL.COM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pt-BR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RENAVAN ANDRADE SOBRINHO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pt-BR" dirty="0" smtClean="0"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RENAVANSOBRINHO@GMAIL.COM</a:t>
            </a:r>
            <a:endParaRPr lang="pt-BR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11"/>
          <p:cNvPicPr>
            <a:picLocks noChangeAspect="1" noChangeArrowheads="1"/>
          </p:cNvPicPr>
          <p:nvPr/>
        </p:nvPicPr>
        <p:blipFill>
          <a:blip r:embed="rId4"/>
          <a:srcRect l="9830" t="11266" r="8415" b="19019"/>
          <a:stretch>
            <a:fillRect/>
          </a:stretch>
        </p:blipFill>
        <p:spPr bwMode="auto">
          <a:xfrm>
            <a:off x="294292" y="3929066"/>
            <a:ext cx="315433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595008" y="1357298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94480" y="2650913"/>
            <a:ext cx="11154189" cy="1080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O </a:t>
            </a:r>
            <a:r>
              <a:rPr lang="pt-BR" sz="2000" b="1" dirty="0"/>
              <a:t>Governo Militar </a:t>
            </a:r>
            <a:r>
              <a:rPr lang="pt-BR" sz="2000" dirty="0"/>
              <a:t>criou, em </a:t>
            </a:r>
            <a:r>
              <a:rPr lang="pt-BR" sz="2000" b="1" dirty="0"/>
              <a:t>1970</a:t>
            </a:r>
            <a:r>
              <a:rPr lang="pt-BR" sz="2000" dirty="0"/>
              <a:t>,  o </a:t>
            </a:r>
            <a:r>
              <a:rPr lang="pt-BR" sz="2000" b="1" dirty="0"/>
              <a:t>Banco Nacional de Habitação – BNH </a:t>
            </a:r>
            <a:r>
              <a:rPr lang="pt-BR" sz="2000" dirty="0"/>
              <a:t>para promover o crescimento no setor imobiliário e consequentemente o </a:t>
            </a:r>
            <a:r>
              <a:rPr lang="pt-BR" sz="2000" b="1" dirty="0"/>
              <a:t>Plano Nacional de Saneamento Básico – PLANASA </a:t>
            </a:r>
            <a:r>
              <a:rPr lang="pt-BR" sz="2000" dirty="0"/>
              <a:t>(REZENDE; HELLER, 2008). </a:t>
            </a:r>
          </a:p>
        </p:txBody>
      </p:sp>
      <p:sp>
        <p:nvSpPr>
          <p:cNvPr id="9" name="Arredondar Retângulo em um Canto Diagonal 8"/>
          <p:cNvSpPr/>
          <p:nvPr/>
        </p:nvSpPr>
        <p:spPr>
          <a:xfrm>
            <a:off x="661355" y="4071942"/>
            <a:ext cx="5416106" cy="1080120"/>
          </a:xfrm>
          <a:prstGeom prst="round2Diag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000" b="1" dirty="0"/>
              <a:t>Meta: </a:t>
            </a:r>
            <a:r>
              <a:rPr lang="pt-BR" sz="2000" dirty="0"/>
              <a:t>atender, até </a:t>
            </a:r>
            <a:r>
              <a:rPr lang="pt-BR" sz="2000" b="1" dirty="0"/>
              <a:t>1980</a:t>
            </a:r>
            <a:r>
              <a:rPr lang="pt-BR" sz="2000" dirty="0"/>
              <a:t>, </a:t>
            </a:r>
            <a:r>
              <a:rPr lang="pt-BR" sz="2000" b="1" dirty="0"/>
              <a:t>70%</a:t>
            </a:r>
            <a:r>
              <a:rPr lang="pt-BR" sz="2000" dirty="0"/>
              <a:t> da população com </a:t>
            </a:r>
            <a:r>
              <a:rPr lang="pt-BR" sz="2000" b="1" dirty="0"/>
              <a:t>água potável </a:t>
            </a:r>
            <a:r>
              <a:rPr lang="pt-BR" sz="2000" dirty="0"/>
              <a:t>e </a:t>
            </a:r>
            <a:r>
              <a:rPr lang="pt-BR" sz="2000" b="1" dirty="0"/>
              <a:t>30%</a:t>
            </a:r>
            <a:r>
              <a:rPr lang="pt-BR" sz="2000" dirty="0"/>
              <a:t> com </a:t>
            </a:r>
            <a:r>
              <a:rPr lang="pt-BR" sz="2000" b="1" dirty="0"/>
              <a:t>coleta de esgoto</a:t>
            </a:r>
            <a:r>
              <a:rPr lang="pt-BR" sz="2000" dirty="0"/>
              <a:t>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295096" y="4071942"/>
            <a:ext cx="5416106" cy="1080120"/>
          </a:xfrm>
          <a:prstGeom prst="round2Diag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Os </a:t>
            </a:r>
            <a:r>
              <a:rPr lang="pt-BR" sz="2000" b="1" dirty="0"/>
              <a:t>recursos financeiros federais </a:t>
            </a:r>
            <a:r>
              <a:rPr lang="pt-BR" sz="2000" dirty="0"/>
              <a:t>para eram </a:t>
            </a:r>
            <a:r>
              <a:rPr lang="pt-BR" sz="2000" b="1" dirty="0"/>
              <a:t>geridos pelo BNH </a:t>
            </a:r>
            <a:r>
              <a:rPr lang="pt-BR" sz="2000" dirty="0"/>
              <a:t>e </a:t>
            </a:r>
            <a:r>
              <a:rPr lang="pt-BR" sz="2000" b="1" dirty="0"/>
              <a:t>entregues às companhias estatais incorporadas ao PLANASA</a:t>
            </a:r>
            <a:r>
              <a:rPr lang="pt-BR" sz="2000" dirty="0"/>
              <a:t>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70387" y="5573968"/>
            <a:ext cx="11154189" cy="86397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O </a:t>
            </a:r>
            <a:r>
              <a:rPr lang="pt-BR" sz="2000" b="1" dirty="0"/>
              <a:t>Estado da Bahia </a:t>
            </a:r>
            <a:r>
              <a:rPr lang="pt-BR" sz="2000" dirty="0"/>
              <a:t>criou a </a:t>
            </a:r>
            <a:r>
              <a:rPr lang="pt-BR" sz="2000" b="1" dirty="0"/>
              <a:t>Empresa Baiana de Águas e Saneamento S.A. – Embasa</a:t>
            </a:r>
            <a:r>
              <a:rPr lang="pt-BR" sz="2000" dirty="0"/>
              <a:t>, em </a:t>
            </a:r>
            <a:r>
              <a:rPr lang="pt-BR" sz="2000" b="1" dirty="0"/>
              <a:t>1971</a:t>
            </a:r>
            <a:r>
              <a:rPr lang="pt-BR" sz="2000" dirty="0"/>
              <a:t>, a primeira a aderir ao PLANASA (MORAES, 1997).</a:t>
            </a:r>
          </a:p>
        </p:txBody>
      </p:sp>
      <p:sp>
        <p:nvSpPr>
          <p:cNvPr id="12" name="Retângulo Arredondado 13"/>
          <p:cNvSpPr/>
          <p:nvPr/>
        </p:nvSpPr>
        <p:spPr>
          <a:xfrm>
            <a:off x="570387" y="1901560"/>
            <a:ext cx="1115418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ESGOTAMENTO SANITÁRIO NO BRASIL E NA BAHIA</a:t>
            </a: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523570" y="785794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91890" y="2219977"/>
            <a:ext cx="10742341" cy="99299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 smtClean="0"/>
              <a:t>Entre </a:t>
            </a:r>
            <a:r>
              <a:rPr lang="pt-BR" sz="2000" dirty="0"/>
              <a:t>os </a:t>
            </a:r>
            <a:r>
              <a:rPr lang="pt-BR" sz="2000" b="1" dirty="0"/>
              <a:t>anos 80 e 90 </a:t>
            </a:r>
            <a:r>
              <a:rPr lang="pt-BR" sz="2000" dirty="0"/>
              <a:t>foram </a:t>
            </a:r>
            <a:r>
              <a:rPr lang="pt-BR" sz="2000" b="1" dirty="0"/>
              <a:t>desenvolvidas e revisadas normas técnicas relacionadas ao esgotamento sanitário</a:t>
            </a:r>
            <a:r>
              <a:rPr lang="pt-BR" sz="2000" dirty="0"/>
              <a:t> que permanecem em vigor nos dias atuais.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691890" y="1484784"/>
            <a:ext cx="10742341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ESGOTAMENTO SANITÁRIO NO BRASIL E NA BAHIA</a:t>
            </a:r>
          </a:p>
        </p:txBody>
      </p:sp>
      <p:graphicFrame>
        <p:nvGraphicFramePr>
          <p:cNvPr id="15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073596"/>
              </p:ext>
            </p:extLst>
          </p:nvPr>
        </p:nvGraphicFramePr>
        <p:xfrm>
          <a:off x="520121" y="3309462"/>
          <a:ext cx="11290125" cy="3359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523570" y="1428736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94480" y="2930320"/>
            <a:ext cx="11287204" cy="1080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Na </a:t>
            </a:r>
            <a:r>
              <a:rPr lang="pt-BR" sz="2000" b="1" dirty="0"/>
              <a:t>Bahia</a:t>
            </a:r>
            <a:r>
              <a:rPr lang="pt-BR" sz="2000" dirty="0"/>
              <a:t>, houve a </a:t>
            </a:r>
            <a:r>
              <a:rPr lang="pt-BR" sz="2000" b="1" dirty="0"/>
              <a:t>execução do Programa Bahia Azul</a:t>
            </a:r>
            <a:r>
              <a:rPr lang="pt-BR" sz="2000" dirty="0"/>
              <a:t> (</a:t>
            </a:r>
            <a:r>
              <a:rPr lang="pt-BR" sz="2000" b="1" dirty="0"/>
              <a:t>década de 90</a:t>
            </a:r>
            <a:r>
              <a:rPr lang="pt-BR" sz="2000" dirty="0"/>
              <a:t>) e do  </a:t>
            </a:r>
            <a:r>
              <a:rPr lang="pt-BR" sz="2000" b="1" dirty="0" smtClean="0"/>
              <a:t>Programa </a:t>
            </a:r>
            <a:r>
              <a:rPr lang="pt-BR" sz="2000" b="1" dirty="0"/>
              <a:t>Água para Todos – PAT </a:t>
            </a:r>
            <a:r>
              <a:rPr lang="pt-BR" sz="2000" dirty="0"/>
              <a:t>(</a:t>
            </a:r>
            <a:r>
              <a:rPr lang="pt-BR" sz="2000" b="1" dirty="0"/>
              <a:t>2007 </a:t>
            </a:r>
            <a:r>
              <a:rPr lang="pt-BR" sz="2000" b="1" dirty="0" smtClean="0"/>
              <a:t>a </a:t>
            </a:r>
            <a:r>
              <a:rPr lang="pt-BR" sz="2000" b="1" dirty="0"/>
              <a:t>2015</a:t>
            </a:r>
            <a:r>
              <a:rPr lang="pt-BR" sz="2000" dirty="0"/>
              <a:t>) a fim de promover a </a:t>
            </a:r>
            <a:r>
              <a:rPr lang="pt-BR" sz="2000" b="1" dirty="0"/>
              <a:t>ampliação da cobertura de abastecimento de água e </a:t>
            </a:r>
            <a:r>
              <a:rPr lang="pt-BR" sz="2000" b="1" dirty="0" smtClean="0"/>
              <a:t>esgotamento sanitário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594480" y="4222987"/>
            <a:ext cx="11287204" cy="56333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A Pesquisa Nacional de Saneamento Básico </a:t>
            </a:r>
            <a:r>
              <a:rPr lang="pt-BR" sz="2000" dirty="0" smtClean="0"/>
              <a:t>aponta </a:t>
            </a:r>
            <a:r>
              <a:rPr lang="pt-BR" sz="2000" dirty="0"/>
              <a:t>para o Estado da Bahia que:</a:t>
            </a:r>
          </a:p>
        </p:txBody>
      </p:sp>
      <p:sp>
        <p:nvSpPr>
          <p:cNvPr id="9" name="Retângulo Arredondado 13"/>
          <p:cNvSpPr/>
          <p:nvPr/>
        </p:nvSpPr>
        <p:spPr>
          <a:xfrm>
            <a:off x="569658" y="2143116"/>
            <a:ext cx="11287204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ESGOTAMENTO SANITÁRIO NO BRASIL E NA BAHIA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594480" y="5000636"/>
            <a:ext cx="11287204" cy="1571636"/>
          </a:xfrm>
          <a:prstGeom prst="round2Diag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A abrangência do serviço de coleta de esgoto no Estado da </a:t>
            </a:r>
            <a:r>
              <a:rPr lang="pt-BR" sz="2000" dirty="0" smtClean="0"/>
              <a:t>Bahia foi </a:t>
            </a:r>
            <a:r>
              <a:rPr lang="pt-BR" sz="2000" dirty="0"/>
              <a:t>de </a:t>
            </a:r>
            <a:r>
              <a:rPr lang="pt-BR" sz="2000" b="1" dirty="0"/>
              <a:t>apenas 51,3% dos municípios</a:t>
            </a:r>
            <a:r>
              <a:rPr lang="pt-BR" sz="2000" dirty="0"/>
              <a:t>, este número é ainda mais alarmante quando considera-se o </a:t>
            </a:r>
            <a:r>
              <a:rPr lang="pt-BR" sz="2000" b="1" dirty="0"/>
              <a:t>tratamento de esgoto, em apenas 20,4% </a:t>
            </a:r>
            <a:r>
              <a:rPr lang="pt-BR" sz="2000" b="1" dirty="0" smtClean="0"/>
              <a:t>municípios </a:t>
            </a:r>
            <a:r>
              <a:rPr lang="pt-BR" sz="2000" dirty="0" smtClean="0"/>
              <a:t>(IBGE,2010). Este panorama proporciona o uso dos sistemas individuais de esgotamento em muitas de suas comunidades, estando, a fossa absorvente, presente em 30% dos municípios e o tanque séptico em menos de 10% </a:t>
            </a:r>
            <a:r>
              <a:rPr lang="pt-BR" sz="2000" smtClean="0"/>
              <a:t>das comunidades </a:t>
            </a:r>
            <a:r>
              <a:rPr lang="pt-BR" sz="2000" dirty="0" smtClean="0"/>
              <a:t>(IBGE, 2013).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380694" y="785794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7" t="8569" r="4229"/>
          <a:stretch/>
        </p:blipFill>
        <p:spPr bwMode="auto">
          <a:xfrm>
            <a:off x="6523834" y="1928802"/>
            <a:ext cx="5476039" cy="436751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Texto 8"/>
          <p:cNvSpPr txBox="1">
            <a:spLocks/>
          </p:cNvSpPr>
          <p:nvPr/>
        </p:nvSpPr>
        <p:spPr>
          <a:xfrm>
            <a:off x="665918" y="2143116"/>
            <a:ext cx="5715040" cy="45103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60% na abrangência do sistema coletivo de esgotamento sanitário;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30% na aplicação da fossa rudimentar e menos de 10% da fossa séptica;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fossa rudimentar por se tratar de uma simples disposição com infiltração do efluente no próprio tanque,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não realiza o tratamento primário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forma adequada.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523834" y="6273225"/>
            <a:ext cx="5523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Figura 1 - Serviço de Saneamento Básico por municípios das Unidades da Federação entre 2000/2008.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94480" y="1396820"/>
            <a:ext cx="8501122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ESGOTAMENTO SANITÁRIO NO BRASIL E NA BAHIA</a:t>
            </a: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523570" y="928670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0" y="2234197"/>
            <a:ext cx="4617498" cy="3233749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Texto 8"/>
          <p:cNvSpPr txBox="1">
            <a:spLocks/>
          </p:cNvSpPr>
          <p:nvPr/>
        </p:nvSpPr>
        <p:spPr>
          <a:xfrm>
            <a:off x="6095206" y="2105472"/>
            <a:ext cx="585791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SISTEMAS COLETIVOS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Constituído das seguintes partes: rede coletora composta por um conjunto de canalizações destinadas a receber e conduzir o esgoto urbano; as estações elevatórias; as estações de tratamento e instalações complementares.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Adequado em locais de médio ou grande adensamento populacional.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SISTEMAS INDIVIDUAIS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São usualmente utilizados para atendimento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unifamiliar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 para um pequeno grupo de residências próximas e caracterizam se como soluções indicadas para comunidades rurais e de baixa densidade populacional.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tângulo Arredondado 13"/>
          <p:cNvSpPr/>
          <p:nvPr/>
        </p:nvSpPr>
        <p:spPr>
          <a:xfrm>
            <a:off x="594480" y="1500174"/>
            <a:ext cx="7710574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prstClr val="black"/>
                </a:solidFill>
              </a:rPr>
              <a:t>SISTEMAS INDIVIDUAIS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19882" y="5429264"/>
            <a:ext cx="5046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600" dirty="0"/>
              <a:t>Figura 2 – Sistemas de coleta e transporte dos esgotos.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23042" y="5716705"/>
            <a:ext cx="5429288" cy="95265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altLang="pt-BR" sz="1700" dirty="0"/>
              <a:t>Obs.: Tratamento do esgoto em sistemas individuais apresenta eficiência menor do que a obtida em sistemas coletivos.</a:t>
            </a: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523570" y="928670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33"/>
          <a:stretch/>
        </p:blipFill>
        <p:spPr bwMode="auto">
          <a:xfrm>
            <a:off x="6185851" y="3357562"/>
            <a:ext cx="5481519" cy="308652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Texto 2"/>
          <p:cNvSpPr txBox="1">
            <a:spLocks/>
          </p:cNvSpPr>
          <p:nvPr/>
        </p:nvSpPr>
        <p:spPr>
          <a:xfrm>
            <a:off x="691890" y="3500438"/>
            <a:ext cx="5331878" cy="30865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CÂMARA ÚNICA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zona superior: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sedimentação, flotação e digestão da escuma (matéria graxa e sólidos, em mistura com gases, que flutuam no líquido em tratamento).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zona inferior: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sedimentação do lodo, que é acumulado e digerido.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tângulo Arredondado 13"/>
          <p:cNvSpPr/>
          <p:nvPr/>
        </p:nvSpPr>
        <p:spPr>
          <a:xfrm>
            <a:off x="691890" y="1428736"/>
            <a:ext cx="10975480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SISTEMAS INDIVIDUAIS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023769" y="6344687"/>
            <a:ext cx="6166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Figura 3 - Funcionamento geral de um tanque séptico de acordo com a NBR 7229/93.</a:t>
            </a:r>
          </a:p>
        </p:txBody>
      </p:sp>
      <p:sp>
        <p:nvSpPr>
          <p:cNvPr id="17" name="Espaço Reservado para Conteúdo 4"/>
          <p:cNvSpPr txBox="1">
            <a:spLocks/>
          </p:cNvSpPr>
          <p:nvPr/>
        </p:nvSpPr>
        <p:spPr>
          <a:xfrm>
            <a:off x="691890" y="2104734"/>
            <a:ext cx="10975480" cy="115212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pt-BR" sz="2000" b="1" dirty="0"/>
              <a:t>TANQUE SÉPTICO</a:t>
            </a:r>
          </a:p>
          <a:p>
            <a:r>
              <a:rPr lang="pt-BR" sz="2000" dirty="0"/>
              <a:t>Segundo NBR 7229 (1993, p.02), caracteriza-se como “unidade cilíndrica ou prismática retangular de fluxo horizontal, para tratamento de esgotos por processos de sedimentação, flotação e digestão”. </a:t>
            </a: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</TotalTime>
  <Words>2087</Words>
  <Application>Microsoft Office PowerPoint</Application>
  <PresentationFormat>Personalizar</PresentationFormat>
  <Paragraphs>175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MS PGothic</vt:lpstr>
      <vt:lpstr>Arial</vt:lpstr>
      <vt:lpstr>Arial Black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Wellington Martins Fonseca</dc:creator>
  <cp:lastModifiedBy>Renavan Andrade</cp:lastModifiedBy>
  <cp:revision>241</cp:revision>
  <dcterms:created xsi:type="dcterms:W3CDTF">2014-01-15T18:54:48Z</dcterms:created>
  <dcterms:modified xsi:type="dcterms:W3CDTF">2017-06-20T15:58:58Z</dcterms:modified>
</cp:coreProperties>
</file>