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34"/>
  </p:notesMasterIdLst>
  <p:handoutMasterIdLst>
    <p:handoutMasterId r:id="rId35"/>
  </p:handoutMasterIdLst>
  <p:sldIdLst>
    <p:sldId id="260" r:id="rId4"/>
    <p:sldId id="258" r:id="rId5"/>
    <p:sldId id="264" r:id="rId6"/>
    <p:sldId id="276" r:id="rId7"/>
    <p:sldId id="265" r:id="rId8"/>
    <p:sldId id="267" r:id="rId9"/>
    <p:sldId id="266" r:id="rId10"/>
    <p:sldId id="292" r:id="rId11"/>
    <p:sldId id="293" r:id="rId12"/>
    <p:sldId id="270" r:id="rId13"/>
    <p:sldId id="271" r:id="rId14"/>
    <p:sldId id="269" r:id="rId15"/>
    <p:sldId id="275" r:id="rId16"/>
    <p:sldId id="277" r:id="rId17"/>
    <p:sldId id="278" r:id="rId18"/>
    <p:sldId id="279" r:id="rId19"/>
    <p:sldId id="285" r:id="rId20"/>
    <p:sldId id="280" r:id="rId21"/>
    <p:sldId id="281" r:id="rId22"/>
    <p:sldId id="282" r:id="rId23"/>
    <p:sldId id="286" r:id="rId24"/>
    <p:sldId id="288" r:id="rId25"/>
    <p:sldId id="287" r:id="rId26"/>
    <p:sldId id="289" r:id="rId27"/>
    <p:sldId id="291" r:id="rId28"/>
    <p:sldId id="283" r:id="rId29"/>
    <p:sldId id="284" r:id="rId30"/>
    <p:sldId id="290" r:id="rId31"/>
    <p:sldId id="294" r:id="rId32"/>
    <p:sldId id="261" r:id="rId33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22/06/2017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22/06/2017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42771-3085-4049-83A0-E5F3C837B3AC}" type="datetimeFigureOut">
              <a:rPr lang="pt-BR"/>
              <a:pPr>
                <a:defRPr/>
              </a:pPr>
              <a:t>22/06/2017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0401BD-568A-494E-806F-F35579D5F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66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Arly de Lara  Romêo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Galves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ratamento.esgoto9@sanasa.com.br" TargetMode="External"/><Relationship Id="rId2" Type="http://schemas.openxmlformats.org/officeDocument/2006/relationships/hyperlink" Target="mailto:tratamento.esgoto11@sanasa.com.br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3"/>
            <a:ext cx="7993063" cy="230425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587564"/>
            <a:ext cx="74898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Quantificação </a:t>
            </a:r>
            <a:r>
              <a:rPr lang="pt-BR" sz="3200" b="1" dirty="0">
                <a:solidFill>
                  <a:srgbClr val="002060"/>
                </a:solidFill>
                <a:latin typeface="Arial" charset="0"/>
              </a:rPr>
              <a:t>de biomassa aderida e avaliação de desempenho em sistemas de MBBR e IFAS em plantas de tratamento de esgoto da 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SANASA.</a:t>
            </a:r>
            <a:endParaRPr lang="pt-BR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968" y="4077072"/>
            <a:ext cx="645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charset="0"/>
              </a:rPr>
              <a:t>Autores: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 Luis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Gustavo Alves de Lima</a:t>
            </a:r>
          </a:p>
          <a:p>
            <a:r>
              <a:rPr lang="pt-BR" b="1" dirty="0">
                <a:solidFill>
                  <a:srgbClr val="002060"/>
                </a:solidFill>
                <a:latin typeface="Arial" charset="0"/>
              </a:rPr>
              <a:t>	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 Pedro Henrique Sene Baruffi</a:t>
            </a:r>
            <a:endParaRPr lang="pt-BR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05273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ETE 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Capivari I 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– Capacidade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86,0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L/s –  População atendida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32.907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hab.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1698"/>
            <a:ext cx="8085313" cy="44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</p:spTree>
    <p:extLst>
      <p:ext uri="{BB962C8B-B14F-4D97-AF65-F5344CB8AC3E}">
        <p14:creationId xmlns:p14="http://schemas.microsoft.com/office/powerpoint/2010/main" val="40555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7" y="908720"/>
            <a:ext cx="8746164" cy="430431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6317" y="5375019"/>
            <a:ext cx="8997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RAFA/UASB – remoção 54 a 65% DQO Bruto.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Biomidia: PEAD; 687 m2/m3; diam. e altura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2,5cm. Volume 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310 m3; Volume/Recheio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TDH = 5,2h. 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</p:spTree>
    <p:extLst>
      <p:ext uri="{BB962C8B-B14F-4D97-AF65-F5344CB8AC3E}">
        <p14:creationId xmlns:p14="http://schemas.microsoft.com/office/powerpoint/2010/main" val="7590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589611" y="1571484"/>
            <a:ext cx="6408712" cy="5076411"/>
            <a:chOff x="1134" y="6857"/>
            <a:chExt cx="9262" cy="7336"/>
          </a:xfrm>
        </p:grpSpPr>
        <p:sp>
          <p:nvSpPr>
            <p:cNvPr id="6" name="AutoShape 45"/>
            <p:cNvSpPr>
              <a:spLocks noChangeAspect="1" noChangeArrowheads="1"/>
            </p:cNvSpPr>
            <p:nvPr/>
          </p:nvSpPr>
          <p:spPr bwMode="auto">
            <a:xfrm>
              <a:off x="1134" y="6857"/>
              <a:ext cx="9262" cy="73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2093" y="6857"/>
              <a:ext cx="8303" cy="7336"/>
              <a:chOff x="1551" y="6405"/>
              <a:chExt cx="8845" cy="7788"/>
            </a:xfrm>
          </p:grpSpPr>
          <p:sp>
            <p:nvSpPr>
              <p:cNvPr id="8" name="Text Box 44"/>
              <p:cNvSpPr txBox="1">
                <a:spLocks noChangeArrowheads="1"/>
              </p:cNvSpPr>
              <p:nvPr/>
            </p:nvSpPr>
            <p:spPr bwMode="auto">
              <a:xfrm>
                <a:off x="9094" y="7230"/>
                <a:ext cx="1302" cy="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Aterro Sanitário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43"/>
              <p:cNvSpPr>
                <a:spLocks noChangeArrowheads="1"/>
              </p:cNvSpPr>
              <p:nvPr/>
            </p:nvSpPr>
            <p:spPr bwMode="auto">
              <a:xfrm>
                <a:off x="4671" y="7273"/>
                <a:ext cx="2150" cy="6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Tratamento Preliminar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42"/>
              <p:cNvSpPr>
                <a:spLocks noChangeArrowheads="1"/>
              </p:cNvSpPr>
              <p:nvPr/>
            </p:nvSpPr>
            <p:spPr bwMode="auto">
              <a:xfrm>
                <a:off x="4671" y="8335"/>
                <a:ext cx="2150" cy="6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UASB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41"/>
              <p:cNvSpPr>
                <a:spLocks noChangeArrowheads="1"/>
              </p:cNvSpPr>
              <p:nvPr/>
            </p:nvSpPr>
            <p:spPr bwMode="auto">
              <a:xfrm>
                <a:off x="4671" y="9363"/>
                <a:ext cx="2150" cy="6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Câmara Anóxica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40"/>
              <p:cNvSpPr>
                <a:spLocks noChangeArrowheads="1"/>
              </p:cNvSpPr>
              <p:nvPr/>
            </p:nvSpPr>
            <p:spPr bwMode="auto">
              <a:xfrm>
                <a:off x="4671" y="10393"/>
                <a:ext cx="2150" cy="6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9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IFAS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4671" y="11338"/>
                <a:ext cx="2150" cy="69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Decantador Secundário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38"/>
              <p:cNvSpPr>
                <a:spLocks noChangeArrowheads="1"/>
              </p:cNvSpPr>
              <p:nvPr/>
            </p:nvSpPr>
            <p:spPr bwMode="auto">
              <a:xfrm>
                <a:off x="4671" y="12365"/>
                <a:ext cx="2150" cy="6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Tanque de Contato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4449" y="13735"/>
                <a:ext cx="2517" cy="458"/>
              </a:xfrm>
              <a:custGeom>
                <a:avLst/>
                <a:gdLst>
                  <a:gd name="T0" fmla="*/ 0 w 1542"/>
                  <a:gd name="T1" fmla="*/ 227 h 242"/>
                  <a:gd name="T2" fmla="*/ 590 w 1542"/>
                  <a:gd name="T3" fmla="*/ 91 h 242"/>
                  <a:gd name="T4" fmla="*/ 1043 w 1542"/>
                  <a:gd name="T5" fmla="*/ 227 h 242"/>
                  <a:gd name="T6" fmla="*/ 1542 w 1542"/>
                  <a:gd name="T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242">
                    <a:moveTo>
                      <a:pt x="0" y="227"/>
                    </a:moveTo>
                    <a:cubicBezTo>
                      <a:pt x="208" y="159"/>
                      <a:pt x="416" y="91"/>
                      <a:pt x="590" y="91"/>
                    </a:cubicBezTo>
                    <a:cubicBezTo>
                      <a:pt x="764" y="91"/>
                      <a:pt x="884" y="242"/>
                      <a:pt x="1043" y="227"/>
                    </a:cubicBezTo>
                    <a:cubicBezTo>
                      <a:pt x="1202" y="212"/>
                      <a:pt x="1451" y="15"/>
                      <a:pt x="1542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6" name="Text Box 36"/>
              <p:cNvSpPr txBox="1">
                <a:spLocks noChangeArrowheads="1"/>
              </p:cNvSpPr>
              <p:nvPr/>
            </p:nvSpPr>
            <p:spPr bwMode="auto">
              <a:xfrm>
                <a:off x="4506" y="13565"/>
                <a:ext cx="2485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Rio Capivari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utoShape 35"/>
              <p:cNvSpPr>
                <a:spLocks noChangeShapeType="1"/>
              </p:cNvSpPr>
              <p:nvPr/>
            </p:nvSpPr>
            <p:spPr bwMode="auto">
              <a:xfrm>
                <a:off x="5746" y="7958"/>
                <a:ext cx="0" cy="3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8" name="AutoShape 34"/>
              <p:cNvSpPr>
                <a:spLocks noChangeShapeType="1"/>
              </p:cNvSpPr>
              <p:nvPr/>
            </p:nvSpPr>
            <p:spPr bwMode="auto">
              <a:xfrm>
                <a:off x="5746" y="9023"/>
                <a:ext cx="0" cy="3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9" name="AutoShape 33"/>
              <p:cNvSpPr>
                <a:spLocks noChangeShapeType="1"/>
              </p:cNvSpPr>
              <p:nvPr/>
            </p:nvSpPr>
            <p:spPr bwMode="auto">
              <a:xfrm>
                <a:off x="5746" y="10050"/>
                <a:ext cx="0" cy="3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0" name="AutoShape 32"/>
              <p:cNvSpPr>
                <a:spLocks noChangeShapeType="1"/>
              </p:cNvSpPr>
              <p:nvPr/>
            </p:nvSpPr>
            <p:spPr bwMode="auto">
              <a:xfrm>
                <a:off x="5746" y="11080"/>
                <a:ext cx="0" cy="2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1" name="AutoShape 31"/>
              <p:cNvSpPr>
                <a:spLocks noChangeShapeType="1"/>
              </p:cNvSpPr>
              <p:nvPr/>
            </p:nvSpPr>
            <p:spPr bwMode="auto">
              <a:xfrm>
                <a:off x="5746" y="12028"/>
                <a:ext cx="0" cy="3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2" name="AutoShape 30"/>
              <p:cNvSpPr>
                <a:spLocks noChangeShapeType="1"/>
              </p:cNvSpPr>
              <p:nvPr/>
            </p:nvSpPr>
            <p:spPr bwMode="auto">
              <a:xfrm>
                <a:off x="5746" y="13053"/>
                <a:ext cx="3" cy="5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4671" y="6405"/>
                <a:ext cx="2153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Esgoto Bruto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AutoShape 28"/>
              <p:cNvSpPr>
                <a:spLocks noChangeShapeType="1"/>
              </p:cNvSpPr>
              <p:nvPr/>
            </p:nvSpPr>
            <p:spPr bwMode="auto">
              <a:xfrm flipH="1">
                <a:off x="5746" y="6843"/>
                <a:ext cx="3" cy="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7401" y="9365"/>
                <a:ext cx="1635" cy="6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Recirculação de lodo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utoShape 26"/>
              <p:cNvSpPr>
                <a:spLocks noChangeShapeType="1"/>
              </p:cNvSpPr>
              <p:nvPr/>
            </p:nvSpPr>
            <p:spPr bwMode="auto">
              <a:xfrm flipH="1">
                <a:off x="6821" y="9695"/>
                <a:ext cx="580" cy="13"/>
              </a:xfrm>
              <a:prstGeom prst="straightConnector1">
                <a:avLst/>
              </a:prstGeom>
              <a:noFill/>
              <a:ln w="15875">
                <a:solidFill>
                  <a:srgbClr val="9933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7" name="AutoShape 25"/>
              <p:cNvSpPr>
                <a:spLocks noChangeShapeType="1"/>
              </p:cNvSpPr>
              <p:nvPr/>
            </p:nvSpPr>
            <p:spPr bwMode="auto">
              <a:xfrm rot="5400000" flipH="1">
                <a:off x="7177" y="8324"/>
                <a:ext cx="685" cy="1398"/>
              </a:xfrm>
              <a:prstGeom prst="bentConnector2">
                <a:avLst/>
              </a:prstGeom>
              <a:noFill/>
              <a:ln w="15875">
                <a:solidFill>
                  <a:srgbClr val="9933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8" name="AutoShape 24"/>
              <p:cNvSpPr>
                <a:spLocks noChangeShapeType="1"/>
              </p:cNvSpPr>
              <p:nvPr/>
            </p:nvSpPr>
            <p:spPr bwMode="auto">
              <a:xfrm flipV="1">
                <a:off x="6821" y="10025"/>
                <a:ext cx="1398" cy="713"/>
              </a:xfrm>
              <a:prstGeom prst="bentConnector2">
                <a:avLst/>
              </a:prstGeom>
              <a:noFill/>
              <a:ln w="15875">
                <a:solidFill>
                  <a:srgbClr val="9933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9" name="AutoShape 23"/>
              <p:cNvSpPr>
                <a:spLocks noChangeShapeType="1"/>
              </p:cNvSpPr>
              <p:nvPr/>
            </p:nvSpPr>
            <p:spPr bwMode="auto">
              <a:xfrm flipV="1">
                <a:off x="6821" y="10025"/>
                <a:ext cx="1398" cy="1658"/>
              </a:xfrm>
              <a:prstGeom prst="bentConnector2">
                <a:avLst/>
              </a:prstGeom>
              <a:noFill/>
              <a:ln w="15875">
                <a:solidFill>
                  <a:srgbClr val="9933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2156" y="9685"/>
                <a:ext cx="1483" cy="4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Centrífuga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156" y="7740"/>
                <a:ext cx="1483" cy="6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Queimador de gás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utoShape 20"/>
              <p:cNvSpPr>
                <a:spLocks noChangeShapeType="1"/>
              </p:cNvSpPr>
              <p:nvPr/>
            </p:nvSpPr>
            <p:spPr bwMode="auto">
              <a:xfrm rot="10800000" flipV="1">
                <a:off x="3639" y="8680"/>
                <a:ext cx="1032" cy="1233"/>
              </a:xfrm>
              <a:prstGeom prst="bentConnector3">
                <a:avLst>
                  <a:gd name="adj1" fmla="val 50120"/>
                </a:avLst>
              </a:prstGeom>
              <a:noFill/>
              <a:ln w="19050">
                <a:solidFill>
                  <a:srgbClr val="9933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3" name="AutoShape 19"/>
              <p:cNvSpPr>
                <a:spLocks noChangeShapeType="1"/>
              </p:cNvSpPr>
              <p:nvPr/>
            </p:nvSpPr>
            <p:spPr bwMode="auto">
              <a:xfrm rot="10800000">
                <a:off x="2899" y="8428"/>
                <a:ext cx="1772" cy="252"/>
              </a:xfrm>
              <a:prstGeom prst="bentConnector2">
                <a:avLst/>
              </a:prstGeom>
              <a:noFill/>
              <a:ln w="15875">
                <a:solidFill>
                  <a:srgbClr val="0080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2459" y="8680"/>
                <a:ext cx="1697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H</a:t>
                </a:r>
                <a:r>
                  <a:rPr kumimoji="0" lang="pt-BR" altLang="pt-BR" sz="900" b="1" i="0" u="none" strike="noStrike" cap="none" normalizeH="0" baseline="-30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2</a:t>
                </a: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S, CH</a:t>
                </a:r>
                <a:r>
                  <a:rPr kumimoji="0" lang="pt-BR" altLang="pt-BR" sz="900" b="1" i="0" u="none" strike="noStrike" cap="none" normalizeH="0" baseline="-30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4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8291" y="10395"/>
                <a:ext cx="1038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Lodo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3786" y="9793"/>
                <a:ext cx="1280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Lodo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AutoShape 15"/>
              <p:cNvSpPr>
                <a:spLocks noChangeArrowheads="1"/>
              </p:cNvSpPr>
              <p:nvPr/>
            </p:nvSpPr>
            <p:spPr bwMode="auto">
              <a:xfrm>
                <a:off x="1551" y="10565"/>
                <a:ext cx="1248" cy="4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Polímero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AutoShape 14"/>
              <p:cNvSpPr>
                <a:spLocks noChangeShapeType="1"/>
              </p:cNvSpPr>
              <p:nvPr/>
            </p:nvSpPr>
            <p:spPr bwMode="auto">
              <a:xfrm rot="10800000" flipH="1">
                <a:off x="2156" y="7615"/>
                <a:ext cx="2515" cy="2298"/>
              </a:xfrm>
              <a:prstGeom prst="bentConnector3">
                <a:avLst>
                  <a:gd name="adj1" fmla="val -1431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2084" y="7130"/>
                <a:ext cx="2150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Clarificado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 flipV="1">
                <a:off x="2156" y="10138"/>
                <a:ext cx="0" cy="4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 flipH="1">
                <a:off x="5784" y="8165"/>
                <a:ext cx="24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 flipH="1">
                <a:off x="5784" y="12193"/>
                <a:ext cx="24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5781" y="13153"/>
                <a:ext cx="2150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Esgoto Tratado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AutoShape 8"/>
              <p:cNvSpPr>
                <a:spLocks noChangeShapeType="1"/>
              </p:cNvSpPr>
              <p:nvPr/>
            </p:nvSpPr>
            <p:spPr bwMode="auto">
              <a:xfrm flipV="1">
                <a:off x="6821" y="7608"/>
                <a:ext cx="2273" cy="7"/>
              </a:xfrm>
              <a:prstGeom prst="bentConnector3">
                <a:avLst>
                  <a:gd name="adj1" fmla="val 49944"/>
                </a:avLst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6881" y="7183"/>
                <a:ext cx="238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Resíduos</a:t>
                </a:r>
                <a:r>
                  <a:rPr kumimoji="0" lang="pt-BR" altLang="pt-B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, </a:t>
                </a: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Areia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2189" y="11338"/>
                <a:ext cx="1410" cy="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634" tIns="38318" rIns="76634" bIns="383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Aterro Sanitário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AutoShape 5"/>
              <p:cNvSpPr>
                <a:spLocks noChangeShapeType="1"/>
              </p:cNvSpPr>
              <p:nvPr/>
            </p:nvSpPr>
            <p:spPr bwMode="auto">
              <a:xfrm flipH="1">
                <a:off x="2894" y="10138"/>
                <a:ext cx="5" cy="1200"/>
              </a:xfrm>
              <a:prstGeom prst="straightConnector1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8" name="AutoShape 4"/>
              <p:cNvSpPr>
                <a:spLocks noChangeArrowheads="1"/>
              </p:cNvSpPr>
              <p:nvPr/>
            </p:nvSpPr>
            <p:spPr bwMode="auto">
              <a:xfrm>
                <a:off x="7619" y="7943"/>
                <a:ext cx="962" cy="43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NaO</a:t>
                </a: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H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AutoShape 3"/>
              <p:cNvSpPr>
                <a:spLocks noChangeArrowheads="1"/>
              </p:cNvSpPr>
              <p:nvPr/>
            </p:nvSpPr>
            <p:spPr bwMode="auto">
              <a:xfrm>
                <a:off x="7724" y="11963"/>
                <a:ext cx="1440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6634" tIns="38318" rIns="76634" bIns="383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NaOCl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0" name="Retângulo 49"/>
          <p:cNvSpPr/>
          <p:nvPr/>
        </p:nvSpPr>
        <p:spPr>
          <a:xfrm>
            <a:off x="140775" y="98072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Fluxograma ETE 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Capivari I</a:t>
            </a:r>
            <a:endParaRPr lang="pt-BR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</p:spTree>
    <p:extLst>
      <p:ext uri="{BB962C8B-B14F-4D97-AF65-F5344CB8AC3E}">
        <p14:creationId xmlns:p14="http://schemas.microsoft.com/office/powerpoint/2010/main" val="31155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892899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Período do monitoramento: novembro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2016 a abril de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2017;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Metodologia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“Limpeza/Lavagem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” (Minegatti, 2008):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consiste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em remover a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biomassa aderida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nas biomídias por meio de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lavagem com água destilada.                                                                                               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58177" y="2852936"/>
            <a:ext cx="493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2060"/>
                </a:solidFill>
                <a:latin typeface="Arial" charset="0"/>
              </a:rPr>
              <a:t>Retirada aleatória de 25 peças do interior do reator MBBR/IFAS</a:t>
            </a:r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</p:txBody>
      </p:sp>
      <p:pic>
        <p:nvPicPr>
          <p:cNvPr id="1027" name="Picture 3" descr="C:\Users\rts42002\Desktop\ASSEMAE 2017\Foto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75743" cy="29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892899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Período do monitoramento: novembro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2016 a abril de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2017;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Metodologia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“Limpeza/Lavagem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” (Minegatti, 2008):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consiste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em remover a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biomassa aderida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nas biomídias por meio de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lavagem com água destilada.                                                                                               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58177" y="2852936"/>
            <a:ext cx="49320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Retirada aleatória de 25 peças do interior do reator MBBR/IFAS</a:t>
            </a:r>
            <a:r>
              <a:rPr lang="pt-B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;</a:t>
            </a:r>
          </a:p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Acrescentado 250 ml de água destilada e agitado o frasco;</a:t>
            </a:r>
          </a:p>
        </p:txBody>
      </p:sp>
      <p:pic>
        <p:nvPicPr>
          <p:cNvPr id="2050" name="Picture 2" descr="C:\Users\rts42002\Desktop\ASSEMAE 2017\Foto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3" y="306896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892899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Período do monitoramento: novembro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2016 a abril de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2017;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Metodologia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“Limpeza/Lavagem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” (Minegatti, 2008):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consiste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em remover a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biomassa aderida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nas biomídias por meio de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lavagem com água destilada.                                                                                               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58177" y="2852936"/>
            <a:ext cx="4932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Retirada aleatória de 25 peças do interior do reator MBBR/IFAS</a:t>
            </a:r>
            <a:r>
              <a:rPr lang="pt-B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;</a:t>
            </a:r>
          </a:p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Acrescentado 250 ml de água destilada e agitado o frasco;</a:t>
            </a:r>
          </a:p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2060"/>
                </a:solidFill>
                <a:latin typeface="Arial" charset="0"/>
              </a:rPr>
              <a:t>T</a:t>
            </a:r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ransferida toda a massa líquida para outro recipiente e reintroduzido novo volume de 250 ml de água destilada;</a:t>
            </a:r>
          </a:p>
        </p:txBody>
      </p:sp>
      <p:pic>
        <p:nvPicPr>
          <p:cNvPr id="3075" name="Picture 3" descr="C:\Users\rts42002\Desktop\ASSEMAE 2017\Foto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3"/>
            <a:ext cx="3045661" cy="40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07504" y="28643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892899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Período do monitoramento: novembro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2016 a abril de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2017;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Metodologia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“Limpeza/Lavagem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” (Minegatti, 2008):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consiste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em remover a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biomassa aderida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nas biomídias por meio de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lavagem com água destilada.                                                                                               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58177" y="2852936"/>
            <a:ext cx="49320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Retirada aleatória de 25 peças do interior do reator MBBR/IFAS</a:t>
            </a:r>
            <a:r>
              <a:rPr lang="pt-B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;</a:t>
            </a:r>
          </a:p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Acrescentado 250 ml de água destilada e agitado o frasco;</a:t>
            </a:r>
          </a:p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T</a:t>
            </a:r>
            <a:r>
              <a:rPr lang="pt-B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ransferida toda a massa líquida para outro recipiente e reintroduzido novo volume de 250 ml de água destilada;</a:t>
            </a:r>
          </a:p>
          <a:p>
            <a:pPr marL="10858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Ambos os volumes foram reunidos, totalizando assim um volume de 500 ml a totalidade da massa líquida e a partir desta, foi promovida a marcha total de sólidos da forma como preconizada (APHA, 2006).</a:t>
            </a:r>
            <a:endParaRPr lang="pt-BR" sz="16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098" name="Picture 2" descr="C:\Users\rts42002\Desktop\ASSEMAE 2017\Fotos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2064"/>
            <a:ext cx="4076472" cy="30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332656"/>
            <a:ext cx="250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METODOLOGIA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2541" y="1484784"/>
            <a:ext cx="748883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Parâmetros analisados: OD, pH, DQO, SST, SSV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Parâmetros calculados biomassa aderida, COS, COV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62979"/>
              </p:ext>
            </p:extLst>
          </p:nvPr>
        </p:nvGraphicFramePr>
        <p:xfrm>
          <a:off x="1389063" y="2781300"/>
          <a:ext cx="15541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ção" r:id="rId3" imgW="939600" imgH="393480" progId="Equation.3">
                  <p:embed/>
                </p:oleObj>
              </mc:Choice>
              <mc:Fallback>
                <p:oleObj name="Equação" r:id="rId3" imgW="939600" imgH="39348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781300"/>
                        <a:ext cx="15541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63821"/>
              </p:ext>
            </p:extLst>
          </p:nvPr>
        </p:nvGraphicFramePr>
        <p:xfrm>
          <a:off x="3391027" y="2708920"/>
          <a:ext cx="16589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ção" r:id="rId5" imgW="1002960" imgH="660240" progId="Equation.3">
                  <p:embed/>
                </p:oleObj>
              </mc:Choice>
              <mc:Fallback>
                <p:oleObj name="Equação" r:id="rId5" imgW="1002960" imgH="66024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027" y="2708920"/>
                        <a:ext cx="16589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1043608" y="3789040"/>
            <a:ext cx="53285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COS =    Carga Orgânica Superficial;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COV =    Carga Orgânica Volumétrica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Carga = Carga Orgânica  (</a:t>
            </a:r>
            <a:r>
              <a:rPr lang="pt-BR" sz="1400" dirty="0" smtClean="0">
                <a:solidFill>
                  <a:srgbClr val="002060"/>
                </a:solidFill>
                <a:latin typeface="Arial" charset="0"/>
              </a:rPr>
              <a:t>DQO </a:t>
            </a:r>
            <a:r>
              <a:rPr lang="pt-BR" sz="1400" dirty="0">
                <a:solidFill>
                  <a:srgbClr val="002060"/>
                </a:solidFill>
                <a:latin typeface="Arial" charset="0"/>
              </a:rPr>
              <a:t>x Vazão)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Área =   Total de área superficial da biomidia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Volume = Volume total do reator MBBR/IFAS .</a:t>
            </a:r>
          </a:p>
        </p:txBody>
      </p:sp>
    </p:spTree>
    <p:extLst>
      <p:ext uri="{BB962C8B-B14F-4D97-AF65-F5344CB8AC3E}">
        <p14:creationId xmlns:p14="http://schemas.microsoft.com/office/powerpoint/2010/main" val="15219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4702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Cálculo de Biomassa aderida</a:t>
            </a: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34389"/>
              </p:ext>
            </p:extLst>
          </p:nvPr>
        </p:nvGraphicFramePr>
        <p:xfrm>
          <a:off x="425450" y="2216150"/>
          <a:ext cx="32527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ção" r:id="rId3" imgW="1968480" imgH="393480" progId="Equation.3">
                  <p:embed/>
                </p:oleObj>
              </mc:Choice>
              <mc:Fallback>
                <p:oleObj name="Equação" r:id="rId3" imgW="19684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216150"/>
                        <a:ext cx="3252788" cy="65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237572" y="29783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S</a:t>
            </a:r>
            <a:r>
              <a:rPr lang="pt-BR" sz="1400" baseline="-25000" dirty="0"/>
              <a:t>TA – </a:t>
            </a:r>
            <a:r>
              <a:rPr lang="pt-BR" sz="1400" dirty="0"/>
              <a:t>Sólidos aderidos totais do tanque de aeração;</a:t>
            </a:r>
          </a:p>
          <a:p>
            <a:r>
              <a:rPr lang="pt-BR" sz="1400" dirty="0"/>
              <a:t>SSV</a:t>
            </a:r>
            <a:r>
              <a:rPr lang="pt-BR" sz="1400" baseline="-25000" dirty="0"/>
              <a:t>BIOMIDIAS</a:t>
            </a:r>
            <a:r>
              <a:rPr lang="pt-BR" sz="1400" dirty="0"/>
              <a:t> – Resultado analítico a partir da amostra de 0,5L;</a:t>
            </a:r>
          </a:p>
          <a:p>
            <a:r>
              <a:rPr lang="pt-BR" sz="1400" dirty="0"/>
              <a:t>N</a:t>
            </a:r>
            <a:r>
              <a:rPr lang="pt-BR" sz="1400" baseline="-25000" dirty="0"/>
              <a:t>BIOMIDIAS</a:t>
            </a:r>
            <a:r>
              <a:rPr lang="pt-BR" sz="1400" dirty="0"/>
              <a:t> – Número de biomídias no tanque.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84065"/>
              </p:ext>
            </p:extLst>
          </p:nvPr>
        </p:nvGraphicFramePr>
        <p:xfrm>
          <a:off x="5545138" y="2349500"/>
          <a:ext cx="29003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ção" r:id="rId5" imgW="1955520" imgH="228600" progId="Equation.3">
                  <p:embed/>
                </p:oleObj>
              </mc:Choice>
              <mc:Fallback>
                <p:oleObj name="Equação" r:id="rId5" imgW="19555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2349500"/>
                        <a:ext cx="2900362" cy="338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5580112" y="2995674"/>
            <a:ext cx="3635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ASTOTAL – Área superficial total;</a:t>
            </a:r>
          </a:p>
          <a:p>
            <a:r>
              <a:rPr lang="pt-BR" sz="1400" dirty="0"/>
              <a:t>VBIOMIDIA – Volume de biomídias;</a:t>
            </a:r>
          </a:p>
          <a:p>
            <a:r>
              <a:rPr lang="pt-BR" sz="1400" dirty="0"/>
              <a:t>ASESPECIFICA – Área superficial específica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9479"/>
              </p:ext>
            </p:extLst>
          </p:nvPr>
        </p:nvGraphicFramePr>
        <p:xfrm>
          <a:off x="395536" y="4437112"/>
          <a:ext cx="33575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ção" r:id="rId7" imgW="2031840" imgH="228600" progId="Equation.3">
                  <p:embed/>
                </p:oleObj>
              </mc:Choice>
              <mc:Fallback>
                <p:oleObj name="Equação" r:id="rId7" imgW="2031840" imgH="22860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437112"/>
                        <a:ext cx="33575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0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 – BIOMASSA ADERIDA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4702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Estudos de referência:</a:t>
            </a: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39889"/>
              </p:ext>
            </p:extLst>
          </p:nvPr>
        </p:nvGraphicFramePr>
        <p:xfrm>
          <a:off x="457200" y="1916832"/>
          <a:ext cx="8229599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201"/>
                <a:gridCol w="1372697"/>
                <a:gridCol w="1112642"/>
                <a:gridCol w="1022116"/>
                <a:gridCol w="1005657"/>
                <a:gridCol w="1005657"/>
                <a:gridCol w="875629"/>
              </a:tblGrid>
              <a:tr h="68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Referência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Tipo de experimento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Tipo de efluente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Área Específica [m²/m³]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Volume de ocupação [%]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Biomassa aderida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Unidade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HONG-BIN et al (2007)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Laboratorial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614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gSSV/m²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LUOSTARIEN et al (2006)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Laboratorial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 a 44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gSST/m²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ANDREOTTOLA et al (2003b)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Planta - Escala real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Restaurante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gSST/m²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JAHREN et al (2002)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Laboratorial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Papel e Celulose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1,4 a 1,9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gSSV/m²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RUSTEN et al (1998)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Planta -Escala real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4,25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gSST/l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RUSTEN et al (1994 a)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Planta -Escala real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gSST/l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RUSTEN et al (1994 b)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Laboratorial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Papel e Celulose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2,3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gSST/l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OLIVEIRA (2008)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Planta – Escala real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doméstico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15,6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gSSV/m²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Motivações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Está realmente ocorrendo a formação de biofilme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?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Existe uma metodologia para quantificar a formação de biofilme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?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Os resultados de estudos em escala piloto servem de referência para escala plena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?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É possível relacionar a formação da biomassa aderida com a eficiência da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estação?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pt-BR" sz="2000" b="1" dirty="0">
                <a:solidFill>
                  <a:srgbClr val="002060"/>
                </a:solidFill>
                <a:latin typeface="Arial" charset="0"/>
              </a:rPr>
            </a:b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825" y="5333817"/>
            <a:ext cx="845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" charset="0"/>
              </a:rPr>
              <a:t>Bibliografia de Referência: Daniel Vieira Minegatti de Oliveira (2008) – “Caracterização dos Parâmetros de Controle e Avaliação de Desempenho de um Reator Biológico de Leito Móvel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MBBR”. 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 – BIOMASSA ADERIDA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4702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Resultados obtidos:</a:t>
            </a: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61972"/>
              </p:ext>
            </p:extLst>
          </p:nvPr>
        </p:nvGraphicFramePr>
        <p:xfrm>
          <a:off x="457200" y="1988840"/>
          <a:ext cx="822960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533"/>
                <a:gridCol w="956280"/>
                <a:gridCol w="956280"/>
                <a:gridCol w="837773"/>
                <a:gridCol w="1193292"/>
                <a:gridCol w="836127"/>
                <a:gridCol w="467441"/>
                <a:gridCol w="837773"/>
                <a:gridCol w="1129101"/>
              </a:tblGrid>
              <a:tr h="647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Área Específica [m²/m³]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Volume de ocupação [%]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DQO média de entrada (mg/L)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DQO média de entrada no sistema biológico (mg/L)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DQO média de saída (mg/L)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SSV / SST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Faixa de eficiência total da ETE (%)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Faixa de Biomassa aderida (gSSV/m²)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ABAETE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1136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320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0,87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75 a 92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2,65 a 14,07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CAPIVARI I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687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628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376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0,79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89 a 92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2,26 a 6,18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3933056"/>
            <a:ext cx="813690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G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rande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parte da massa de sólidos aderidos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como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biomassa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ativa;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Eficiência global das ETEs similares;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Valores evidenciam a formação de biofilme;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Valores alinhados com as faixas de biomassa aderida com outros estudos;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Norma ABNT 12209 limita a biomassa aderida em 12 gSSV/m</a:t>
            </a:r>
            <a:r>
              <a:rPr lang="pt-BR" sz="2000" baseline="30000" dirty="0" smtClean="0">
                <a:solidFill>
                  <a:srgbClr val="002060"/>
                </a:solidFill>
                <a:latin typeface="Arial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aseline="30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51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314601"/>
            <a:ext cx="716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 – AVALIAÇÃO DE DESEMPENHO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6042"/>
            <a:ext cx="808546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332656"/>
            <a:ext cx="71624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RESULTADOS – AVALIAÇÃO DE DESEMPENHO</a:t>
            </a:r>
          </a:p>
          <a:p>
            <a:pPr eaLnBrk="1" hangingPunct="1"/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2" y="1196752"/>
            <a:ext cx="8413646" cy="52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260648"/>
            <a:ext cx="716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RESULTADOS – AVALIAÇÃO DE DESEMPENHO</a:t>
            </a:r>
          </a:p>
          <a:p>
            <a:pPr algn="ctr" eaLnBrk="1" hangingPunct="1"/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1" y="1124744"/>
            <a:ext cx="83164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0051" y="314072"/>
            <a:ext cx="71624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RESULTADOS – AVALIAÇÃO DE DESEMPENHO</a:t>
            </a:r>
          </a:p>
          <a:p>
            <a:pPr eaLnBrk="1" hangingPunct="1"/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28569"/>
              </p:ext>
            </p:extLst>
          </p:nvPr>
        </p:nvGraphicFramePr>
        <p:xfrm>
          <a:off x="467544" y="1412775"/>
          <a:ext cx="8280920" cy="5285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77"/>
                <a:gridCol w="1525581"/>
                <a:gridCol w="1525581"/>
                <a:gridCol w="1525581"/>
              </a:tblGrid>
              <a:tr h="3858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AUTORES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PARÂMETRO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4436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ODEGRAAD et al 1993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gDBO/m2.d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 et al 1994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 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gDBO/m2.d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RUSTEN et al 1997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 a 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gDBO/m2.d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HELNESS,</a:t>
                      </a:r>
                      <a:r>
                        <a:rPr lang="pt-BR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2007</a:t>
                      </a:r>
                      <a:endParaRPr lang="pt-B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gDQO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DAUDE &amp; STEPHENSON, 2003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a 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gDBO/m2.d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MOTA, 2015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1,87 a 17,5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gDQO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3,96 a 8,53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kgDBO.m-3d-1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ETE Capivari I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9,35 a 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gDQO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 a 2,08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KgDQO/m3.d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8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ETE </a:t>
                      </a: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Abaeté</a:t>
                      </a:r>
                      <a:endParaRPr lang="pt-B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a  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gDQO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/m2.d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970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 a 6,58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KgDQO/m3.d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6592" y="326165"/>
            <a:ext cx="716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RESULTADOS – AVALIAÇÃO DE DESEMPENHO</a:t>
            </a:r>
          </a:p>
          <a:p>
            <a:pPr algn="ctr" eaLnBrk="1" hangingPunct="1"/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0242" name="Picture 2" descr="FIGURA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9" y="1556792"/>
            <a:ext cx="7189986" cy="44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16592" y="326165"/>
            <a:ext cx="716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RESULTADOS – AVALIAÇÃO DE DESEMPENHO</a:t>
            </a:r>
          </a:p>
          <a:p>
            <a:pPr algn="ctr" eaLnBrk="1" hangingPunct="1"/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53208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07504" y="1277938"/>
            <a:ext cx="4702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Erros implícitos e dificuldades:</a:t>
            </a:r>
            <a:endParaRPr lang="pt-BR" sz="4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não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levar em consideração o ciclo todo da formação do biofilme, assim como o desprendimento do último, como normalmente ocorre no tanque 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aeração;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Durante o estudo soprador da ETE Abaeté apresentou problemas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Condições de contorno do estudo como descarte de lodo, controle do sistema de aeração na ETE Abaeté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7760" y="260648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CONCLUSÕES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8352928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O parâmetro biomassa aderida serve com uma boa analise qualitativa, para uma analise quantitativa para procedimentos operacionais necessário um conjunto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maior de dados;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I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nfluência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dos fatores de contorno (OD, descarte de lodo, pH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);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Os bons resultados de eficiência das ETEs depende também dos sistemas anteriores (RAFA/CEPT) mas resiste a choques de carga orgânica e carga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hidráulica;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Existe uma correlação entre a biomassa aderida e eficiência que deve ser melhor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estudada;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ETE Capivari I apresenta valores COS, COV mais próximos da literatura indicando um projeto mais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robusto;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Possibilidade de melhoria para a ETE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Abaeté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atrelada a melhoria no sistema de aeração, recirculação ou decantação.</a:t>
            </a:r>
          </a:p>
        </p:txBody>
      </p:sp>
    </p:spTree>
    <p:extLst>
      <p:ext uri="{BB962C8B-B14F-4D97-AF65-F5344CB8AC3E}">
        <p14:creationId xmlns:p14="http://schemas.microsoft.com/office/powerpoint/2010/main" val="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7760" y="260648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REFERÊNCIAS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908720"/>
            <a:ext cx="8352928" cy="582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ASSOCIAÇÃO </a:t>
            </a: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BRASILEIRA DE NORMAS TÉCNICAS. NBR 12.209:2011: Elaboração de projetos hidráulico-sanitários de estações de tratamento de esgotos sanitários. 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 de Janeiro: ABNT, 2011. 53 p.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ANDREOTOLLA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G; DAMIANI, E; FOLADORI, P; NARDELLI, P; RAGAZZI, M. (2003)b. “</a:t>
            </a:r>
            <a:r>
              <a:rPr lang="en-US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Treatment od mountain refuge wastewater by fixed a moving bed biofilm systems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 Water Science and Technology,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48 (11-12). pp. 169-177.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ANDREOTOLLA, G; FOLADORI, P; RAGAZZI, M; TATÀNO, F. (2000). “Environmental comparison between MBBR and activated system for the treatment of municipal wastewater”. Water Science and Technology,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41 (4-5). pp. 375-382.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APHA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AWWA, WEF. Standard methods for the examination of water and wastewater. </a:t>
            </a: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21. ed. Washington, DC: </a:t>
            </a:r>
            <a:r>
              <a:rPr lang="pt-BR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APHA</a:t>
            </a: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2006.</a:t>
            </a:r>
          </a:p>
          <a:p>
            <a:pPr>
              <a:spcBef>
                <a:spcPts val="600"/>
              </a:spcBef>
            </a:pPr>
            <a:r>
              <a:rPr lang="pt-BR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BASSIN</a:t>
            </a: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J.P., 2011, “Novos processos de remoção de nitrogênio”. 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In: DEZOTTI, M., SANT’ANNA JR, G.L., BASSIN, J.P. (Org.) </a:t>
            </a: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Processos biológicos avançados para tratamento de efluente e técnicas de biologia molecular para o estudo da diversidade microbiana, Rio de Janeiro: Editora </a:t>
            </a:r>
            <a:r>
              <a:rPr lang="pt-BR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Interciência</a:t>
            </a: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DAUDE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D; STEPHENSON, T. (2003). “Moving bed biofilm reactors: a small-scale treatment solution”. Water Science and Technology,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48 (11-12). pp. 251-257.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HELNESS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H. (2007). Biological phosphorous removal in a moving bed biofilm reactor. Doctoral Dissertation, Norwegian University of Science and Technology, Norway.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HEM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L, J; RUSTEN, B., ØDEGAARD, H. (1994). “Nitrification in a Moving Bed Biofilm Reactor”. Water Research.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28 (6), pp. 1425-1433.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HONG-BIN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Y; XIE, Q, YUN-ZHENG, D. (2007). “</a:t>
            </a:r>
            <a:r>
              <a:rPr lang="en-US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Medium-Strength Ammonium Removal Using a Two-Stage Moving Bed Biofilm Reactor System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 Environmental Engineering Science.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24 (05)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295-601.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JAHREN, S, J; RINTALA, J, A; ODEGAARD, H. (2002). “</a:t>
            </a:r>
            <a:r>
              <a:rPr lang="en-US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Aerobic moving bed biofilm reactor treating </a:t>
            </a:r>
            <a:r>
              <a:rPr lang="en-US" sz="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thermomechanical</a:t>
            </a:r>
            <a:r>
              <a:rPr lang="en-US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pulping whitewater under </a:t>
            </a:r>
            <a:r>
              <a:rPr lang="en-US" sz="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thermophilic</a:t>
            </a:r>
            <a:r>
              <a:rPr lang="en-US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conditions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 Water Research,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36,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1067-1075.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JONOUD, S; VOSOUGHI, M; KHALILI DAYLAMI, N. (2003). “Study on nitrification and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denitrification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high nitrogen and COD load wastewater in moving bed biofilm reactor”. Iranian Journal of Biotechnology,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 (2), pp. 115-120.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LUOSTARINEN, S., LUSTE, S., VALENTIN, L., RINTALA, J., (2006), “</a:t>
            </a:r>
            <a:r>
              <a:rPr lang="en-US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Nitrogen removal from on-site treated anaerobic effluents using intermittently aerated moving bed biofilm reactors at low temperatures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”, Water Research, v. 40, n. 8, pp. 1607-1615.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MOTA, A.M.C., 2015. “Avaliação de um sistema Híbrido integrado de lodo ativado e biofilme em leito móvel para tratamento de esgotos domésticos, utilizando PVA-Gel como meio suporte”. Dissertação de Mestrado em Tecnologia Ambiental e Recursos Hídricos, Publicação PTARH.DM-173/2015, Departamento de Engenharia Civil e Ambiental, Universidade de Brasília, Brasília, DF, 199p</a:t>
            </a:r>
          </a:p>
          <a:p>
            <a:pPr>
              <a:spcBef>
                <a:spcPts val="600"/>
              </a:spcBef>
            </a:pPr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OLIVEIRA, D.V.M., 2008, Caracterização dos Parâmetros de Controle e Avaliação de Desempenho de um Reator Biológico com Leito Móvel (MBBR) [Rio de Janeiro]. Dissertação – Universidade Federal do Rio de Janeiro, COPPE. XII, 91p.</a:t>
            </a: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ØDEGAARD, H., RUSTEN, B., 1993. Wastewater treatment with aerated submerged biological filters. Journal Water Pollution Federation, v.56(5), p. 424-431.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RUSTEN, B; MCCOY, M; PROCTOR, R; SILJUDALEN, JON G. (1998) “The innovative moving bed biofilm reactor/Solids contact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reaeration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process for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secundary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treatment of municipal wastewater”. Water Environment Research,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70 (5),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1083-1089.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RUSTEN, B; SILJUDALEN, J, G; NORDEIDET, B. (1994)a “Upgrading to nitrogen removal with the KMT moving bed biofilm process”. Water Science and Technology,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 (12),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185-195.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RUSTEN, B; MATTSSON, E; BROCH-DUE, A; WESTRUM, T. (1994)b “Treatment of pulp and paper industry wastewater in novel moving bed biofilm reactors”. Water Science and Technology,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(3),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161-171.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RUSTEN, B; KOLKINN, O; ØDEGAARD, H. (1997). “Moving bed biofilm reactors and chemical precipitation for high efficiency treatment of wastewater from small communities”. Water Science and Technology. 35 (6), </a:t>
            </a:r>
            <a:r>
              <a:rPr 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71-79.</a:t>
            </a: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Conceituação – MBBR/IFAS</a:t>
            </a: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4" y="1125538"/>
            <a:ext cx="5201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MBBR – Moving Bed Biofilm Reactor desenvolvida final de 1980 Noruega – Kaldnes Miljoteknologi.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Sistema híbrido biomassa aderida e biomassa em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suspensão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grpSp>
        <p:nvGrpSpPr>
          <p:cNvPr id="110" name="Grupo 109"/>
          <p:cNvGrpSpPr/>
          <p:nvPr/>
        </p:nvGrpSpPr>
        <p:grpSpPr>
          <a:xfrm>
            <a:off x="598735" y="2502901"/>
            <a:ext cx="4405313" cy="1895317"/>
            <a:chOff x="598735" y="2502901"/>
            <a:chExt cx="4405313" cy="1895317"/>
          </a:xfrm>
        </p:grpSpPr>
        <p:grpSp>
          <p:nvGrpSpPr>
            <p:cNvPr id="5" name="Grupo 13"/>
            <p:cNvGrpSpPr>
              <a:grpSpLocks/>
            </p:cNvGrpSpPr>
            <p:nvPr/>
          </p:nvGrpSpPr>
          <p:grpSpPr bwMode="auto">
            <a:xfrm>
              <a:off x="598735" y="2502901"/>
              <a:ext cx="3811949" cy="1653557"/>
              <a:chOff x="0" y="-752"/>
              <a:chExt cx="39169" cy="17065"/>
            </a:xfrm>
          </p:grpSpPr>
          <p:grpSp>
            <p:nvGrpSpPr>
              <p:cNvPr id="8" name="Grupo 12"/>
              <p:cNvGrpSpPr>
                <a:grpSpLocks/>
              </p:cNvGrpSpPr>
              <p:nvPr/>
            </p:nvGrpSpPr>
            <p:grpSpPr bwMode="auto">
              <a:xfrm>
                <a:off x="0" y="-752"/>
                <a:ext cx="39169" cy="17065"/>
                <a:chOff x="0" y="-752"/>
                <a:chExt cx="39172" cy="17071"/>
              </a:xfrm>
            </p:grpSpPr>
            <p:sp>
              <p:nvSpPr>
                <p:cNvPr id="10" name="Cubo 14"/>
                <p:cNvSpPr>
                  <a:spLocks noChangeArrowheads="1"/>
                </p:cNvSpPr>
                <p:nvPr/>
              </p:nvSpPr>
              <p:spPr bwMode="auto">
                <a:xfrm>
                  <a:off x="4783" y="4431"/>
                  <a:ext cx="16243" cy="9861"/>
                </a:xfrm>
                <a:prstGeom prst="cube">
                  <a:avLst>
                    <a:gd name="adj" fmla="val 22333"/>
                  </a:avLst>
                </a:prstGeom>
                <a:gradFill rotWithShape="0">
                  <a:gsLst>
                    <a:gs pos="0">
                      <a:srgbClr val="948A54"/>
                    </a:gs>
                    <a:gs pos="19000">
                      <a:srgbClr val="948A54"/>
                    </a:gs>
                    <a:gs pos="75000">
                      <a:srgbClr val="C4BD97"/>
                    </a:gs>
                    <a:gs pos="100000">
                      <a:srgbClr val="948A54"/>
                    </a:gs>
                  </a:gsLst>
                  <a:lin ang="16200000"/>
                </a:gra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1" name="Fluxograma: Somador 32"/>
                <p:cNvSpPr>
                  <a:spLocks noChangeArrowheads="1"/>
                </p:cNvSpPr>
                <p:nvPr/>
              </p:nvSpPr>
              <p:spPr bwMode="auto">
                <a:xfrm>
                  <a:off x="17795" y="9144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2" name="Fluxograma: Somador 38"/>
                <p:cNvSpPr>
                  <a:spLocks noChangeArrowheads="1"/>
                </p:cNvSpPr>
                <p:nvPr/>
              </p:nvSpPr>
              <p:spPr bwMode="auto">
                <a:xfrm>
                  <a:off x="5627" y="7596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3" name="Fluxograma: Somador 39"/>
                <p:cNvSpPr>
                  <a:spLocks noChangeArrowheads="1"/>
                </p:cNvSpPr>
                <p:nvPr/>
              </p:nvSpPr>
              <p:spPr bwMode="auto">
                <a:xfrm>
                  <a:off x="6049" y="8862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4" name="Fluxograma: Somador 40"/>
                <p:cNvSpPr>
                  <a:spLocks noChangeArrowheads="1"/>
                </p:cNvSpPr>
                <p:nvPr/>
              </p:nvSpPr>
              <p:spPr bwMode="auto">
                <a:xfrm>
                  <a:off x="8088" y="787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5" name="Fluxograma: Somador 42"/>
                <p:cNvSpPr>
                  <a:spLocks noChangeArrowheads="1"/>
                </p:cNvSpPr>
                <p:nvPr/>
              </p:nvSpPr>
              <p:spPr bwMode="auto">
                <a:xfrm>
                  <a:off x="9636" y="7596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6" name="Fluxograma: Somador 43"/>
                <p:cNvSpPr>
                  <a:spLocks noChangeArrowheads="1"/>
                </p:cNvSpPr>
                <p:nvPr/>
              </p:nvSpPr>
              <p:spPr bwMode="auto">
                <a:xfrm>
                  <a:off x="9355" y="9284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7" name="Fluxograma: Somador 46"/>
                <p:cNvSpPr>
                  <a:spLocks noChangeArrowheads="1"/>
                </p:cNvSpPr>
                <p:nvPr/>
              </p:nvSpPr>
              <p:spPr bwMode="auto">
                <a:xfrm>
                  <a:off x="7174" y="9144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8" name="Fluxograma: Somador 47"/>
                <p:cNvSpPr>
                  <a:spLocks noChangeArrowheads="1"/>
                </p:cNvSpPr>
                <p:nvPr/>
              </p:nvSpPr>
              <p:spPr bwMode="auto">
                <a:xfrm>
                  <a:off x="7596" y="1033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9" name="Fluxograma: Somador 48"/>
                <p:cNvSpPr>
                  <a:spLocks noChangeArrowheads="1"/>
                </p:cNvSpPr>
                <p:nvPr/>
              </p:nvSpPr>
              <p:spPr bwMode="auto">
                <a:xfrm>
                  <a:off x="9073" y="10410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0" name="Fluxograma: Somador 49"/>
                <p:cNvSpPr>
                  <a:spLocks noChangeArrowheads="1"/>
                </p:cNvSpPr>
                <p:nvPr/>
              </p:nvSpPr>
              <p:spPr bwMode="auto">
                <a:xfrm>
                  <a:off x="7244" y="1153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1" name="Fluxograma: Somador 50"/>
                <p:cNvSpPr>
                  <a:spLocks noChangeArrowheads="1"/>
                </p:cNvSpPr>
                <p:nvPr/>
              </p:nvSpPr>
              <p:spPr bwMode="auto">
                <a:xfrm>
                  <a:off x="5627" y="10550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2" name="Fluxograma: Somador 51"/>
                <p:cNvSpPr>
                  <a:spLocks noChangeArrowheads="1"/>
                </p:cNvSpPr>
                <p:nvPr/>
              </p:nvSpPr>
              <p:spPr bwMode="auto">
                <a:xfrm>
                  <a:off x="9073" y="1230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3" name="Fluxograma: Somador 52"/>
                <p:cNvSpPr>
                  <a:spLocks noChangeArrowheads="1"/>
                </p:cNvSpPr>
                <p:nvPr/>
              </p:nvSpPr>
              <p:spPr bwMode="auto">
                <a:xfrm>
                  <a:off x="10550" y="1111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4" name="Fluxograma: Somador 53"/>
                <p:cNvSpPr>
                  <a:spLocks noChangeArrowheads="1"/>
                </p:cNvSpPr>
                <p:nvPr/>
              </p:nvSpPr>
              <p:spPr bwMode="auto">
                <a:xfrm>
                  <a:off x="10972" y="1230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5" name="Fluxograma: Somador 54"/>
                <p:cNvSpPr>
                  <a:spLocks noChangeArrowheads="1"/>
                </p:cNvSpPr>
                <p:nvPr/>
              </p:nvSpPr>
              <p:spPr bwMode="auto">
                <a:xfrm>
                  <a:off x="15333" y="900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6" name="Fluxograma: Somador 55"/>
                <p:cNvSpPr>
                  <a:spLocks noChangeArrowheads="1"/>
                </p:cNvSpPr>
                <p:nvPr/>
              </p:nvSpPr>
              <p:spPr bwMode="auto">
                <a:xfrm>
                  <a:off x="14278" y="738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7" name="Fluxograma: Somador 56"/>
                <p:cNvSpPr>
                  <a:spLocks noChangeArrowheads="1"/>
                </p:cNvSpPr>
                <p:nvPr/>
              </p:nvSpPr>
              <p:spPr bwMode="auto">
                <a:xfrm>
                  <a:off x="13997" y="907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8" name="Fluxograma: Somador 58"/>
                <p:cNvSpPr>
                  <a:spLocks noChangeArrowheads="1"/>
                </p:cNvSpPr>
                <p:nvPr/>
              </p:nvSpPr>
              <p:spPr bwMode="auto">
                <a:xfrm>
                  <a:off x="16740" y="949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9" name="Fluxograma: Somador 59"/>
                <p:cNvSpPr>
                  <a:spLocks noChangeArrowheads="1"/>
                </p:cNvSpPr>
                <p:nvPr/>
              </p:nvSpPr>
              <p:spPr bwMode="auto">
                <a:xfrm>
                  <a:off x="15193" y="10832"/>
                  <a:ext cx="450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0" name="Fluxograma: Somador 60"/>
                <p:cNvSpPr>
                  <a:spLocks noChangeArrowheads="1"/>
                </p:cNvSpPr>
                <p:nvPr/>
              </p:nvSpPr>
              <p:spPr bwMode="auto">
                <a:xfrm>
                  <a:off x="15685" y="12098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1" name="Fluxograma: Somador 61"/>
                <p:cNvSpPr>
                  <a:spLocks noChangeArrowheads="1"/>
                </p:cNvSpPr>
                <p:nvPr/>
              </p:nvSpPr>
              <p:spPr bwMode="auto">
                <a:xfrm>
                  <a:off x="12942" y="1322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2" name="Fluxograma: Somador 62"/>
                <p:cNvSpPr>
                  <a:spLocks noChangeArrowheads="1"/>
                </p:cNvSpPr>
                <p:nvPr/>
              </p:nvSpPr>
              <p:spPr bwMode="auto">
                <a:xfrm>
                  <a:off x="11957" y="10832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3" name="Fluxograma: Somador 63"/>
                <p:cNvSpPr>
                  <a:spLocks noChangeArrowheads="1"/>
                </p:cNvSpPr>
                <p:nvPr/>
              </p:nvSpPr>
              <p:spPr bwMode="auto">
                <a:xfrm>
                  <a:off x="11676" y="12520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4" name="Fluxograma: Somador 64"/>
                <p:cNvSpPr>
                  <a:spLocks noChangeArrowheads="1"/>
                </p:cNvSpPr>
                <p:nvPr/>
              </p:nvSpPr>
              <p:spPr bwMode="auto">
                <a:xfrm>
                  <a:off x="13293" y="1111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5" name="Fluxograma: Somador 65"/>
                <p:cNvSpPr>
                  <a:spLocks noChangeArrowheads="1"/>
                </p:cNvSpPr>
                <p:nvPr/>
              </p:nvSpPr>
              <p:spPr bwMode="auto">
                <a:xfrm>
                  <a:off x="14419" y="1188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6" name="Fluxograma: Somador 66"/>
                <p:cNvSpPr>
                  <a:spLocks noChangeArrowheads="1"/>
                </p:cNvSpPr>
                <p:nvPr/>
              </p:nvSpPr>
              <p:spPr bwMode="auto">
                <a:xfrm>
                  <a:off x="7948" y="1301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7" name="Fluxograma: Somador 67"/>
                <p:cNvSpPr>
                  <a:spLocks noChangeArrowheads="1"/>
                </p:cNvSpPr>
                <p:nvPr/>
              </p:nvSpPr>
              <p:spPr bwMode="auto">
                <a:xfrm>
                  <a:off x="5978" y="1308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8" name="Fluxograma: Somador 68"/>
                <p:cNvSpPr>
                  <a:spLocks noChangeArrowheads="1"/>
                </p:cNvSpPr>
                <p:nvPr/>
              </p:nvSpPr>
              <p:spPr bwMode="auto">
                <a:xfrm>
                  <a:off x="14841" y="1294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9" name="Fluxograma: Somador 69"/>
                <p:cNvSpPr>
                  <a:spLocks noChangeArrowheads="1"/>
                </p:cNvSpPr>
                <p:nvPr/>
              </p:nvSpPr>
              <p:spPr bwMode="auto">
                <a:xfrm>
                  <a:off x="19132" y="8299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0" name="Fluxograma: Somador 70"/>
                <p:cNvSpPr>
                  <a:spLocks noChangeArrowheads="1"/>
                </p:cNvSpPr>
                <p:nvPr/>
              </p:nvSpPr>
              <p:spPr bwMode="auto">
                <a:xfrm>
                  <a:off x="19976" y="9425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1" name="Fluxograma: Somador 71"/>
                <p:cNvSpPr>
                  <a:spLocks noChangeArrowheads="1"/>
                </p:cNvSpPr>
                <p:nvPr/>
              </p:nvSpPr>
              <p:spPr bwMode="auto">
                <a:xfrm>
                  <a:off x="17232" y="1118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2" name="Fluxograma: Somador 73"/>
                <p:cNvSpPr>
                  <a:spLocks noChangeArrowheads="1"/>
                </p:cNvSpPr>
                <p:nvPr/>
              </p:nvSpPr>
              <p:spPr bwMode="auto">
                <a:xfrm>
                  <a:off x="19483" y="1033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3" name="Fluxograma: Somador 74"/>
                <p:cNvSpPr>
                  <a:spLocks noChangeArrowheads="1"/>
                </p:cNvSpPr>
                <p:nvPr/>
              </p:nvSpPr>
              <p:spPr bwMode="auto">
                <a:xfrm>
                  <a:off x="19413" y="1188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4" name="Fluxograma: Somador 75"/>
                <p:cNvSpPr>
                  <a:spLocks noChangeArrowheads="1"/>
                </p:cNvSpPr>
                <p:nvPr/>
              </p:nvSpPr>
              <p:spPr bwMode="auto">
                <a:xfrm>
                  <a:off x="20187" y="10832"/>
                  <a:ext cx="450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5" name="Fluxograma: Somador 76"/>
                <p:cNvSpPr>
                  <a:spLocks noChangeArrowheads="1"/>
                </p:cNvSpPr>
                <p:nvPr/>
              </p:nvSpPr>
              <p:spPr bwMode="auto">
                <a:xfrm>
                  <a:off x="20116" y="787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6" name="Fluxograma: Somador 77"/>
                <p:cNvSpPr>
                  <a:spLocks noChangeArrowheads="1"/>
                </p:cNvSpPr>
                <p:nvPr/>
              </p:nvSpPr>
              <p:spPr bwMode="auto">
                <a:xfrm>
                  <a:off x="19976" y="6893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7" name="Fluxograma: Somador 79"/>
                <p:cNvSpPr>
                  <a:spLocks noChangeArrowheads="1"/>
                </p:cNvSpPr>
                <p:nvPr/>
              </p:nvSpPr>
              <p:spPr bwMode="auto">
                <a:xfrm>
                  <a:off x="17795" y="745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8" name="Fluxograma: Disco magnético 82"/>
                <p:cNvSpPr>
                  <a:spLocks/>
                </p:cNvSpPr>
                <p:nvPr/>
              </p:nvSpPr>
              <p:spPr bwMode="auto">
                <a:xfrm>
                  <a:off x="27994" y="4149"/>
                  <a:ext cx="11178" cy="11208"/>
                </a:xfrm>
                <a:custGeom>
                  <a:avLst/>
                  <a:gdLst>
                    <a:gd name="T0" fmla="*/ 0 w 10000"/>
                    <a:gd name="T1" fmla="*/ 158521 h 11786"/>
                    <a:gd name="T2" fmla="*/ 505460 w 10000"/>
                    <a:gd name="T3" fmla="*/ 0 h 11786"/>
                    <a:gd name="T4" fmla="*/ 1010920 w 10000"/>
                    <a:gd name="T5" fmla="*/ 158521 h 11786"/>
                    <a:gd name="T6" fmla="*/ 1010920 w 10000"/>
                    <a:gd name="T7" fmla="*/ 792416 h 11786"/>
                    <a:gd name="T8" fmla="*/ 517591 w 10000"/>
                    <a:gd name="T9" fmla="*/ 1120775 h 11786"/>
                    <a:gd name="T10" fmla="*/ 0 w 10000"/>
                    <a:gd name="T11" fmla="*/ 792416 h 11786"/>
                    <a:gd name="T12" fmla="*/ 0 w 10000"/>
                    <a:gd name="T13" fmla="*/ 158521 h 117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000" h="11786" stroke="0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lnTo>
                        <a:pt x="10000" y="8333"/>
                      </a:lnTo>
                      <a:cubicBezTo>
                        <a:pt x="10000" y="9254"/>
                        <a:pt x="5600" y="11786"/>
                        <a:pt x="5000" y="11786"/>
                      </a:cubicBezTo>
                      <a:cubicBezTo>
                        <a:pt x="4400" y="11829"/>
                        <a:pt x="0" y="9254"/>
                        <a:pt x="0" y="8333"/>
                      </a:cubicBezTo>
                      <a:lnTo>
                        <a:pt x="0" y="1667"/>
                      </a:lnTo>
                      <a:close/>
                    </a:path>
                    <a:path w="10000" h="11786" fill="none">
                      <a:moveTo>
                        <a:pt x="10000" y="1667"/>
                      </a:moveTo>
                      <a:cubicBezTo>
                        <a:pt x="10000" y="2588"/>
                        <a:pt x="7761" y="3334"/>
                        <a:pt x="5000" y="3334"/>
                      </a:cubicBezTo>
                      <a:cubicBezTo>
                        <a:pt x="2239" y="3334"/>
                        <a:pt x="0" y="2588"/>
                        <a:pt x="0" y="1667"/>
                      </a:cubicBezTo>
                    </a:path>
                    <a:path w="10000" h="11786" fill="none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lnTo>
                        <a:pt x="10000" y="8333"/>
                      </a:lnTo>
                      <a:cubicBezTo>
                        <a:pt x="10000" y="9254"/>
                        <a:pt x="5960" y="11743"/>
                        <a:pt x="5120" y="11786"/>
                      </a:cubicBezTo>
                      <a:cubicBezTo>
                        <a:pt x="4360" y="11743"/>
                        <a:pt x="0" y="9254"/>
                        <a:pt x="0" y="8333"/>
                      </a:cubicBezTo>
                      <a:lnTo>
                        <a:pt x="0" y="16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A452A"/>
                    </a:gs>
                    <a:gs pos="33000">
                      <a:srgbClr val="4A452A">
                        <a:alpha val="74590"/>
                      </a:srgbClr>
                    </a:gs>
                    <a:gs pos="50999">
                      <a:srgbClr val="00B0F0">
                        <a:alpha val="60731"/>
                      </a:srgbClr>
                    </a:gs>
                    <a:gs pos="100000">
                      <a:srgbClr val="00B0F0">
                        <a:alpha val="23000"/>
                      </a:srgbClr>
                    </a:gs>
                  </a:gsLst>
                  <a:lin ang="162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9" name="Conector de seta reta 84"/>
                <p:cNvSpPr>
                  <a:spLocks noChangeShapeType="1"/>
                </p:cNvSpPr>
                <p:nvPr/>
              </p:nvSpPr>
              <p:spPr bwMode="auto">
                <a:xfrm>
                  <a:off x="22860" y="6893"/>
                  <a:ext cx="326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0" name="Conector de seta reta 85"/>
                <p:cNvSpPr>
                  <a:spLocks noChangeShapeType="1"/>
                </p:cNvSpPr>
                <p:nvPr/>
              </p:nvSpPr>
              <p:spPr bwMode="auto">
                <a:xfrm>
                  <a:off x="0" y="6611"/>
                  <a:ext cx="326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1" name="Fluxograma: Somador 87"/>
                <p:cNvSpPr>
                  <a:spLocks noChangeArrowheads="1"/>
                </p:cNvSpPr>
                <p:nvPr/>
              </p:nvSpPr>
              <p:spPr bwMode="auto">
                <a:xfrm>
                  <a:off x="11043" y="8581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2" name="Fluxograma: Somador 88"/>
                <p:cNvSpPr>
                  <a:spLocks noChangeArrowheads="1"/>
                </p:cNvSpPr>
                <p:nvPr/>
              </p:nvSpPr>
              <p:spPr bwMode="auto">
                <a:xfrm>
                  <a:off x="12379" y="886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3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19357" y="-752"/>
                  <a:ext cx="8232" cy="41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MBBR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28909" y="7596"/>
                  <a:ext cx="10263" cy="3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Decantador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5556" y="13927"/>
                  <a:ext cx="14485" cy="2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Aeração por difusores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Conector reto 6"/>
              <p:cNvSpPr>
                <a:spLocks noChangeShapeType="1"/>
              </p:cNvSpPr>
              <p:nvPr/>
            </p:nvSpPr>
            <p:spPr bwMode="auto">
              <a:xfrm>
                <a:off x="5907" y="13918"/>
                <a:ext cx="1216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6" name="Conector de seta reta 4"/>
            <p:cNvSpPr>
              <a:spLocks noChangeShapeType="1"/>
            </p:cNvSpPr>
            <p:nvPr/>
          </p:nvSpPr>
          <p:spPr bwMode="auto">
            <a:xfrm>
              <a:off x="3825982" y="4101033"/>
              <a:ext cx="45049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7" name="Caixa de Texto 2"/>
            <p:cNvSpPr txBox="1">
              <a:spLocks noChangeArrowheads="1"/>
            </p:cNvSpPr>
            <p:nvPr/>
          </p:nvSpPr>
          <p:spPr bwMode="auto">
            <a:xfrm>
              <a:off x="3595041" y="4101033"/>
              <a:ext cx="1409007" cy="29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lodo excedente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705467" y="2508810"/>
            <a:ext cx="3140333" cy="2179998"/>
            <a:chOff x="705467" y="2508810"/>
            <a:chExt cx="3140333" cy="2179998"/>
          </a:xfrm>
        </p:grpSpPr>
        <p:grpSp>
          <p:nvGrpSpPr>
            <p:cNvPr id="109" name="Grupo 108"/>
            <p:cNvGrpSpPr/>
            <p:nvPr/>
          </p:nvGrpSpPr>
          <p:grpSpPr>
            <a:xfrm>
              <a:off x="705467" y="2508810"/>
              <a:ext cx="3140333" cy="2179998"/>
              <a:chOff x="705467" y="2508810"/>
              <a:chExt cx="3140333" cy="2179998"/>
            </a:xfrm>
          </p:grpSpPr>
          <p:sp>
            <p:nvSpPr>
              <p:cNvPr id="100" name="Caixa de Texto 2"/>
              <p:cNvSpPr txBox="1">
                <a:spLocks noChangeArrowheads="1"/>
              </p:cNvSpPr>
              <p:nvPr/>
            </p:nvSpPr>
            <p:spPr bwMode="auto">
              <a:xfrm>
                <a:off x="2501305" y="2508810"/>
                <a:ext cx="773273" cy="3958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IFAS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o 2"/>
              <p:cNvGrpSpPr/>
              <p:nvPr/>
            </p:nvGrpSpPr>
            <p:grpSpPr>
              <a:xfrm>
                <a:off x="705467" y="3856250"/>
                <a:ext cx="3140333" cy="832558"/>
                <a:chOff x="705467" y="3856250"/>
                <a:chExt cx="3140333" cy="832558"/>
              </a:xfrm>
            </p:grpSpPr>
            <p:sp>
              <p:nvSpPr>
                <p:cNvPr id="101" name="Conector angulado 32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05467" y="4374185"/>
                  <a:ext cx="3140333" cy="314623"/>
                </a:xfrm>
                <a:prstGeom prst="bentConnector3">
                  <a:avLst>
                    <a:gd name="adj1" fmla="val -236"/>
                  </a:avLst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02" name="Conector de seta reta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710046" y="3856250"/>
                  <a:ext cx="6090" cy="83014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106" name="Caixa de Texto 2"/>
            <p:cNvSpPr txBox="1">
              <a:spLocks noChangeArrowheads="1"/>
            </p:cNvSpPr>
            <p:nvPr/>
          </p:nvSpPr>
          <p:spPr bwMode="auto">
            <a:xfrm>
              <a:off x="1540966" y="4249625"/>
              <a:ext cx="1400086" cy="28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Retorno de lodo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Retângulo 111"/>
          <p:cNvSpPr/>
          <p:nvPr/>
        </p:nvSpPr>
        <p:spPr>
          <a:xfrm>
            <a:off x="4716016" y="2067916"/>
            <a:ext cx="372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dirty="0">
                <a:solidFill>
                  <a:srgbClr val="002060"/>
                </a:solidFill>
                <a:latin typeface="Arial" charset="0"/>
              </a:rPr>
              <a:t>Vantagens: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Menor sensibilidade a choques de carga orgânica e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hidráulica;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Mais resistente a variações na composição do afluente e proteção contra agentes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agressivos;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Maior potencial para depuração de matéria orgânica e nutrientes devido alta atividade e variabilidade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microbiana;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Aumento da capacidade de unidades antigas com poucas obras civis.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12" grpId="0"/>
      <p:bldP spid="1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-21974" y="109984"/>
            <a:ext cx="9144000" cy="9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b="1" dirty="0" smtClean="0">
                <a:solidFill>
                  <a:srgbClr val="000066"/>
                </a:solidFill>
                <a:latin typeface="Arial" charset="0"/>
              </a:rPr>
              <a:t>Luis </a:t>
            </a:r>
            <a:r>
              <a:rPr lang="pt-BR" b="1" dirty="0">
                <a:solidFill>
                  <a:srgbClr val="000066"/>
                </a:solidFill>
                <a:latin typeface="Arial" charset="0"/>
              </a:rPr>
              <a:t>Gustavo A. de Lima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b="1" i="1" dirty="0">
                <a:solidFill>
                  <a:srgbClr val="000066"/>
                </a:solidFill>
                <a:latin typeface="Arial" charset="0"/>
              </a:rPr>
              <a:t>Engenheiro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i="1" dirty="0">
                <a:solidFill>
                  <a:srgbClr val="000066"/>
                </a:solidFill>
                <a:latin typeface="Arial" charset="0"/>
              </a:rPr>
              <a:t>3348-5638 – </a:t>
            </a:r>
            <a:r>
              <a:rPr lang="pt-BR" sz="1200" i="1" dirty="0">
                <a:solidFill>
                  <a:srgbClr val="000066"/>
                </a:solidFill>
                <a:latin typeface="Arial" charset="0"/>
                <a:hlinkClick r:id="rId2"/>
              </a:rPr>
              <a:t>tratamento.esgoto11@sanasa.com.br</a:t>
            </a:r>
            <a:endParaRPr lang="pt-BR" sz="1200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400" b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b="1" dirty="0" smtClean="0">
                <a:solidFill>
                  <a:srgbClr val="000066"/>
                </a:solidFill>
                <a:latin typeface="Arial" charset="0"/>
              </a:rPr>
              <a:t>Pedro H. Sene Baruffi</a:t>
            </a:r>
            <a:endParaRPr lang="pt-BR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b="1" i="1" dirty="0" smtClean="0">
                <a:solidFill>
                  <a:srgbClr val="000066"/>
                </a:solidFill>
                <a:latin typeface="Arial" charset="0"/>
              </a:rPr>
              <a:t>Engenheiro</a:t>
            </a:r>
            <a:endParaRPr lang="pt-BR" sz="12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i="1" dirty="0" smtClean="0">
                <a:solidFill>
                  <a:srgbClr val="000066"/>
                </a:solidFill>
                <a:latin typeface="Arial" charset="0"/>
              </a:rPr>
              <a:t>3348-5640 – </a:t>
            </a:r>
            <a:r>
              <a:rPr lang="pt-BR" sz="1200" i="1" dirty="0" smtClean="0">
                <a:solidFill>
                  <a:srgbClr val="000066"/>
                </a:solidFill>
                <a:latin typeface="Arial" charset="0"/>
                <a:hlinkClick r:id="rId3"/>
              </a:rPr>
              <a:t>tratamento.esgoto9@sanasa.com.br</a:t>
            </a:r>
            <a:endParaRPr lang="pt-BR" sz="1200" i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200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200" i="1" dirty="0">
              <a:solidFill>
                <a:srgbClr val="0099FF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600" i="1" dirty="0" smtClean="0">
              <a:solidFill>
                <a:srgbClr val="0099FF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Conceituação – MBBR/IFAS</a:t>
            </a: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4" y="1125538"/>
            <a:ext cx="5201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MBBR – Moving Bed Biofilm Reactor desenvolvida final de 1980 Noruega – Kaldnes Miljoteknologi.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Sistema híbrido biomassa aderida e biomassa em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suspensão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grpSp>
        <p:nvGrpSpPr>
          <p:cNvPr id="110" name="Grupo 109"/>
          <p:cNvGrpSpPr/>
          <p:nvPr/>
        </p:nvGrpSpPr>
        <p:grpSpPr>
          <a:xfrm>
            <a:off x="598735" y="2502901"/>
            <a:ext cx="4405313" cy="1895317"/>
            <a:chOff x="598735" y="2502901"/>
            <a:chExt cx="4405313" cy="1895317"/>
          </a:xfrm>
        </p:grpSpPr>
        <p:grpSp>
          <p:nvGrpSpPr>
            <p:cNvPr id="5" name="Grupo 13"/>
            <p:cNvGrpSpPr>
              <a:grpSpLocks/>
            </p:cNvGrpSpPr>
            <p:nvPr/>
          </p:nvGrpSpPr>
          <p:grpSpPr bwMode="auto">
            <a:xfrm>
              <a:off x="598735" y="2502901"/>
              <a:ext cx="3811949" cy="1653557"/>
              <a:chOff x="0" y="-752"/>
              <a:chExt cx="39169" cy="17065"/>
            </a:xfrm>
          </p:grpSpPr>
          <p:grpSp>
            <p:nvGrpSpPr>
              <p:cNvPr id="8" name="Grupo 12"/>
              <p:cNvGrpSpPr>
                <a:grpSpLocks/>
              </p:cNvGrpSpPr>
              <p:nvPr/>
            </p:nvGrpSpPr>
            <p:grpSpPr bwMode="auto">
              <a:xfrm>
                <a:off x="0" y="-752"/>
                <a:ext cx="39169" cy="17065"/>
                <a:chOff x="0" y="-752"/>
                <a:chExt cx="39172" cy="17071"/>
              </a:xfrm>
            </p:grpSpPr>
            <p:sp>
              <p:nvSpPr>
                <p:cNvPr id="10" name="Cubo 14"/>
                <p:cNvSpPr>
                  <a:spLocks noChangeArrowheads="1"/>
                </p:cNvSpPr>
                <p:nvPr/>
              </p:nvSpPr>
              <p:spPr bwMode="auto">
                <a:xfrm>
                  <a:off x="4783" y="4431"/>
                  <a:ext cx="16243" cy="9861"/>
                </a:xfrm>
                <a:prstGeom prst="cube">
                  <a:avLst>
                    <a:gd name="adj" fmla="val 22333"/>
                  </a:avLst>
                </a:prstGeom>
                <a:gradFill rotWithShape="0">
                  <a:gsLst>
                    <a:gs pos="0">
                      <a:srgbClr val="948A54"/>
                    </a:gs>
                    <a:gs pos="19000">
                      <a:srgbClr val="948A54"/>
                    </a:gs>
                    <a:gs pos="75000">
                      <a:srgbClr val="C4BD97"/>
                    </a:gs>
                    <a:gs pos="100000">
                      <a:srgbClr val="948A54"/>
                    </a:gs>
                  </a:gsLst>
                  <a:lin ang="16200000"/>
                </a:gra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1" name="Fluxograma: Somador 32"/>
                <p:cNvSpPr>
                  <a:spLocks noChangeArrowheads="1"/>
                </p:cNvSpPr>
                <p:nvPr/>
              </p:nvSpPr>
              <p:spPr bwMode="auto">
                <a:xfrm>
                  <a:off x="17795" y="9144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2" name="Fluxograma: Somador 38"/>
                <p:cNvSpPr>
                  <a:spLocks noChangeArrowheads="1"/>
                </p:cNvSpPr>
                <p:nvPr/>
              </p:nvSpPr>
              <p:spPr bwMode="auto">
                <a:xfrm>
                  <a:off x="5627" y="7596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3" name="Fluxograma: Somador 39"/>
                <p:cNvSpPr>
                  <a:spLocks noChangeArrowheads="1"/>
                </p:cNvSpPr>
                <p:nvPr/>
              </p:nvSpPr>
              <p:spPr bwMode="auto">
                <a:xfrm>
                  <a:off x="6049" y="8862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4" name="Fluxograma: Somador 40"/>
                <p:cNvSpPr>
                  <a:spLocks noChangeArrowheads="1"/>
                </p:cNvSpPr>
                <p:nvPr/>
              </p:nvSpPr>
              <p:spPr bwMode="auto">
                <a:xfrm>
                  <a:off x="8088" y="787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5" name="Fluxograma: Somador 42"/>
                <p:cNvSpPr>
                  <a:spLocks noChangeArrowheads="1"/>
                </p:cNvSpPr>
                <p:nvPr/>
              </p:nvSpPr>
              <p:spPr bwMode="auto">
                <a:xfrm>
                  <a:off x="9636" y="7596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6" name="Fluxograma: Somador 43"/>
                <p:cNvSpPr>
                  <a:spLocks noChangeArrowheads="1"/>
                </p:cNvSpPr>
                <p:nvPr/>
              </p:nvSpPr>
              <p:spPr bwMode="auto">
                <a:xfrm>
                  <a:off x="9355" y="9284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7" name="Fluxograma: Somador 46"/>
                <p:cNvSpPr>
                  <a:spLocks noChangeArrowheads="1"/>
                </p:cNvSpPr>
                <p:nvPr/>
              </p:nvSpPr>
              <p:spPr bwMode="auto">
                <a:xfrm>
                  <a:off x="7174" y="9144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8" name="Fluxograma: Somador 47"/>
                <p:cNvSpPr>
                  <a:spLocks noChangeArrowheads="1"/>
                </p:cNvSpPr>
                <p:nvPr/>
              </p:nvSpPr>
              <p:spPr bwMode="auto">
                <a:xfrm>
                  <a:off x="7596" y="1033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9" name="Fluxograma: Somador 48"/>
                <p:cNvSpPr>
                  <a:spLocks noChangeArrowheads="1"/>
                </p:cNvSpPr>
                <p:nvPr/>
              </p:nvSpPr>
              <p:spPr bwMode="auto">
                <a:xfrm>
                  <a:off x="9073" y="10410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0" name="Fluxograma: Somador 49"/>
                <p:cNvSpPr>
                  <a:spLocks noChangeArrowheads="1"/>
                </p:cNvSpPr>
                <p:nvPr/>
              </p:nvSpPr>
              <p:spPr bwMode="auto">
                <a:xfrm>
                  <a:off x="7244" y="1153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1" name="Fluxograma: Somador 50"/>
                <p:cNvSpPr>
                  <a:spLocks noChangeArrowheads="1"/>
                </p:cNvSpPr>
                <p:nvPr/>
              </p:nvSpPr>
              <p:spPr bwMode="auto">
                <a:xfrm>
                  <a:off x="5627" y="10550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2" name="Fluxograma: Somador 51"/>
                <p:cNvSpPr>
                  <a:spLocks noChangeArrowheads="1"/>
                </p:cNvSpPr>
                <p:nvPr/>
              </p:nvSpPr>
              <p:spPr bwMode="auto">
                <a:xfrm>
                  <a:off x="9073" y="1230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3" name="Fluxograma: Somador 52"/>
                <p:cNvSpPr>
                  <a:spLocks noChangeArrowheads="1"/>
                </p:cNvSpPr>
                <p:nvPr/>
              </p:nvSpPr>
              <p:spPr bwMode="auto">
                <a:xfrm>
                  <a:off x="10550" y="1111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4" name="Fluxograma: Somador 53"/>
                <p:cNvSpPr>
                  <a:spLocks noChangeArrowheads="1"/>
                </p:cNvSpPr>
                <p:nvPr/>
              </p:nvSpPr>
              <p:spPr bwMode="auto">
                <a:xfrm>
                  <a:off x="10972" y="1230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5" name="Fluxograma: Somador 54"/>
                <p:cNvSpPr>
                  <a:spLocks noChangeArrowheads="1"/>
                </p:cNvSpPr>
                <p:nvPr/>
              </p:nvSpPr>
              <p:spPr bwMode="auto">
                <a:xfrm>
                  <a:off x="15333" y="900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6" name="Fluxograma: Somador 55"/>
                <p:cNvSpPr>
                  <a:spLocks noChangeArrowheads="1"/>
                </p:cNvSpPr>
                <p:nvPr/>
              </p:nvSpPr>
              <p:spPr bwMode="auto">
                <a:xfrm>
                  <a:off x="14278" y="738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7" name="Fluxograma: Somador 56"/>
                <p:cNvSpPr>
                  <a:spLocks noChangeArrowheads="1"/>
                </p:cNvSpPr>
                <p:nvPr/>
              </p:nvSpPr>
              <p:spPr bwMode="auto">
                <a:xfrm>
                  <a:off x="13997" y="907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8" name="Fluxograma: Somador 58"/>
                <p:cNvSpPr>
                  <a:spLocks noChangeArrowheads="1"/>
                </p:cNvSpPr>
                <p:nvPr/>
              </p:nvSpPr>
              <p:spPr bwMode="auto">
                <a:xfrm>
                  <a:off x="16740" y="949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29" name="Fluxograma: Somador 59"/>
                <p:cNvSpPr>
                  <a:spLocks noChangeArrowheads="1"/>
                </p:cNvSpPr>
                <p:nvPr/>
              </p:nvSpPr>
              <p:spPr bwMode="auto">
                <a:xfrm>
                  <a:off x="15193" y="10832"/>
                  <a:ext cx="450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0" name="Fluxograma: Somador 60"/>
                <p:cNvSpPr>
                  <a:spLocks noChangeArrowheads="1"/>
                </p:cNvSpPr>
                <p:nvPr/>
              </p:nvSpPr>
              <p:spPr bwMode="auto">
                <a:xfrm>
                  <a:off x="15685" y="12098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1" name="Fluxograma: Somador 61"/>
                <p:cNvSpPr>
                  <a:spLocks noChangeArrowheads="1"/>
                </p:cNvSpPr>
                <p:nvPr/>
              </p:nvSpPr>
              <p:spPr bwMode="auto">
                <a:xfrm>
                  <a:off x="12942" y="1322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2" name="Fluxograma: Somador 62"/>
                <p:cNvSpPr>
                  <a:spLocks noChangeArrowheads="1"/>
                </p:cNvSpPr>
                <p:nvPr/>
              </p:nvSpPr>
              <p:spPr bwMode="auto">
                <a:xfrm>
                  <a:off x="11957" y="10832"/>
                  <a:ext cx="451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3" name="Fluxograma: Somador 63"/>
                <p:cNvSpPr>
                  <a:spLocks noChangeArrowheads="1"/>
                </p:cNvSpPr>
                <p:nvPr/>
              </p:nvSpPr>
              <p:spPr bwMode="auto">
                <a:xfrm>
                  <a:off x="11676" y="12520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4" name="Fluxograma: Somador 64"/>
                <p:cNvSpPr>
                  <a:spLocks noChangeArrowheads="1"/>
                </p:cNvSpPr>
                <p:nvPr/>
              </p:nvSpPr>
              <p:spPr bwMode="auto">
                <a:xfrm>
                  <a:off x="13293" y="1111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5" name="Fluxograma: Somador 65"/>
                <p:cNvSpPr>
                  <a:spLocks noChangeArrowheads="1"/>
                </p:cNvSpPr>
                <p:nvPr/>
              </p:nvSpPr>
              <p:spPr bwMode="auto">
                <a:xfrm>
                  <a:off x="14419" y="1188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6" name="Fluxograma: Somador 66"/>
                <p:cNvSpPr>
                  <a:spLocks noChangeArrowheads="1"/>
                </p:cNvSpPr>
                <p:nvPr/>
              </p:nvSpPr>
              <p:spPr bwMode="auto">
                <a:xfrm>
                  <a:off x="7948" y="1301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7" name="Fluxograma: Somador 67"/>
                <p:cNvSpPr>
                  <a:spLocks noChangeArrowheads="1"/>
                </p:cNvSpPr>
                <p:nvPr/>
              </p:nvSpPr>
              <p:spPr bwMode="auto">
                <a:xfrm>
                  <a:off x="5978" y="1308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8" name="Fluxograma: Somador 68"/>
                <p:cNvSpPr>
                  <a:spLocks noChangeArrowheads="1"/>
                </p:cNvSpPr>
                <p:nvPr/>
              </p:nvSpPr>
              <p:spPr bwMode="auto">
                <a:xfrm>
                  <a:off x="14841" y="1294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39" name="Fluxograma: Somador 69"/>
                <p:cNvSpPr>
                  <a:spLocks noChangeArrowheads="1"/>
                </p:cNvSpPr>
                <p:nvPr/>
              </p:nvSpPr>
              <p:spPr bwMode="auto">
                <a:xfrm>
                  <a:off x="19132" y="8299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0" name="Fluxograma: Somador 70"/>
                <p:cNvSpPr>
                  <a:spLocks noChangeArrowheads="1"/>
                </p:cNvSpPr>
                <p:nvPr/>
              </p:nvSpPr>
              <p:spPr bwMode="auto">
                <a:xfrm>
                  <a:off x="19976" y="9425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1" name="Fluxograma: Somador 71"/>
                <p:cNvSpPr>
                  <a:spLocks noChangeArrowheads="1"/>
                </p:cNvSpPr>
                <p:nvPr/>
              </p:nvSpPr>
              <p:spPr bwMode="auto">
                <a:xfrm>
                  <a:off x="17232" y="11183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2" name="Fluxograma: Somador 73"/>
                <p:cNvSpPr>
                  <a:spLocks noChangeArrowheads="1"/>
                </p:cNvSpPr>
                <p:nvPr/>
              </p:nvSpPr>
              <p:spPr bwMode="auto">
                <a:xfrm>
                  <a:off x="19483" y="10339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3" name="Fluxograma: Somador 74"/>
                <p:cNvSpPr>
                  <a:spLocks noChangeArrowheads="1"/>
                </p:cNvSpPr>
                <p:nvPr/>
              </p:nvSpPr>
              <p:spPr bwMode="auto">
                <a:xfrm>
                  <a:off x="19413" y="1188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4" name="Fluxograma: Somador 75"/>
                <p:cNvSpPr>
                  <a:spLocks noChangeArrowheads="1"/>
                </p:cNvSpPr>
                <p:nvPr/>
              </p:nvSpPr>
              <p:spPr bwMode="auto">
                <a:xfrm>
                  <a:off x="20187" y="10832"/>
                  <a:ext cx="450" cy="450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5" name="Fluxograma: Somador 76"/>
                <p:cNvSpPr>
                  <a:spLocks noChangeArrowheads="1"/>
                </p:cNvSpPr>
                <p:nvPr/>
              </p:nvSpPr>
              <p:spPr bwMode="auto">
                <a:xfrm>
                  <a:off x="20116" y="7877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6" name="Fluxograma: Somador 77"/>
                <p:cNvSpPr>
                  <a:spLocks noChangeArrowheads="1"/>
                </p:cNvSpPr>
                <p:nvPr/>
              </p:nvSpPr>
              <p:spPr bwMode="auto">
                <a:xfrm>
                  <a:off x="19976" y="6893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7" name="Fluxograma: Somador 79"/>
                <p:cNvSpPr>
                  <a:spLocks noChangeArrowheads="1"/>
                </p:cNvSpPr>
                <p:nvPr/>
              </p:nvSpPr>
              <p:spPr bwMode="auto">
                <a:xfrm>
                  <a:off x="17795" y="7455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8" name="Fluxograma: Disco magnético 82"/>
                <p:cNvSpPr>
                  <a:spLocks/>
                </p:cNvSpPr>
                <p:nvPr/>
              </p:nvSpPr>
              <p:spPr bwMode="auto">
                <a:xfrm>
                  <a:off x="27994" y="4149"/>
                  <a:ext cx="11178" cy="11208"/>
                </a:xfrm>
                <a:custGeom>
                  <a:avLst/>
                  <a:gdLst>
                    <a:gd name="T0" fmla="*/ 0 w 10000"/>
                    <a:gd name="T1" fmla="*/ 158521 h 11786"/>
                    <a:gd name="T2" fmla="*/ 505460 w 10000"/>
                    <a:gd name="T3" fmla="*/ 0 h 11786"/>
                    <a:gd name="T4" fmla="*/ 1010920 w 10000"/>
                    <a:gd name="T5" fmla="*/ 158521 h 11786"/>
                    <a:gd name="T6" fmla="*/ 1010920 w 10000"/>
                    <a:gd name="T7" fmla="*/ 792416 h 11786"/>
                    <a:gd name="T8" fmla="*/ 517591 w 10000"/>
                    <a:gd name="T9" fmla="*/ 1120775 h 11786"/>
                    <a:gd name="T10" fmla="*/ 0 w 10000"/>
                    <a:gd name="T11" fmla="*/ 792416 h 11786"/>
                    <a:gd name="T12" fmla="*/ 0 w 10000"/>
                    <a:gd name="T13" fmla="*/ 158521 h 117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000" h="11786" stroke="0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lnTo>
                        <a:pt x="10000" y="8333"/>
                      </a:lnTo>
                      <a:cubicBezTo>
                        <a:pt x="10000" y="9254"/>
                        <a:pt x="5600" y="11786"/>
                        <a:pt x="5000" y="11786"/>
                      </a:cubicBezTo>
                      <a:cubicBezTo>
                        <a:pt x="4400" y="11829"/>
                        <a:pt x="0" y="9254"/>
                        <a:pt x="0" y="8333"/>
                      </a:cubicBezTo>
                      <a:lnTo>
                        <a:pt x="0" y="1667"/>
                      </a:lnTo>
                      <a:close/>
                    </a:path>
                    <a:path w="10000" h="11786" fill="none">
                      <a:moveTo>
                        <a:pt x="10000" y="1667"/>
                      </a:moveTo>
                      <a:cubicBezTo>
                        <a:pt x="10000" y="2588"/>
                        <a:pt x="7761" y="3334"/>
                        <a:pt x="5000" y="3334"/>
                      </a:cubicBezTo>
                      <a:cubicBezTo>
                        <a:pt x="2239" y="3334"/>
                        <a:pt x="0" y="2588"/>
                        <a:pt x="0" y="1667"/>
                      </a:cubicBezTo>
                    </a:path>
                    <a:path w="10000" h="11786" fill="none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lnTo>
                        <a:pt x="10000" y="8333"/>
                      </a:lnTo>
                      <a:cubicBezTo>
                        <a:pt x="10000" y="9254"/>
                        <a:pt x="5960" y="11743"/>
                        <a:pt x="5120" y="11786"/>
                      </a:cubicBezTo>
                      <a:cubicBezTo>
                        <a:pt x="4360" y="11743"/>
                        <a:pt x="0" y="9254"/>
                        <a:pt x="0" y="8333"/>
                      </a:cubicBezTo>
                      <a:lnTo>
                        <a:pt x="0" y="16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A452A"/>
                    </a:gs>
                    <a:gs pos="33000">
                      <a:srgbClr val="4A452A">
                        <a:alpha val="74590"/>
                      </a:srgbClr>
                    </a:gs>
                    <a:gs pos="50999">
                      <a:srgbClr val="00B0F0">
                        <a:alpha val="60731"/>
                      </a:srgbClr>
                    </a:gs>
                    <a:gs pos="100000">
                      <a:srgbClr val="00B0F0">
                        <a:alpha val="23000"/>
                      </a:srgbClr>
                    </a:gs>
                  </a:gsLst>
                  <a:lin ang="162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9" name="Conector de seta reta 84"/>
                <p:cNvSpPr>
                  <a:spLocks noChangeShapeType="1"/>
                </p:cNvSpPr>
                <p:nvPr/>
              </p:nvSpPr>
              <p:spPr bwMode="auto">
                <a:xfrm>
                  <a:off x="22860" y="6893"/>
                  <a:ext cx="326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0" name="Conector de seta reta 85"/>
                <p:cNvSpPr>
                  <a:spLocks noChangeShapeType="1"/>
                </p:cNvSpPr>
                <p:nvPr/>
              </p:nvSpPr>
              <p:spPr bwMode="auto">
                <a:xfrm>
                  <a:off x="0" y="6611"/>
                  <a:ext cx="326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1" name="Fluxograma: Somador 87"/>
                <p:cNvSpPr>
                  <a:spLocks noChangeArrowheads="1"/>
                </p:cNvSpPr>
                <p:nvPr/>
              </p:nvSpPr>
              <p:spPr bwMode="auto">
                <a:xfrm>
                  <a:off x="11043" y="8581"/>
                  <a:ext cx="450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2" name="Fluxograma: Somador 88"/>
                <p:cNvSpPr>
                  <a:spLocks noChangeArrowheads="1"/>
                </p:cNvSpPr>
                <p:nvPr/>
              </p:nvSpPr>
              <p:spPr bwMode="auto">
                <a:xfrm>
                  <a:off x="12379" y="8862"/>
                  <a:ext cx="451" cy="451"/>
                </a:xfrm>
                <a:prstGeom prst="flowChartSummingJunction">
                  <a:avLst/>
                </a:prstGeom>
                <a:solidFill>
                  <a:srgbClr val="7F7F7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53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19357" y="-752"/>
                  <a:ext cx="8232" cy="41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MBBR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28909" y="7596"/>
                  <a:ext cx="10263" cy="3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Decantador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5556" y="13927"/>
                  <a:ext cx="14485" cy="2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Aeração por difusores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Conector reto 6"/>
              <p:cNvSpPr>
                <a:spLocks noChangeShapeType="1"/>
              </p:cNvSpPr>
              <p:nvPr/>
            </p:nvSpPr>
            <p:spPr bwMode="auto">
              <a:xfrm>
                <a:off x="5907" y="13918"/>
                <a:ext cx="1216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6" name="Conector de seta reta 4"/>
            <p:cNvSpPr>
              <a:spLocks noChangeShapeType="1"/>
            </p:cNvSpPr>
            <p:nvPr/>
          </p:nvSpPr>
          <p:spPr bwMode="auto">
            <a:xfrm>
              <a:off x="3825982" y="4101033"/>
              <a:ext cx="45049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7" name="Caixa de Texto 2"/>
            <p:cNvSpPr txBox="1">
              <a:spLocks noChangeArrowheads="1"/>
            </p:cNvSpPr>
            <p:nvPr/>
          </p:nvSpPr>
          <p:spPr bwMode="auto">
            <a:xfrm>
              <a:off x="3595041" y="4101033"/>
              <a:ext cx="1409007" cy="29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lodo excedente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705467" y="2508810"/>
            <a:ext cx="3140333" cy="2179998"/>
            <a:chOff x="705467" y="2508810"/>
            <a:chExt cx="3140333" cy="2179998"/>
          </a:xfrm>
        </p:grpSpPr>
        <p:grpSp>
          <p:nvGrpSpPr>
            <p:cNvPr id="109" name="Grupo 108"/>
            <p:cNvGrpSpPr/>
            <p:nvPr/>
          </p:nvGrpSpPr>
          <p:grpSpPr>
            <a:xfrm>
              <a:off x="705467" y="2508810"/>
              <a:ext cx="3140333" cy="2179998"/>
              <a:chOff x="705467" y="2508810"/>
              <a:chExt cx="3140333" cy="2179998"/>
            </a:xfrm>
          </p:grpSpPr>
          <p:sp>
            <p:nvSpPr>
              <p:cNvPr id="100" name="Caixa de Texto 2"/>
              <p:cNvSpPr txBox="1">
                <a:spLocks noChangeArrowheads="1"/>
              </p:cNvSpPr>
              <p:nvPr/>
            </p:nvSpPr>
            <p:spPr bwMode="auto">
              <a:xfrm>
                <a:off x="2501305" y="2508810"/>
                <a:ext cx="773273" cy="3958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IFAS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o 2"/>
              <p:cNvGrpSpPr/>
              <p:nvPr/>
            </p:nvGrpSpPr>
            <p:grpSpPr>
              <a:xfrm>
                <a:off x="705467" y="3856250"/>
                <a:ext cx="3140333" cy="832558"/>
                <a:chOff x="705467" y="3856250"/>
                <a:chExt cx="3140333" cy="832558"/>
              </a:xfrm>
            </p:grpSpPr>
            <p:sp>
              <p:nvSpPr>
                <p:cNvPr id="101" name="Conector angulado 32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05467" y="4374185"/>
                  <a:ext cx="3140333" cy="314623"/>
                </a:xfrm>
                <a:prstGeom prst="bentConnector3">
                  <a:avLst>
                    <a:gd name="adj1" fmla="val -236"/>
                  </a:avLst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102" name="Conector de seta reta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710046" y="3856250"/>
                  <a:ext cx="6090" cy="83014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106" name="Caixa de Texto 2"/>
            <p:cNvSpPr txBox="1">
              <a:spLocks noChangeArrowheads="1"/>
            </p:cNvSpPr>
            <p:nvPr/>
          </p:nvSpPr>
          <p:spPr bwMode="auto">
            <a:xfrm>
              <a:off x="1540966" y="4249625"/>
              <a:ext cx="1400086" cy="28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Retorno de lodo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4605909" y="1773971"/>
            <a:ext cx="41425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dirty="0">
                <a:solidFill>
                  <a:srgbClr val="002060"/>
                </a:solidFill>
                <a:latin typeface="Arial" charset="0"/>
              </a:rPr>
              <a:t>Desvantagens: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Alto gasto energético com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aeração;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Custo do investimento para aquisição das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biomídias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patenteado);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Tecnologia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consolidada e em evolução com pesquisas sobre materiais para as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biomídias,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geometria das mesmas, melhorias do sistema de aeração, combinações e arranjos para remoção de nutrientes.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Estudos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e cases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em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escala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plena pouco divulgados.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64884"/>
              </p:ext>
            </p:extLst>
          </p:nvPr>
        </p:nvGraphicFramePr>
        <p:xfrm>
          <a:off x="118753" y="1539062"/>
          <a:ext cx="887086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2368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CONCEPÇÃO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VAZÃO</a:t>
                      </a:r>
                      <a:r>
                        <a:rPr lang="pt-BR" baseline="0" dirty="0" smtClean="0"/>
                        <a:t> EM [l/S]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r>
                        <a:rPr lang="pt-BR" baseline="0" dirty="0" smtClean="0"/>
                        <a:t> DE SISTEMA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r>
                        <a:rPr lang="pt-BR" baseline="0" dirty="0" smtClean="0"/>
                        <a:t> DE ETE/PORTE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Abaeté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CEPT + MBBR + FIXA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PROVISORIO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Parcialmente</a:t>
                      </a:r>
                      <a:r>
                        <a:rPr lang="pt-BR" baseline="0" dirty="0" smtClean="0"/>
                        <a:t> Móvel - Pequena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Capivari 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UASB + IFAS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86,00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DEFINITIVO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Grande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Taubaté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CEPT + MBBR + FIXA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PROVISORIO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Móvel - Pequena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Santa Luzia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CEPT + MBBR + FIXA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PROVISORIO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Móvel - Pequena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850730"/>
            <a:ext cx="82809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ETE Abaeté – Capacidade 7,0 L/s –  População atendida 6.038 hab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Inicio de Operação: Junho de 2014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pt-BR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7" y="1772239"/>
            <a:ext cx="5327648" cy="29719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62" y="1772239"/>
            <a:ext cx="3117958" cy="29719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795897"/>
            <a:ext cx="8729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CEPT  (Chemically Enhanced Primary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Treatment) 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– remoção 50 –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70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% DQO Bruto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2 reatores (containers)  de 40 pés  4 compartimentos de 3,00 comp.  Largura 2,35  Altura 2,39m. Volume MBBR  16,8 m3  TDH = 45 minutos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Biomidia de 500 m</a:t>
            </a:r>
            <a:r>
              <a:rPr lang="pt-BR" sz="1600" baseline="30000" dirty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/m</a:t>
            </a:r>
            <a:r>
              <a:rPr lang="pt-BR" sz="1600" baseline="30000" dirty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polietileno – Volume 4,6 m3   Relação Volume/Vazio  de 28%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Biomidia Fixa – Bio-Block 100 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54x55x55 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Decantador : área 7,05 m</a:t>
            </a:r>
            <a:r>
              <a:rPr lang="pt-BR" sz="1600" baseline="30000" dirty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TAS = 1,8 m3/m</a:t>
            </a:r>
            <a:r>
              <a:rPr lang="pt-BR" sz="1600" baseline="30000" dirty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.h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</p:spTree>
    <p:extLst>
      <p:ext uri="{BB962C8B-B14F-4D97-AF65-F5344CB8AC3E}">
        <p14:creationId xmlns:p14="http://schemas.microsoft.com/office/powerpoint/2010/main" val="42904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5421"/>
            <a:ext cx="8618537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9807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Fluxograma ETE Abaeté</a:t>
            </a:r>
            <a:endParaRPr lang="pt-BR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  <a:p>
            <a:pPr eaLnBrk="1" hangingPunct="1"/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4808" y="1262365"/>
            <a:ext cx="4946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Arial" charset="0"/>
              </a:rPr>
              <a:t>Caixa de Gordura: </a:t>
            </a:r>
            <a:r>
              <a:rPr lang="pt-BR" sz="1400" dirty="0">
                <a:solidFill>
                  <a:srgbClr val="002060"/>
                </a:solidFill>
                <a:latin typeface="Arial" charset="0"/>
              </a:rPr>
              <a:t>5,5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1400" b="1" dirty="0">
                <a:solidFill>
                  <a:srgbClr val="002060"/>
                </a:solidFill>
                <a:latin typeface="Arial" charset="0"/>
              </a:rPr>
              <a:t>Tanque de Mistura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Volume = 8,5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Dosagem Média de PAC  45 </a:t>
            </a:r>
            <a:r>
              <a:rPr lang="pt-BR" sz="1400" dirty="0" err="1">
                <a:solidFill>
                  <a:srgbClr val="002060"/>
                </a:solidFill>
                <a:latin typeface="Arial" charset="0"/>
              </a:rPr>
              <a:t>ppm</a:t>
            </a:r>
            <a:r>
              <a:rPr lang="pt-BR" sz="14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Dosagem Média de Tanino 15 </a:t>
            </a:r>
            <a:r>
              <a:rPr lang="pt-BR" sz="1400" dirty="0" err="1">
                <a:solidFill>
                  <a:srgbClr val="002060"/>
                </a:solidFill>
                <a:latin typeface="Arial" charset="0"/>
              </a:rPr>
              <a:t>ppm</a:t>
            </a:r>
            <a:r>
              <a:rPr lang="pt-BR" sz="14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1400" b="1" dirty="0">
                <a:solidFill>
                  <a:srgbClr val="002060"/>
                </a:solidFill>
                <a:latin typeface="Arial" charset="0"/>
              </a:rPr>
              <a:t>Pré </a:t>
            </a:r>
            <a:r>
              <a:rPr lang="pt-BR" sz="1400" b="1" dirty="0" err="1">
                <a:solidFill>
                  <a:srgbClr val="002060"/>
                </a:solidFill>
                <a:latin typeface="Arial" charset="0"/>
              </a:rPr>
              <a:t>sedimentador</a:t>
            </a:r>
            <a:endParaRPr lang="pt-BR" sz="14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Volume = 94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Local de acumulo de lodo da estação c/ passagem para a próxima unidade por gravidade contando com 01 bombas submersível  para retirada do lodo excedente vazão de 8,0 m³/h  Pressão de descarga de 8 m.c.a  Potência de 0,5 CV.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1400" b="1" dirty="0">
                <a:solidFill>
                  <a:srgbClr val="002060"/>
                </a:solidFill>
                <a:latin typeface="Arial" charset="0"/>
              </a:rPr>
              <a:t>Tanque de Equalização.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Material: Em alvenaria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Comprimento 6,61 m  Altura 4,79 m  Largura 7,15 m  Volume = 226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Arial" charset="0"/>
              </a:rPr>
              <a:t>Volume útil de 150 m³ com recalque para os 02 reatores biológicos através de 2 bombas submersível de vazão de 46 m³/h , pressão de descarga de 10 m.c.a e potencia de 3 </a:t>
            </a:r>
            <a:r>
              <a:rPr lang="pt-BR" sz="1400" dirty="0" err="1">
                <a:solidFill>
                  <a:srgbClr val="002060"/>
                </a:solidFill>
                <a:latin typeface="Arial" charset="0"/>
              </a:rPr>
              <a:t>CVs</a:t>
            </a:r>
            <a:endParaRPr lang="pt-BR" sz="1600" dirty="0">
              <a:solidFill>
                <a:srgbClr val="002060"/>
              </a:solidFill>
              <a:latin typeface="Arial" charset="0"/>
            </a:endParaRPr>
          </a:p>
          <a:p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41" y="858559"/>
            <a:ext cx="1998192" cy="3456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20072" y="4372898"/>
            <a:ext cx="178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060"/>
                </a:solidFill>
                <a:latin typeface="Arial" charset="0"/>
              </a:rPr>
              <a:t>Peneira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77341" y="4365104"/>
            <a:ext cx="199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060"/>
                </a:solidFill>
                <a:latin typeface="Arial" charset="0"/>
              </a:rPr>
              <a:t>Pré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002060"/>
                </a:solidFill>
                <a:latin typeface="Arial" charset="0"/>
              </a:rPr>
              <a:t>Sedimentador</a:t>
            </a:r>
            <a:endParaRPr lang="pt-BR" sz="1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0" y="4790306"/>
            <a:ext cx="3675900" cy="20676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58559"/>
            <a:ext cx="2073292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918" y="973223"/>
            <a:ext cx="4832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Reator Biológico - Volume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= 66,5 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m³ material de Aço – Carbono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02 Sopradores  </a:t>
            </a:r>
            <a:r>
              <a:rPr lang="pt-BR" sz="1600" dirty="0" err="1">
                <a:solidFill>
                  <a:srgbClr val="002060"/>
                </a:solidFill>
                <a:latin typeface="Arial" charset="0"/>
              </a:rPr>
              <a:t>Kaeser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288 Nm3/h - Pot. 5 </a:t>
            </a:r>
            <a:r>
              <a:rPr lang="pt-BR" sz="1600" dirty="0" err="1">
                <a:solidFill>
                  <a:srgbClr val="002060"/>
                </a:solidFill>
                <a:latin typeface="Arial" charset="0"/>
              </a:rPr>
              <a:t>CVs</a:t>
            </a:r>
            <a:endParaRPr lang="pt-BR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32040" y="3933056"/>
            <a:ext cx="401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" charset="0"/>
              </a:rPr>
              <a:t>Reator Biológico com Leito Móvel/Fixo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3772" y="638132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Mídia Livre 13 x 9mm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20686" y="6407228"/>
            <a:ext cx="2085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Mídia Fixa 55x54x55cm</a:t>
            </a:r>
          </a:p>
        </p:txBody>
      </p:sp>
      <p:pic>
        <p:nvPicPr>
          <p:cNvPr id="12" name="Picture 2" descr="C:\Users\RTS2001\Desktop\biomídica livre detal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0833"/>
            <a:ext cx="2468258" cy="21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TS2001\Desktop\mídia fixa detal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72" y="4259034"/>
            <a:ext cx="2127052" cy="21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903034" y="4487459"/>
            <a:ext cx="4205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Arial" charset="0"/>
              </a:rPr>
              <a:t>Modelo de </a:t>
            </a:r>
            <a:r>
              <a:rPr lang="pt-BR" sz="1600" dirty="0" err="1">
                <a:solidFill>
                  <a:srgbClr val="002060"/>
                </a:solidFill>
                <a:latin typeface="Arial" charset="0"/>
              </a:rPr>
              <a:t>biomídia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pt-BR" sz="1600" dirty="0" err="1">
                <a:solidFill>
                  <a:srgbClr val="002060"/>
                </a:solidFill>
                <a:latin typeface="Arial" charset="0"/>
              </a:rPr>
              <a:t>Bioblock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100  Superfície, condição seca   100 m²/m³  Dimensões 54 x 55x 55 cm </a:t>
            </a:r>
          </a:p>
          <a:p>
            <a:endParaRPr lang="pt-BR" sz="1600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1600" dirty="0" err="1">
                <a:solidFill>
                  <a:srgbClr val="002060"/>
                </a:solidFill>
                <a:latin typeface="Arial" charset="0"/>
              </a:rPr>
              <a:t>Decantador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Primário - Volume = 16,8 m³</a:t>
            </a:r>
          </a:p>
          <a:p>
            <a:endParaRPr lang="pt-BR" sz="1600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1600" dirty="0" err="1">
                <a:solidFill>
                  <a:srgbClr val="002060"/>
                </a:solidFill>
                <a:latin typeface="Arial" charset="0"/>
              </a:rPr>
              <a:t>Decantador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  Secundário - Volume = 16,8m³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35" y="973223"/>
            <a:ext cx="3168352" cy="2376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2157" y="332656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b="1" dirty="0">
                <a:solidFill>
                  <a:schemeClr val="bg1"/>
                </a:solidFill>
                <a:latin typeface="Arial" charset="0"/>
              </a:rPr>
              <a:t>PLANTAS MBBR E IFAS NA SANASA</a:t>
            </a:r>
          </a:p>
        </p:txBody>
      </p:sp>
    </p:spTree>
    <p:extLst>
      <p:ext uri="{BB962C8B-B14F-4D97-AF65-F5344CB8AC3E}">
        <p14:creationId xmlns:p14="http://schemas.microsoft.com/office/powerpoint/2010/main" val="391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2614</Words>
  <Application>Microsoft Office PowerPoint</Application>
  <PresentationFormat>Apresentação na tela (4:3)</PresentationFormat>
  <Paragraphs>373</Paragraphs>
  <Slides>30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1_Personalizar design</vt:lpstr>
      <vt:lpstr>Personalizar design</vt:lpstr>
      <vt:lpstr>2_Personalizar design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Usuario</cp:lastModifiedBy>
  <cp:revision>112</cp:revision>
  <cp:lastPrinted>2017-06-14T20:52:04Z</cp:lastPrinted>
  <dcterms:created xsi:type="dcterms:W3CDTF">2013-01-21T13:05:03Z</dcterms:created>
  <dcterms:modified xsi:type="dcterms:W3CDTF">2017-06-22T10:25:50Z</dcterms:modified>
</cp:coreProperties>
</file>