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27/05/2018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845332" y="3717032"/>
            <a:ext cx="7435080" cy="16561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200" b="1" dirty="0" smtClean="0">
                <a:latin typeface="Cambria" panose="02040503050406030204" pitchFamily="18" charset="0"/>
              </a:rPr>
              <a:t>Autores</a:t>
            </a:r>
            <a:r>
              <a:rPr lang="pt-BR" sz="2200" b="1" dirty="0" smtClean="0">
                <a:latin typeface="Cambria" panose="02040503050406030204" pitchFamily="18" charset="0"/>
              </a:rPr>
              <a:t>: </a:t>
            </a:r>
            <a:r>
              <a:rPr lang="pt-BR" sz="2200" b="1" dirty="0" err="1" smtClean="0">
                <a:latin typeface="Cambria" panose="02040503050406030204" pitchFamily="18" charset="0"/>
              </a:rPr>
              <a:t>Rosiene</a:t>
            </a:r>
            <a:r>
              <a:rPr lang="pt-BR" sz="2200" b="1" dirty="0" smtClean="0">
                <a:latin typeface="Cambria" panose="02040503050406030204" pitchFamily="18" charset="0"/>
              </a:rPr>
              <a:t> Nazário Xavier</a:t>
            </a:r>
          </a:p>
          <a:p>
            <a:pPr marL="0" indent="0" algn="l">
              <a:buNone/>
            </a:pPr>
            <a:r>
              <a:rPr lang="pt-BR" sz="1800" dirty="0">
                <a:latin typeface="Cambria" panose="02040503050406030204" pitchFamily="18" charset="0"/>
              </a:rPr>
              <a:t> </a:t>
            </a:r>
            <a:r>
              <a:rPr lang="pt-BR" sz="1800" dirty="0" smtClean="0">
                <a:latin typeface="Cambria" panose="02040503050406030204" pitchFamily="18" charset="0"/>
              </a:rPr>
              <a:t>    Graduanda em Agronomia</a:t>
            </a:r>
            <a:endParaRPr lang="pt-B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2200" b="1" dirty="0" smtClean="0">
                <a:latin typeface="Cambria" panose="02040503050406030204" pitchFamily="18" charset="0"/>
              </a:rPr>
              <a:t>Sarah </a:t>
            </a:r>
            <a:r>
              <a:rPr lang="pt-BR" sz="2200" b="1" dirty="0" err="1" smtClean="0">
                <a:latin typeface="Cambria" panose="02040503050406030204" pitchFamily="18" charset="0"/>
              </a:rPr>
              <a:t>Deyse</a:t>
            </a:r>
            <a:r>
              <a:rPr lang="pt-BR" sz="2200" b="1" dirty="0" smtClean="0">
                <a:latin typeface="Cambria" panose="02040503050406030204" pitchFamily="18" charset="0"/>
              </a:rPr>
              <a:t> Mendes da Silva</a:t>
            </a:r>
          </a:p>
          <a:p>
            <a:pPr marL="0" indent="0">
              <a:buNone/>
            </a:pPr>
            <a:r>
              <a:rPr lang="pt-BR" sz="1800" dirty="0">
                <a:latin typeface="Cambria" panose="02040503050406030204" pitchFamily="18" charset="0"/>
              </a:rPr>
              <a:t> </a:t>
            </a:r>
            <a:r>
              <a:rPr lang="pt-BR" sz="1800" dirty="0" smtClean="0">
                <a:latin typeface="Cambria" panose="02040503050406030204" pitchFamily="18" charset="0"/>
              </a:rPr>
              <a:t>    Engenheira Ambiental e Sanitarista</a:t>
            </a:r>
            <a:endParaRPr lang="pt-BR" sz="1800" dirty="0" smtClean="0">
              <a:latin typeface="Cambria" panose="02040503050406030204" pitchFamily="18" charset="0"/>
            </a:endParaRPr>
          </a:p>
          <a:p>
            <a:pPr marL="0" indent="0" algn="l">
              <a:buNone/>
            </a:pPr>
            <a:endParaRPr lang="pt-BR" sz="2800" dirty="0">
              <a:latin typeface="Cambria" panose="020405030504060302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758608" cy="1584176"/>
          </a:xfrm>
        </p:spPr>
        <p:txBody>
          <a:bodyPr anchor="ctr" anchorCtr="0">
            <a:noAutofit/>
          </a:bodyPr>
          <a:lstStyle/>
          <a:p>
            <a:r>
              <a:rPr lang="pt-BR" sz="3400" b="1" cap="all" dirty="0" smtClean="0">
                <a:latin typeface="Cambria" panose="02040503050406030204" pitchFamily="18" charset="0"/>
              </a:rPr>
              <a:t>Avaliação da importância da micromedição no combate as perdas de água e no aumento de faturamento - Estudo de caso: SAAE Lagoa Formosa - MG</a:t>
            </a:r>
            <a:endParaRPr lang="pt-BR" sz="3400" b="1" cap="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RESULTADOS E DISCUSSÕES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640" y="1445881"/>
            <a:ext cx="8070068" cy="3744416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Cambria" panose="02040503050406030204" pitchFamily="18" charset="0"/>
              </a:rPr>
              <a:t>Comparação do consumo real (m³) dos meses de janeiro /17 e </a:t>
            </a:r>
            <a:r>
              <a:rPr lang="pt-BR" sz="2600" dirty="0" smtClean="0">
                <a:latin typeface="Cambria" panose="02040503050406030204" pitchFamily="18" charset="0"/>
              </a:rPr>
              <a:t>janeiro/18</a:t>
            </a:r>
          </a:p>
          <a:p>
            <a:endParaRPr lang="pt-BR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6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140489"/>
              </p:ext>
            </p:extLst>
          </p:nvPr>
        </p:nvGraphicFramePr>
        <p:xfrm>
          <a:off x="-15470" y="2708920"/>
          <a:ext cx="8820472" cy="234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o" r:id="rId3" imgW="6111240" imgH="1339570" progId="Word.Document.12">
                  <p:embed/>
                </p:oleObj>
              </mc:Choice>
              <mc:Fallback>
                <p:oleObj name="Documento" r:id="rId3" imgW="6111240" imgH="1339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470" y="2708920"/>
                        <a:ext cx="8820472" cy="234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78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Cambria" panose="02040503050406030204" pitchFamily="18" charset="0"/>
              </a:rPr>
              <a:t>CONCLUSÃO</a:t>
            </a:r>
            <a:br>
              <a:rPr lang="pt-BR" b="1" dirty="0" smtClean="0">
                <a:latin typeface="Cambria" panose="02040503050406030204" pitchFamily="18" charset="0"/>
              </a:rPr>
            </a:b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966" y="1628800"/>
            <a:ext cx="8070068" cy="291922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Importância da substituição de hidrômetros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Viável economicamente</a:t>
            </a:r>
          </a:p>
          <a:p>
            <a:r>
              <a:rPr lang="pt-BR" dirty="0" smtClean="0">
                <a:latin typeface="Cambria" panose="02040503050406030204" pitchFamily="18" charset="0"/>
              </a:rPr>
              <a:t>Fiscalização</a:t>
            </a:r>
          </a:p>
          <a:p>
            <a:pPr marL="0" indent="0">
              <a:buNone/>
            </a:pPr>
            <a:r>
              <a:rPr lang="pt-BR" dirty="0" smtClean="0">
                <a:latin typeface="Cambria" panose="02040503050406030204" pitchFamily="18" charset="0"/>
              </a:rPr>
              <a:t> </a:t>
            </a:r>
            <a:endParaRPr lang="pt-B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6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REFERÊNCIAS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Cambria" panose="02040503050406030204" pitchFamily="18" charset="0"/>
              </a:rPr>
              <a:t>EMBRASA. Saiba como é feita a leitura do hidrômetro e como fazer para poupar o bolso. Disponível em: &lt;https://saubaranoticias.com&gt;. Acesso em: 22 maio 2018</a:t>
            </a:r>
            <a:r>
              <a:rPr lang="pt-BR" sz="20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pt-BR" sz="2000" dirty="0">
                <a:latin typeface="Cambria" panose="02040503050406030204" pitchFamily="18" charset="0"/>
              </a:rPr>
              <a:t>SAAE. SERVIÇO AUTONOMO DE AGUA E ESGOTO DE LAGOA FORMOSA. Disponível em: &lt;https://www.saaelagoa.com.br&gt;. Acesso em: 25 maio 2018</a:t>
            </a:r>
            <a:r>
              <a:rPr lang="pt-BR" sz="20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pt-BR" sz="2000" dirty="0">
                <a:latin typeface="Cambria" panose="02040503050406030204" pitchFamily="18" charset="0"/>
              </a:rPr>
              <a:t>SAAE. SAAE ITABIRITO - MG. Disponível em: &lt;http://www.saaeita.mg.gov.br&gt;. Acesso em: 25 maio 2018.</a:t>
            </a:r>
            <a:endParaRPr lang="pt-BR" sz="2000" dirty="0" smtClean="0">
              <a:latin typeface="Cambria" panose="020405030504060302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20406" y="4667925"/>
            <a:ext cx="378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OBRIGADA.........</a:t>
            </a:r>
            <a:endParaRPr lang="pt-BR" b="1" dirty="0">
              <a:latin typeface="Cambria" panose="020405030504060302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988840"/>
            <a:ext cx="5112866" cy="28632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20406" y="4667925"/>
            <a:ext cx="378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INTRODUÇÃO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latin typeface="Cambria" panose="02040503050406030204" pitchFamily="18" charset="0"/>
              </a:rPr>
              <a:t>Micromedição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3501950" cy="27510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20406" y="4667925"/>
            <a:ext cx="3781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Cambria" panose="02040503050406030204" pitchFamily="18" charset="0"/>
              </a:rPr>
              <a:t>Fonte: </a:t>
            </a:r>
            <a:r>
              <a:rPr lang="pt-BR" sz="1600" dirty="0" smtClean="0">
                <a:latin typeface="Cambria" panose="02040503050406030204" pitchFamily="18" charset="0"/>
              </a:rPr>
              <a:t>https://saubaranoticias.com</a:t>
            </a:r>
            <a:endParaRPr lang="pt-B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INTRODUÇÃO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8391"/>
            <a:ext cx="8507288" cy="3773014"/>
          </a:xfrm>
        </p:spPr>
        <p:txBody>
          <a:bodyPr/>
          <a:lstStyle/>
          <a:p>
            <a:r>
              <a:rPr lang="pt-BR" dirty="0" smtClean="0">
                <a:latin typeface="Cambria" panose="02040503050406030204" pitchFamily="18" charset="0"/>
              </a:rPr>
              <a:t>Perdas de água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- Física ou real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Cambria" panose="02040503050406030204" pitchFamily="18" charset="0"/>
              </a:rPr>
              <a:t> </a:t>
            </a:r>
            <a:r>
              <a:rPr lang="pt-BR" dirty="0" smtClean="0">
                <a:latin typeface="Cambria" panose="02040503050406030204" pitchFamily="18" charset="0"/>
              </a:rPr>
              <a:t>- Comercial ou aparente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718391"/>
            <a:ext cx="3371850" cy="23812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05196" y="4154903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Cambria" panose="02040503050406030204" pitchFamily="18" charset="0"/>
              </a:rPr>
              <a:t>Fonte: </a:t>
            </a:r>
            <a:r>
              <a:rPr lang="pt-BR" sz="1600" dirty="0" smtClean="0">
                <a:latin typeface="Cambria" panose="02040503050406030204" pitchFamily="18" charset="0"/>
              </a:rPr>
              <a:t>http</a:t>
            </a:r>
            <a:r>
              <a:rPr lang="pt-BR" sz="1600" dirty="0">
                <a:latin typeface="Cambria" panose="02040503050406030204" pitchFamily="18" charset="0"/>
              </a:rPr>
              <a:t>://</a:t>
            </a:r>
            <a:r>
              <a:rPr lang="pt-BR" sz="1600" dirty="0" smtClean="0">
                <a:latin typeface="Cambria" panose="02040503050406030204" pitchFamily="18" charset="0"/>
              </a:rPr>
              <a:t>www.saaeita.mg.gov.br</a:t>
            </a:r>
            <a:endParaRPr lang="pt-B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2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INTRODUÇÃO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356" y="1268760"/>
            <a:ext cx="8507288" cy="3989038"/>
          </a:xfrm>
        </p:spPr>
        <p:txBody>
          <a:bodyPr/>
          <a:lstStyle/>
          <a:p>
            <a:r>
              <a:rPr lang="pt-BR" dirty="0" smtClean="0">
                <a:latin typeface="Cambria" panose="02040503050406030204" pitchFamily="18" charset="0"/>
              </a:rPr>
              <a:t>SAAE de Lagoa Formosa - MG</a:t>
            </a:r>
          </a:p>
          <a:p>
            <a:pPr marL="0" indent="0">
              <a:buNone/>
            </a:pPr>
            <a:endParaRPr lang="pt-B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6517752" cy="25922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214252" y="4806805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ambria" panose="02040503050406030204" pitchFamily="18" charset="0"/>
              </a:rPr>
              <a:t>Fonte: </a:t>
            </a:r>
            <a:r>
              <a:rPr lang="pt-BR" sz="1600" dirty="0" smtClean="0">
                <a:latin typeface="Cambria" panose="02040503050406030204" pitchFamily="18" charset="0"/>
              </a:rPr>
              <a:t>https</a:t>
            </a:r>
            <a:r>
              <a:rPr lang="pt-BR" sz="1600" dirty="0">
                <a:latin typeface="Cambria" panose="02040503050406030204" pitchFamily="18" charset="0"/>
              </a:rPr>
              <a:t>://</a:t>
            </a:r>
            <a:r>
              <a:rPr lang="pt-BR" sz="1600" dirty="0" smtClean="0">
                <a:latin typeface="Cambria" panose="02040503050406030204" pitchFamily="18" charset="0"/>
              </a:rPr>
              <a:t>www.saaelagoa.com.br</a:t>
            </a:r>
            <a:endParaRPr lang="pt-BR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9522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INTRODUÇÃO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617" y="980728"/>
            <a:ext cx="8507288" cy="398903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ambria" panose="02040503050406030204" pitchFamily="18" charset="0"/>
              </a:rPr>
              <a:t>Valores </a:t>
            </a:r>
            <a:r>
              <a:rPr lang="pt-BR" sz="2400" dirty="0">
                <a:latin typeface="Cambria" panose="02040503050406030204" pitchFamily="18" charset="0"/>
              </a:rPr>
              <a:t>de água excedente por metro cúbico (faixa de consumo) em </a:t>
            </a:r>
            <a:r>
              <a:rPr lang="pt-BR" sz="2400" dirty="0" smtClean="0">
                <a:latin typeface="Cambria" panose="02040503050406030204" pitchFamily="18" charset="0"/>
              </a:rPr>
              <a:t>reais</a:t>
            </a:r>
          </a:p>
          <a:p>
            <a:endParaRPr lang="pt-BR" sz="24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94744"/>
              </p:ext>
            </p:extLst>
          </p:nvPr>
        </p:nvGraphicFramePr>
        <p:xfrm>
          <a:off x="683568" y="1916832"/>
          <a:ext cx="7637478" cy="375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o" r:id="rId3" imgW="6111240" imgH="2965959" progId="Word.Document.12">
                  <p:embed/>
                </p:oleObj>
              </mc:Choice>
              <mc:Fallback>
                <p:oleObj name="Documento" r:id="rId3" imgW="6111240" imgH="2965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916832"/>
                        <a:ext cx="7637478" cy="375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6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OBJETIVO / HIPÓTESES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356" y="2060848"/>
            <a:ext cx="8507288" cy="2736304"/>
          </a:xfrm>
        </p:spPr>
        <p:txBody>
          <a:bodyPr/>
          <a:lstStyle/>
          <a:p>
            <a:pPr algn="just"/>
            <a:r>
              <a:rPr lang="pt-BR" sz="3000" dirty="0" smtClean="0">
                <a:latin typeface="Cambria" panose="02040503050406030204" pitchFamily="18" charset="0"/>
              </a:rPr>
              <a:t>Análise de volume medido, com enfoque nas perdas de água</a:t>
            </a:r>
          </a:p>
          <a:p>
            <a:pPr algn="just"/>
            <a:r>
              <a:rPr lang="pt-BR" sz="3000" dirty="0" smtClean="0">
                <a:latin typeface="Cambria" panose="02040503050406030204" pitchFamily="18" charset="0"/>
              </a:rPr>
              <a:t>Possibilidade de aumento de faturamento</a:t>
            </a:r>
          </a:p>
          <a:p>
            <a:pPr algn="just"/>
            <a:r>
              <a:rPr lang="pt-BR" sz="3000" dirty="0" smtClean="0">
                <a:latin typeface="Cambria" panose="02040503050406030204" pitchFamily="18" charset="0"/>
              </a:rPr>
              <a:t>Viabilidade satisfatória</a:t>
            </a:r>
          </a:p>
          <a:p>
            <a:pPr algn="just"/>
            <a:r>
              <a:rPr lang="pt-BR" sz="3000" dirty="0" smtClean="0">
                <a:latin typeface="Cambria" panose="02040503050406030204" pitchFamily="18" charset="0"/>
              </a:rPr>
              <a:t>Hidrômetros parados </a:t>
            </a:r>
          </a:p>
          <a:p>
            <a:pPr marL="0" indent="0">
              <a:buNone/>
            </a:pPr>
            <a:endParaRPr lang="pt-BR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612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MATERIAL E MÉTODOS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356" y="1772816"/>
            <a:ext cx="8507288" cy="3739554"/>
          </a:xfrm>
        </p:spPr>
        <p:txBody>
          <a:bodyPr/>
          <a:lstStyle/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Análise</a:t>
            </a:r>
          </a:p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Listagem do SAAE</a:t>
            </a:r>
          </a:p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Orientações / Ordens de Serviço</a:t>
            </a:r>
          </a:p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Substituição de 65 hidrômetros</a:t>
            </a:r>
          </a:p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Março/17 a Dezembro/17</a:t>
            </a:r>
          </a:p>
          <a:p>
            <a:pPr algn="just"/>
            <a:r>
              <a:rPr lang="pt-BR" sz="2800" dirty="0" smtClean="0">
                <a:latin typeface="Cambria" panose="02040503050406030204" pitchFamily="18" charset="0"/>
              </a:rPr>
              <a:t>Coleta de leituras</a:t>
            </a:r>
          </a:p>
          <a:p>
            <a:endParaRPr lang="pt-BR" sz="2800" dirty="0" smtClean="0">
              <a:latin typeface="Cambria" panose="02040503050406030204" pitchFamily="18" charset="0"/>
            </a:endParaRPr>
          </a:p>
          <a:p>
            <a:endParaRPr lang="pt-BR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520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RESULTADOS E DISCUSSÕES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7848872" cy="3600400"/>
          </a:xfrm>
        </p:spPr>
        <p:txBody>
          <a:bodyPr/>
          <a:lstStyle/>
          <a:p>
            <a:pPr algn="just"/>
            <a:r>
              <a:rPr lang="pt-BR" sz="2600" dirty="0" smtClean="0">
                <a:latin typeface="Cambria" panose="02040503050406030204" pitchFamily="18" charset="0"/>
              </a:rPr>
              <a:t>Avaliação </a:t>
            </a:r>
            <a:r>
              <a:rPr lang="pt-BR" sz="2600" dirty="0">
                <a:latin typeface="Cambria" panose="02040503050406030204" pitchFamily="18" charset="0"/>
              </a:rPr>
              <a:t>do faturamento após a substituição dos hidrômetros </a:t>
            </a:r>
            <a:r>
              <a:rPr lang="pt-BR" sz="2600" dirty="0" smtClean="0">
                <a:latin typeface="Cambria" panose="02040503050406030204" pitchFamily="18" charset="0"/>
              </a:rPr>
              <a:t>parados</a:t>
            </a:r>
          </a:p>
          <a:p>
            <a:endParaRPr lang="pt-B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3456384" cy="23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mbria" panose="02040503050406030204" pitchFamily="18" charset="0"/>
              </a:rPr>
              <a:t>RESULTADOS E DISCUSSÕES</a:t>
            </a:r>
            <a:endParaRPr lang="pt-BR" b="1" dirty="0">
              <a:latin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640" y="1445881"/>
            <a:ext cx="8070068" cy="3744416"/>
          </a:xfrm>
        </p:spPr>
        <p:txBody>
          <a:bodyPr/>
          <a:lstStyle/>
          <a:p>
            <a:pPr algn="just"/>
            <a:r>
              <a:rPr lang="pt-BR" sz="2200" dirty="0" smtClean="0">
                <a:latin typeface="Cambria" panose="02040503050406030204" pitchFamily="18" charset="0"/>
              </a:rPr>
              <a:t>Quantidade </a:t>
            </a:r>
            <a:r>
              <a:rPr lang="pt-BR" sz="2200" dirty="0">
                <a:latin typeface="Cambria" panose="02040503050406030204" pitchFamily="18" charset="0"/>
              </a:rPr>
              <a:t>de hidrômetros substituídos, aumento de arrecadação ao mês, perda de faturamento durante período e m³ não </a:t>
            </a:r>
            <a:r>
              <a:rPr lang="pt-BR" sz="2200" dirty="0" smtClean="0">
                <a:latin typeface="Cambria" panose="02040503050406030204" pitchFamily="18" charset="0"/>
              </a:rPr>
              <a:t>medidos</a:t>
            </a:r>
          </a:p>
          <a:p>
            <a:endParaRPr lang="pt-BR" sz="2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99190"/>
              </p:ext>
            </p:extLst>
          </p:nvPr>
        </p:nvGraphicFramePr>
        <p:xfrm>
          <a:off x="457200" y="2636912"/>
          <a:ext cx="8332732" cy="298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ocumento" r:id="rId3" imgW="6111240" imgH="1977905" progId="Word.Document.12">
                  <p:embed/>
                </p:oleObj>
              </mc:Choice>
              <mc:Fallback>
                <p:oleObj name="Documento" r:id="rId3" imgW="6111240" imgH="1977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636912"/>
                        <a:ext cx="8332732" cy="2988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21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291</Words>
  <Application>Microsoft Office PowerPoint</Application>
  <PresentationFormat>Apresentação na tela (4:3)</PresentationFormat>
  <Paragraphs>67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Tema do Office</vt:lpstr>
      <vt:lpstr>Gráfico do Microsoft Excel</vt:lpstr>
      <vt:lpstr>Documento do Microsoft Word</vt:lpstr>
      <vt:lpstr>Avaliação da importância da micromedição no combate as perdas de água e no aumento de faturamento - Estudo de caso: SAAE Lagoa Formosa - MG</vt:lpstr>
      <vt:lpstr>INTRODUÇÃO</vt:lpstr>
      <vt:lpstr>INTRODUÇÃO</vt:lpstr>
      <vt:lpstr>INTRODUÇÃO</vt:lpstr>
      <vt:lpstr>INTRODUÇÃO</vt:lpstr>
      <vt:lpstr>OBJETIVO / HIPÓTESES</vt:lpstr>
      <vt:lpstr>MATERIAL E MÉTODOS</vt:lpstr>
      <vt:lpstr>RESULTADOS E DISCUSSÕES</vt:lpstr>
      <vt:lpstr>RESULTADOS E DISCUSSÕES</vt:lpstr>
      <vt:lpstr>RESULTADOS E DISCUSSÕES</vt:lpstr>
      <vt:lpstr>CONCLUSÃO </vt:lpstr>
      <vt:lpstr>REFERÊNCIAS</vt:lpstr>
      <vt:lpstr>OBRIGADA.........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ROSIENE NAZÁRIO XAVIER</cp:lastModifiedBy>
  <cp:revision>51</cp:revision>
  <dcterms:created xsi:type="dcterms:W3CDTF">2018-05-02T19:43:05Z</dcterms:created>
  <dcterms:modified xsi:type="dcterms:W3CDTF">2018-05-28T09:07:12Z</dcterms:modified>
</cp:coreProperties>
</file>