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78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70" d="100"/>
          <a:sy n="70" d="100"/>
        </p:scale>
        <p:origin x="57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rja%20e%20Moraes\Dropbox\Dados%20bahia-Saneamento\PNA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rja%20e%20Moraes\Dropbox\Dados%20bahia-Saneamento\PNA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Urbana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Sheet6!$A$2:$A$28</c:f>
              <c:strCache>
                <c:ptCount val="27"/>
                <c:pt idx="0">
                  <c:v>Espírito Santos</c:v>
                </c:pt>
                <c:pt idx="1">
                  <c:v>Distrito Federal</c:v>
                </c:pt>
                <c:pt idx="2">
                  <c:v>Minas Gerais</c:v>
                </c:pt>
                <c:pt idx="3">
                  <c:v>Paraná</c:v>
                </c:pt>
                <c:pt idx="4">
                  <c:v>Rondônia</c:v>
                </c:pt>
                <c:pt idx="5">
                  <c:v>Rio Grande do Sul</c:v>
                </c:pt>
                <c:pt idx="6">
                  <c:v>Santa Catarina</c:v>
                </c:pt>
                <c:pt idx="7">
                  <c:v>São Paulo</c:v>
                </c:pt>
                <c:pt idx="8">
                  <c:v>Tocantis</c:v>
                </c:pt>
                <c:pt idx="9">
                  <c:v>Mato Grosso do Sul</c:v>
                </c:pt>
                <c:pt idx="10">
                  <c:v>Rio Grande do Norte</c:v>
                </c:pt>
                <c:pt idx="11">
                  <c:v>Mato Grosso</c:v>
                </c:pt>
                <c:pt idx="12">
                  <c:v>Roraima</c:v>
                </c:pt>
                <c:pt idx="13">
                  <c:v>Sergipe</c:v>
                </c:pt>
                <c:pt idx="14">
                  <c:v>Goiás</c:v>
                </c:pt>
                <c:pt idx="15">
                  <c:v>Rio de Janeiro</c:v>
                </c:pt>
                <c:pt idx="16">
                  <c:v>Paraíba</c:v>
                </c:pt>
                <c:pt idx="17">
                  <c:v>Bahia</c:v>
                </c:pt>
                <c:pt idx="18">
                  <c:v>Piaui</c:v>
                </c:pt>
                <c:pt idx="19">
                  <c:v>Ceará</c:v>
                </c:pt>
                <c:pt idx="20">
                  <c:v>Pernambuco</c:v>
                </c:pt>
                <c:pt idx="21">
                  <c:v>Alagoas</c:v>
                </c:pt>
                <c:pt idx="22">
                  <c:v>Amazonas</c:v>
                </c:pt>
                <c:pt idx="23">
                  <c:v>Pará</c:v>
                </c:pt>
                <c:pt idx="24">
                  <c:v>Acre</c:v>
                </c:pt>
                <c:pt idx="25">
                  <c:v>Amapá</c:v>
                </c:pt>
                <c:pt idx="26">
                  <c:v>Maranhão</c:v>
                </c:pt>
              </c:strCache>
            </c:strRef>
          </c:cat>
          <c:val>
            <c:numRef>
              <c:f>Sheet6!$B$2:$B$28</c:f>
              <c:numCache>
                <c:formatCode>_-* #,##0.0_-;\-* #,##0.0_-;_-* "-"??_-;_-@_-</c:formatCode>
                <c:ptCount val="27"/>
                <c:pt idx="0">
                  <c:v>99.880167765128817</c:v>
                </c:pt>
                <c:pt idx="1">
                  <c:v>99.856011519078464</c:v>
                </c:pt>
                <c:pt idx="2">
                  <c:v>99.78306787691956</c:v>
                </c:pt>
                <c:pt idx="3">
                  <c:v>99.722050648548489</c:v>
                </c:pt>
                <c:pt idx="4">
                  <c:v>99.704579025110789</c:v>
                </c:pt>
                <c:pt idx="5">
                  <c:v>99.643941774007743</c:v>
                </c:pt>
                <c:pt idx="6">
                  <c:v>99.472016895459348</c:v>
                </c:pt>
                <c:pt idx="7">
                  <c:v>99.462327886481049</c:v>
                </c:pt>
                <c:pt idx="8">
                  <c:v>99.237933954276031</c:v>
                </c:pt>
                <c:pt idx="9">
                  <c:v>99.152901313002957</c:v>
                </c:pt>
                <c:pt idx="10">
                  <c:v>99.057670561628342</c:v>
                </c:pt>
                <c:pt idx="11">
                  <c:v>98.948554262110406</c:v>
                </c:pt>
                <c:pt idx="12">
                  <c:v>98.798076923076934</c:v>
                </c:pt>
                <c:pt idx="13">
                  <c:v>98.680075424261474</c:v>
                </c:pt>
                <c:pt idx="14">
                  <c:v>98.648423160353744</c:v>
                </c:pt>
                <c:pt idx="15">
                  <c:v>98.526485948768965</c:v>
                </c:pt>
                <c:pt idx="16">
                  <c:v>98.300818124606664</c:v>
                </c:pt>
                <c:pt idx="17">
                  <c:v>98.101942612724997</c:v>
                </c:pt>
                <c:pt idx="18">
                  <c:v>98.09213587715216</c:v>
                </c:pt>
                <c:pt idx="19">
                  <c:v>97.598760650658406</c:v>
                </c:pt>
                <c:pt idx="20">
                  <c:v>96.793667829353367</c:v>
                </c:pt>
                <c:pt idx="21">
                  <c:v>96.263200649878144</c:v>
                </c:pt>
                <c:pt idx="22">
                  <c:v>95.821980018165306</c:v>
                </c:pt>
                <c:pt idx="23">
                  <c:v>94.998213647731333</c:v>
                </c:pt>
                <c:pt idx="24">
                  <c:v>92.077464788732399</c:v>
                </c:pt>
                <c:pt idx="25">
                  <c:v>91.141141141141148</c:v>
                </c:pt>
                <c:pt idx="26">
                  <c:v>88.185140073081598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794958992"/>
        <c:axId val="-1794957904"/>
      </c:barChart>
      <c:catAx>
        <c:axId val="-179495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94957904"/>
        <c:crosses val="autoZero"/>
        <c:auto val="1"/>
        <c:lblAlgn val="ctr"/>
        <c:lblOffset val="100"/>
        <c:noMultiLvlLbl val="0"/>
      </c:catAx>
      <c:valAx>
        <c:axId val="-1794957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9495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Sheet6!$C$32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Sheet6!$A$33:$A$59</c:f>
              <c:strCache>
                <c:ptCount val="27"/>
                <c:pt idx="0">
                  <c:v>Rio Grande do Sul</c:v>
                </c:pt>
                <c:pt idx="1">
                  <c:v>Mato Grosso do Sul</c:v>
                </c:pt>
                <c:pt idx="2">
                  <c:v>Santa Catarina</c:v>
                </c:pt>
                <c:pt idx="3">
                  <c:v>Paraná</c:v>
                </c:pt>
                <c:pt idx="4">
                  <c:v>Goiás</c:v>
                </c:pt>
                <c:pt idx="5">
                  <c:v>Rondônia</c:v>
                </c:pt>
                <c:pt idx="6">
                  <c:v>Espírito Santos</c:v>
                </c:pt>
                <c:pt idx="7">
                  <c:v>São Paulo</c:v>
                </c:pt>
                <c:pt idx="8">
                  <c:v>Minas Gerais</c:v>
                </c:pt>
                <c:pt idx="9">
                  <c:v>Mato Grosso</c:v>
                </c:pt>
                <c:pt idx="10">
                  <c:v>Rio de Janeiro</c:v>
                </c:pt>
                <c:pt idx="11">
                  <c:v>Distrito Federal</c:v>
                </c:pt>
                <c:pt idx="12">
                  <c:v>Tocantis</c:v>
                </c:pt>
                <c:pt idx="13">
                  <c:v>Rio Grande do Norte</c:v>
                </c:pt>
                <c:pt idx="14">
                  <c:v>Bahia</c:v>
                </c:pt>
                <c:pt idx="15">
                  <c:v>Sergipe</c:v>
                </c:pt>
                <c:pt idx="16">
                  <c:v>Piaui</c:v>
                </c:pt>
                <c:pt idx="17">
                  <c:v>Pará</c:v>
                </c:pt>
                <c:pt idx="18">
                  <c:v>Amapá</c:v>
                </c:pt>
                <c:pt idx="19">
                  <c:v>Ceará</c:v>
                </c:pt>
                <c:pt idx="20">
                  <c:v>Paraíba</c:v>
                </c:pt>
                <c:pt idx="21">
                  <c:v>Roraima</c:v>
                </c:pt>
                <c:pt idx="22">
                  <c:v>Alagoas</c:v>
                </c:pt>
                <c:pt idx="23">
                  <c:v>Maranhão</c:v>
                </c:pt>
                <c:pt idx="24">
                  <c:v>Pernambuco</c:v>
                </c:pt>
                <c:pt idx="25">
                  <c:v>Acre</c:v>
                </c:pt>
                <c:pt idx="26">
                  <c:v>Amazonas</c:v>
                </c:pt>
              </c:strCache>
            </c:strRef>
          </c:cat>
          <c:val>
            <c:numRef>
              <c:f>Sheet6!$C$33:$C$59</c:f>
              <c:numCache>
                <c:formatCode>_-* #,##0.0_-;\-* #,##0.0_-;_-* "-"??_-;_-@_-</c:formatCode>
                <c:ptCount val="27"/>
                <c:pt idx="0">
                  <c:v>98.692810457516345</c:v>
                </c:pt>
                <c:pt idx="1">
                  <c:v>98.6013986013986</c:v>
                </c:pt>
                <c:pt idx="2">
                  <c:v>98.468468468468473</c:v>
                </c:pt>
                <c:pt idx="3">
                  <c:v>97.87384833451452</c:v>
                </c:pt>
                <c:pt idx="4">
                  <c:v>96.903460837887067</c:v>
                </c:pt>
                <c:pt idx="5">
                  <c:v>96.882494004796158</c:v>
                </c:pt>
                <c:pt idx="6">
                  <c:v>94.75465313028765</c:v>
                </c:pt>
                <c:pt idx="7">
                  <c:v>94.433529796987557</c:v>
                </c:pt>
                <c:pt idx="8">
                  <c:v>93.439185140802877</c:v>
                </c:pt>
                <c:pt idx="9">
                  <c:v>90.984974958263777</c:v>
                </c:pt>
                <c:pt idx="10">
                  <c:v>90.617848970251714</c:v>
                </c:pt>
                <c:pt idx="11">
                  <c:v>87.31343283582089</c:v>
                </c:pt>
                <c:pt idx="12">
                  <c:v>77.300613496932513</c:v>
                </c:pt>
                <c:pt idx="13">
                  <c:v>72.081218274111677</c:v>
                </c:pt>
                <c:pt idx="14">
                  <c:v>71.188597607533723</c:v>
                </c:pt>
                <c:pt idx="15">
                  <c:v>70.687022900763367</c:v>
                </c:pt>
                <c:pt idx="16">
                  <c:v>67.965779467680605</c:v>
                </c:pt>
                <c:pt idx="17">
                  <c:v>66.937669376693762</c:v>
                </c:pt>
                <c:pt idx="18">
                  <c:v>65.048543689320397</c:v>
                </c:pt>
                <c:pt idx="19">
                  <c:v>63.205233033524124</c:v>
                </c:pt>
                <c:pt idx="20">
                  <c:v>62.090680100755669</c:v>
                </c:pt>
                <c:pt idx="21">
                  <c:v>61.250000000000007</c:v>
                </c:pt>
                <c:pt idx="22">
                  <c:v>60.84959816303099</c:v>
                </c:pt>
                <c:pt idx="23">
                  <c:v>59.798994974874375</c:v>
                </c:pt>
                <c:pt idx="24">
                  <c:v>52.757158006362673</c:v>
                </c:pt>
                <c:pt idx="25">
                  <c:v>45.454545454545453</c:v>
                </c:pt>
                <c:pt idx="26">
                  <c:v>45.151033386327505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938234336"/>
        <c:axId val="-1938241952"/>
      </c:barChart>
      <c:catAx>
        <c:axId val="-193823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938241952"/>
        <c:crosses val="autoZero"/>
        <c:auto val="1"/>
        <c:lblAlgn val="ctr"/>
        <c:lblOffset val="100"/>
        <c:noMultiLvlLbl val="0"/>
      </c:catAx>
      <c:valAx>
        <c:axId val="-193824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93823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'ES-BA Renda'!$E$20</c:f>
              <c:strCache>
                <c:ptCount val="1"/>
                <c:pt idx="0">
                  <c:v>2001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'ES-BA Renda'!$B$21:$B$27</c:f>
              <c:strCache>
                <c:ptCount val="7"/>
                <c:pt idx="0">
                  <c:v>Até 1 salário mínimo</c:v>
                </c:pt>
                <c:pt idx="1">
                  <c:v>Mais de 1 a 2 salários mínimos</c:v>
                </c:pt>
                <c:pt idx="2">
                  <c:v>Mais de 2 a 3 salários mínimos</c:v>
                </c:pt>
                <c:pt idx="3">
                  <c:v>Mais de 3 a 5 salários mínimos</c:v>
                </c:pt>
                <c:pt idx="4">
                  <c:v>Mais de 5 a 10 salários mínimos</c:v>
                </c:pt>
                <c:pt idx="5">
                  <c:v>Mais de 10 a 20 salários mínimos</c:v>
                </c:pt>
                <c:pt idx="6">
                  <c:v>Mais de 20 salários mínimos</c:v>
                </c:pt>
              </c:strCache>
            </c:strRef>
          </c:cat>
          <c:val>
            <c:numRef>
              <c:f>'ES-BA Renda'!$E$21:$E$27</c:f>
              <c:numCache>
                <c:formatCode>_(* #,##0.00_);_(* \(#,##0.00\);_(* "-"??_);_(@_)</c:formatCode>
                <c:ptCount val="7"/>
                <c:pt idx="0">
                  <c:v>23.789907312049433</c:v>
                </c:pt>
                <c:pt idx="1">
                  <c:v>33.524027459954233</c:v>
                </c:pt>
                <c:pt idx="2">
                  <c:v>43.167420814479641</c:v>
                </c:pt>
                <c:pt idx="3">
                  <c:v>57.563850687622789</c:v>
                </c:pt>
                <c:pt idx="4">
                  <c:v>71.387696709585128</c:v>
                </c:pt>
                <c:pt idx="5">
                  <c:v>86.380597014925371</c:v>
                </c:pt>
                <c:pt idx="6">
                  <c:v>95.617529880478088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'ES-BA Renda'!$H$20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'ES-BA Renda'!$B$21:$B$27</c:f>
              <c:strCache>
                <c:ptCount val="7"/>
                <c:pt idx="0">
                  <c:v>Até 1 salário mínimo</c:v>
                </c:pt>
                <c:pt idx="1">
                  <c:v>Mais de 1 a 2 salários mínimos</c:v>
                </c:pt>
                <c:pt idx="2">
                  <c:v>Mais de 2 a 3 salários mínimos</c:v>
                </c:pt>
                <c:pt idx="3">
                  <c:v>Mais de 3 a 5 salários mínimos</c:v>
                </c:pt>
                <c:pt idx="4">
                  <c:v>Mais de 5 a 10 salários mínimos</c:v>
                </c:pt>
                <c:pt idx="5">
                  <c:v>Mais de 10 a 20 salários mínimos</c:v>
                </c:pt>
                <c:pt idx="6">
                  <c:v>Mais de 20 salários mínimos</c:v>
                </c:pt>
              </c:strCache>
            </c:strRef>
          </c:cat>
          <c:val>
            <c:numRef>
              <c:f>'ES-BA Renda'!$H$21:$H$27</c:f>
              <c:numCache>
                <c:formatCode>_(* #,##0.00_);_(* \(#,##0.00\);_(* "-"??_);_(@_)</c:formatCode>
                <c:ptCount val="7"/>
                <c:pt idx="0">
                  <c:v>59.450582263362193</c:v>
                </c:pt>
                <c:pt idx="1">
                  <c:v>66.179001721170394</c:v>
                </c:pt>
                <c:pt idx="2">
                  <c:v>72.229729729729726</c:v>
                </c:pt>
                <c:pt idx="3">
                  <c:v>79.453894359892573</c:v>
                </c:pt>
                <c:pt idx="4">
                  <c:v>86.041009463722389</c:v>
                </c:pt>
                <c:pt idx="5">
                  <c:v>94.387755102040813</c:v>
                </c:pt>
                <c:pt idx="6">
                  <c:v>92.035398230088489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94151296"/>
        <c:axId val="-1794149120"/>
      </c:lineChart>
      <c:catAx>
        <c:axId val="-17941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94149120"/>
        <c:crosses val="autoZero"/>
        <c:auto val="1"/>
        <c:lblAlgn val="ctr"/>
        <c:lblOffset val="100"/>
        <c:noMultiLvlLbl val="0"/>
      </c:catAx>
      <c:valAx>
        <c:axId val="-17941491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de moradores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9415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323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985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7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00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625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790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881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70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934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803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57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46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45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34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214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59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56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401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472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32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1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orja@ufba.br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7" r="8715"/>
          <a:stretch/>
        </p:blipFill>
        <p:spPr>
          <a:xfrm>
            <a:off x="0" y="-68437"/>
            <a:ext cx="9203293" cy="692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512" y="5517232"/>
            <a:ext cx="9239804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32846" y="476048"/>
            <a:ext cx="8701088" cy="4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Calibri"/>
              </a:rPr>
              <a:t>ABASTECIMENTO DE ÁGUA E ESGOTAMENTO SANITÁRIO NA BAHIA: </a:t>
            </a:r>
            <a:br>
              <a:rPr lang="pt-BR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Calibri"/>
              </a:rPr>
            </a:br>
            <a:r>
              <a:rPr lang="pt-BR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Calibri"/>
              </a:rPr>
              <a:t>O CENÁRIO FRENTE À UNIVERSALIZAÇÃO 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71888" lv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800" dirty="0">
                <a:latin typeface="Calibri"/>
                <a:ea typeface="Calibri"/>
                <a:cs typeface="Calibri"/>
                <a:sym typeface="Calibri"/>
              </a:rPr>
              <a:t>Patrícia Campos Borja</a:t>
            </a:r>
            <a:br>
              <a:rPr lang="pt-BR" sz="2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 dirty="0">
                <a:latin typeface="Calibri"/>
                <a:ea typeface="Calibri"/>
                <a:cs typeface="Calibri"/>
                <a:sym typeface="Calibri"/>
              </a:rPr>
              <a:t>Jeirlaine de Oliveira Silva</a:t>
            </a:r>
            <a:br>
              <a:rPr lang="pt-BR" sz="2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 dirty="0">
                <a:latin typeface="Calibri"/>
                <a:ea typeface="Calibri"/>
                <a:cs typeface="Calibri"/>
                <a:sym typeface="Calibri"/>
              </a:rPr>
              <a:t>Luiz Roberto Santos Moraes</a:t>
            </a:r>
            <a:r>
              <a:rPr lang="pt-BR" sz="32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 b="1" dirty="0">
                <a:latin typeface="Calibri"/>
                <a:ea typeface="Calibri"/>
                <a:cs typeface="Calibri"/>
                <a:sym typeface="Calibri"/>
              </a:rPr>
            </a:br>
            <a:endParaRPr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06" y="3776354"/>
            <a:ext cx="819810" cy="1208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6023" y="4985155"/>
            <a:ext cx="185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UFBA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732056" y="1313680"/>
            <a:ext cx="8121300" cy="544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municípios e cobertura da população atendida com abastecimento de água na Bahia - SNIS 2015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Brasil/Ministério das Cidades-Snis (2018).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 l="139085" t="115768" r="-104381" b="-52958"/>
          <a:stretch/>
        </p:blipFill>
        <p:spPr>
          <a:xfrm>
            <a:off x="5354050" y="5384116"/>
            <a:ext cx="2301050" cy="7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2197" y="2866030"/>
            <a:ext cx="6112903" cy="3780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18245" y="0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481275" y="1714500"/>
            <a:ext cx="81213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população urbana e rural atendida com solução adequada de destino dos esgotos sanitários. Bahia, 2001-2015</a:t>
            </a:r>
            <a:b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Brasil-IBGE (2018).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 l="139085" t="115768" r="-104381" b="-52958"/>
          <a:stretch/>
        </p:blipFill>
        <p:spPr>
          <a:xfrm>
            <a:off x="5354050" y="5384116"/>
            <a:ext cx="2301050" cy="7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2430" y="3292069"/>
            <a:ext cx="5261800" cy="33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692679" y="1298070"/>
            <a:ext cx="81213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Acesso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moradores a solução adequada de destino dos esgotos sanitários por classes de rendimento mensal domiciliar. Bahia, 2001 e 2015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Brasil-IBGE (2018).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 l="139085" t="115768" r="-104381" b="-52958"/>
          <a:stretch/>
        </p:blipFill>
        <p:spPr>
          <a:xfrm>
            <a:off x="5354050" y="5384116"/>
            <a:ext cx="2301050" cy="76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674433" y="2892067"/>
            <a:ext cx="6400544" cy="3753135"/>
            <a:chOff x="1648592" y="2892068"/>
            <a:chExt cx="6400544" cy="3753135"/>
          </a:xfrm>
        </p:grpSpPr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75338337"/>
                </p:ext>
              </p:extLst>
            </p:nvPr>
          </p:nvGraphicFramePr>
          <p:xfrm>
            <a:off x="1648592" y="2892068"/>
            <a:ext cx="6400544" cy="37531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2702258" y="3483619"/>
              <a:ext cx="409432" cy="603296"/>
              <a:chOff x="6782937" y="3193576"/>
              <a:chExt cx="313898" cy="1820222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H="1">
                <a:off x="6933063" y="3193576"/>
                <a:ext cx="13648" cy="1801505"/>
              </a:xfrm>
              <a:prstGeom prst="straightConnector1">
                <a:avLst/>
              </a:prstGeom>
              <a:ln w="19050">
                <a:prstDash val="sysDash"/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6782937" y="5013798"/>
                <a:ext cx="313898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782937" y="3193576"/>
                <a:ext cx="286603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7341202" y="3257714"/>
              <a:ext cx="313898" cy="1820222"/>
              <a:chOff x="6782937" y="3193576"/>
              <a:chExt cx="313898" cy="182022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H="1">
                <a:off x="6933063" y="3193576"/>
                <a:ext cx="13648" cy="1801505"/>
              </a:xfrm>
              <a:prstGeom prst="straightConnector1">
                <a:avLst/>
              </a:prstGeom>
              <a:ln w="19050">
                <a:prstDash val="sysDash"/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782937" y="5013798"/>
                <a:ext cx="313898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782937" y="3193576"/>
                <a:ext cx="286603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7338711" y="3638370"/>
            <a:ext cx="1747348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Diferênça entre o acesso da população de até 1SM para + de 20 SM:</a:t>
            </a:r>
          </a:p>
          <a:p>
            <a:endParaRPr lang="pt-BR" dirty="0" smtClean="0"/>
          </a:p>
          <a:p>
            <a:r>
              <a:rPr lang="pt-BR" dirty="0" smtClean="0"/>
              <a:t>2001 – 72%</a:t>
            </a:r>
          </a:p>
          <a:p>
            <a:r>
              <a:rPr lang="pt-BR" dirty="0" smtClean="0"/>
              <a:t>2015 – 33%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04584" y="1294923"/>
            <a:ext cx="8539459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</a:t>
            </a:r>
            <a:r>
              <a:rPr lang="pt-BR" sz="4000" b="1" dirty="0" smtClean="0">
                <a:latin typeface="Calibri"/>
                <a:ea typeface="Calibri"/>
                <a:cs typeface="Calibri"/>
                <a:sym typeface="Calibri"/>
              </a:rPr>
              <a:t>DISCUSSÃO</a:t>
            </a:r>
            <a:endParaRPr lang="pt-BR"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Perdas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água na rede distribuição. Bahia, Snis - 2015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r>
              <a:rPr lang="pt-B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Brasil/Ministério das Cidades-Snis (2018).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 l="139085" t="115768" r="-104381" b="-52958"/>
          <a:stretch/>
        </p:blipFill>
        <p:spPr>
          <a:xfrm>
            <a:off x="5354050" y="5384116"/>
            <a:ext cx="2301050" cy="7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584" y="2673272"/>
            <a:ext cx="5731432" cy="34795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47870" y="2250381"/>
            <a:ext cx="3039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prestadores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serviços necessitam promover ações continuadas de gestão das perdas de água de forma a garantir o uso racional da água, da energia e controlar as perdas de faturamento.</a:t>
            </a:r>
          </a:p>
          <a:p>
            <a:endParaRPr lang="pt-BR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Destaca-se que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dados do Snis ainda </a:t>
            </a: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mereçem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maior análise de sua </a:t>
            </a: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consistência.</a:t>
            </a:r>
          </a:p>
          <a:p>
            <a:endParaRPr lang="pt-B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481274" y="1549075"/>
            <a:ext cx="8662725" cy="20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1000"/>
              </a:spcBef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municípios cujas amostras de água coletadas no sistema de distribuição atenderam aos padrões de cloro residual livre, turbidez e coliformes totais. Bahia, </a:t>
            </a: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(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Portaria n° 2914/2011 do </a:t>
            </a: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MS)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pt-BR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Brasil/SNIS (2015).</a:t>
            </a:r>
            <a:r>
              <a:rPr lang="pt-BR" sz="1100" dirty="0">
                <a:solidFill>
                  <a:schemeClr val="dk1"/>
                </a:solidFill>
              </a:rPr>
              <a:t/>
            </a:r>
            <a:br>
              <a:rPr lang="pt-BR" sz="1100" dirty="0">
                <a:solidFill>
                  <a:schemeClr val="dk1"/>
                </a:solidFill>
              </a:rPr>
            </a:br>
            <a:endParaRPr sz="10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 l="139085" t="115768" r="-104381" b="-52958"/>
          <a:stretch/>
        </p:blipFill>
        <p:spPr>
          <a:xfrm>
            <a:off x="5354050" y="5384116"/>
            <a:ext cx="2301050" cy="768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897353"/>
              </p:ext>
            </p:extLst>
          </p:nvPr>
        </p:nvGraphicFramePr>
        <p:xfrm>
          <a:off x="320759" y="3643952"/>
          <a:ext cx="8561759" cy="22326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32262"/>
                <a:gridCol w="2172869"/>
                <a:gridCol w="2756628"/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Parâmetro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Parâmetro (VMP em 100mL)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Percentual de amostras fora do padrão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Cloro residual 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0,5,g/L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1,5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Turbidez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5uT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1,7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Coliformes Totais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Ausência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1,9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1" y="1313680"/>
            <a:ext cx="9239802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Taxa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internação hospitalar por DIP por 10.000 habitantes </a:t>
            </a: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proporção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moradores com canalização interna de água no domicílio. Bahia, 2008 – 2015. Pnad 2015 e Datasus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Brasil-IBGE (2018); Brasil-Datasus (2018).</a:t>
            </a: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 l="139085" t="115768" r="-104381" b="-52958"/>
          <a:stretch/>
        </p:blipFill>
        <p:spPr>
          <a:xfrm>
            <a:off x="5354050" y="5384116"/>
            <a:ext cx="2301050" cy="7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0534" y="3165909"/>
            <a:ext cx="4995132" cy="32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540989" y="1264125"/>
            <a:ext cx="81213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Taxa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internação hospitalar por DIP por 10.000 habitantes </a:t>
            </a: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proporção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moradores com solução adequada de destino dos esgotos sanitários. Bahia, 2008 – 2015. Pnad 2015 e Datasus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Brasil-IBGE (2018); Brasil-Datasus (2018).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 l="139085" t="115768" r="-104381" b="-52958"/>
          <a:stretch/>
        </p:blipFill>
        <p:spPr>
          <a:xfrm>
            <a:off x="5354050" y="5384116"/>
            <a:ext cx="2301050" cy="7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3675" y="3181756"/>
            <a:ext cx="5415812" cy="32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27376" y="47767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95803" y="1330822"/>
            <a:ext cx="9143999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Investimentos totais em abastecimento de água, esgotamento sanitário e desenvolvimento institucional pela Embasa - Valores em milhões de reais - Indexados pelo IGP-M (FGV) - Base: junho/2017 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pt-BR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 l="139085" t="115768" r="-104381" b="-52958"/>
          <a:stretch/>
        </p:blipFill>
        <p:spPr>
          <a:xfrm>
            <a:off x="5354050" y="5384116"/>
            <a:ext cx="2301050" cy="7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5838" y="3328807"/>
            <a:ext cx="5471602" cy="35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 rot="16200000">
            <a:off x="6095473" y="4752951"/>
            <a:ext cx="300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 smtClean="0"/>
              <a:t>Fonte:  </a:t>
            </a:r>
            <a:r>
              <a:rPr lang="pt-BR" dirty="0"/>
              <a:t>Embasa (2018).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0" y="7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540989" y="1409214"/>
            <a:ext cx="81213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CONCLUSÕES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Bahia avançou na última década em termos do acesso da população ao abastecimento de água e ao esgotamento sanitário, mas ainda enfrenta desafios importantes para a </a:t>
            </a: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universalização.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indicadores analisados mostraram que a meta da universalização ainda está distante, especialmente quanto ao esgotamento sanitário e </a:t>
            </a: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acesso dos serviços nas áreas rurais e para as populações de menor ingresso</a:t>
            </a: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desigualdades de acesso ainda merece atenção para se atingir a equidade na pestação dos serviços.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541000" y="3429000"/>
            <a:ext cx="81213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Calibri"/>
                <a:ea typeface="Calibri"/>
                <a:cs typeface="Calibri"/>
                <a:sym typeface="Calibri"/>
              </a:rPr>
              <a:t>Obrigada!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Calibri"/>
                <a:ea typeface="Calibri"/>
                <a:cs typeface="Calibri"/>
                <a:sym typeface="Calibri"/>
              </a:rPr>
              <a:t>Contato</a:t>
            </a: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4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borja@ufba.br</a:t>
            </a: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4000" b="1" dirty="0">
                <a:latin typeface="Calibri"/>
                <a:ea typeface="Calibri"/>
                <a:cs typeface="Calibri"/>
                <a:sym typeface="Calibri"/>
              </a:rPr>
            </a:b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27376" y="-68435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-27393" y="1112920"/>
            <a:ext cx="9221541" cy="521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Saneamento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básico: direito humano essencial de todos os </a:t>
            </a: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indivíduos e portanto deve ser universal.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❖"/>
            </a:pPr>
            <a:r>
              <a:rPr lang="pt-BR" sz="2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Cenário </a:t>
            </a:r>
            <a:r>
              <a:rPr lang="pt-BR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Nacional: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23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deficit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acesso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rede pública de água com instalação domiciliar chega a 16% da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população (33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milhões de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pessoas)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coleta dos esgotos sanitários atinge a 43%, totalizando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(88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milhões de pessoas sem solução de destinação dos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esgotos).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Apenas 18% dos municípios brasileiros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dispõem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sistemas de esgotamento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sanitário, destes em apenas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73%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esgotos coletados são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tratados (PNAD, 2015).</a:t>
            </a:r>
          </a:p>
          <a:p>
            <a:pPr marL="127000" lvl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❖"/>
            </a:pPr>
            <a:r>
              <a:rPr lang="pt-BR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Cenário da Bahia: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 de 2,6 milhões de habitantes (17% do total) não têm acesso à rede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água com instalação domiciliar e um total de 8,6 milhões (57% do total) não contam com destino dos esgotos </a:t>
            </a:r>
            <a:r>
              <a:rPr lang="pt-BR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domésticos (PNAD, 2015).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81275" y="1714500"/>
            <a:ext cx="81213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Analisar o </a:t>
            </a:r>
            <a:r>
              <a:rPr lang="pt-B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deficit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serviços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água e esgoto no estado da Bahia e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ações que o governo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adotando para a sua superação.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81275" y="1714500"/>
            <a:ext cx="81213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MATERIAL E MÉTODOS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da Pesquisa Nacional de Amostra de Domicílios (PNAD-IBGE), do Sistema Nacional sobre Saneamento Básico (SNIS-MCIDADES) e base documental sobre os investimentos realizados e as ações do governo estadual na área de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saneamento básico, além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análises dos Relatórios de Sustentabilidade da Embasa e o seu Relatório de Administração.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43939" y="1409214"/>
            <a:ext cx="8915399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 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prestador dos serviços de abastecimento de água na Bahia. 2015</a:t>
            </a:r>
            <a:r>
              <a:rPr lang="pt-B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Brasil/Ministério das Cidades-Snis (2018).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031" y="3140242"/>
            <a:ext cx="6285427" cy="347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43939" y="1409214"/>
            <a:ext cx="8915399" cy="747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1842" t="20746" r="33158" b="16066"/>
          <a:stretch/>
        </p:blipFill>
        <p:spPr>
          <a:xfrm>
            <a:off x="0" y="2156346"/>
            <a:ext cx="4656221" cy="4726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0577" y="2802454"/>
            <a:ext cx="44695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Abastecimento de água: </a:t>
            </a:r>
            <a:r>
              <a:rPr lang="pt-BR" sz="2000" dirty="0" smtClean="0"/>
              <a:t>366 municípios (88% do total), 11,9 </a:t>
            </a:r>
            <a:r>
              <a:rPr lang="pt-BR" sz="2000" dirty="0"/>
              <a:t>milhões de </a:t>
            </a:r>
            <a:r>
              <a:rPr lang="pt-BR" sz="2000" dirty="0" smtClean="0"/>
              <a:t>pessoas, </a:t>
            </a:r>
            <a:r>
              <a:rPr lang="pt-BR" sz="2000" dirty="0"/>
              <a:t>431 </a:t>
            </a:r>
            <a:r>
              <a:rPr lang="pt-BR" sz="2000" dirty="0" smtClean="0"/>
              <a:t>sistemas, 1.057 localidades ( </a:t>
            </a:r>
            <a:r>
              <a:rPr lang="pt-BR" sz="2000" dirty="0"/>
              <a:t>575 do meio urbano e 482 </a:t>
            </a:r>
            <a:r>
              <a:rPr lang="pt-BR" sz="2000" dirty="0" smtClean="0"/>
              <a:t>no rural).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b="1" dirty="0" smtClean="0"/>
              <a:t>Esgotamento sanitário</a:t>
            </a:r>
            <a:r>
              <a:rPr lang="pt-BR" sz="2000" dirty="0" smtClean="0"/>
              <a:t>: 4,8 </a:t>
            </a:r>
            <a:r>
              <a:rPr lang="pt-BR" sz="2000" dirty="0"/>
              <a:t>milhões </a:t>
            </a:r>
            <a:r>
              <a:rPr lang="pt-BR" sz="2000" dirty="0" smtClean="0"/>
              <a:t>de pessoas, 94 sistemas,122 localidades (111 </a:t>
            </a:r>
            <a:r>
              <a:rPr lang="pt-BR" sz="2000" dirty="0"/>
              <a:t>na zona urbana e 11 na </a:t>
            </a:r>
            <a:r>
              <a:rPr lang="pt-BR" sz="2000" dirty="0" smtClean="0"/>
              <a:t>rural).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1201" y="6385123"/>
            <a:ext cx="22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Embasa (2018)</a:t>
            </a:r>
            <a:endParaRPr lang="pt-B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94120" y="2324782"/>
            <a:ext cx="3482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u="sng" dirty="0" smtClean="0"/>
              <a:t>ÁREA DE ATUAÇÃO DA EMBASA</a:t>
            </a:r>
            <a:endParaRPr lang="pt-BR" sz="1600" b="1" u="sng" dirty="0"/>
          </a:p>
        </p:txBody>
      </p:sp>
    </p:spTree>
    <p:extLst>
      <p:ext uri="{BB962C8B-B14F-4D97-AF65-F5344CB8AC3E}">
        <p14:creationId xmlns:p14="http://schemas.microsoft.com/office/powerpoint/2010/main" val="37518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-73051" y="1272213"/>
            <a:ext cx="9276346" cy="65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7829" y="2562228"/>
            <a:ext cx="5498432" cy="37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0789" y="3202426"/>
            <a:ext cx="3043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Cobertura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população urbana e rural da Bahia com acesso a canalização interna de água. PNAD, 2001 - 2015</a:t>
            </a:r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5294145" y="6442502"/>
            <a:ext cx="231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Brasil-IBGE (2018).</a:t>
            </a:r>
            <a:endParaRPr lang="pt-B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589184" y="3284621"/>
            <a:ext cx="2" cy="1549021"/>
          </a:xfrm>
          <a:prstGeom prst="line">
            <a:avLst/>
          </a:prstGeom>
          <a:ln w="28575">
            <a:prstDash val="sysDash"/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46168" y="2923674"/>
            <a:ext cx="12032" cy="813640"/>
          </a:xfrm>
          <a:prstGeom prst="line">
            <a:avLst/>
          </a:prstGeom>
          <a:ln w="28575">
            <a:prstDash val="sysDot"/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696325" y="3838575"/>
            <a:ext cx="19050" cy="1228725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534402" y="5067300"/>
            <a:ext cx="3047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562976" y="3838575"/>
            <a:ext cx="3047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-73051" y="1272213"/>
            <a:ext cx="9276346" cy="65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8426" y="6573864"/>
            <a:ext cx="231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Brasil-IBGE (2018).</a:t>
            </a:r>
            <a:endParaRPr lang="pt-B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2120" y="2109706"/>
            <a:ext cx="8461880" cy="4626170"/>
            <a:chOff x="4762" y="0"/>
            <a:chExt cx="9148763" cy="5510213"/>
          </a:xfrm>
        </p:grpSpPr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3796137727"/>
                </p:ext>
              </p:extLst>
            </p:nvPr>
          </p:nvGraphicFramePr>
          <p:xfrm>
            <a:off x="4762" y="0"/>
            <a:ext cx="4572000" cy="5510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1870338547"/>
                </p:ext>
              </p:extLst>
            </p:nvPr>
          </p:nvGraphicFramePr>
          <p:xfrm>
            <a:off x="4581525" y="0"/>
            <a:ext cx="4572000" cy="5510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722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Z:\Documentos\2018\48º Congresso da Assemae\Peças Gráficas\Template Power Point\fundo power point.jpg"/>
          <p:cNvPicPr preferRelativeResize="0"/>
          <p:nvPr/>
        </p:nvPicPr>
        <p:blipFill rotWithShape="1">
          <a:blip r:embed="rId3">
            <a:alphaModFix/>
          </a:blip>
          <a:srcRect l="9333" r="8719"/>
          <a:stretch/>
        </p:blipFill>
        <p:spPr>
          <a:xfrm>
            <a:off x="-1" y="2"/>
            <a:ext cx="9203296" cy="69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Z:\Documentos\2018\48º Congresso da Assemae\Peças Gráficas\Template Power Point\banner 730x124 (2) - Có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62" y="7"/>
            <a:ext cx="9239803" cy="14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412225" y="1726531"/>
            <a:ext cx="81213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Acesso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canalização interna de água por classes de rendimento mensal domiciliar. Bahia, 2001 e 2015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5925" y="3212586"/>
            <a:ext cx="6153900" cy="32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441705" y="6459618"/>
            <a:ext cx="2319867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Brasil-IBGE (2018).</a:t>
            </a:r>
            <a:endParaRPr lang="pt-BR"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5977" y="3952875"/>
            <a:ext cx="2247695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Diferênça entre o acesso da população de até 1SM para + de 20 SM:</a:t>
            </a:r>
          </a:p>
          <a:p>
            <a:endParaRPr lang="pt-BR" dirty="0" smtClean="0"/>
          </a:p>
          <a:p>
            <a:r>
              <a:rPr lang="pt-BR" dirty="0" smtClean="0"/>
              <a:t>2001 – 58,5%</a:t>
            </a:r>
          </a:p>
          <a:p>
            <a:r>
              <a:rPr lang="pt-BR" dirty="0" smtClean="0"/>
              <a:t>2015 – 14,3%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841</Words>
  <Application>Microsoft Office PowerPoint</Application>
  <PresentationFormat>On-screen Show (4:3)</PresentationFormat>
  <Paragraphs>232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Patrícia Borja</dc:creator>
  <cp:lastModifiedBy>Borja e Moraes</cp:lastModifiedBy>
  <cp:revision>22</cp:revision>
  <dcterms:modified xsi:type="dcterms:W3CDTF">2018-05-28T05:22:42Z</dcterms:modified>
</cp:coreProperties>
</file>