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2" r:id="rId4"/>
    <p:sldId id="261" r:id="rId5"/>
    <p:sldId id="263" r:id="rId6"/>
    <p:sldId id="259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58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67" autoAdjust="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FACD-EF91-4596-90E5-5F64FC69E3E2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4576-A5FF-4389-8DDA-1DC19AEF8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7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dados da OMS (2011), milhões de pessoas morrem a cada ano de doenças transmitidas pela água, em sua maioria, crianças com idades inferiores a cinco anos. Estas doenças podem ser prevenidas melhorando a cobertura e a qualidade dos serviços de saneamento.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forma de detecção de anomalias na qualidade da água da rede de distribuição é a instalação de pontos de controle de qualidade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5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Desvio padrão é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medida de dispersão de um conjunto. Quanto mais próximo de 0 for o desvio padrão, mais homogêneo são os dados.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my hypothesis for the standard deviation is that by the </a:t>
            </a:r>
            <a:r>
              <a:rPr lang="en-US" dirty="0" err="1" smtClean="0"/>
              <a:t>dpd</a:t>
            </a:r>
            <a:r>
              <a:rPr lang="en-US" dirty="0" smtClean="0"/>
              <a:t> method the results are subject to the way the technician performs the test, the equipment error, among other variables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18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Brasil, a Portaria de Consolidação número 5 dispõe sobre os procedimentos de controle e de vigilância da qualidade da água para consumo humano e seu padrão de potabilidade.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0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Então surgiu a ideia de testar o monitoramento remoto, de forma</a:t>
            </a:r>
            <a:r>
              <a:rPr lang="pt-BR" baseline="0" dirty="0" smtClean="0"/>
              <a:t> que tivéssemos acesso as concentrações de cloro de determinado município de qualquer lugar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6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sensor pode trabalhar na faixa de 4-20mA, e apresenta uma sensibilidade de 1,4-2,1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ppm</a:t>
            </a:r>
            <a:r>
              <a:rPr lang="pt-B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Desta forma, a concentração de cloro na água proporcionará uma variação na corrente de alimentação do sensor. Para a transmissão dos dados, um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Xbee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Adapters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equipamentos de comunicação sem fio da DIGI, em protocolo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ZigBee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foram utilizados, a leitura e transmissão das concentrações de cloro foram realizadas a cada 15 minutos por um período mínimo de 7 dias. Os resultados de concentração podiam ser observados em smartphone ou computadores conectados à internet. Para efeito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contraprovação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amostras de água foram retiradas aleatoriamente nos locais onde o sensor foi instalado, na frequência de 3 amostras por dia, e na saída do abastecimento, na frequência de 3 amostras por dia durante a semana e 2 amostras por dia nos finais de semana e feriados.  A concentração de cloro residual para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contraprovação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foi determinada utilizando o espectrofotômetro pelo método fotométrico DPD (APHA, 2005).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70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38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6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07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89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576-A5FF-4389-8DDA-1DC19AEF82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90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352784" y="4437112"/>
            <a:ext cx="2555776" cy="102406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pt-BR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Autores:</a:t>
            </a:r>
          </a:p>
          <a:p>
            <a:pPr marL="0" indent="0" algn="l">
              <a:buNone/>
            </a:pPr>
            <a:r>
              <a:rPr lang="pt-BR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 Rebeca Silva Rocha</a:t>
            </a:r>
          </a:p>
          <a:p>
            <a:pPr marL="0" indent="0" algn="l">
              <a:buNone/>
            </a:pPr>
            <a:r>
              <a:rPr lang="pt-BR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 Alexandre Ito</a:t>
            </a:r>
          </a:p>
          <a:p>
            <a:pPr marL="0" indent="0" algn="l">
              <a:buNone/>
            </a:pPr>
            <a:r>
              <a:rPr lang="pt-BR" sz="2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</a:t>
            </a:r>
            <a:r>
              <a:rPr lang="pt-BR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Sandro </a:t>
            </a:r>
            <a:r>
              <a:rPr lang="pt-BR" sz="2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Lautenchlager</a:t>
            </a:r>
            <a:endParaRPr lang="pt-BR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1268760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SENSORES INTELIGENTES COM TRANSMISSÃO SEM FIO PARA MONITORAMENTO DE CLORO RESIDUAL NA REDE DE DISTRIBUIÇÃO DE ÁGUA DE JUSSARA-PR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4112"/>
            <a:ext cx="6163511" cy="33549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91742" y="506249"/>
            <a:ext cx="78899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4 MATERIAL E MÉTODOS</a:t>
            </a: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Dados para o modelo de qualidade – calibração e contra prova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15446" y="1965609"/>
            <a:ext cx="4694266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Consumo dividido igualmente entre os </a:t>
            </a: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nós</a:t>
            </a:r>
          </a:p>
          <a:p>
            <a:pPr marL="285750" indent="-285750" algn="just">
              <a:buFontTx/>
              <a:buChar char="-"/>
            </a:pPr>
            <a:endParaRPr lang="pt-BR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CALIBRAÇÃO:</a:t>
            </a:r>
          </a:p>
          <a:p>
            <a:pPr marL="285750" indent="-285750" algn="just"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Dados de concentração de 08/2017 a 09/2017 obtidos por DPD na saída dos reservatórios e nos pontos elencados pelo PA na rede</a:t>
            </a:r>
          </a:p>
          <a:p>
            <a:pPr marL="285750" indent="-285750" algn="just"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dados medidos pelos sensores em intervalos de 15 em 15 minutos</a:t>
            </a:r>
          </a:p>
        </p:txBody>
      </p:sp>
    </p:spTree>
    <p:extLst>
      <p:ext uri="{BB962C8B-B14F-4D97-AF65-F5344CB8AC3E}">
        <p14:creationId xmlns:p14="http://schemas.microsoft.com/office/powerpoint/2010/main" val="22914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91742" y="50624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4 MATERIAL E MÉTODOS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7316" y="1124744"/>
            <a:ext cx="845672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a Portaria pede para Municípios menores que 50 mil habitantes?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Saída do tratamento = 1 amostra 2 vezes por semana ou diariamente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= 1 amostra para cada 500 habitantes</a:t>
            </a:r>
          </a:p>
          <a:p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amostragem do Município para o parâmetro Cloro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48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pontos foram elencados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Anualmente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realizadas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aproximadamente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 análises na saída do tratamento e 208 análises na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epresentando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custo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aproximado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R$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20.000,00</a:t>
            </a:r>
          </a:p>
          <a:p>
            <a:pPr marL="342900" indent="-342900">
              <a:buFontTx/>
              <a:buChar char="-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936" y="4328760"/>
            <a:ext cx="3952590" cy="24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91742" y="50624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5 RESULTADOS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2062"/>
            <a:ext cx="490683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61118" y="1263127"/>
            <a:ext cx="3040625" cy="2646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Concentração média na saída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0,86 mg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Concentração na rede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0,72 mg L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0,86 mg L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Idade da água </a:t>
            </a:r>
            <a:r>
              <a:rPr lang="pt-BR" sz="2400" dirty="0"/>
              <a:t>9 dias e 48 minutos </a:t>
            </a:r>
            <a:endParaRPr lang="en-US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91742" y="50624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5 RESULTADOS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76" y="1134687"/>
            <a:ext cx="6710296" cy="301369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9552" y="4071605"/>
            <a:ext cx="811299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indicação do software dos locais de instalação dos sensores 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aproxima-se dos locais de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maiores idades da água e pontas de rede.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91742" y="50624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5 RESULTADOS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38926"/>
              </p:ext>
            </p:extLst>
          </p:nvPr>
        </p:nvGraphicFramePr>
        <p:xfrm>
          <a:off x="467544" y="2628358"/>
          <a:ext cx="6767652" cy="286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334"/>
                <a:gridCol w="1736334"/>
                <a:gridCol w="1647492"/>
                <a:gridCol w="1647492"/>
              </a:tblGrid>
              <a:tr h="5564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Sensores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Diferença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00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Concentração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 L</a:t>
                      </a:r>
                      <a:r>
                        <a:rPr lang="pt-BR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Concentração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 L</a:t>
                      </a:r>
                      <a:r>
                        <a:rPr lang="pt-BR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6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J-425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 ± 0,017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 ± 0,001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J-427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 ± 0,02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 ± 0,0062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220" y="505180"/>
            <a:ext cx="3563888" cy="20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CONCLUSÕES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680" y="476672"/>
            <a:ext cx="8229600" cy="3773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Medição por sensores tem amostra mais homogênea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instalação de sensores de cloro residual livre, com transmissão sem fio é uma alternativa economicamente viável para controle de qualidade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água, considerando uma vida útil de um ano em uso contínuo, os sensores representam redução de custo aproximado de R$ 5.000,00.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automação permitiu verificar em tempo real e continuamente quais são as concentrações de cloro livre na água o que pode auxiliar na aferição de parâmetros da qualidade em locais de difícil acesso.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monitoramento automatizado e acesso remoto é possível disponibilizar a população estas informações por meio da internet, assegurando o direito ao acesso aos resultados das análises conforme o Decreto Presidencial 5440/2005.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ngenharia.cispar@consorciocispar.com.br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Rebeca Silva Rocha</a:t>
            </a:r>
          </a:p>
          <a:p>
            <a:pPr marL="0" indent="0" algn="ctr">
              <a:buNone/>
            </a:pPr>
            <a:r>
              <a:rPr lang="pt-BR" sz="2400" dirty="0" smtClean="0"/>
              <a:t>Engenheira Civil Mestre em Engenharia Urbana e Infraestrutura Urbana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756696"/>
            <a:ext cx="1524001" cy="55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076" y="591029"/>
            <a:ext cx="1346076" cy="73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46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-998108" y="2188777"/>
            <a:ext cx="7956376" cy="151623"/>
          </a:xfrm>
        </p:spPr>
        <p:txBody>
          <a:bodyPr anchor="ctr" anchorCtr="0">
            <a:no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Monitoramento da qualidade é exigência legal</a:t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415626"/>
            <a:ext cx="2817631" cy="18495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89" y="1422853"/>
            <a:ext cx="2467225" cy="19579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664" y="3679864"/>
            <a:ext cx="2592288" cy="18214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22069" y="418011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	CONTEXTUALIZANDO</a:t>
            </a:r>
            <a:endParaRPr lang="pt-B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2069" y="3562341"/>
            <a:ext cx="3341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de Controle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(PCQ)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também por meio de programas de amostragem de rotina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3711" y="3555098"/>
            <a:ext cx="1640258" cy="22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3645024"/>
            <a:ext cx="7956376" cy="151623"/>
          </a:xfrm>
        </p:spPr>
        <p:txBody>
          <a:bodyPr anchor="ctr" anchorCtr="0">
            <a:noAutofit/>
          </a:bodyPr>
          <a:lstStyle/>
          <a:p>
            <a:pPr algn="l"/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Portaria de Consolidação Número 5 – 28/07/2017</a:t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dispõe sobre os procedimentos de controle e de vigilância da qualidade da água para consumo humano e seu padrão de potabilidade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Acompanhamento = </a:t>
            </a:r>
            <a:r>
              <a:rPr lang="pt-BR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Planos de Amostragem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 uniforme no período</a:t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Representatividade dos pontos</a:t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Abrangência espacial</a:t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Pontos estratégicos: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populacionais de risco;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trechos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vulneráveis do sistema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distribuição;</a:t>
            </a:r>
            <a:b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locais com notificações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agravos à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22069" y="418011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	CONTEXTUALIZANDO</a:t>
            </a:r>
            <a:endParaRPr lang="pt-B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46" y="3319810"/>
            <a:ext cx="2619554" cy="34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22069" y="418011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PROBLEMÁTICA</a:t>
            </a:r>
            <a:endParaRPr lang="pt-B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2069" y="816783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Necessidade de deslocamento de técnicos para realização de ensaios em lugares de difícil acesso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15" y="1570983"/>
            <a:ext cx="7848872" cy="52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426451" y="51031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OBJETIVO</a:t>
            </a:r>
            <a:endParaRPr lang="pt-B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6451" y="1124744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concentração de cloro residual livre na rede de abastecimento de água do Município de Jussara-PR.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Modelar a qualidade da água da rede de abastecimento de água do município de Jussara-PR no software EPANET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Escolher os pontos de alocação de sensores por meio de software de otimização de alocação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Instalar sensores de qualidade para monitoramento de cloro residual livre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Acompanhar a concentração de cloro residual livre</a:t>
            </a:r>
          </a:p>
        </p:txBody>
      </p:sp>
    </p:spTree>
    <p:extLst>
      <p:ext uri="{BB962C8B-B14F-4D97-AF65-F5344CB8AC3E}">
        <p14:creationId xmlns:p14="http://schemas.microsoft.com/office/powerpoint/2010/main" val="37085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 smtClean="0"/>
              <a:t>Título do trabalho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971" y="607127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2" y="1700808"/>
            <a:ext cx="7789332" cy="346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em Curva para Baixo 7"/>
          <p:cNvSpPr/>
          <p:nvPr/>
        </p:nvSpPr>
        <p:spPr>
          <a:xfrm>
            <a:off x="971600" y="1010235"/>
            <a:ext cx="2871788" cy="844956"/>
          </a:xfrm>
          <a:prstGeom prst="curvedDownArrow">
            <a:avLst>
              <a:gd name="adj1" fmla="val 28218"/>
              <a:gd name="adj2" fmla="val 69109"/>
              <a:gd name="adj3" fmla="val 43958"/>
            </a:avLst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94" y="1863575"/>
            <a:ext cx="3257053" cy="28134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046" y="5527734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426451" y="51031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MATERIAL E MÉTODOS</a:t>
            </a:r>
            <a:endParaRPr lang="pt-B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426451" y="510319"/>
            <a:ext cx="788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MATERIAL E MÉTODOS</a:t>
            </a:r>
            <a:endParaRPr lang="pt-B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" y="1074101"/>
            <a:ext cx="3598313" cy="26987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5" y="1061748"/>
            <a:ext cx="3359611" cy="25197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13" y="2681457"/>
            <a:ext cx="1955089" cy="268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ipse 9"/>
          <p:cNvSpPr/>
          <p:nvPr/>
        </p:nvSpPr>
        <p:spPr>
          <a:xfrm>
            <a:off x="4720766" y="1772816"/>
            <a:ext cx="1514474" cy="1128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90575" y="3714290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ransmissor</a:t>
            </a: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36725" y="361259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2076" y="482148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Clorímetro</a:t>
            </a: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5615" y="4677758"/>
            <a:ext cx="443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DPD para calibrar sensores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4236725" y="361259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19" y="1776752"/>
            <a:ext cx="5664925" cy="308358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72162" y="1278187"/>
            <a:ext cx="3040625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6,669 </a:t>
            </a: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habitantes</a:t>
            </a:r>
            <a:endParaRPr lang="en-GB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R1 140 m³ </a:t>
            </a:r>
            <a:r>
              <a:rPr lang="en-GB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zona</a:t>
            </a:r>
            <a:r>
              <a:rPr lang="en-GB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alta</a:t>
            </a:r>
            <a:endParaRPr lang="en-GB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R2  </a:t>
            </a:r>
            <a:r>
              <a:rPr lang="en-GB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1,050 m³ </a:t>
            </a:r>
            <a:r>
              <a:rPr lang="en-GB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zona</a:t>
            </a:r>
            <a:r>
              <a:rPr lang="en-GB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baixa</a:t>
            </a:r>
            <a:endParaRPr lang="en-GB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48,000 m </a:t>
            </a:r>
            <a:r>
              <a:rPr lang="en-US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tubos</a:t>
            </a:r>
            <a:endParaRPr lang="en-US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2.931 ligações</a:t>
            </a:r>
          </a:p>
          <a:p>
            <a:pPr marL="285750" indent="-285750"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08/2016 a </a:t>
            </a: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09/2017 369.759,00 </a:t>
            </a:r>
            <a:r>
              <a:rPr lang="pt-BR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m³</a:t>
            </a:r>
            <a:endParaRPr lang="pt-BR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151,90 </a:t>
            </a:r>
            <a:r>
              <a:rPr lang="pt-B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L/</a:t>
            </a:r>
            <a:r>
              <a:rPr lang="pt-BR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hab.dia</a:t>
            </a:r>
            <a:endParaRPr lang="pt-BR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1742" y="506249"/>
            <a:ext cx="78899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4 MATERIAL E MÉTODOS</a:t>
            </a:r>
          </a:p>
          <a:p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Caracterização da rede em estudo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0" y="6095955"/>
            <a:ext cx="1346076" cy="73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08" y="5677196"/>
            <a:ext cx="1524001" cy="55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91742" y="506249"/>
            <a:ext cx="78899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itchFamily="34" charset="0"/>
                <a:cs typeface="Arial" pitchFamily="34" charset="0"/>
              </a:rPr>
              <a:t>4 MATERIAL E MÉTODOS</a:t>
            </a: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Alocação dos sensores na rede de distribuição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1742" y="1368023"/>
            <a:ext cx="84567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Função objetivo =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menor extensão de tubulação da rede com concentrações de cloro abaixo de 0,2 mg L</a:t>
            </a:r>
            <a:r>
              <a:rPr lang="pt-BR" sz="2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pt-BR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620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mg/min</a:t>
            </a: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 injetada durante um período de 1 hora, entre as 12:00 e </a:t>
            </a: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13:00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localização da injeção foram o reservatório elevado R-1 que abastece 35% do município e o apoiado R-2 que abastece 65%, bem como todos os demais nós da rede. </a:t>
            </a:r>
            <a:endParaRPr lang="pt-BR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dose </a:t>
            </a: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ingerida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 calculada segundo a demanda per </a:t>
            </a:r>
            <a:r>
              <a:rPr lang="pt-B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capta</a:t>
            </a:r>
            <a:endParaRPr lang="pt-BR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927</Words>
  <Application>Microsoft Office PowerPoint</Application>
  <PresentationFormat>Apresentação na tela (4:3)</PresentationFormat>
  <Paragraphs>120</Paragraphs>
  <Slides>16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Tema do Office</vt:lpstr>
      <vt:lpstr>USO DE SENSORES INTELIGENTES COM TRANSMISSÃO SEM FIO PARA MONITORAMENTO DE CLORO RESIDUAL NA REDE DE DISTRIBUIÇÃO DE ÁGUA DE JUSSARA-PR</vt:lpstr>
      <vt:lpstr>- Monitoramento da qualidade é exigência legal       </vt:lpstr>
      <vt:lpstr>- Portaria de Consolidação Número 5 – 28/07/2017 dispõe sobre os procedimentos de controle e de vigilância da qualidade da água para consumo humano e seu padrão de potabilidade.    - Acompanhamento = Planos de Amostragem Distribuição uniforme no período Representatividade dos pontos Abrangência espacial Pontos estratégicos: grupos populacionais de risco;  trechos vulneráveis do sistema de distribuição; locais com notificações de agravos à saúde.    </vt:lpstr>
      <vt:lpstr>Apresentação do PowerPoint</vt:lpstr>
      <vt:lpstr>Apresentação do PowerPoint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PC</cp:lastModifiedBy>
  <cp:revision>54</cp:revision>
  <dcterms:created xsi:type="dcterms:W3CDTF">2018-05-02T19:43:05Z</dcterms:created>
  <dcterms:modified xsi:type="dcterms:W3CDTF">2018-05-28T19:22:39Z</dcterms:modified>
</cp:coreProperties>
</file>