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59" r:id="rId8"/>
    <p:sldId id="267" r:id="rId9"/>
    <p:sldId id="263" r:id="rId10"/>
    <p:sldId id="264" r:id="rId11"/>
    <p:sldId id="266" r:id="rId12"/>
    <p:sldId id="265" r:id="rId13"/>
    <p:sldId id="271" r:id="rId14"/>
    <p:sldId id="272" r:id="rId15"/>
    <p:sldId id="268" r:id="rId16"/>
    <p:sldId id="273" r:id="rId17"/>
    <p:sldId id="275" r:id="rId18"/>
    <p:sldId id="270" r:id="rId19"/>
    <p:sldId id="276" r:id="rId20"/>
    <p:sldId id="274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94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'economias ativas'!$B$1</c:f>
              <c:strCache>
                <c:ptCount val="1"/>
                <c:pt idx="0">
                  <c:v>Economias de água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'economias ativas'!$A$2:$A$15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2018*</c:v>
                </c:pt>
              </c:strCache>
            </c:strRef>
          </c:cat>
          <c:val>
            <c:numRef>
              <c:f>'economias ativas'!$B$2:$B$15</c:f>
              <c:numCache>
                <c:formatCode>#,##0</c:formatCode>
                <c:ptCount val="14"/>
                <c:pt idx="0">
                  <c:v>144468</c:v>
                </c:pt>
                <c:pt idx="1">
                  <c:v>148858</c:v>
                </c:pt>
                <c:pt idx="2">
                  <c:v>152346</c:v>
                </c:pt>
                <c:pt idx="3">
                  <c:v>169491</c:v>
                </c:pt>
                <c:pt idx="4">
                  <c:v>171934</c:v>
                </c:pt>
                <c:pt idx="5">
                  <c:v>177723</c:v>
                </c:pt>
                <c:pt idx="6">
                  <c:v>181665</c:v>
                </c:pt>
                <c:pt idx="7">
                  <c:v>189032</c:v>
                </c:pt>
                <c:pt idx="8">
                  <c:v>196160</c:v>
                </c:pt>
                <c:pt idx="9">
                  <c:v>204561</c:v>
                </c:pt>
                <c:pt idx="10">
                  <c:v>208765</c:v>
                </c:pt>
                <c:pt idx="11">
                  <c:v>212515</c:v>
                </c:pt>
                <c:pt idx="12">
                  <c:v>218473</c:v>
                </c:pt>
                <c:pt idx="13">
                  <c:v>219937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3-4D40-8E3C-58674E1B2A33}"/>
            </c:ext>
          </c:extLst>
        </c:ser>
        <c:ser>
          <c:idx val="2"/>
          <c:order val="1"/>
          <c:tx>
            <c:strRef>
              <c:f>'economias ativas'!$C$1</c:f>
              <c:strCache>
                <c:ptCount val="1"/>
                <c:pt idx="0">
                  <c:v>Economias de esgoto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'economias ativas'!$A$2:$A$15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2018*</c:v>
                </c:pt>
              </c:strCache>
            </c:strRef>
          </c:cat>
          <c:val>
            <c:numRef>
              <c:f>'economias ativas'!$C$2:$C$15</c:f>
              <c:numCache>
                <c:formatCode>#,##0</c:formatCode>
                <c:ptCount val="14"/>
                <c:pt idx="0">
                  <c:v>21291</c:v>
                </c:pt>
                <c:pt idx="1">
                  <c:v>22091</c:v>
                </c:pt>
                <c:pt idx="2">
                  <c:v>23003</c:v>
                </c:pt>
                <c:pt idx="3">
                  <c:v>25457</c:v>
                </c:pt>
                <c:pt idx="4">
                  <c:v>25995</c:v>
                </c:pt>
                <c:pt idx="5">
                  <c:v>26623</c:v>
                </c:pt>
                <c:pt idx="6">
                  <c:v>29596</c:v>
                </c:pt>
                <c:pt idx="7">
                  <c:v>32881</c:v>
                </c:pt>
                <c:pt idx="8">
                  <c:v>39985</c:v>
                </c:pt>
                <c:pt idx="9">
                  <c:v>49558</c:v>
                </c:pt>
                <c:pt idx="10">
                  <c:v>65219</c:v>
                </c:pt>
                <c:pt idx="11">
                  <c:v>66609</c:v>
                </c:pt>
                <c:pt idx="12">
                  <c:v>70625</c:v>
                </c:pt>
                <c:pt idx="13">
                  <c:v>74080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E3-4D40-8E3C-58674E1B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49"/>
        <c:axId val="243523584"/>
        <c:axId val="243525120"/>
      </c:barChart>
      <c:lineChart>
        <c:grouping val="stacked"/>
        <c:varyColors val="0"/>
        <c:ser>
          <c:idx val="0"/>
          <c:order val="2"/>
          <c:tx>
            <c:strRef>
              <c:f>'economias ativas'!$D$1</c:f>
              <c:strCache>
                <c:ptCount val="1"/>
                <c:pt idx="0">
                  <c:v>% Cobertura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'economias ativas'!$A$2:$A$15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2018*</c:v>
                </c:pt>
              </c:strCache>
            </c:strRef>
          </c:cat>
          <c:val>
            <c:numRef>
              <c:f>'economias ativas'!$D$2:$D$15</c:f>
              <c:numCache>
                <c:formatCode>0.00%</c:formatCode>
                <c:ptCount val="14"/>
                <c:pt idx="0">
                  <c:v>0.14737519727552123</c:v>
                </c:pt>
                <c:pt idx="1">
                  <c:v>0.14840317618132717</c:v>
                </c:pt>
                <c:pt idx="2">
                  <c:v>0.15099182124899899</c:v>
                </c:pt>
                <c:pt idx="3">
                  <c:v>0.15019676560997339</c:v>
                </c:pt>
                <c:pt idx="4">
                  <c:v>0.15119173636395361</c:v>
                </c:pt>
                <c:pt idx="5">
                  <c:v>0.14980053228901155</c:v>
                </c:pt>
                <c:pt idx="6">
                  <c:v>0.16291525610326701</c:v>
                </c:pt>
                <c:pt idx="7">
                  <c:v>0.1739440941216302</c:v>
                </c:pt>
                <c:pt idx="8">
                  <c:v>0.2038387030995106</c:v>
                </c:pt>
                <c:pt idx="9">
                  <c:v>0.2422651434046568</c:v>
                </c:pt>
                <c:pt idx="10">
                  <c:v>0.31240389912102123</c:v>
                </c:pt>
                <c:pt idx="11">
                  <c:v>0.31343199303578573</c:v>
                </c:pt>
                <c:pt idx="12">
                  <c:v>0.32326649059609197</c:v>
                </c:pt>
                <c:pt idx="13">
                  <c:v>0.33682372679449113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E3-4D40-8E3C-58674E1B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536640"/>
        <c:axId val="243526656"/>
      </c:lineChart>
      <c:catAx>
        <c:axId val="24352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43525120"/>
        <c:crosses val="autoZero"/>
        <c:auto val="1"/>
        <c:lblAlgn val="ctr"/>
        <c:lblOffset val="100"/>
        <c:noMultiLvlLbl val="0"/>
      </c:catAx>
      <c:valAx>
        <c:axId val="2435251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243523584"/>
        <c:crosses val="autoZero"/>
        <c:crossBetween val="between"/>
      </c:valAx>
      <c:valAx>
        <c:axId val="243526656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crossAx val="243536640"/>
        <c:crosses val="max"/>
        <c:crossBetween val="between"/>
      </c:valAx>
      <c:catAx>
        <c:axId val="243536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352665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28/05/2018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hyperlink" Target="http://www.amae.sc.gov.br/pt/hom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www.google.com.br/url?sa=i&amp;source=images&amp;cd=&amp;cad=rja&amp;docid=g_hu8PM-UUhOfM&amp;tbnid=aPvtBOzZHjR2EM:&amp;ved=0CAgQjRwwAA&amp;url=http://www.fnq.org.br/site/376/default.aspx&amp;ei=8WsnUaKVIIbS9ATh7oBA&amp;psig=AFQjCNHez-laX4VxYmc-QoEVrtSrdpFsDQ&amp;ust=1361624433574720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17" Type="http://schemas.openxmlformats.org/officeDocument/2006/relationships/image" Target="../media/image30.jpeg"/><Relationship Id="rId2" Type="http://schemas.openxmlformats.org/officeDocument/2006/relationships/image" Target="../media/image1.jpe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hyperlink" Target="http://www.google.com.br/url?sa=i&amp;rct=j&amp;q=&amp;esrc=s&amp;frm=1&amp;source=images&amp;cd=&amp;cad=rja&amp;docid=ZsUBAko1JxAL4M&amp;tbnid=YglDtEAKMd9RaM:&amp;ved=0CAUQjRw&amp;url=http://www.cesan.com.br/news.php?extend.1847&amp;ei=oGsnUfyhM42e9QSSpIDIDw&amp;bvm=bv.42768644,d.dmQ&amp;psig=AFQjCNEWX6KPSsWDH8AJWKKCCYbZk1nMGg&amp;ust=1361624347636070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://www.google.com.br/url?sa=i&amp;rct=j&amp;q=&amp;esrc=s&amp;frm=1&amp;source=images&amp;cd=&amp;cad=rja&amp;docid=zyKqUyVFpffkwM&amp;tbnid=-ENNZvYu8TWzPM:&amp;ved=0CAUQjRw&amp;url=http://www.observadordaqualidade.com.br/casos_de_qualidade_2005/mce/MCE.htm&amp;ei=LmwnUZ7yHIna8AS1hYGIDA&amp;bvm=bv.42768644,d.eWU&amp;psig=AFQjCNEAsbmSeBsSyRFqXcJpPa51C-_86A&amp;ust=1361624491373094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hyperlink" Target="http://www.mppe.mp.br/mppe/index.php/comunicacao/noticias/ultimas-noticias-noticias/3282-ministerio-do-meio-ambiente-confere-selo-verde-ao-mppe" TargetMode="External"/><Relationship Id="rId10" Type="http://schemas.openxmlformats.org/officeDocument/2006/relationships/image" Target="../media/image37.jpe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7.wmf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.jpe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5" y="1681399"/>
            <a:ext cx="8844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</a:p>
          <a:p>
            <a:endParaRPr lang="pt-BR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Eng. Luana Siewert Pretto, Msc</a:t>
            </a:r>
          </a:p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Presidente Companhia Águas de Joinville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61769" y="-16057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59"/>
          <p:cNvSpPr txBox="1"/>
          <p:nvPr/>
        </p:nvSpPr>
        <p:spPr>
          <a:xfrm>
            <a:off x="2241581" y="3302647"/>
            <a:ext cx="757743" cy="102122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Clipagem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das notícias positivas – Número das notícias negativas</a:t>
            </a: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59"/>
          <p:cNvSpPr txBox="1"/>
          <p:nvPr/>
        </p:nvSpPr>
        <p:spPr>
          <a:xfrm>
            <a:off x="1082896" y="3354575"/>
            <a:ext cx="664819" cy="651895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Índice de Reclamações de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Problemas por 100 ligações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59"/>
          <p:cNvSpPr txBox="1"/>
          <p:nvPr/>
        </p:nvSpPr>
        <p:spPr>
          <a:xfrm>
            <a:off x="13562" y="3331707"/>
            <a:ext cx="775675" cy="775005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Eficiência dos Serviços, com gatilho da fiscalização dos </a:t>
            </a:r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(%)</a:t>
            </a:r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59"/>
          <p:cNvSpPr txBox="1"/>
          <p:nvPr/>
        </p:nvSpPr>
        <p:spPr>
          <a:xfrm>
            <a:off x="3548493" y="2214646"/>
            <a:ext cx="704604" cy="2006111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ligações novas – cancelamentos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(inclui: ligação nova, religação de agua cancelada e religação cortada ramal com o códigoxxx)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(ver tipos de cancelamentos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572161" y="415959"/>
            <a:ext cx="1248139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rtlCol="0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290348" y="1276337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de seta reta 213"/>
          <p:cNvCxnSpPr>
            <a:stCxn id="19" idx="0"/>
            <a:endCxn id="18" idx="2"/>
          </p:cNvCxnSpPr>
          <p:nvPr/>
        </p:nvCxnSpPr>
        <p:spPr>
          <a:xfrm flipV="1">
            <a:off x="2777848" y="636966"/>
            <a:ext cx="1418383" cy="63937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986240" y="1285082"/>
            <a:ext cx="1158447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Satisfação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de seta reta 237"/>
          <p:cNvCxnSpPr>
            <a:stCxn id="21" idx="0"/>
            <a:endCxn id="18" idx="2"/>
          </p:cNvCxnSpPr>
          <p:nvPr/>
        </p:nvCxnSpPr>
        <p:spPr>
          <a:xfrm flipV="1">
            <a:off x="1565464" y="636966"/>
            <a:ext cx="2630767" cy="64811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59"/>
          <p:cNvSpPr txBox="1"/>
          <p:nvPr/>
        </p:nvSpPr>
        <p:spPr>
          <a:xfrm>
            <a:off x="101500" y="2366347"/>
            <a:ext cx="63037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to 23"/>
          <p:cNvCxnSpPr>
            <a:stCxn id="23" idx="0"/>
            <a:endCxn id="21" idx="2"/>
          </p:cNvCxnSpPr>
          <p:nvPr/>
        </p:nvCxnSpPr>
        <p:spPr>
          <a:xfrm flipV="1">
            <a:off x="416685" y="1506089"/>
            <a:ext cx="1148779" cy="860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59"/>
          <p:cNvSpPr txBox="1"/>
          <p:nvPr/>
        </p:nvSpPr>
        <p:spPr>
          <a:xfrm>
            <a:off x="1141764" y="2390063"/>
            <a:ext cx="754955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Reclamações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to 25"/>
          <p:cNvCxnSpPr>
            <a:stCxn id="21" idx="2"/>
            <a:endCxn id="25" idx="0"/>
          </p:cNvCxnSpPr>
          <p:nvPr/>
        </p:nvCxnSpPr>
        <p:spPr>
          <a:xfrm flipH="1">
            <a:off x="1519242" y="1506089"/>
            <a:ext cx="46222" cy="88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3338660" y="1137761"/>
            <a:ext cx="975000" cy="5903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Captação e recuperação de Clientes 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to 27"/>
          <p:cNvCxnSpPr>
            <a:stCxn id="18" idx="2"/>
            <a:endCxn id="27" idx="0"/>
          </p:cNvCxnSpPr>
          <p:nvPr/>
        </p:nvCxnSpPr>
        <p:spPr>
          <a:xfrm flipH="1">
            <a:off x="3826160" y="636966"/>
            <a:ext cx="370071" cy="50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20642" y="4547381"/>
            <a:ext cx="9123358" cy="174784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0641" y="4712001"/>
            <a:ext cx="9182651" cy="42804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0641" y="5138856"/>
            <a:ext cx="9182651" cy="33377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/>
          <p:cNvCxnSpPr/>
          <p:nvPr/>
        </p:nvCxnSpPr>
        <p:spPr>
          <a:xfrm>
            <a:off x="254039" y="526606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255645" y="473641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252982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255645" y="51392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1394930" y="4383240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1298858" y="47251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1296986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1302033" y="513833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1500602" y="5060472"/>
            <a:ext cx="8084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1,41</a:t>
            </a:r>
            <a:endParaRPr lang="pt-BR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497732" y="4653136"/>
            <a:ext cx="79940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1,05</a:t>
            </a:r>
            <a:endParaRPr lang="pt-BR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500741" y="4504378"/>
            <a:ext cx="85344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Conector reto 42"/>
          <p:cNvCxnSpPr/>
          <p:nvPr/>
        </p:nvCxnSpPr>
        <p:spPr>
          <a:xfrm>
            <a:off x="2590613" y="4383240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2502458" y="53122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2504066" y="515419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2747362" y="5090450"/>
            <a:ext cx="81731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2,14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2500865" y="47251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3976305" y="4331705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3883849" y="524999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878511" y="474026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3826835" y="4541168"/>
            <a:ext cx="273679" cy="40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3886528" y="513992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5176752" y="4345776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5080680" y="473391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5078809" y="454318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5084370" y="524999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5085978" y="513992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>
          <a:xfrm>
            <a:off x="2737433" y="4643875"/>
            <a:ext cx="7007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sz="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691629" y="5265729"/>
            <a:ext cx="8319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0,99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76181" y="4509120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5293383" y="5228298"/>
            <a:ext cx="495111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472086" y="4680459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458983" y="5201561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4077106" y="5099368"/>
            <a:ext cx="86576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232 (Histórico)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4050166" y="4673392"/>
            <a:ext cx="892444" cy="26802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262 (50% de conversão)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4082381" y="4434893"/>
            <a:ext cx="679669" cy="26802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292 (100% conversão)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4065483" y="5229200"/>
            <a:ext cx="810694" cy="26802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171 (Vegetativo)</a:t>
            </a:r>
          </a:p>
          <a:p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ixaDeTexto 59"/>
          <p:cNvSpPr txBox="1"/>
          <p:nvPr/>
        </p:nvSpPr>
        <p:spPr>
          <a:xfrm>
            <a:off x="4788024" y="3116134"/>
            <a:ext cx="849681" cy="102122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Ticket Médio: (Faturamento Água +Faturamento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Esgoto+serviços)-cancelamentos/(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N° economias Água + Esgoto)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4411170" y="1322426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Faturamento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Conector reto 69"/>
          <p:cNvCxnSpPr>
            <a:stCxn id="18" idx="2"/>
            <a:endCxn id="69" idx="0"/>
          </p:cNvCxnSpPr>
          <p:nvPr/>
        </p:nvCxnSpPr>
        <p:spPr>
          <a:xfrm>
            <a:off x="4196231" y="636966"/>
            <a:ext cx="702439" cy="685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344488" y="4365104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/>
          <p:nvPr/>
        </p:nvSpPr>
        <p:spPr>
          <a:xfrm>
            <a:off x="5337587" y="5062490"/>
            <a:ext cx="658198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80,01%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5286561" y="4652685"/>
            <a:ext cx="80931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82,84%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461354" y="5084940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Conector reto 74"/>
          <p:cNvCxnSpPr/>
          <p:nvPr/>
        </p:nvCxnSpPr>
        <p:spPr>
          <a:xfrm>
            <a:off x="1312821" y="494116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75"/>
          <p:cNvSpPr txBox="1"/>
          <p:nvPr/>
        </p:nvSpPr>
        <p:spPr>
          <a:xfrm>
            <a:off x="1480087" y="4868258"/>
            <a:ext cx="8084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1,11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/>
          <p:cNvSpPr txBox="1"/>
          <p:nvPr/>
        </p:nvSpPr>
        <p:spPr>
          <a:xfrm>
            <a:off x="5307284" y="4443991"/>
            <a:ext cx="80931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5239509" y="4851597"/>
            <a:ext cx="80931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Orçado 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79086" y="217169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66,67%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1280592" y="217169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33,33%</a:t>
            </a:r>
            <a:endParaRPr lang="pt-BR" sz="1100" dirty="0">
              <a:solidFill>
                <a:srgbClr val="FF0000"/>
              </a:solidFill>
            </a:endParaRPr>
          </a:p>
        </p:txBody>
      </p:sp>
      <p:cxnSp>
        <p:nvCxnSpPr>
          <p:cNvPr id="81" name="Conector reto 80"/>
          <p:cNvCxnSpPr/>
          <p:nvPr/>
        </p:nvCxnSpPr>
        <p:spPr>
          <a:xfrm>
            <a:off x="2504728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2720752" y="4509120"/>
            <a:ext cx="7007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1100545" y="103991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45,45%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4" name="CaixaDeTexto 83"/>
          <p:cNvSpPr txBox="1"/>
          <p:nvPr/>
        </p:nvSpPr>
        <p:spPr>
          <a:xfrm>
            <a:off x="2256138" y="105256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31,82%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5" name="CaixaDeTexto 84"/>
          <p:cNvSpPr txBox="1"/>
          <p:nvPr/>
        </p:nvSpPr>
        <p:spPr>
          <a:xfrm>
            <a:off x="4869007" y="108515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18,18%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3354212" y="90911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4,55%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3019502" y="40237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14,29%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5481603" y="5228298"/>
            <a:ext cx="658198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77,05%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8904" y="-208943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29308" y="1948123"/>
            <a:ext cx="45719" cy="3540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59"/>
          <p:cNvSpPr txBox="1"/>
          <p:nvPr/>
        </p:nvSpPr>
        <p:spPr>
          <a:xfrm>
            <a:off x="2240169" y="3254276"/>
            <a:ext cx="757743" cy="528784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Média% Aditivo quantitativo e qualitativo de 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obras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59"/>
          <p:cNvSpPr txBox="1"/>
          <p:nvPr/>
        </p:nvSpPr>
        <p:spPr>
          <a:xfrm>
            <a:off x="1092632" y="3026692"/>
            <a:ext cx="664819" cy="89811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édia do número de revisões de projeto pós aceite final / projeto em execução</a:t>
            </a:r>
          </a:p>
        </p:txBody>
      </p:sp>
      <p:sp>
        <p:nvSpPr>
          <p:cNvPr id="12" name="CaixaDeTexto 59"/>
          <p:cNvSpPr txBox="1"/>
          <p:nvPr/>
        </p:nvSpPr>
        <p:spPr>
          <a:xfrm>
            <a:off x="40538" y="2784484"/>
            <a:ext cx="775675" cy="1390558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Cumprimento do Cronograma </a:t>
            </a:r>
            <a:r>
              <a:rPr lang="pt-BR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execução de projetos e </a:t>
            </a:r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</a:t>
            </a:r>
          </a:p>
          <a:p>
            <a:pPr algn="ctr"/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(Produtos </a:t>
            </a:r>
            <a:r>
              <a:rPr lang="pt-BR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entregues no prazo </a:t>
            </a:r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retrabalho) </a:t>
            </a:r>
            <a:r>
              <a:rPr lang="pt-BR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previsto)</a:t>
            </a:r>
          </a:p>
          <a:p>
            <a:pPr algn="ctr"/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59"/>
          <p:cNvSpPr txBox="1"/>
          <p:nvPr/>
        </p:nvSpPr>
        <p:spPr>
          <a:xfrm>
            <a:off x="3595805" y="3019766"/>
            <a:ext cx="704604" cy="102122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Marcos vencidos no prazo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Marcos 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vencidos no prazo/total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previsto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53990" y="127826"/>
            <a:ext cx="1248139" cy="4056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rtlCol="0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e Expansão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660766" y="819396"/>
            <a:ext cx="975000" cy="4056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 e Planos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de seta reta 213"/>
          <p:cNvCxnSpPr>
            <a:stCxn id="15" idx="0"/>
            <a:endCxn id="14" idx="2"/>
          </p:cNvCxnSpPr>
          <p:nvPr/>
        </p:nvCxnSpPr>
        <p:spPr>
          <a:xfrm flipH="1" flipV="1">
            <a:off x="3378060" y="533499"/>
            <a:ext cx="1770206" cy="28589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982224" y="847410"/>
            <a:ext cx="1158447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de seta reta 237"/>
          <p:cNvCxnSpPr>
            <a:stCxn id="17" idx="0"/>
            <a:endCxn id="14" idx="2"/>
          </p:cNvCxnSpPr>
          <p:nvPr/>
        </p:nvCxnSpPr>
        <p:spPr>
          <a:xfrm flipV="1">
            <a:off x="1561448" y="533499"/>
            <a:ext cx="1816612" cy="31391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59"/>
          <p:cNvSpPr txBox="1"/>
          <p:nvPr/>
        </p:nvSpPr>
        <p:spPr>
          <a:xfrm>
            <a:off x="620690" y="1341440"/>
            <a:ext cx="63037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/>
          <p:cNvCxnSpPr>
            <a:stCxn id="19" idx="0"/>
            <a:endCxn id="17" idx="2"/>
          </p:cNvCxnSpPr>
          <p:nvPr/>
        </p:nvCxnSpPr>
        <p:spPr>
          <a:xfrm flipV="1">
            <a:off x="935875" y="1068417"/>
            <a:ext cx="625573" cy="273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59"/>
          <p:cNvSpPr txBox="1"/>
          <p:nvPr/>
        </p:nvSpPr>
        <p:spPr>
          <a:xfrm>
            <a:off x="2216268" y="1400741"/>
            <a:ext cx="754955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reto 21"/>
          <p:cNvCxnSpPr>
            <a:stCxn id="17" idx="2"/>
            <a:endCxn id="21" idx="0"/>
          </p:cNvCxnSpPr>
          <p:nvPr/>
        </p:nvCxnSpPr>
        <p:spPr>
          <a:xfrm>
            <a:off x="1561448" y="1068417"/>
            <a:ext cx="1032298" cy="332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20641" y="4285499"/>
            <a:ext cx="9123359" cy="38880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0641" y="4674116"/>
            <a:ext cx="9123359" cy="40466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0641" y="5077587"/>
            <a:ext cx="9123359" cy="40466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>
            <a:off x="254039" y="520479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255645" y="467514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252982" y="451985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255645" y="507798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394930" y="4321971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1298858" y="466387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296986" y="451985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1302033" y="507706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1482333" y="5008086"/>
            <a:ext cx="8084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497732" y="4591867"/>
            <a:ext cx="79940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500741" y="4443109"/>
            <a:ext cx="85344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ector reto 36"/>
          <p:cNvCxnSpPr/>
          <p:nvPr/>
        </p:nvCxnSpPr>
        <p:spPr>
          <a:xfrm>
            <a:off x="2590613" y="4321971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2502458" y="525098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2502194" y="451985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2504066" y="509292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2747362" y="5029181"/>
            <a:ext cx="81731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ector reto 41"/>
          <p:cNvCxnSpPr/>
          <p:nvPr/>
        </p:nvCxnSpPr>
        <p:spPr>
          <a:xfrm>
            <a:off x="2500865" y="466387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2698942" y="4447851"/>
            <a:ext cx="12929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ector reto 43"/>
          <p:cNvCxnSpPr/>
          <p:nvPr/>
        </p:nvCxnSpPr>
        <p:spPr>
          <a:xfrm>
            <a:off x="3976305" y="4270436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3883849" y="518872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3878511" y="467899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3826835" y="4479899"/>
            <a:ext cx="273679" cy="40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3886528" y="507865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4782039" y="4284507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685967" y="467264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4684096" y="448191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1291566" y="52449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/>
          <p:cNvSpPr txBox="1"/>
          <p:nvPr/>
        </p:nvSpPr>
        <p:spPr>
          <a:xfrm>
            <a:off x="1482333" y="5187222"/>
            <a:ext cx="551929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4" name="Conector reto 53"/>
          <p:cNvCxnSpPr/>
          <p:nvPr/>
        </p:nvCxnSpPr>
        <p:spPr>
          <a:xfrm>
            <a:off x="4689657" y="518872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4691265" y="507865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2710831" y="4609716"/>
            <a:ext cx="7007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2691629" y="5204460"/>
            <a:ext cx="8319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476181" y="4447851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&gt;100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472086" y="4619190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39657" y="5019963"/>
            <a:ext cx="82761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458983" y="5140292"/>
            <a:ext cx="52324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4065484" y="4982166"/>
            <a:ext cx="658198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4050166" y="4612123"/>
            <a:ext cx="731873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4065484" y="5113480"/>
            <a:ext cx="302316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aixaDeTexto 59"/>
          <p:cNvSpPr txBox="1"/>
          <p:nvPr/>
        </p:nvSpPr>
        <p:spPr>
          <a:xfrm>
            <a:off x="4393311" y="2243611"/>
            <a:ext cx="849681" cy="2006111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Atendimento do PDE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($ cada obra orçado/ $ original orcado) 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(Estudo de Concepção – 10% /  Projeto Basico 10% / Projeto Executivo 10% /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Licenciamento 10% / Obra 20% / Operação 40%)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(Pontos)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ector reto 65"/>
          <p:cNvCxnSpPr/>
          <p:nvPr/>
        </p:nvCxnSpPr>
        <p:spPr>
          <a:xfrm>
            <a:off x="344488" y="4303835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59"/>
          <p:cNvSpPr txBox="1"/>
          <p:nvPr/>
        </p:nvSpPr>
        <p:spPr>
          <a:xfrm>
            <a:off x="56457" y="2102031"/>
            <a:ext cx="82800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Cronograma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ixaDeTexto 59"/>
          <p:cNvSpPr txBox="1"/>
          <p:nvPr/>
        </p:nvSpPr>
        <p:spPr>
          <a:xfrm>
            <a:off x="1028656" y="2102031"/>
            <a:ext cx="82800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Retrabalho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Conector reto 68"/>
          <p:cNvCxnSpPr>
            <a:stCxn id="19" idx="2"/>
            <a:endCxn id="68" idx="0"/>
          </p:cNvCxnSpPr>
          <p:nvPr/>
        </p:nvCxnSpPr>
        <p:spPr>
          <a:xfrm>
            <a:off x="935875" y="1516281"/>
            <a:ext cx="506781" cy="5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>
            <a:stCxn id="67" idx="0"/>
            <a:endCxn id="19" idx="2"/>
          </p:cNvCxnSpPr>
          <p:nvPr/>
        </p:nvCxnSpPr>
        <p:spPr>
          <a:xfrm flipV="1">
            <a:off x="470457" y="1516281"/>
            <a:ext cx="465418" cy="5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59"/>
          <p:cNvSpPr txBox="1"/>
          <p:nvPr/>
        </p:nvSpPr>
        <p:spPr>
          <a:xfrm>
            <a:off x="2215722" y="2091758"/>
            <a:ext cx="82800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Aditivos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aixaDeTexto 59"/>
          <p:cNvSpPr txBox="1"/>
          <p:nvPr/>
        </p:nvSpPr>
        <p:spPr>
          <a:xfrm>
            <a:off x="3464511" y="2102030"/>
            <a:ext cx="82800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Cronograma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Conector reto 72"/>
          <p:cNvCxnSpPr>
            <a:stCxn id="21" idx="2"/>
            <a:endCxn id="72" idx="0"/>
          </p:cNvCxnSpPr>
          <p:nvPr/>
        </p:nvCxnSpPr>
        <p:spPr>
          <a:xfrm>
            <a:off x="2593746" y="1575582"/>
            <a:ext cx="1284765" cy="526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>
            <a:stCxn id="21" idx="2"/>
            <a:endCxn id="71" idx="0"/>
          </p:cNvCxnSpPr>
          <p:nvPr/>
        </p:nvCxnSpPr>
        <p:spPr>
          <a:xfrm>
            <a:off x="2593746" y="1575582"/>
            <a:ext cx="35976" cy="516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59"/>
          <p:cNvSpPr txBox="1"/>
          <p:nvPr/>
        </p:nvSpPr>
        <p:spPr>
          <a:xfrm>
            <a:off x="4393311" y="1428204"/>
            <a:ext cx="754955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PDE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Conector reto 75"/>
          <p:cNvCxnSpPr>
            <a:stCxn id="15" idx="2"/>
            <a:endCxn id="75" idx="0"/>
          </p:cNvCxnSpPr>
          <p:nvPr/>
        </p:nvCxnSpPr>
        <p:spPr>
          <a:xfrm flipH="1">
            <a:off x="4770789" y="1225069"/>
            <a:ext cx="377477" cy="203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>
            <a:stCxn id="15" idx="2"/>
            <a:endCxn id="78" idx="0"/>
          </p:cNvCxnSpPr>
          <p:nvPr/>
        </p:nvCxnSpPr>
        <p:spPr>
          <a:xfrm>
            <a:off x="5148266" y="1225069"/>
            <a:ext cx="867417" cy="15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ixaDeTexto 59"/>
          <p:cNvSpPr txBox="1"/>
          <p:nvPr/>
        </p:nvSpPr>
        <p:spPr>
          <a:xfrm>
            <a:off x="5638205" y="1381951"/>
            <a:ext cx="754955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Conector reto 79"/>
          <p:cNvCxnSpPr/>
          <p:nvPr/>
        </p:nvCxnSpPr>
        <p:spPr>
          <a:xfrm>
            <a:off x="5978371" y="4258417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>
          <a:xfrm>
            <a:off x="5882299" y="46465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>
            <a:off x="5880428" y="445582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>
            <a:off x="5885989" y="516263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5887597" y="505256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ixaDeTexto 84"/>
          <p:cNvSpPr txBox="1"/>
          <p:nvPr/>
        </p:nvSpPr>
        <p:spPr>
          <a:xfrm>
            <a:off x="4894579" y="4324709"/>
            <a:ext cx="110776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aixaDeTexto 59"/>
          <p:cNvSpPr txBox="1"/>
          <p:nvPr/>
        </p:nvSpPr>
        <p:spPr>
          <a:xfrm>
            <a:off x="5548042" y="2238163"/>
            <a:ext cx="849681" cy="2006111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Atendimento do PDA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($ cada obra orçado/ $ original orcado) 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(Estudo de Concepção – 10% /  Projeto Basico 10% / Projeto Executivo 10% /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Licenciamento 10% / Obra 20% / Operação 40%)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(Pontos)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4875888" y="4591866"/>
            <a:ext cx="1089455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4,64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4892835" y="5095923"/>
            <a:ext cx="852253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4841423" y="4971911"/>
            <a:ext cx="1146368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2,44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6109297" y="5095923"/>
            <a:ext cx="852253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17,1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6088559" y="4951005"/>
            <a:ext cx="1146368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38,1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6101386" y="4607655"/>
            <a:ext cx="1277959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83,1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CaixaDeTexto 92"/>
          <p:cNvSpPr txBox="1"/>
          <p:nvPr/>
        </p:nvSpPr>
        <p:spPr>
          <a:xfrm>
            <a:off x="6095345" y="4335155"/>
            <a:ext cx="125399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4117038" y="4411513"/>
            <a:ext cx="731873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&gt;100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2546557" y="188600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66,67%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3800872" y="188600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33,33%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97" name="CaixaDeTexto 96"/>
          <p:cNvSpPr txBox="1"/>
          <p:nvPr/>
        </p:nvSpPr>
        <p:spPr>
          <a:xfrm>
            <a:off x="1391210" y="188600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66,67%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98" name="CaixaDeTexto 97"/>
          <p:cNvSpPr txBox="1"/>
          <p:nvPr/>
        </p:nvSpPr>
        <p:spPr>
          <a:xfrm>
            <a:off x="56456" y="188600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33,33%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99" name="CaixaDeTexto 98"/>
          <p:cNvSpPr txBox="1"/>
          <p:nvPr/>
        </p:nvSpPr>
        <p:spPr>
          <a:xfrm>
            <a:off x="4775586" y="159797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50%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00" name="CaixaDeTexto 99"/>
          <p:cNvSpPr txBox="1"/>
          <p:nvPr/>
        </p:nvSpPr>
        <p:spPr>
          <a:xfrm>
            <a:off x="5963234" y="159797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50%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01" name="CaixaDeTexto 100"/>
          <p:cNvSpPr txBox="1"/>
          <p:nvPr/>
        </p:nvSpPr>
        <p:spPr>
          <a:xfrm>
            <a:off x="1083895" y="651250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02" name="CaixaDeTexto 101"/>
          <p:cNvSpPr txBox="1"/>
          <p:nvPr/>
        </p:nvSpPr>
        <p:spPr>
          <a:xfrm>
            <a:off x="4917382" y="282793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70%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03" name="CaixaDeTexto 102"/>
          <p:cNvSpPr txBox="1"/>
          <p:nvPr/>
        </p:nvSpPr>
        <p:spPr>
          <a:xfrm>
            <a:off x="2120468" y="242772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14,29%</a:t>
            </a:r>
            <a:endParaRPr lang="pt-B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59"/>
          <p:cNvSpPr txBox="1"/>
          <p:nvPr/>
        </p:nvSpPr>
        <p:spPr>
          <a:xfrm>
            <a:off x="1429286" y="2564904"/>
            <a:ext cx="757743" cy="1883001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Eficiência no reparo de vazamento e desobstrução de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rede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(Total de serviços executados no prazo - Total de Resserviços) / Total de serviços executados. </a:t>
            </a: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59"/>
          <p:cNvSpPr txBox="1"/>
          <p:nvPr/>
        </p:nvSpPr>
        <p:spPr>
          <a:xfrm>
            <a:off x="874471" y="2492896"/>
            <a:ext cx="613675" cy="1636780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Média % Bombas Operando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Relação entre a quantidade de bombas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ociosas/ 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Quantidade de bombas totais da Companhia</a:t>
            </a:r>
          </a:p>
        </p:txBody>
      </p:sp>
      <p:sp>
        <p:nvSpPr>
          <p:cNvPr id="10" name="CaixaDeTexto 59"/>
          <p:cNvSpPr txBox="1"/>
          <p:nvPr/>
        </p:nvSpPr>
        <p:spPr>
          <a:xfrm>
            <a:off x="2370148" y="3493102"/>
            <a:ext cx="710645" cy="651895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Giro de Estoque</a:t>
            </a:r>
          </a:p>
          <a:p>
            <a:pPr algn="ctr"/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Idade media do Estoque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59"/>
          <p:cNvSpPr txBox="1"/>
          <p:nvPr/>
        </p:nvSpPr>
        <p:spPr>
          <a:xfrm>
            <a:off x="3815189" y="3585406"/>
            <a:ext cx="629220" cy="40567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OS/Km de rede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59"/>
          <p:cNvSpPr txBox="1"/>
          <p:nvPr/>
        </p:nvSpPr>
        <p:spPr>
          <a:xfrm>
            <a:off x="3152800" y="3004743"/>
            <a:ext cx="557351" cy="1144337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ligações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 esgoto fiscalizadas/ quantidade de ligações de esgoto existentes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59"/>
          <p:cNvSpPr txBox="1"/>
          <p:nvPr/>
        </p:nvSpPr>
        <p:spPr>
          <a:xfrm>
            <a:off x="4914846" y="3327711"/>
            <a:ext cx="800279" cy="1513669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Paradas de ETA</a:t>
            </a:r>
          </a:p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IDSP - Índice de Disponibilidade do Sistema Produtor.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de Horas de Parada 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(média Ponderada)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623300" y="202119"/>
            <a:ext cx="1248139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rtlCol="0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Operações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220673" y="1180780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59"/>
          <p:cNvSpPr txBox="1"/>
          <p:nvPr/>
        </p:nvSpPr>
        <p:spPr>
          <a:xfrm>
            <a:off x="1474184" y="2107548"/>
            <a:ext cx="543291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Reparo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59"/>
          <p:cNvSpPr txBox="1"/>
          <p:nvPr/>
        </p:nvSpPr>
        <p:spPr>
          <a:xfrm>
            <a:off x="2204642" y="2099193"/>
            <a:ext cx="828000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Giro de Estoque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to 17"/>
          <p:cNvCxnSpPr>
            <a:stCxn id="15" idx="2"/>
          </p:cNvCxnSpPr>
          <p:nvPr/>
        </p:nvCxnSpPr>
        <p:spPr>
          <a:xfrm>
            <a:off x="1708173" y="1401787"/>
            <a:ext cx="8969" cy="703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stCxn id="95" idx="0"/>
            <a:endCxn id="15" idx="2"/>
          </p:cNvCxnSpPr>
          <p:nvPr/>
        </p:nvCxnSpPr>
        <p:spPr>
          <a:xfrm flipV="1">
            <a:off x="1007991" y="1401787"/>
            <a:ext cx="700182" cy="701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14" idx="2"/>
            <a:endCxn id="69" idx="0"/>
          </p:cNvCxnSpPr>
          <p:nvPr/>
        </p:nvCxnSpPr>
        <p:spPr>
          <a:xfrm>
            <a:off x="4247370" y="423126"/>
            <a:ext cx="1049114" cy="648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20641" y="4346768"/>
            <a:ext cx="9123359" cy="38880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0641" y="4735385"/>
            <a:ext cx="9123359" cy="40466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0641" y="5138856"/>
            <a:ext cx="9123359" cy="40466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1175069" y="4383240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078995" y="47251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1077124" y="465313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082170" y="513833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738575" y="4383240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650420" y="53122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50156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1652028" y="515419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648827" y="47251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2683823" y="4349866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2589224" y="527120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2590830" y="474026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2588959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2587655" y="513992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3420634" y="4348952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3319779" y="524999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3321385" y="474026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3319514" y="454318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3321385" y="513992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4125235" y="4345776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4029163" y="473391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4027291" y="454318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1071705" y="530618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1262471" y="5248491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ector reto 47"/>
          <p:cNvCxnSpPr/>
          <p:nvPr/>
        </p:nvCxnSpPr>
        <p:spPr>
          <a:xfrm>
            <a:off x="4032853" y="524999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4034461" y="513992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5267824" y="536573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5266256" y="47396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5264386" y="458112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5266256" y="513927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9"/>
          <p:cNvSpPr txBox="1"/>
          <p:nvPr/>
        </p:nvSpPr>
        <p:spPr>
          <a:xfrm>
            <a:off x="3081666" y="2143434"/>
            <a:ext cx="761237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ector reto 54"/>
          <p:cNvCxnSpPr/>
          <p:nvPr/>
        </p:nvCxnSpPr>
        <p:spPr>
          <a:xfrm>
            <a:off x="6464817" y="4367940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6368743" y="471778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6366872" y="45653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>
            <a:off x="6372435" y="527215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>
            <a:off x="6374041" y="511758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7218614" y="4335783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>
            <a:off x="7122542" y="46918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7120670" y="453319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7126233" y="530120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7120670" y="515719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/>
          <p:cNvSpPr/>
          <p:nvPr/>
        </p:nvSpPr>
        <p:spPr>
          <a:xfrm>
            <a:off x="3296816" y="1083220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ector de seta reta 213"/>
          <p:cNvCxnSpPr>
            <a:stCxn id="65" idx="0"/>
            <a:endCxn id="14" idx="2"/>
          </p:cNvCxnSpPr>
          <p:nvPr/>
        </p:nvCxnSpPr>
        <p:spPr>
          <a:xfrm flipV="1">
            <a:off x="3784316" y="423126"/>
            <a:ext cx="463054" cy="6600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59"/>
          <p:cNvSpPr txBox="1"/>
          <p:nvPr/>
        </p:nvSpPr>
        <p:spPr>
          <a:xfrm>
            <a:off x="3892151" y="2157698"/>
            <a:ext cx="871359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Extravasamento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Conector reto 67"/>
          <p:cNvCxnSpPr>
            <a:stCxn id="54" idx="0"/>
            <a:endCxn id="65" idx="2"/>
          </p:cNvCxnSpPr>
          <p:nvPr/>
        </p:nvCxnSpPr>
        <p:spPr>
          <a:xfrm flipV="1">
            <a:off x="3462285" y="1304227"/>
            <a:ext cx="322031" cy="839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 68"/>
          <p:cNvSpPr/>
          <p:nvPr/>
        </p:nvSpPr>
        <p:spPr>
          <a:xfrm>
            <a:off x="4808984" y="1071571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6319230" y="939259"/>
            <a:ext cx="975000" cy="4056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Energética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Conector reto 70"/>
          <p:cNvCxnSpPr>
            <a:stCxn id="14" idx="2"/>
            <a:endCxn id="70" idx="0"/>
          </p:cNvCxnSpPr>
          <p:nvPr/>
        </p:nvCxnSpPr>
        <p:spPr>
          <a:xfrm>
            <a:off x="4247370" y="423126"/>
            <a:ext cx="2559360" cy="51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59"/>
          <p:cNvSpPr txBox="1"/>
          <p:nvPr/>
        </p:nvSpPr>
        <p:spPr>
          <a:xfrm>
            <a:off x="6180269" y="2099803"/>
            <a:ext cx="518419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ixaDeTexto 59"/>
          <p:cNvSpPr txBox="1"/>
          <p:nvPr/>
        </p:nvSpPr>
        <p:spPr>
          <a:xfrm>
            <a:off x="6794313" y="2137940"/>
            <a:ext cx="808584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Conector reto 73"/>
          <p:cNvCxnSpPr>
            <a:stCxn id="70" idx="2"/>
            <a:endCxn id="72" idx="0"/>
          </p:cNvCxnSpPr>
          <p:nvPr/>
        </p:nvCxnSpPr>
        <p:spPr>
          <a:xfrm flipH="1">
            <a:off x="6439479" y="1344932"/>
            <a:ext cx="367251" cy="754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>
            <a:stCxn id="70" idx="2"/>
            <a:endCxn id="73" idx="0"/>
          </p:cNvCxnSpPr>
          <p:nvPr/>
        </p:nvCxnSpPr>
        <p:spPr>
          <a:xfrm>
            <a:off x="6806730" y="1344932"/>
            <a:ext cx="391875" cy="793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59"/>
          <p:cNvSpPr txBox="1"/>
          <p:nvPr/>
        </p:nvSpPr>
        <p:spPr>
          <a:xfrm>
            <a:off x="6112599" y="3487634"/>
            <a:ext cx="744001" cy="89811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Eficiência Energética em Esgoto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Kwh/m³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tratado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/>
          <p:cNvSpPr txBox="1"/>
          <p:nvPr/>
        </p:nvSpPr>
        <p:spPr>
          <a:xfrm>
            <a:off x="1852739" y="5257871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1863358" y="5092569"/>
            <a:ext cx="76062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1861124" y="4656227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1880877" y="4513789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3512840" y="522829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&lt;50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531890" y="508411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3522899" y="4674014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ixaDeTexto 83"/>
          <p:cNvSpPr txBox="1"/>
          <p:nvPr/>
        </p:nvSpPr>
        <p:spPr>
          <a:xfrm>
            <a:off x="4215345" y="5228298"/>
            <a:ext cx="54999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0,19774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CaixaDeTexto 84"/>
          <p:cNvSpPr txBox="1"/>
          <p:nvPr/>
        </p:nvSpPr>
        <p:spPr>
          <a:xfrm>
            <a:off x="4213770" y="5062996"/>
            <a:ext cx="80629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0,1879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4232920" y="4626654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0,15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4243483" y="448421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5449297" y="4529053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5523071" y="5299049"/>
            <a:ext cx="43883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97%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5474409" y="507892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5451063" y="4681453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1302513" y="4581197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CaixaDeTexto 92"/>
          <p:cNvSpPr txBox="1"/>
          <p:nvPr/>
        </p:nvSpPr>
        <p:spPr>
          <a:xfrm>
            <a:off x="1272705" y="4675928"/>
            <a:ext cx="45143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1283915" y="4694396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CaixaDeTexto 59"/>
          <p:cNvSpPr txBox="1"/>
          <p:nvPr/>
        </p:nvSpPr>
        <p:spPr>
          <a:xfrm>
            <a:off x="593991" y="2102813"/>
            <a:ext cx="828000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Ociosidade Bombas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Conector reto 95"/>
          <p:cNvCxnSpPr>
            <a:stCxn id="15" idx="2"/>
            <a:endCxn id="17" idx="0"/>
          </p:cNvCxnSpPr>
          <p:nvPr/>
        </p:nvCxnSpPr>
        <p:spPr>
          <a:xfrm>
            <a:off x="1708173" y="1401787"/>
            <a:ext cx="910469" cy="69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>
            <a:stCxn id="67" idx="0"/>
            <a:endCxn id="65" idx="2"/>
          </p:cNvCxnSpPr>
          <p:nvPr/>
        </p:nvCxnSpPr>
        <p:spPr>
          <a:xfrm flipH="1" flipV="1">
            <a:off x="3784316" y="1304227"/>
            <a:ext cx="543515" cy="853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213"/>
          <p:cNvCxnSpPr>
            <a:stCxn id="15" idx="0"/>
            <a:endCxn id="14" idx="2"/>
          </p:cNvCxnSpPr>
          <p:nvPr/>
        </p:nvCxnSpPr>
        <p:spPr>
          <a:xfrm flipV="1">
            <a:off x="1708173" y="423126"/>
            <a:ext cx="2539197" cy="75765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>
          <a:xfrm>
            <a:off x="5313040" y="4365104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/>
          <p:cNvSpPr txBox="1"/>
          <p:nvPr/>
        </p:nvSpPr>
        <p:spPr>
          <a:xfrm>
            <a:off x="1255444" y="5076128"/>
            <a:ext cx="45143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CaixaDeTexto 100"/>
          <p:cNvSpPr txBox="1"/>
          <p:nvPr/>
        </p:nvSpPr>
        <p:spPr>
          <a:xfrm>
            <a:off x="3522896" y="446468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CaixaDeTexto 59"/>
          <p:cNvSpPr txBox="1"/>
          <p:nvPr/>
        </p:nvSpPr>
        <p:spPr>
          <a:xfrm>
            <a:off x="6872352" y="3493762"/>
            <a:ext cx="884400" cy="898116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Eficiência Energética em Água</a:t>
            </a:r>
          </a:p>
          <a:p>
            <a:pPr algn="ctr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Kwh/m³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produzido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CaixaDeTexto 103"/>
          <p:cNvSpPr txBox="1"/>
          <p:nvPr/>
        </p:nvSpPr>
        <p:spPr>
          <a:xfrm>
            <a:off x="6568096" y="4498751"/>
            <a:ext cx="68916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0,36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CaixaDeTexto 104"/>
          <p:cNvSpPr txBox="1"/>
          <p:nvPr/>
        </p:nvSpPr>
        <p:spPr>
          <a:xfrm>
            <a:off x="6579591" y="466122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0,38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CaixaDeTexto 105"/>
          <p:cNvSpPr txBox="1"/>
          <p:nvPr/>
        </p:nvSpPr>
        <p:spPr>
          <a:xfrm>
            <a:off x="7344845" y="4479669"/>
            <a:ext cx="68916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0,34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ixaDeTexto 106"/>
          <p:cNvSpPr txBox="1"/>
          <p:nvPr/>
        </p:nvSpPr>
        <p:spPr>
          <a:xfrm>
            <a:off x="7331148" y="465192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0,35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ixaDeTexto 107"/>
          <p:cNvSpPr txBox="1"/>
          <p:nvPr/>
        </p:nvSpPr>
        <p:spPr>
          <a:xfrm>
            <a:off x="6571367" y="506095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0,42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ixaDeTexto 108"/>
          <p:cNvSpPr txBox="1"/>
          <p:nvPr/>
        </p:nvSpPr>
        <p:spPr>
          <a:xfrm>
            <a:off x="6563088" y="5213063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0,47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ixaDeTexto 109"/>
          <p:cNvSpPr txBox="1"/>
          <p:nvPr/>
        </p:nvSpPr>
        <p:spPr>
          <a:xfrm>
            <a:off x="7339827" y="501317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0,46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ixaDeTexto 110"/>
          <p:cNvSpPr txBox="1"/>
          <p:nvPr/>
        </p:nvSpPr>
        <p:spPr>
          <a:xfrm>
            <a:off x="7331548" y="522829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0,58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CaixaDeTexto 111"/>
          <p:cNvSpPr txBox="1"/>
          <p:nvPr/>
        </p:nvSpPr>
        <p:spPr>
          <a:xfrm>
            <a:off x="4271530" y="194737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66,67%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3" name="CaixaDeTexto 112"/>
          <p:cNvSpPr txBox="1"/>
          <p:nvPr/>
        </p:nvSpPr>
        <p:spPr>
          <a:xfrm>
            <a:off x="3440832" y="194737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33,33%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4" name="CaixaDeTexto 113"/>
          <p:cNvSpPr txBox="1"/>
          <p:nvPr/>
        </p:nvSpPr>
        <p:spPr>
          <a:xfrm>
            <a:off x="554698" y="1901785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33,33%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5" name="CaixaDeTexto 114"/>
          <p:cNvSpPr txBox="1"/>
          <p:nvPr/>
        </p:nvSpPr>
        <p:spPr>
          <a:xfrm>
            <a:off x="1642754" y="190178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50%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2288704" y="1901785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16,67%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033120" y="190178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50%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8" name="CaixaDeTexto 117"/>
          <p:cNvSpPr txBox="1"/>
          <p:nvPr/>
        </p:nvSpPr>
        <p:spPr>
          <a:xfrm>
            <a:off x="7203712" y="1881824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50%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19" name="CaixaDeTexto 118"/>
          <p:cNvSpPr txBox="1"/>
          <p:nvPr/>
        </p:nvSpPr>
        <p:spPr>
          <a:xfrm>
            <a:off x="3409041" y="798379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31,11%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20" name="CaixaDeTexto 119"/>
          <p:cNvSpPr txBox="1"/>
          <p:nvPr/>
        </p:nvSpPr>
        <p:spPr>
          <a:xfrm>
            <a:off x="5266256" y="821610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31,10%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21" name="CaixaDeTexto 120"/>
          <p:cNvSpPr txBox="1"/>
          <p:nvPr/>
        </p:nvSpPr>
        <p:spPr>
          <a:xfrm>
            <a:off x="1329178" y="95241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20%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22" name="CaixaDeTexto 121"/>
          <p:cNvSpPr txBox="1"/>
          <p:nvPr/>
        </p:nvSpPr>
        <p:spPr>
          <a:xfrm>
            <a:off x="6737826" y="690805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17,79%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23" name="CaixaDeTexto 122"/>
          <p:cNvSpPr txBox="1"/>
          <p:nvPr/>
        </p:nvSpPr>
        <p:spPr>
          <a:xfrm>
            <a:off x="3080793" y="183445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28,57%</a:t>
            </a:r>
            <a:endParaRPr lang="pt-B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388" y="-45070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ana.lampugnani\Documents\006 - APRESENTAÇÕES CAJ\2018\MAPAS - BAIRROS\Bairro0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742" r="1987" b="850"/>
          <a:stretch/>
        </p:blipFill>
        <p:spPr bwMode="auto">
          <a:xfrm>
            <a:off x="2987824" y="764704"/>
            <a:ext cx="352839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878420" y="4343878"/>
            <a:ext cx="3158557" cy="92333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Substituição de redes</a:t>
            </a:r>
          </a:p>
          <a:p>
            <a:r>
              <a:rPr lang="pt-BR" dirty="0" smtClean="0"/>
              <a:t>R$ 18.669.238,60</a:t>
            </a:r>
          </a:p>
          <a:p>
            <a:r>
              <a:rPr lang="pt-BR" dirty="0"/>
              <a:t>Previsão de </a:t>
            </a:r>
            <a:r>
              <a:rPr lang="pt-BR" dirty="0" smtClean="0"/>
              <a:t>conclusão: 06/2020</a:t>
            </a:r>
            <a:endParaRPr lang="pt-BR" dirty="0"/>
          </a:p>
        </p:txBody>
      </p:sp>
      <p:grpSp>
        <p:nvGrpSpPr>
          <p:cNvPr id="8" name="Grupo 13"/>
          <p:cNvGrpSpPr/>
          <p:nvPr/>
        </p:nvGrpSpPr>
        <p:grpSpPr>
          <a:xfrm>
            <a:off x="5112060" y="1160748"/>
            <a:ext cx="3840588" cy="1908212"/>
            <a:chOff x="5112060" y="2096852"/>
            <a:chExt cx="3840588" cy="1908212"/>
          </a:xfrm>
        </p:grpSpPr>
        <p:sp>
          <p:nvSpPr>
            <p:cNvPr id="10" name="CaixaDeTexto 9"/>
            <p:cNvSpPr txBox="1"/>
            <p:nvPr/>
          </p:nvSpPr>
          <p:spPr>
            <a:xfrm>
              <a:off x="6228184" y="2096852"/>
              <a:ext cx="2724464" cy="923330"/>
            </a:xfrm>
            <a:prstGeom prst="callout2">
              <a:avLst>
                <a:gd name="adj1" fmla="val 49010"/>
                <a:gd name="adj2" fmla="val -564"/>
                <a:gd name="adj3" fmla="val 50844"/>
                <a:gd name="adj4" fmla="val -15735"/>
                <a:gd name="adj5" fmla="val 197778"/>
                <a:gd name="adj6" fmla="val -39831"/>
              </a:avLst>
            </a:prstGeom>
            <a:solidFill>
              <a:srgbClr val="D9D9D9"/>
            </a:solidFill>
            <a:ln w="28575">
              <a:solidFill>
                <a:srgbClr val="5188A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Ampliação do R-7</a:t>
              </a:r>
            </a:p>
            <a:p>
              <a:r>
                <a:rPr lang="pt-BR" dirty="0" smtClean="0"/>
                <a:t>R$ 3.607.965,74</a:t>
              </a:r>
            </a:p>
            <a:p>
              <a:r>
                <a:rPr lang="pt-BR" dirty="0" smtClean="0"/>
                <a:t>Previsão de início: 01/2019</a:t>
              </a:r>
              <a:endParaRPr lang="pt-BR" dirty="0"/>
            </a:p>
          </p:txBody>
        </p:sp>
        <p:sp>
          <p:nvSpPr>
            <p:cNvPr id="11" name="Elipse 10"/>
            <p:cNvSpPr/>
            <p:nvPr/>
          </p:nvSpPr>
          <p:spPr>
            <a:xfrm>
              <a:off x="5112060" y="3933056"/>
              <a:ext cx="54006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553998" y="2672916"/>
            <a:ext cx="4451549" cy="1332148"/>
            <a:chOff x="4553998" y="3609020"/>
            <a:chExt cx="4451549" cy="1332148"/>
          </a:xfrm>
        </p:grpSpPr>
        <p:sp>
          <p:nvSpPr>
            <p:cNvPr id="13" name="CaixaDeTexto 12"/>
            <p:cNvSpPr txBox="1"/>
            <p:nvPr/>
          </p:nvSpPr>
          <p:spPr>
            <a:xfrm>
              <a:off x="6228184" y="3609020"/>
              <a:ext cx="2777363" cy="923330"/>
            </a:xfrm>
            <a:prstGeom prst="callout2">
              <a:avLst>
                <a:gd name="adj1" fmla="val 50844"/>
                <a:gd name="adj2" fmla="val -1322"/>
                <a:gd name="adj3" fmla="val 50844"/>
                <a:gd name="adj4" fmla="val -15448"/>
                <a:gd name="adj5" fmla="val 137259"/>
                <a:gd name="adj6" fmla="val -58556"/>
              </a:avLst>
            </a:prstGeom>
            <a:solidFill>
              <a:srgbClr val="D9D9D9"/>
            </a:solidFill>
            <a:ln w="28575">
              <a:solidFill>
                <a:srgbClr val="5188A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Ampliação do R -0</a:t>
              </a:r>
            </a:p>
            <a:p>
              <a:r>
                <a:rPr lang="pt-BR" dirty="0" smtClean="0"/>
                <a:t>R$ 3.916.942,87</a:t>
              </a:r>
            </a:p>
            <a:p>
              <a:r>
                <a:rPr lang="pt-BR" dirty="0" smtClean="0"/>
                <a:t>Previsão de início:  07/2019</a:t>
              </a:r>
              <a:endParaRPr lang="pt-BR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4553998" y="4869160"/>
              <a:ext cx="54006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9"/>
          <p:cNvGrpSpPr/>
          <p:nvPr/>
        </p:nvGrpSpPr>
        <p:grpSpPr>
          <a:xfrm>
            <a:off x="81295" y="1597338"/>
            <a:ext cx="3158557" cy="1093987"/>
            <a:chOff x="81295" y="2533442"/>
            <a:chExt cx="3158557" cy="1093987"/>
          </a:xfrm>
        </p:grpSpPr>
        <p:sp>
          <p:nvSpPr>
            <p:cNvPr id="16" name="CaixaDeTexto 15"/>
            <p:cNvSpPr txBox="1"/>
            <p:nvPr/>
          </p:nvSpPr>
          <p:spPr>
            <a:xfrm>
              <a:off x="81295" y="2704099"/>
              <a:ext cx="3158557" cy="923330"/>
            </a:xfrm>
            <a:prstGeom prst="callout2">
              <a:avLst>
                <a:gd name="adj1" fmla="val 411"/>
                <a:gd name="adj2" fmla="val 50103"/>
                <a:gd name="adj3" fmla="val -20679"/>
                <a:gd name="adj4" fmla="val 50078"/>
                <a:gd name="adj5" fmla="val -14959"/>
                <a:gd name="adj6" fmla="val 97279"/>
              </a:avLst>
            </a:prstGeom>
            <a:solidFill>
              <a:srgbClr val="D9D9D9"/>
            </a:solidFill>
            <a:ln w="28575">
              <a:solidFill>
                <a:srgbClr val="5188A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Ampliação da ETA Cubatão</a:t>
              </a:r>
            </a:p>
            <a:p>
              <a:r>
                <a:rPr lang="pt-BR" dirty="0" smtClean="0"/>
                <a:t>R$ 28.995.460,16</a:t>
              </a:r>
            </a:p>
            <a:p>
              <a:r>
                <a:rPr lang="pt-BR" dirty="0" smtClean="0"/>
                <a:t>Previsão de conclusão: 07/2019</a:t>
              </a:r>
              <a:endParaRPr lang="pt-BR" dirty="0"/>
            </a:p>
          </p:txBody>
        </p:sp>
        <p:sp>
          <p:nvSpPr>
            <p:cNvPr id="17" name="Elipse 16"/>
            <p:cNvSpPr/>
            <p:nvPr/>
          </p:nvSpPr>
          <p:spPr>
            <a:xfrm>
              <a:off x="3131840" y="2533442"/>
              <a:ext cx="108012" cy="108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Grupo 18"/>
          <p:cNvGrpSpPr/>
          <p:nvPr/>
        </p:nvGrpSpPr>
        <p:grpSpPr>
          <a:xfrm>
            <a:off x="259983" y="2822441"/>
            <a:ext cx="2724464" cy="1854446"/>
            <a:chOff x="259983" y="3758545"/>
            <a:chExt cx="2724464" cy="1854446"/>
          </a:xfrm>
        </p:grpSpPr>
        <p:sp>
          <p:nvSpPr>
            <p:cNvPr id="19" name="CaixaDeTexto 18"/>
            <p:cNvSpPr txBox="1"/>
            <p:nvPr/>
          </p:nvSpPr>
          <p:spPr>
            <a:xfrm>
              <a:off x="259983" y="4689661"/>
              <a:ext cx="2724464" cy="923330"/>
            </a:xfrm>
            <a:prstGeom prst="callout2">
              <a:avLst>
                <a:gd name="adj1" fmla="val -3257"/>
                <a:gd name="adj2" fmla="val 49780"/>
                <a:gd name="adj3" fmla="val -67445"/>
                <a:gd name="adj4" fmla="val 49526"/>
                <a:gd name="adj5" fmla="val -94735"/>
                <a:gd name="adj6" fmla="val 58061"/>
              </a:avLst>
            </a:prstGeom>
            <a:solidFill>
              <a:srgbClr val="D9D9D9"/>
            </a:solidFill>
            <a:ln w="28575">
              <a:solidFill>
                <a:srgbClr val="5188A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Modernização da ETA Piraí</a:t>
              </a:r>
            </a:p>
            <a:p>
              <a:r>
                <a:rPr lang="pt-BR" dirty="0" smtClean="0"/>
                <a:t>R$ 24.984.377,18</a:t>
              </a:r>
            </a:p>
            <a:p>
              <a:r>
                <a:rPr lang="pt-BR" dirty="0" smtClean="0"/>
                <a:t>Previsão de início: 01/2020</a:t>
              </a:r>
              <a:endParaRPr lang="pt-BR" dirty="0"/>
            </a:p>
          </p:txBody>
        </p:sp>
        <p:sp>
          <p:nvSpPr>
            <p:cNvPr id="20" name="Elipse 19"/>
            <p:cNvSpPr/>
            <p:nvPr/>
          </p:nvSpPr>
          <p:spPr>
            <a:xfrm>
              <a:off x="1763688" y="3758545"/>
              <a:ext cx="108012" cy="108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Grupo 15"/>
          <p:cNvGrpSpPr/>
          <p:nvPr/>
        </p:nvGrpSpPr>
        <p:grpSpPr>
          <a:xfrm>
            <a:off x="242223" y="4806981"/>
            <a:ext cx="3347787" cy="923330"/>
            <a:chOff x="242223" y="5743085"/>
            <a:chExt cx="3347787" cy="923330"/>
          </a:xfrm>
        </p:grpSpPr>
        <p:sp>
          <p:nvSpPr>
            <p:cNvPr id="22" name="CaixaDeTexto 21"/>
            <p:cNvSpPr txBox="1"/>
            <p:nvPr/>
          </p:nvSpPr>
          <p:spPr>
            <a:xfrm>
              <a:off x="242223" y="5743085"/>
              <a:ext cx="2724464" cy="923330"/>
            </a:xfrm>
            <a:prstGeom prst="callout2">
              <a:avLst>
                <a:gd name="adj1" fmla="val 49927"/>
                <a:gd name="adj2" fmla="val 100745"/>
                <a:gd name="adj3" fmla="val 47176"/>
                <a:gd name="adj4" fmla="val 113544"/>
                <a:gd name="adj5" fmla="val 18052"/>
                <a:gd name="adj6" fmla="val 120213"/>
              </a:avLst>
            </a:prstGeom>
            <a:solidFill>
              <a:srgbClr val="D9D9D9"/>
            </a:solidFill>
            <a:ln w="28575">
              <a:solidFill>
                <a:srgbClr val="5188A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ETA Piraí Sul</a:t>
              </a:r>
            </a:p>
            <a:p>
              <a:r>
                <a:rPr lang="pt-BR" dirty="0" smtClean="0"/>
                <a:t>R$ 77.219.999,98</a:t>
              </a:r>
            </a:p>
            <a:p>
              <a:r>
                <a:rPr lang="pt-BR" dirty="0" smtClean="0"/>
                <a:t>Previsão de início: 01/2022</a:t>
              </a:r>
              <a:endParaRPr lang="pt-BR" dirty="0"/>
            </a:p>
          </p:txBody>
        </p:sp>
        <p:sp>
          <p:nvSpPr>
            <p:cNvPr id="23" name="Elipse 22"/>
            <p:cNvSpPr/>
            <p:nvPr/>
          </p:nvSpPr>
          <p:spPr>
            <a:xfrm>
              <a:off x="3481998" y="5841268"/>
              <a:ext cx="108012" cy="108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Título 1"/>
          <p:cNvSpPr txBox="1">
            <a:spLocks/>
          </p:cNvSpPr>
          <p:nvPr/>
        </p:nvSpPr>
        <p:spPr>
          <a:xfrm>
            <a:off x="408366" y="650353"/>
            <a:ext cx="82912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PDA (2037)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388" y="-45070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D8C226AF-EAFF-49A4-BE1C-1E0939612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344" y="843379"/>
            <a:ext cx="7156656" cy="6014621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E53F416B-F509-411E-8167-815F7DD27465}"/>
              </a:ext>
            </a:extLst>
          </p:cNvPr>
          <p:cNvSpPr/>
          <p:nvPr/>
        </p:nvSpPr>
        <p:spPr>
          <a:xfrm>
            <a:off x="2439296" y="3805238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51808BD-3C24-4EAA-8B49-207AA67EEC3F}"/>
              </a:ext>
            </a:extLst>
          </p:cNvPr>
          <p:cNvSpPr/>
          <p:nvPr/>
        </p:nvSpPr>
        <p:spPr>
          <a:xfrm>
            <a:off x="5189587" y="1442543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EDC8FCE-7CD1-4427-84F4-1A6B78E2BD0C}"/>
              </a:ext>
            </a:extLst>
          </p:cNvPr>
          <p:cNvSpPr/>
          <p:nvPr/>
        </p:nvSpPr>
        <p:spPr>
          <a:xfrm>
            <a:off x="5674553" y="5268195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CBCF11D-7BC0-4D1F-9319-92DFB3F6BD6C}"/>
              </a:ext>
            </a:extLst>
          </p:cNvPr>
          <p:cNvSpPr/>
          <p:nvPr/>
        </p:nvSpPr>
        <p:spPr>
          <a:xfrm>
            <a:off x="5994897" y="3415992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EEFCFF7-C0C8-4567-8600-B48A04E4EB5A}"/>
              </a:ext>
            </a:extLst>
          </p:cNvPr>
          <p:cNvGrpSpPr/>
          <p:nvPr/>
        </p:nvGrpSpPr>
        <p:grpSpPr>
          <a:xfrm>
            <a:off x="2495305" y="2520950"/>
            <a:ext cx="3281192" cy="3764325"/>
            <a:chOff x="3327074" y="2520949"/>
            <a:chExt cx="4374923" cy="3764325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8FF5A14-7FC3-43E5-AB03-FDF084A5DF2C}"/>
                </a:ext>
              </a:extLst>
            </p:cNvPr>
            <p:cNvSpPr txBox="1"/>
            <p:nvPr/>
          </p:nvSpPr>
          <p:spPr>
            <a:xfrm>
              <a:off x="6646229" y="2520949"/>
              <a:ext cx="91734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Aventureiro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89E1829-BADA-4171-9811-11919EA09084}"/>
                </a:ext>
              </a:extLst>
            </p:cNvPr>
            <p:cNvSpPr txBox="1"/>
            <p:nvPr/>
          </p:nvSpPr>
          <p:spPr>
            <a:xfrm>
              <a:off x="6399069" y="4036969"/>
              <a:ext cx="7912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 Vista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72ADFE2-2CBD-46FB-A6D3-633FB403452F}"/>
                </a:ext>
              </a:extLst>
            </p:cNvPr>
            <p:cNvSpPr txBox="1"/>
            <p:nvPr/>
          </p:nvSpPr>
          <p:spPr>
            <a:xfrm>
              <a:off x="3327074" y="5113753"/>
              <a:ext cx="107337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Morro do Meio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261C29D-9C38-4AD5-8118-C8B134BB88B1}"/>
                </a:ext>
              </a:extLst>
            </p:cNvPr>
            <p:cNvSpPr txBox="1"/>
            <p:nvPr/>
          </p:nvSpPr>
          <p:spPr>
            <a:xfrm>
              <a:off x="5507086" y="4036968"/>
              <a:ext cx="63094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9230E17-2D37-450D-AC34-5ADB2EDA7EDB}"/>
                </a:ext>
              </a:extLst>
            </p:cNvPr>
            <p:cNvSpPr txBox="1"/>
            <p:nvPr/>
          </p:nvSpPr>
          <p:spPr>
            <a:xfrm>
              <a:off x="4913994" y="4652088"/>
              <a:ext cx="767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Anita</a:t>
              </a:r>
            </a:p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Garibaldi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8723C918-4776-4BF6-98B8-B64FDF2209E4}"/>
                </a:ext>
              </a:extLst>
            </p:cNvPr>
            <p:cNvSpPr txBox="1"/>
            <p:nvPr/>
          </p:nvSpPr>
          <p:spPr>
            <a:xfrm>
              <a:off x="5178781" y="5117014"/>
              <a:ext cx="71216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Floresta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BD54E81-EAAA-4C8F-92C2-698321E15FD4}"/>
                </a:ext>
              </a:extLst>
            </p:cNvPr>
            <p:cNvSpPr txBox="1"/>
            <p:nvPr/>
          </p:nvSpPr>
          <p:spPr>
            <a:xfrm>
              <a:off x="5649058" y="4476963"/>
              <a:ext cx="75704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Bucarein</a:t>
              </a:r>
              <a:endParaRPr lang="pt-BR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301FA45-9B20-481B-BED2-E2AF21545879}"/>
                </a:ext>
              </a:extLst>
            </p:cNvPr>
            <p:cNvSpPr txBox="1"/>
            <p:nvPr/>
          </p:nvSpPr>
          <p:spPr>
            <a:xfrm>
              <a:off x="4451071" y="3090691"/>
              <a:ext cx="6266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Costa </a:t>
              </a:r>
            </a:p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Silva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61326FFE-2808-41EB-B878-7312FE6950F8}"/>
                </a:ext>
              </a:extLst>
            </p:cNvPr>
            <p:cNvSpPr txBox="1"/>
            <p:nvPr/>
          </p:nvSpPr>
          <p:spPr>
            <a:xfrm>
              <a:off x="5126234" y="3581332"/>
              <a:ext cx="71857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América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1481799-9261-4732-9413-9E641B0B2F48}"/>
                </a:ext>
              </a:extLst>
            </p:cNvPr>
            <p:cNvSpPr txBox="1"/>
            <p:nvPr/>
          </p:nvSpPr>
          <p:spPr>
            <a:xfrm>
              <a:off x="5731718" y="3581272"/>
              <a:ext cx="74208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Saguaçu</a:t>
              </a:r>
              <a:endParaRPr lang="pt-BR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C372969-318F-4AB0-9870-1A2E09F71C24}"/>
                </a:ext>
              </a:extLst>
            </p:cNvPr>
            <p:cNvSpPr txBox="1"/>
            <p:nvPr/>
          </p:nvSpPr>
          <p:spPr>
            <a:xfrm>
              <a:off x="5598881" y="3076212"/>
              <a:ext cx="8916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Bom Retiro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465D20D6-8CFB-459A-8590-2C28521908B1}"/>
                </a:ext>
              </a:extLst>
            </p:cNvPr>
            <p:cNvSpPr txBox="1"/>
            <p:nvPr/>
          </p:nvSpPr>
          <p:spPr>
            <a:xfrm>
              <a:off x="6490579" y="3121990"/>
              <a:ext cx="51552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Iririú</a:t>
              </a:r>
              <a:endParaRPr lang="pt-BR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718ADF84-8B47-48D2-9656-05358411967A}"/>
                </a:ext>
              </a:extLst>
            </p:cNvPr>
            <p:cNvSpPr txBox="1"/>
            <p:nvPr/>
          </p:nvSpPr>
          <p:spPr>
            <a:xfrm>
              <a:off x="6991973" y="3335013"/>
              <a:ext cx="71002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Comasa</a:t>
              </a:r>
              <a:endParaRPr lang="pt-BR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7E96D64A-1AD7-4FE5-9E38-0BBFB52F48FD}"/>
                </a:ext>
              </a:extLst>
            </p:cNvPr>
            <p:cNvSpPr txBox="1"/>
            <p:nvPr/>
          </p:nvSpPr>
          <p:spPr>
            <a:xfrm>
              <a:off x="4554027" y="3744973"/>
              <a:ext cx="59460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Glória</a:t>
              </a:r>
              <a:endParaRPr lang="pt-BR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07C55CC8-A94E-4841-861B-331FBBF4CBA9}"/>
                </a:ext>
              </a:extLst>
            </p:cNvPr>
            <p:cNvSpPr txBox="1"/>
            <p:nvPr/>
          </p:nvSpPr>
          <p:spPr>
            <a:xfrm>
              <a:off x="3479627" y="3681299"/>
              <a:ext cx="78483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Vila Nova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4C72A2A1-08CA-44DA-9A59-4A17BC490D22}"/>
                </a:ext>
              </a:extLst>
            </p:cNvPr>
            <p:cNvSpPr txBox="1"/>
            <p:nvPr/>
          </p:nvSpPr>
          <p:spPr>
            <a:xfrm>
              <a:off x="5977477" y="6085219"/>
              <a:ext cx="103062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Boehmerwald</a:t>
              </a:r>
              <a:endParaRPr lang="pt-BR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B8C2A83F-9D45-49C7-96F4-29F178C2711C}"/>
                </a:ext>
              </a:extLst>
            </p:cNvPr>
            <p:cNvSpPr txBox="1"/>
            <p:nvPr/>
          </p:nvSpPr>
          <p:spPr>
            <a:xfrm>
              <a:off x="5875505" y="4738925"/>
              <a:ext cx="87032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Guanabara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26F39721-57D4-4DA7-A16F-D9FF2826FCCB}"/>
                </a:ext>
              </a:extLst>
            </p:cNvPr>
            <p:cNvSpPr txBox="1"/>
            <p:nvPr/>
          </p:nvSpPr>
          <p:spPr>
            <a:xfrm>
              <a:off x="5785169" y="5492744"/>
              <a:ext cx="8318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Petrópolis</a:t>
              </a:r>
            </a:p>
          </p:txBody>
        </p:sp>
      </p:grpSp>
      <p:sp>
        <p:nvSpPr>
          <p:cNvPr id="48" name="Elipse 47">
            <a:extLst>
              <a:ext uri="{FF2B5EF4-FFF2-40B4-BE49-F238E27FC236}">
                <a16:creationId xmlns:a16="http://schemas.microsoft.com/office/drawing/2014/main" id="{8C24F33E-2429-45A1-9D36-3ED1E0B04004}"/>
              </a:ext>
            </a:extLst>
          </p:cNvPr>
          <p:cNvSpPr/>
          <p:nvPr/>
        </p:nvSpPr>
        <p:spPr>
          <a:xfrm>
            <a:off x="6365303" y="4338671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066E2AD1-00F1-4DCF-8846-942440FFD8C4}"/>
              </a:ext>
            </a:extLst>
          </p:cNvPr>
          <p:cNvSpPr/>
          <p:nvPr/>
        </p:nvSpPr>
        <p:spPr>
          <a:xfrm>
            <a:off x="4405274" y="6107148"/>
            <a:ext cx="115038" cy="1492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1080E85-E75C-4657-833E-5688D5CC498D}"/>
              </a:ext>
            </a:extLst>
          </p:cNvPr>
          <p:cNvSpPr txBox="1"/>
          <p:nvPr/>
        </p:nvSpPr>
        <p:spPr>
          <a:xfrm>
            <a:off x="7038196" y="3680883"/>
            <a:ext cx="2022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Bacias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8.1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Jardim Sofia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Vila Nova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Jardim </a:t>
            </a:r>
            <a:r>
              <a:rPr lang="pt-B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Paraíso</a:t>
            </a:r>
            <a:endParaRPr lang="pt-B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5324801" y="1244369"/>
            <a:ext cx="12634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Jardim Paraíso</a:t>
            </a:r>
          </a:p>
          <a:p>
            <a:pPr algn="r"/>
            <a:r>
              <a:rPr lang="pt-BR" sz="1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94 L/s</a:t>
            </a:r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5994897" y="3159295"/>
            <a:ext cx="10432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Espinheiros</a:t>
            </a:r>
          </a:p>
          <a:p>
            <a:pPr algn="r"/>
            <a:r>
              <a:rPr lang="pt-BR" sz="1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 L/s</a:t>
            </a:r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6434104" y="4195506"/>
            <a:ext cx="14689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Morro do Amaral</a:t>
            </a:r>
          </a:p>
          <a:p>
            <a:pPr algn="r"/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5688124" y="4977172"/>
            <a:ext cx="9530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Jarivatuba</a:t>
            </a:r>
          </a:p>
          <a:p>
            <a:pPr algn="r"/>
            <a:r>
              <a:rPr lang="pt-BR" sz="1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600 L/s</a:t>
            </a:r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696857" y="5935538"/>
            <a:ext cx="7323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Profipo</a:t>
            </a:r>
          </a:p>
          <a:p>
            <a:pPr algn="r"/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950550" y="3908665"/>
            <a:ext cx="8932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Vila Nova</a:t>
            </a:r>
          </a:p>
          <a:p>
            <a:pPr algn="r"/>
            <a:r>
              <a:rPr lang="pt-BR" sz="1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69 L/s</a:t>
            </a:r>
            <a:endParaRPr lang="pt-BR" sz="1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7" name="Texto Explicativo 3 (Sem Bordas) 56"/>
          <p:cNvSpPr/>
          <p:nvPr/>
        </p:nvSpPr>
        <p:spPr>
          <a:xfrm>
            <a:off x="6048164" y="1941521"/>
            <a:ext cx="3085867" cy="1200329"/>
          </a:xfrm>
          <a:prstGeom prst="callout3">
            <a:avLst>
              <a:gd name="adj1" fmla="val 49420"/>
              <a:gd name="adj2" fmla="val -636"/>
              <a:gd name="adj3" fmla="val 49420"/>
              <a:gd name="adj4" fmla="val -12049"/>
              <a:gd name="adj5" fmla="val 102968"/>
              <a:gd name="adj6" fmla="val -11279"/>
              <a:gd name="adj7" fmla="val 124835"/>
              <a:gd name="adj8" fmla="val -1406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tx2"/>
                </a:solidFill>
              </a:rPr>
              <a:t>Ampliação da ETE Espinheiros </a:t>
            </a:r>
            <a:endParaRPr lang="pt-BR" b="1" dirty="0" smtClean="0">
              <a:solidFill>
                <a:schemeClr val="tx2"/>
              </a:solidFill>
            </a:endParaRPr>
          </a:p>
          <a:p>
            <a:pPr lvl="0"/>
            <a:r>
              <a:rPr lang="pt-BR" b="1" dirty="0" smtClean="0">
                <a:solidFill>
                  <a:schemeClr val="tx2"/>
                </a:solidFill>
              </a:rPr>
              <a:t>(</a:t>
            </a:r>
            <a:r>
              <a:rPr lang="pt-BR" b="1" dirty="0">
                <a:solidFill>
                  <a:schemeClr val="tx2"/>
                </a:solidFill>
              </a:rPr>
              <a:t>17,5 para 55 </a:t>
            </a:r>
            <a:r>
              <a:rPr lang="pt-BR" b="1" dirty="0" smtClean="0">
                <a:solidFill>
                  <a:schemeClr val="tx2"/>
                </a:solidFill>
              </a:rPr>
              <a:t>L/s</a:t>
            </a:r>
            <a:r>
              <a:rPr lang="pt-BR" b="1" dirty="0">
                <a:solidFill>
                  <a:schemeClr val="tx2"/>
                </a:solidFill>
              </a:rPr>
              <a:t>)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R$ 15.780.810,10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Previsão de início: 03/2019</a:t>
            </a:r>
          </a:p>
        </p:txBody>
      </p:sp>
      <p:sp>
        <p:nvSpPr>
          <p:cNvPr id="58" name="Texto Explicativo 2 (Sem Bordas) 57"/>
          <p:cNvSpPr/>
          <p:nvPr/>
        </p:nvSpPr>
        <p:spPr>
          <a:xfrm>
            <a:off x="6641142" y="457657"/>
            <a:ext cx="2502857" cy="1477328"/>
          </a:xfrm>
          <a:prstGeom prst="callout2">
            <a:avLst>
              <a:gd name="adj1" fmla="val 47688"/>
              <a:gd name="adj2" fmla="val -1216"/>
              <a:gd name="adj3" fmla="val 48492"/>
              <a:gd name="adj4" fmla="val -44660"/>
              <a:gd name="adj5" fmla="val 67485"/>
              <a:gd name="adj6" fmla="val -55682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tx2"/>
                </a:solidFill>
              </a:rPr>
              <a:t>ETE Jardim Paraíso </a:t>
            </a:r>
            <a:endParaRPr lang="pt-BR" b="1" dirty="0" smtClean="0">
              <a:solidFill>
                <a:schemeClr val="tx2"/>
              </a:solidFill>
            </a:endParaRPr>
          </a:p>
          <a:p>
            <a:pPr lvl="0"/>
            <a:r>
              <a:rPr lang="pt-BR" b="1" dirty="0" smtClean="0">
                <a:solidFill>
                  <a:schemeClr val="tx2"/>
                </a:solidFill>
              </a:rPr>
              <a:t>(</a:t>
            </a:r>
            <a:r>
              <a:rPr lang="pt-BR" b="1" dirty="0">
                <a:solidFill>
                  <a:schemeClr val="tx2"/>
                </a:solidFill>
              </a:rPr>
              <a:t>90 </a:t>
            </a:r>
            <a:r>
              <a:rPr lang="pt-BR" b="1" dirty="0" smtClean="0">
                <a:solidFill>
                  <a:schemeClr val="tx2"/>
                </a:solidFill>
              </a:rPr>
              <a:t>L/s</a:t>
            </a:r>
            <a:r>
              <a:rPr lang="pt-BR" b="1" dirty="0">
                <a:solidFill>
                  <a:schemeClr val="tx2"/>
                </a:solidFill>
              </a:rPr>
              <a:t>)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R$25.162.563,05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Previsão de início: </a:t>
            </a:r>
            <a:r>
              <a:rPr lang="pt-BR" dirty="0" smtClean="0">
                <a:solidFill>
                  <a:schemeClr val="tx2"/>
                </a:solidFill>
              </a:rPr>
              <a:t>12/2019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59" name="Texto Explicativo 2 (Sem Bordas) 58"/>
          <p:cNvSpPr/>
          <p:nvPr/>
        </p:nvSpPr>
        <p:spPr>
          <a:xfrm>
            <a:off x="6052416" y="5331223"/>
            <a:ext cx="2461373" cy="1477328"/>
          </a:xfrm>
          <a:prstGeom prst="callout2">
            <a:avLst>
              <a:gd name="adj1" fmla="val 48492"/>
              <a:gd name="adj2" fmla="val -131"/>
              <a:gd name="adj3" fmla="val 49296"/>
              <a:gd name="adj4" fmla="val -17149"/>
              <a:gd name="adj5" fmla="val 30508"/>
              <a:gd name="adj6" fmla="val -31711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tx2"/>
                </a:solidFill>
              </a:rPr>
              <a:t>Bacia 8.1 e 9 - Etapa 2B, 3,4,5 e 6</a:t>
            </a:r>
          </a:p>
          <a:p>
            <a:pPr lvl="0">
              <a:defRPr/>
            </a:pPr>
            <a:r>
              <a:rPr lang="pt-BR" dirty="0" smtClean="0">
                <a:solidFill>
                  <a:schemeClr val="tx2"/>
                </a:solidFill>
              </a:rPr>
              <a:t>R</a:t>
            </a:r>
            <a:r>
              <a:rPr lang="pt-BR" dirty="0">
                <a:solidFill>
                  <a:schemeClr val="tx2"/>
                </a:solidFill>
              </a:rPr>
              <a:t>$ 118.709.295,08</a:t>
            </a:r>
          </a:p>
          <a:p>
            <a:pPr lvl="0">
              <a:defRPr/>
            </a:pPr>
            <a:r>
              <a:rPr lang="pt-BR" dirty="0">
                <a:solidFill>
                  <a:schemeClr val="tx2"/>
                </a:solidFill>
              </a:rPr>
              <a:t>Previsão de início: </a:t>
            </a:r>
            <a:r>
              <a:rPr lang="pt-BR" dirty="0" smtClean="0">
                <a:solidFill>
                  <a:schemeClr val="tx2"/>
                </a:solidFill>
              </a:rPr>
              <a:t>03/2019</a:t>
            </a:r>
            <a:endParaRPr lang="pt-BR" dirty="0">
              <a:solidFill>
                <a:schemeClr val="tx2"/>
              </a:solidFill>
            </a:endParaRPr>
          </a:p>
        </p:txBody>
      </p:sp>
      <p:graphicFrame>
        <p:nvGraphicFramePr>
          <p:cNvPr id="60" name="Tabela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520363"/>
              </p:ext>
            </p:extLst>
          </p:nvPr>
        </p:nvGraphicFramePr>
        <p:xfrm>
          <a:off x="0" y="1376772"/>
          <a:ext cx="2440519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575"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2022</a:t>
                      </a:r>
                      <a:endParaRPr lang="pt-BR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543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População total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hab.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625.058</a:t>
                      </a:r>
                      <a:endParaRPr lang="pt-B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Percentual de atendimento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%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54%</a:t>
                      </a:r>
                      <a:endParaRPr lang="pt-B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543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População atendida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hab.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338.210</a:t>
                      </a:r>
                      <a:endParaRPr lang="pt-B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43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Economias</a:t>
                      </a:r>
                      <a:r>
                        <a:rPr lang="pt-BR" sz="1050" baseline="0" dirty="0" smtClean="0"/>
                        <a:t> atendidas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econ.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120.968</a:t>
                      </a:r>
                      <a:endParaRPr lang="pt-B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543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Extensão de rede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Km</a:t>
                      </a:r>
                      <a:endParaRPr lang="pt-BR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799</a:t>
                      </a:r>
                      <a:endParaRPr lang="pt-B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" name="Texto Explicativo 2 (Sem Bordas) 60"/>
          <p:cNvSpPr/>
          <p:nvPr/>
        </p:nvSpPr>
        <p:spPr>
          <a:xfrm>
            <a:off x="2620170" y="3938835"/>
            <a:ext cx="2461373" cy="1200329"/>
          </a:xfrm>
          <a:prstGeom prst="callout2">
            <a:avLst>
              <a:gd name="adj1" fmla="val 49420"/>
              <a:gd name="adj2" fmla="val 99257"/>
              <a:gd name="adj3" fmla="val 59313"/>
              <a:gd name="adj4" fmla="val 115046"/>
              <a:gd name="adj5" fmla="val 126351"/>
              <a:gd name="adj6" fmla="val 113995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tx2"/>
                </a:solidFill>
              </a:rPr>
              <a:t>Bacia 8.1 e 9 - Etapa 1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R$ 13.450.439,81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Previsão de conclusão: </a:t>
            </a:r>
            <a:r>
              <a:rPr lang="pt-BR" dirty="0" smtClean="0">
                <a:solidFill>
                  <a:schemeClr val="tx2"/>
                </a:solidFill>
              </a:rPr>
              <a:t>07/2018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2" name="Texto Explicativo 2 (Sem Bordas) 61"/>
          <p:cNvSpPr/>
          <p:nvPr/>
        </p:nvSpPr>
        <p:spPr>
          <a:xfrm>
            <a:off x="1850536" y="5648136"/>
            <a:ext cx="2461373" cy="1200329"/>
          </a:xfrm>
          <a:prstGeom prst="callout2">
            <a:avLst>
              <a:gd name="adj1" fmla="val 47441"/>
              <a:gd name="adj2" fmla="val 100705"/>
              <a:gd name="adj3" fmla="val 47441"/>
              <a:gd name="adj4" fmla="val 116976"/>
              <a:gd name="adj5" fmla="val 3673"/>
              <a:gd name="adj6" fmla="val 135706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tx2"/>
                </a:solidFill>
              </a:rPr>
              <a:t>Bacia 9 - Etapa 2-A</a:t>
            </a:r>
          </a:p>
          <a:p>
            <a:pPr lvl="0"/>
            <a:r>
              <a:rPr lang="pt-BR" dirty="0" smtClean="0">
                <a:solidFill>
                  <a:schemeClr val="tx2"/>
                </a:solidFill>
              </a:rPr>
              <a:t>R</a:t>
            </a:r>
            <a:r>
              <a:rPr lang="pt-BR" dirty="0">
                <a:solidFill>
                  <a:schemeClr val="tx2"/>
                </a:solidFill>
              </a:rPr>
              <a:t>$ 9.419.421,72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Previsão de início: </a:t>
            </a:r>
            <a:r>
              <a:rPr lang="pt-BR" dirty="0" smtClean="0">
                <a:solidFill>
                  <a:schemeClr val="tx2"/>
                </a:solidFill>
              </a:rPr>
              <a:t>09/2018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3" name="Texto Explicativo 2 (Sem Bordas) 62"/>
          <p:cNvSpPr/>
          <p:nvPr/>
        </p:nvSpPr>
        <p:spPr>
          <a:xfrm>
            <a:off x="6451445" y="4113480"/>
            <a:ext cx="2232350" cy="1200329"/>
          </a:xfrm>
          <a:prstGeom prst="callout2">
            <a:avLst>
              <a:gd name="adj1" fmla="val 48430"/>
              <a:gd name="adj2" fmla="val -1703"/>
              <a:gd name="adj3" fmla="val 50409"/>
              <a:gd name="adj4" fmla="val -24115"/>
              <a:gd name="adj5" fmla="val 99309"/>
              <a:gd name="adj6" fmla="val -33634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tx2"/>
                </a:solidFill>
              </a:rPr>
              <a:t>ETE </a:t>
            </a:r>
            <a:r>
              <a:rPr lang="pt-BR" b="1" dirty="0" smtClean="0">
                <a:solidFill>
                  <a:schemeClr val="tx2"/>
                </a:solidFill>
              </a:rPr>
              <a:t>Jarivatuba</a:t>
            </a:r>
            <a:endParaRPr lang="pt-BR" b="1" dirty="0">
              <a:solidFill>
                <a:schemeClr val="tx2"/>
              </a:solidFill>
            </a:endParaRPr>
          </a:p>
          <a:p>
            <a:pPr lvl="0"/>
            <a:r>
              <a:rPr lang="pt-BR" b="1" dirty="0" smtClean="0">
                <a:solidFill>
                  <a:schemeClr val="tx2"/>
                </a:solidFill>
              </a:rPr>
              <a:t>1ª etapa (</a:t>
            </a:r>
            <a:r>
              <a:rPr lang="pt-BR" b="1" dirty="0">
                <a:solidFill>
                  <a:schemeClr val="tx2"/>
                </a:solidFill>
              </a:rPr>
              <a:t>600 </a:t>
            </a:r>
            <a:r>
              <a:rPr lang="pt-BR" b="1" dirty="0" smtClean="0">
                <a:solidFill>
                  <a:schemeClr val="tx2"/>
                </a:solidFill>
              </a:rPr>
              <a:t>L/s</a:t>
            </a:r>
            <a:r>
              <a:rPr lang="pt-BR" b="1" dirty="0">
                <a:solidFill>
                  <a:schemeClr val="tx2"/>
                </a:solidFill>
              </a:rPr>
              <a:t>)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R$ 74.318.474,35</a:t>
            </a:r>
          </a:p>
          <a:p>
            <a:pPr lvl="0"/>
            <a:r>
              <a:rPr lang="pt-BR" dirty="0" smtClean="0">
                <a:solidFill>
                  <a:schemeClr val="tx2"/>
                </a:solidFill>
              </a:rPr>
              <a:t>Conclusão</a:t>
            </a:r>
            <a:r>
              <a:rPr lang="pt-BR" dirty="0">
                <a:solidFill>
                  <a:schemeClr val="tx2"/>
                </a:solidFill>
              </a:rPr>
              <a:t>: 12/2019</a:t>
            </a:r>
          </a:p>
        </p:txBody>
      </p:sp>
      <p:sp>
        <p:nvSpPr>
          <p:cNvPr id="64" name="Texto Explicativo 2 (Sem Bordas) 63"/>
          <p:cNvSpPr/>
          <p:nvPr/>
        </p:nvSpPr>
        <p:spPr>
          <a:xfrm>
            <a:off x="-85933" y="3845001"/>
            <a:ext cx="2704653" cy="1477328"/>
          </a:xfrm>
          <a:prstGeom prst="callout2">
            <a:avLst>
              <a:gd name="adj1" fmla="val 262"/>
              <a:gd name="adj2" fmla="val 49938"/>
              <a:gd name="adj3" fmla="val -51184"/>
              <a:gd name="adj4" fmla="val 49292"/>
              <a:gd name="adj5" fmla="val -26295"/>
              <a:gd name="adj6" fmla="val 119091"/>
            </a:avLst>
          </a:prstGeom>
          <a:solidFill>
            <a:srgbClr val="F7964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tx2"/>
                </a:solidFill>
              </a:rPr>
              <a:t>SES Vila Nova - Construção ETE (180 </a:t>
            </a:r>
            <a:r>
              <a:rPr lang="pt-BR" b="1" dirty="0" smtClean="0">
                <a:solidFill>
                  <a:schemeClr val="tx2"/>
                </a:solidFill>
              </a:rPr>
              <a:t>L/s</a:t>
            </a:r>
            <a:r>
              <a:rPr lang="pt-BR" b="1" dirty="0">
                <a:solidFill>
                  <a:schemeClr val="tx2"/>
                </a:solidFill>
              </a:rPr>
              <a:t>)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R$ 37.593.739,84 (ETE)  </a:t>
            </a:r>
            <a:endParaRPr lang="pt-BR" dirty="0" smtClean="0">
              <a:solidFill>
                <a:schemeClr val="tx2"/>
              </a:solidFill>
            </a:endParaRPr>
          </a:p>
          <a:p>
            <a:pPr lvl="0"/>
            <a:r>
              <a:rPr lang="pt-BR" dirty="0" smtClean="0">
                <a:solidFill>
                  <a:schemeClr val="tx2"/>
                </a:solidFill>
              </a:rPr>
              <a:t>R</a:t>
            </a:r>
            <a:r>
              <a:rPr lang="pt-BR" dirty="0">
                <a:solidFill>
                  <a:schemeClr val="tx2"/>
                </a:solidFill>
              </a:rPr>
              <a:t>$ 24.922.608,00 (Rede)</a:t>
            </a:r>
          </a:p>
          <a:p>
            <a:pPr lvl="0"/>
            <a:r>
              <a:rPr lang="pt-BR" dirty="0">
                <a:solidFill>
                  <a:schemeClr val="tx2"/>
                </a:solidFill>
              </a:rPr>
              <a:t>Previsão de início: 11/2018</a:t>
            </a:r>
          </a:p>
        </p:txBody>
      </p:sp>
      <p:sp>
        <p:nvSpPr>
          <p:cNvPr id="3" name="Retângulo 2"/>
          <p:cNvSpPr/>
          <p:nvPr/>
        </p:nvSpPr>
        <p:spPr>
          <a:xfrm>
            <a:off x="278238" y="72269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PDE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2047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7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13" y="-31724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699792" y="4646290"/>
            <a:ext cx="82912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Criação de um CCO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2682" t="4720" r="3788" b="5560"/>
          <a:stretch/>
        </p:blipFill>
        <p:spPr>
          <a:xfrm>
            <a:off x="475694" y="621425"/>
            <a:ext cx="7560841" cy="407780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56923" y="391753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Intenso Controle de Processos!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732240" y="3828289"/>
            <a:ext cx="2248810" cy="818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4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8226" t="25604" r="33033" b="26173"/>
          <a:stretch/>
        </p:blipFill>
        <p:spPr>
          <a:xfrm>
            <a:off x="107504" y="980728"/>
            <a:ext cx="3909912" cy="27363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-906" t="9079" r="45605" b="10298"/>
          <a:stretch/>
        </p:blipFill>
        <p:spPr>
          <a:xfrm>
            <a:off x="4089307" y="1389553"/>
            <a:ext cx="439248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13" y="-31724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t="3563" b="12274"/>
          <a:stretch/>
        </p:blipFill>
        <p:spPr>
          <a:xfrm>
            <a:off x="372773" y="671277"/>
            <a:ext cx="8369746" cy="396044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2699792" y="4646290"/>
            <a:ext cx="82912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Criação de um PMO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67859" y="476693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Intenso Controle de Projetos!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743176" y="4677694"/>
            <a:ext cx="2248810" cy="818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14113" t="22639" r="11727" b="9932"/>
          <a:stretch/>
        </p:blipFill>
        <p:spPr>
          <a:xfrm>
            <a:off x="435496" y="1063737"/>
            <a:ext cx="8240448" cy="42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75" y="25637"/>
            <a:ext cx="8730139" cy="58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4" y="1207908"/>
            <a:ext cx="8127732" cy="38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427166"/>
              </p:ext>
            </p:extLst>
          </p:nvPr>
        </p:nvGraphicFramePr>
        <p:xfrm>
          <a:off x="0" y="1127558"/>
          <a:ext cx="8782050" cy="4300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60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852944"/>
              </p:ext>
            </p:extLst>
          </p:nvPr>
        </p:nvGraphicFramePr>
        <p:xfrm>
          <a:off x="591796" y="271241"/>
          <a:ext cx="7956884" cy="169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975251506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642267325"/>
                    </a:ext>
                  </a:extLst>
                </a:gridCol>
              </a:tblGrid>
              <a:tr h="242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Razão Social</a:t>
                      </a:r>
                      <a:endParaRPr lang="pt-B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Companhia Águas de Joinville</a:t>
                      </a:r>
                      <a:endParaRPr lang="pt-B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0201003"/>
                  </a:ext>
                </a:extLst>
              </a:tr>
              <a:tr h="347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Fundação</a:t>
                      </a:r>
                      <a:endParaRPr kumimoji="0" lang="pt-BR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Ano 2005</a:t>
                      </a:r>
                      <a:endParaRPr kumimoji="0" lang="pt-B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728013"/>
                  </a:ext>
                </a:extLst>
              </a:tr>
              <a:tr h="347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Enquadramento Jurídico</a:t>
                      </a:r>
                      <a:endParaRPr kumimoji="0" lang="pt-BR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Empresa Pública</a:t>
                      </a:r>
                      <a:endParaRPr kumimoji="0" lang="pt-B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970721"/>
                  </a:ext>
                </a:extLst>
              </a:tr>
              <a:tr h="3476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Participação acionária</a:t>
                      </a:r>
                      <a:endParaRPr kumimoji="0" lang="pt-BR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Prefeitura: 100%</a:t>
                      </a:r>
                      <a:endParaRPr kumimoji="0" lang="pt-B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769810"/>
                  </a:ext>
                </a:extLst>
              </a:tr>
              <a:tr h="347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Objeto da concessão</a:t>
                      </a:r>
                      <a:endParaRPr kumimoji="0" lang="pt-BR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Serviços públicos de água e esgoto</a:t>
                      </a:r>
                      <a:endParaRPr kumimoji="0" lang="pt-BR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731065"/>
                  </a:ext>
                </a:extLst>
              </a:tr>
            </a:tbl>
          </a:graphicData>
        </a:graphic>
      </p:graphicFrame>
      <p:grpSp>
        <p:nvGrpSpPr>
          <p:cNvPr id="5" name="Grupo 3"/>
          <p:cNvGrpSpPr/>
          <p:nvPr/>
        </p:nvGrpSpPr>
        <p:grpSpPr>
          <a:xfrm>
            <a:off x="685657" y="2172942"/>
            <a:ext cx="8002780" cy="2696218"/>
            <a:chOff x="685657" y="3710521"/>
            <a:chExt cx="8002780" cy="2696218"/>
          </a:xfrm>
        </p:grpSpPr>
        <p:pic>
          <p:nvPicPr>
            <p:cNvPr id="6" name="Picture 2" descr="C:\Users\ana.lampugnani\Documents\APRESENTAÇÕES CAJ\RH\fotos\centro administrativo\IMG_988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0" b="17101"/>
            <a:stretch/>
          </p:blipFill>
          <p:spPr bwMode="auto">
            <a:xfrm>
              <a:off x="685657" y="3710521"/>
              <a:ext cx="2112021" cy="1256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na.lampugnani\Documents\APRESENTAÇÕES CAJ\RH\fotos\atendimento centro\centro ago2014 (12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" r="3550" b="8188"/>
            <a:stretch/>
          </p:blipFill>
          <p:spPr bwMode="auto">
            <a:xfrm>
              <a:off x="4963543" y="3710521"/>
              <a:ext cx="1803568" cy="1256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na.lampugnani\Documents\004 - FACEBOOK - FOTOS CAJ\ana\2018.02.06 - ETE Jarivatuba - Fotos aéreas Empresa ALLONDA\2018.02.06 - Aérea ETE Jarivatuba ALLONDA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8"/>
            <a:stretch/>
          </p:blipFill>
          <p:spPr bwMode="auto">
            <a:xfrm>
              <a:off x="4873625" y="5140089"/>
              <a:ext cx="1724367" cy="126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" t="11838"/>
            <a:stretch/>
          </p:blipFill>
          <p:spPr bwMode="auto">
            <a:xfrm>
              <a:off x="2739614" y="5140089"/>
              <a:ext cx="2052649" cy="1266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C:\Users\ana.lampugnani\Documents\Fotos - Aris\ETA Piraí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" t="7416" r="1928" b="10382"/>
            <a:stretch/>
          </p:blipFill>
          <p:spPr bwMode="auto">
            <a:xfrm>
              <a:off x="2838687" y="3710521"/>
              <a:ext cx="2083847" cy="126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:\01 l ACOM FOTOS\2018 l FOTOS OBRAS E CONSERTOS\Fotos aéreas ETL Bruno Gentil\ETA e ETL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42" r="12551"/>
            <a:stretch/>
          </p:blipFill>
          <p:spPr bwMode="auto">
            <a:xfrm>
              <a:off x="6808119" y="3710521"/>
              <a:ext cx="1874200" cy="126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ana.lampugnani\Documents\Comprovantes de Pagamento - Ana Lígia\2013\SUBMARINO CARD 2013\Fotos etes profipo e morro do amaral\profipo_compact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4"/>
            <a:stretch/>
          </p:blipFill>
          <p:spPr bwMode="auto">
            <a:xfrm>
              <a:off x="685657" y="5140089"/>
              <a:ext cx="1972595" cy="124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ana.lampugnani\Documents\Comprovantes de Pagamento - Ana Lígia\2013\SUBMARINO CARD 2013\Fotos etes profipo e morro do amaral\morro do amaral_compact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5"/>
            <a:stretch/>
          </p:blipFill>
          <p:spPr bwMode="auto">
            <a:xfrm>
              <a:off x="6679353" y="5140089"/>
              <a:ext cx="2009084" cy="1256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63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297390" y="2325650"/>
            <a:ext cx="52269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MUITO OBRIGADA!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 Luana Siewert Pretto,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Presidente Companhia Águas de Joinville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uana.pretto@aguasdejoinville.com.br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60987"/>
            <a:ext cx="2475290" cy="164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5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4572000" y="867047"/>
            <a:ext cx="0" cy="1366838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3132138" y="867047"/>
            <a:ext cx="0" cy="1366838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3130550" y="2378347"/>
            <a:ext cx="1588" cy="12239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0" y="2306910"/>
            <a:ext cx="9109075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4572000" y="2378347"/>
            <a:ext cx="0" cy="504825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211638" y="2379935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2005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773363" y="2378347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2003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2052638" y="2378347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2002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404938" y="2378347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2001</a:t>
            </a: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322263" y="2378347"/>
            <a:ext cx="1587" cy="720725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>
            <a:off x="1764505" y="1525532"/>
            <a:ext cx="18257" cy="706765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26" name="Rectangle 34"/>
          <p:cNvSpPr>
            <a:spLocks noChangeArrowheads="1"/>
          </p:cNvSpPr>
          <p:nvPr/>
        </p:nvSpPr>
        <p:spPr bwMode="auto">
          <a:xfrm>
            <a:off x="971600" y="1514499"/>
            <a:ext cx="1531211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CRIAÇÃO DA AMAE</a:t>
            </a:r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431800" y="2378347"/>
            <a:ext cx="36513" cy="13001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28" name="Rectangle 36"/>
          <p:cNvSpPr>
            <a:spLocks noChangeArrowheads="1"/>
          </p:cNvSpPr>
          <p:nvPr/>
        </p:nvSpPr>
        <p:spPr bwMode="auto">
          <a:xfrm>
            <a:off x="214313" y="3459435"/>
            <a:ext cx="3133725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CONCESSÃO </a:t>
            </a:r>
            <a:r>
              <a:rPr lang="pt-BR" sz="1200" b="1" dirty="0" smtClean="0">
                <a:solidFill>
                  <a:schemeClr val="bg1"/>
                </a:solidFill>
              </a:rPr>
              <a:t>À </a:t>
            </a:r>
            <a:r>
              <a:rPr lang="pt-BR" sz="1200" b="1" dirty="0">
                <a:solidFill>
                  <a:schemeClr val="bg1"/>
                </a:solidFill>
              </a:rPr>
              <a:t>CASAN</a:t>
            </a: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46034" y="2954610"/>
            <a:ext cx="650883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SAMAE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-36513" y="2378347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1973</a:t>
            </a:r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880920" y="749572"/>
            <a:ext cx="1979112" cy="73866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GESTÃO COMPARTILHADA</a:t>
            </a:r>
          </a:p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MUNICÍPIO E CASAN</a:t>
            </a:r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3778250" y="2378347"/>
            <a:ext cx="1588" cy="187325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3419475" y="2379935"/>
            <a:ext cx="71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2004</a:t>
            </a:r>
          </a:p>
        </p:txBody>
      </p:sp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51275" y="2749822"/>
            <a:ext cx="1439863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3" descr="aguas_joinville_vertical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32138" y="3827735"/>
            <a:ext cx="1223962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258888" y="3816622"/>
            <a:ext cx="846137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5" descr="lgo_ama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/>
          <a:srcRect b="8253"/>
          <a:stretch>
            <a:fillRect/>
          </a:stretch>
        </p:blipFill>
        <p:spPr bwMode="auto">
          <a:xfrm>
            <a:off x="1454373" y="506387"/>
            <a:ext cx="7413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39952" y="146322"/>
            <a:ext cx="4540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7" descr="bi_02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131840" y="146322"/>
            <a:ext cx="6048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49"/>
          <p:cNvSpPr txBox="1">
            <a:spLocks noChangeArrowheads="1"/>
          </p:cNvSpPr>
          <p:nvPr/>
        </p:nvSpPr>
        <p:spPr bwMode="auto">
          <a:xfrm>
            <a:off x="8461375" y="2378347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2025</a:t>
            </a:r>
            <a:endParaRPr lang="pt-BR" b="1" dirty="0"/>
          </a:p>
        </p:txBody>
      </p:sp>
      <p:sp>
        <p:nvSpPr>
          <p:cNvPr id="41" name="Rectangle 50"/>
          <p:cNvSpPr>
            <a:spLocks noChangeArrowheads="1"/>
          </p:cNvSpPr>
          <p:nvPr/>
        </p:nvSpPr>
        <p:spPr bwMode="auto">
          <a:xfrm>
            <a:off x="2502812" y="4767535"/>
            <a:ext cx="2501236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</a:rPr>
              <a:t>CRIAÇÃO ÁGUAS DE JOINVILLE</a:t>
            </a:r>
          </a:p>
        </p:txBody>
      </p:sp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4932363" y="2379935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2006</a:t>
            </a: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6169792" y="2294588"/>
            <a:ext cx="1224607" cy="830997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b="1" dirty="0" smtClean="0">
                <a:solidFill>
                  <a:schemeClr val="bg1"/>
                </a:solidFill>
              </a:rPr>
              <a:t>ADESÃO AO MODELO DE EXCELÊNCIA DE GESTÃO - MEG</a:t>
            </a:r>
            <a:r>
              <a:rPr lang="pt-BR" sz="1200" b="1" dirty="0" smtClean="0"/>
              <a:t> </a:t>
            </a:r>
            <a:endParaRPr lang="pt-BR" sz="1200" b="1" dirty="0"/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5580063" y="2371997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2007</a:t>
            </a: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7740352" y="2378595"/>
            <a:ext cx="1588" cy="187325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t-BR" dirty="0"/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88" y="4164945"/>
            <a:ext cx="1533752" cy="1021962"/>
          </a:xfrm>
          <a:prstGeom prst="rect">
            <a:avLst/>
          </a:prstGeom>
        </p:spPr>
      </p:pic>
      <p:sp>
        <p:nvSpPr>
          <p:cNvPr id="47" name="Text Box 52"/>
          <p:cNvSpPr txBox="1">
            <a:spLocks noChangeArrowheads="1"/>
          </p:cNvSpPr>
          <p:nvPr/>
        </p:nvSpPr>
        <p:spPr bwMode="auto">
          <a:xfrm>
            <a:off x="7309247" y="2383109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2010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848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27584" y="1196752"/>
            <a:ext cx="8003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Empresas – Consomem Recurso e geram produtos e Serviços</a:t>
            </a:r>
          </a:p>
          <a:p>
            <a:pPr marL="0" indent="0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odelo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Gestão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conjunto de normas e princípios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que devem orientar os gestores na escolha das melhores alternativas para levar a empresa a </a:t>
            </a: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cumprir sua missão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pt-B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eficácia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ta para a Direita 4"/>
          <p:cNvSpPr/>
          <p:nvPr/>
        </p:nvSpPr>
        <p:spPr>
          <a:xfrm>
            <a:off x="179512" y="1484784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Seta para a Direita 7"/>
          <p:cNvSpPr/>
          <p:nvPr/>
        </p:nvSpPr>
        <p:spPr>
          <a:xfrm>
            <a:off x="137523" y="2564904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50629"/>
            <a:ext cx="2475290" cy="164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95" y="3755177"/>
            <a:ext cx="2471936" cy="16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27584" y="1196752"/>
            <a:ext cx="8003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de cantos arredondados 36"/>
          <p:cNvSpPr/>
          <p:nvPr/>
        </p:nvSpPr>
        <p:spPr>
          <a:xfrm>
            <a:off x="0" y="66492"/>
            <a:ext cx="4719866" cy="554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07504" y="3429000"/>
            <a:ext cx="5256584" cy="273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07504" y="620688"/>
            <a:ext cx="525658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752" y="1113334"/>
            <a:ext cx="2952328" cy="202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499711" cy="14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422984" cy="18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table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034648" y="3789040"/>
            <a:ext cx="2257432" cy="1523201"/>
          </a:xfrm>
          <a:prstGeom prst="rect">
            <a:avLst/>
          </a:prstGeom>
        </p:spPr>
      </p:pic>
      <p:sp>
        <p:nvSpPr>
          <p:cNvPr id="17" name="Seta para a direita 7"/>
          <p:cNvSpPr/>
          <p:nvPr/>
        </p:nvSpPr>
        <p:spPr>
          <a:xfrm>
            <a:off x="1691680" y="1916832"/>
            <a:ext cx="576064" cy="396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115616" y="5661248"/>
            <a:ext cx="804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Processos</a:t>
            </a:r>
            <a:endParaRPr lang="pt-BR" sz="1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659702" y="5301208"/>
            <a:ext cx="11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Novos projetos</a:t>
            </a:r>
            <a:endParaRPr lang="pt-BR" sz="1200" dirty="0"/>
          </a:p>
        </p:txBody>
      </p:sp>
      <p:sp>
        <p:nvSpPr>
          <p:cNvPr id="20" name="Seta para cima e para baixo 10"/>
          <p:cNvSpPr/>
          <p:nvPr/>
        </p:nvSpPr>
        <p:spPr>
          <a:xfrm rot="1549492">
            <a:off x="2898801" y="3080959"/>
            <a:ext cx="288032" cy="113594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 para cima e para baixo 11"/>
          <p:cNvSpPr/>
          <p:nvPr/>
        </p:nvSpPr>
        <p:spPr>
          <a:xfrm>
            <a:off x="4067944" y="3201659"/>
            <a:ext cx="288032" cy="4840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423318" y="744002"/>
            <a:ext cx="314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Quais os objetivos da empresa?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7729" y="3501008"/>
            <a:ext cx="28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Como alcançar os objetivos?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5508104" y="620687"/>
            <a:ext cx="3528392" cy="3456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508104" y="692696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Como medir?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5508104" y="4221088"/>
            <a:ext cx="3528392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551365" y="4222917"/>
            <a:ext cx="185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Como avaliar os responsáveis?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6"/>
            <a:ext cx="2291175" cy="1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eta para a direita 21"/>
          <p:cNvSpPr/>
          <p:nvPr/>
        </p:nvSpPr>
        <p:spPr>
          <a:xfrm>
            <a:off x="5364088" y="1340768"/>
            <a:ext cx="504056" cy="396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8165745" y="1412776"/>
            <a:ext cx="94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Indicadores </a:t>
            </a:r>
          </a:p>
          <a:p>
            <a:r>
              <a:rPr lang="pt-BR" sz="1200" dirty="0" smtClean="0"/>
              <a:t>Estratégicos</a:t>
            </a:r>
          </a:p>
          <a:p>
            <a:pPr algn="ctr"/>
            <a:r>
              <a:rPr lang="pt-BR" sz="1200" dirty="0" smtClean="0"/>
              <a:t>(AGM)</a:t>
            </a:r>
            <a:endParaRPr lang="pt-BR" sz="12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8165745" y="3070701"/>
            <a:ext cx="94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Indicadores </a:t>
            </a:r>
          </a:p>
          <a:p>
            <a:pPr algn="ctr"/>
            <a:r>
              <a:rPr lang="pt-BR" sz="1200" dirty="0" smtClean="0"/>
              <a:t>Setoriais </a:t>
            </a:r>
          </a:p>
          <a:p>
            <a:pPr algn="ctr"/>
            <a:r>
              <a:rPr lang="pt-BR" sz="1200" dirty="0" smtClean="0"/>
              <a:t>(PPR)</a:t>
            </a:r>
            <a:endParaRPr lang="pt-BR" sz="120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9035"/>
            <a:ext cx="2255309" cy="12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Seta para baixo 22"/>
          <p:cNvSpPr/>
          <p:nvPr/>
        </p:nvSpPr>
        <p:spPr>
          <a:xfrm>
            <a:off x="6876256" y="2348878"/>
            <a:ext cx="364313" cy="368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Seta para baixo 26"/>
          <p:cNvSpPr/>
          <p:nvPr/>
        </p:nvSpPr>
        <p:spPr>
          <a:xfrm>
            <a:off x="7232023" y="4149080"/>
            <a:ext cx="364313" cy="368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41168"/>
            <a:ext cx="1451792" cy="135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5508104" y="6351711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Avaliação de desempenho</a:t>
            </a:r>
          </a:p>
          <a:p>
            <a:pPr algn="ctr"/>
            <a:endParaRPr lang="pt-BR" sz="1200" dirty="0"/>
          </a:p>
        </p:txBody>
      </p:sp>
      <p:sp>
        <p:nvSpPr>
          <p:cNvPr id="37" name="Seta para a direita 25"/>
          <p:cNvSpPr/>
          <p:nvPr/>
        </p:nvSpPr>
        <p:spPr>
          <a:xfrm>
            <a:off x="5292080" y="5301208"/>
            <a:ext cx="432048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Seta para cima e para baixo 32"/>
          <p:cNvSpPr/>
          <p:nvPr/>
        </p:nvSpPr>
        <p:spPr>
          <a:xfrm rot="5400000">
            <a:off x="7350124" y="5054997"/>
            <a:ext cx="288032" cy="6364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7956376" y="5919663"/>
            <a:ext cx="9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Liderança </a:t>
            </a:r>
          </a:p>
          <a:p>
            <a:pPr algn="ctr"/>
            <a:r>
              <a:rPr lang="pt-BR" sz="1200" dirty="0" smtClean="0"/>
              <a:t>Diferenciada</a:t>
            </a:r>
            <a:endParaRPr lang="pt-BR" sz="1200" dirty="0"/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92" y="4365104"/>
            <a:ext cx="1152525" cy="1609725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8159319" y="5445224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IAN</a:t>
            </a:r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3916789" y="404664"/>
            <a:ext cx="2825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2060"/>
                </a:solidFill>
              </a:rPr>
              <a:t>Programa Parceiros para Excelência - PAEX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5496" y="116632"/>
            <a:ext cx="438190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SISTEMA DE GESTÃO CAJ – Baseado no MEG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4" name="Forma livre 38"/>
          <p:cNvSpPr/>
          <p:nvPr/>
        </p:nvSpPr>
        <p:spPr>
          <a:xfrm>
            <a:off x="-145273" y="3429000"/>
            <a:ext cx="3289881" cy="2595362"/>
          </a:xfrm>
          <a:custGeom>
            <a:avLst/>
            <a:gdLst>
              <a:gd name="connsiteX0" fmla="*/ 316723 w 3289881"/>
              <a:gd name="connsiteY0" fmla="*/ 2136729 h 2595362"/>
              <a:gd name="connsiteX1" fmla="*/ 335773 w 3289881"/>
              <a:gd name="connsiteY1" fmla="*/ 231729 h 2595362"/>
              <a:gd name="connsiteX2" fmla="*/ 3078973 w 3289881"/>
              <a:gd name="connsiteY2" fmla="*/ 279354 h 2595362"/>
              <a:gd name="connsiteX3" fmla="*/ 2793223 w 3289881"/>
              <a:gd name="connsiteY3" fmla="*/ 2460579 h 2595362"/>
              <a:gd name="connsiteX4" fmla="*/ 316723 w 3289881"/>
              <a:gd name="connsiteY4" fmla="*/ 2136729 h 25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881" h="2595362">
                <a:moveTo>
                  <a:pt x="316723" y="2136729"/>
                </a:moveTo>
                <a:cubicBezTo>
                  <a:pt x="-92852" y="1765254"/>
                  <a:pt x="-124602" y="541291"/>
                  <a:pt x="335773" y="231729"/>
                </a:cubicBezTo>
                <a:cubicBezTo>
                  <a:pt x="796148" y="-77834"/>
                  <a:pt x="2669398" y="-92121"/>
                  <a:pt x="3078973" y="279354"/>
                </a:cubicBezTo>
                <a:cubicBezTo>
                  <a:pt x="3488548" y="650829"/>
                  <a:pt x="3252010" y="2155779"/>
                  <a:pt x="2793223" y="2460579"/>
                </a:cubicBezTo>
                <a:cubicBezTo>
                  <a:pt x="2334436" y="2765379"/>
                  <a:pt x="726298" y="2508204"/>
                  <a:pt x="316723" y="2136729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 rot="1315967">
            <a:off x="-2180" y="5736259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Gestão por processos</a:t>
            </a:r>
            <a:endParaRPr lang="pt-BR" sz="900" dirty="0"/>
          </a:p>
        </p:txBody>
      </p:sp>
      <p:sp>
        <p:nvSpPr>
          <p:cNvPr id="46" name="Forma livre 46"/>
          <p:cNvSpPr/>
          <p:nvPr/>
        </p:nvSpPr>
        <p:spPr>
          <a:xfrm>
            <a:off x="7127" y="692696"/>
            <a:ext cx="9029369" cy="2595362"/>
          </a:xfrm>
          <a:custGeom>
            <a:avLst/>
            <a:gdLst>
              <a:gd name="connsiteX0" fmla="*/ 316723 w 3289881"/>
              <a:gd name="connsiteY0" fmla="*/ 2136729 h 2595362"/>
              <a:gd name="connsiteX1" fmla="*/ 335773 w 3289881"/>
              <a:gd name="connsiteY1" fmla="*/ 231729 h 2595362"/>
              <a:gd name="connsiteX2" fmla="*/ 3078973 w 3289881"/>
              <a:gd name="connsiteY2" fmla="*/ 279354 h 2595362"/>
              <a:gd name="connsiteX3" fmla="*/ 2793223 w 3289881"/>
              <a:gd name="connsiteY3" fmla="*/ 2460579 h 2595362"/>
              <a:gd name="connsiteX4" fmla="*/ 316723 w 3289881"/>
              <a:gd name="connsiteY4" fmla="*/ 2136729 h 25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881" h="2595362">
                <a:moveTo>
                  <a:pt x="316723" y="2136729"/>
                </a:moveTo>
                <a:cubicBezTo>
                  <a:pt x="-92852" y="1765254"/>
                  <a:pt x="-124602" y="541291"/>
                  <a:pt x="335773" y="231729"/>
                </a:cubicBezTo>
                <a:cubicBezTo>
                  <a:pt x="796148" y="-77834"/>
                  <a:pt x="2669398" y="-92121"/>
                  <a:pt x="3078973" y="279354"/>
                </a:cubicBezTo>
                <a:cubicBezTo>
                  <a:pt x="3488548" y="650829"/>
                  <a:pt x="3252010" y="2155779"/>
                  <a:pt x="2793223" y="2460579"/>
                </a:cubicBezTo>
                <a:cubicBezTo>
                  <a:pt x="2334436" y="2765379"/>
                  <a:pt x="726298" y="2508204"/>
                  <a:pt x="316723" y="2136729"/>
                </a:cubicBezTo>
                <a:close/>
              </a:path>
            </a:pathLst>
          </a:custGeom>
          <a:solidFill>
            <a:srgbClr val="00B050">
              <a:alpha val="15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orma livre 47"/>
          <p:cNvSpPr/>
          <p:nvPr/>
        </p:nvSpPr>
        <p:spPr>
          <a:xfrm>
            <a:off x="2843808" y="3633566"/>
            <a:ext cx="2579520" cy="2027682"/>
          </a:xfrm>
          <a:custGeom>
            <a:avLst/>
            <a:gdLst>
              <a:gd name="connsiteX0" fmla="*/ 316723 w 3289881"/>
              <a:gd name="connsiteY0" fmla="*/ 2136729 h 2595362"/>
              <a:gd name="connsiteX1" fmla="*/ 335773 w 3289881"/>
              <a:gd name="connsiteY1" fmla="*/ 231729 h 2595362"/>
              <a:gd name="connsiteX2" fmla="*/ 3078973 w 3289881"/>
              <a:gd name="connsiteY2" fmla="*/ 279354 h 2595362"/>
              <a:gd name="connsiteX3" fmla="*/ 2793223 w 3289881"/>
              <a:gd name="connsiteY3" fmla="*/ 2460579 h 2595362"/>
              <a:gd name="connsiteX4" fmla="*/ 316723 w 3289881"/>
              <a:gd name="connsiteY4" fmla="*/ 2136729 h 25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881" h="2595362">
                <a:moveTo>
                  <a:pt x="316723" y="2136729"/>
                </a:moveTo>
                <a:cubicBezTo>
                  <a:pt x="-92852" y="1765254"/>
                  <a:pt x="-124602" y="541291"/>
                  <a:pt x="335773" y="231729"/>
                </a:cubicBezTo>
                <a:cubicBezTo>
                  <a:pt x="796148" y="-77834"/>
                  <a:pt x="2669398" y="-92121"/>
                  <a:pt x="3078973" y="279354"/>
                </a:cubicBezTo>
                <a:cubicBezTo>
                  <a:pt x="3488548" y="650829"/>
                  <a:pt x="3252010" y="2155779"/>
                  <a:pt x="2793223" y="2460579"/>
                </a:cubicBezTo>
                <a:cubicBezTo>
                  <a:pt x="2334436" y="2765379"/>
                  <a:pt x="726298" y="2508204"/>
                  <a:pt x="316723" y="2136729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 rot="588505">
            <a:off x="4448798" y="3657733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PMBOK</a:t>
            </a:r>
            <a:endParaRPr lang="pt-BR" sz="900" dirty="0"/>
          </a:p>
        </p:txBody>
      </p:sp>
      <p:pic>
        <p:nvPicPr>
          <p:cNvPr id="49" name="Picture 4" descr="http://www.cesan.com.br/e107_images/newspost_images/2009/logo_pnq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92" y="6201598"/>
            <a:ext cx="672488" cy="6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://www.fnq.org.br/images/modelo_excelencia.gif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38" y="6237312"/>
            <a:ext cx="611778" cy="6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://www.observadordaqualidade.com.br/casos_de_qualidade_2005/mce/mce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44" y="6265029"/>
            <a:ext cx="1070448" cy="44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eta para a direita 45"/>
          <p:cNvSpPr/>
          <p:nvPr/>
        </p:nvSpPr>
        <p:spPr>
          <a:xfrm>
            <a:off x="2915816" y="6396137"/>
            <a:ext cx="432048" cy="201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547664" y="6279703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MEG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 rot="16200000">
            <a:off x="1741865" y="1476410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Mapa estratégico</a:t>
            </a:r>
            <a:endParaRPr lang="pt-BR" sz="1000" dirty="0"/>
          </a:p>
        </p:txBody>
      </p:sp>
      <p:sp>
        <p:nvSpPr>
          <p:cNvPr id="55" name="Elipse 54"/>
          <p:cNvSpPr/>
          <p:nvPr/>
        </p:nvSpPr>
        <p:spPr>
          <a:xfrm>
            <a:off x="8176532" y="795441"/>
            <a:ext cx="787956" cy="401311"/>
          </a:xfrm>
          <a:prstGeom prst="ellipse">
            <a:avLst/>
          </a:prstGeom>
          <a:solidFill>
            <a:schemeClr val="bg1">
              <a:lumMod val="85000"/>
              <a:alpha val="33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NPE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56" name="Imagem 7" descr="Descrição: Descrição: cid:image002.jpg@01CD4E3F.026CBFC0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01" y="5589240"/>
            <a:ext cx="881111" cy="40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eta para cima 31"/>
          <p:cNvSpPr/>
          <p:nvPr/>
        </p:nvSpPr>
        <p:spPr>
          <a:xfrm rot="18236449">
            <a:off x="2608453" y="5505153"/>
            <a:ext cx="182677" cy="397838"/>
          </a:xfrm>
          <a:prstGeom prst="upArrow">
            <a:avLst/>
          </a:prstGeom>
          <a:noFill/>
          <a:ln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Seta para cima 53"/>
          <p:cNvSpPr/>
          <p:nvPr/>
        </p:nvSpPr>
        <p:spPr>
          <a:xfrm rot="3096730">
            <a:off x="3892362" y="5475680"/>
            <a:ext cx="201952" cy="397838"/>
          </a:xfrm>
          <a:prstGeom prst="upArrow">
            <a:avLst/>
          </a:prstGeom>
          <a:noFill/>
          <a:ln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CaixaDeTexto 58"/>
          <p:cNvSpPr txBox="1"/>
          <p:nvPr/>
        </p:nvSpPr>
        <p:spPr>
          <a:xfrm>
            <a:off x="2808430" y="594928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Fazer diferente</a:t>
            </a:r>
          </a:p>
          <a:p>
            <a:pPr algn="ctr"/>
            <a:endParaRPr lang="pt-BR" sz="1000" dirty="0"/>
          </a:p>
        </p:txBody>
      </p:sp>
      <p:sp>
        <p:nvSpPr>
          <p:cNvPr id="60" name="Elipse 59"/>
          <p:cNvSpPr/>
          <p:nvPr/>
        </p:nvSpPr>
        <p:spPr>
          <a:xfrm>
            <a:off x="7380312" y="6381328"/>
            <a:ext cx="1038300" cy="44537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PSI</a:t>
            </a:r>
            <a:endParaRPr lang="pt-BR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35496" y="6165304"/>
            <a:ext cx="16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Como avaliar a </a:t>
            </a:r>
          </a:p>
          <a:p>
            <a:r>
              <a:rPr lang="pt-BR" dirty="0"/>
              <a:t>g</a:t>
            </a:r>
            <a:r>
              <a:rPr lang="pt-BR" dirty="0" smtClean="0"/>
              <a:t>estão?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7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84" y="4365104"/>
            <a:ext cx="824096" cy="82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86"/>
          <p:cNvGrpSpPr/>
          <p:nvPr/>
        </p:nvGrpSpPr>
        <p:grpSpPr>
          <a:xfrm>
            <a:off x="147504" y="-266345"/>
            <a:ext cx="8996496" cy="5783578"/>
            <a:chOff x="0" y="575990"/>
            <a:chExt cx="9520234" cy="6084505"/>
          </a:xfrm>
        </p:grpSpPr>
        <p:cxnSp>
          <p:nvCxnSpPr>
            <p:cNvPr id="12" name="Conector de seta reta 4"/>
            <p:cNvCxnSpPr/>
            <p:nvPr/>
          </p:nvCxnSpPr>
          <p:spPr>
            <a:xfrm>
              <a:off x="0" y="4581128"/>
              <a:ext cx="9520234" cy="26496"/>
            </a:xfrm>
            <a:prstGeom prst="straightConnector1">
              <a:avLst/>
            </a:prstGeom>
            <a:ln w="38100" cap="flat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611560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/>
            <p:cNvSpPr txBox="1"/>
            <p:nvPr/>
          </p:nvSpPr>
          <p:spPr>
            <a:xfrm>
              <a:off x="66968" y="1772816"/>
              <a:ext cx="165618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PNQS – Prêmio Nacional de Qualidade em Saneamento </a:t>
              </a:r>
              <a:endParaRPr lang="pt-BR" sz="1100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11560" y="2564904"/>
              <a:ext cx="10801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Certificação do </a:t>
              </a:r>
              <a:r>
                <a:rPr lang="pt-BR" sz="1100" dirty="0" smtClean="0"/>
                <a:t>Gespública</a:t>
              </a:r>
              <a:endParaRPr lang="pt-BR" sz="1200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93724" y="479715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2008</a:t>
              </a:r>
              <a:endParaRPr lang="pt-BR" sz="1600" b="1" dirty="0"/>
            </a:p>
          </p:txBody>
        </p:sp>
        <p:cxnSp>
          <p:nvCxnSpPr>
            <p:cNvPr id="17" name="Conector de seta reta 12"/>
            <p:cNvCxnSpPr/>
            <p:nvPr/>
          </p:nvCxnSpPr>
          <p:spPr>
            <a:xfrm flipH="1" flipV="1">
              <a:off x="597492" y="2372979"/>
              <a:ext cx="1" cy="2064134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4"/>
            <p:cNvCxnSpPr/>
            <p:nvPr/>
          </p:nvCxnSpPr>
          <p:spPr>
            <a:xfrm flipV="1">
              <a:off x="611560" y="3861048"/>
              <a:ext cx="144016" cy="576064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1710271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/>
          </p:nvSpPr>
          <p:spPr>
            <a:xfrm>
              <a:off x="1329271" y="4811220"/>
              <a:ext cx="648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2009</a:t>
              </a:r>
              <a:endParaRPr lang="pt-BR" sz="16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190732" y="3174832"/>
              <a:ext cx="1152128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PCE – Prêmio Catarinense de Excelência</a:t>
              </a:r>
              <a:endParaRPr lang="pt-BR" sz="1100" dirty="0"/>
            </a:p>
          </p:txBody>
        </p:sp>
        <p:cxnSp>
          <p:nvCxnSpPr>
            <p:cNvPr id="22" name="Conector de seta reta 21"/>
            <p:cNvCxnSpPr/>
            <p:nvPr/>
          </p:nvCxnSpPr>
          <p:spPr>
            <a:xfrm flipV="1">
              <a:off x="1723152" y="3861048"/>
              <a:ext cx="832624" cy="60256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2853271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2586199" y="4825288"/>
              <a:ext cx="648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2010</a:t>
              </a:r>
              <a:endParaRPr lang="pt-BR" sz="1600" b="1" dirty="0"/>
            </a:p>
          </p:txBody>
        </p:sp>
        <p:cxnSp>
          <p:nvCxnSpPr>
            <p:cNvPr id="25" name="Conector reto 24"/>
            <p:cNvCxnSpPr/>
            <p:nvPr/>
          </p:nvCxnSpPr>
          <p:spPr>
            <a:xfrm>
              <a:off x="3920071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/>
            <p:cNvSpPr txBox="1"/>
            <p:nvPr/>
          </p:nvSpPr>
          <p:spPr>
            <a:xfrm>
              <a:off x="3615271" y="4825288"/>
              <a:ext cx="648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2011</a:t>
              </a:r>
              <a:endParaRPr lang="pt-BR" sz="1600" b="1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3623656" y="3188175"/>
              <a:ext cx="1287016" cy="4533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Prêmio Nacional “5 de Junho”</a:t>
              </a:r>
              <a:endParaRPr lang="pt-BR" sz="1100" dirty="0"/>
            </a:p>
          </p:txBody>
        </p:sp>
        <p:cxnSp>
          <p:nvCxnSpPr>
            <p:cNvPr id="28" name="Conector de seta reta 30"/>
            <p:cNvCxnSpPr/>
            <p:nvPr/>
          </p:nvCxnSpPr>
          <p:spPr>
            <a:xfrm flipV="1">
              <a:off x="3939308" y="3688933"/>
              <a:ext cx="182696" cy="748181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ixaDeTexto 28"/>
            <p:cNvSpPr txBox="1"/>
            <p:nvPr/>
          </p:nvSpPr>
          <p:spPr>
            <a:xfrm>
              <a:off x="2895441" y="1509176"/>
              <a:ext cx="1190272" cy="631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Prêmio Ser Humano – ABRH (CCQ)</a:t>
              </a:r>
              <a:endParaRPr lang="pt-BR" sz="1100" dirty="0"/>
            </a:p>
          </p:txBody>
        </p:sp>
        <p:cxnSp>
          <p:nvCxnSpPr>
            <p:cNvPr id="30" name="Conector de seta reta 34"/>
            <p:cNvCxnSpPr>
              <a:endCxn id="29" idx="2"/>
            </p:cNvCxnSpPr>
            <p:nvPr/>
          </p:nvCxnSpPr>
          <p:spPr>
            <a:xfrm flipH="1" flipV="1">
              <a:off x="3490578" y="2140568"/>
              <a:ext cx="429494" cy="2467057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4910671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4605871" y="4851823"/>
              <a:ext cx="648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2012</a:t>
              </a:r>
              <a:endParaRPr lang="pt-BR" sz="1600" b="1" dirty="0"/>
            </a:p>
          </p:txBody>
        </p:sp>
        <p:cxnSp>
          <p:nvCxnSpPr>
            <p:cNvPr id="33" name="Conector reto 32"/>
            <p:cNvCxnSpPr/>
            <p:nvPr/>
          </p:nvCxnSpPr>
          <p:spPr>
            <a:xfrm>
              <a:off x="5825071" y="4437112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5520271" y="4835677"/>
              <a:ext cx="648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2013</a:t>
              </a:r>
              <a:endParaRPr lang="pt-BR" sz="1600" b="1" dirty="0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5500701" y="575990"/>
              <a:ext cx="1543571" cy="8094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Melhor Empresa Municipal – Revista Saneamento Ambiental</a:t>
              </a:r>
              <a:endParaRPr lang="pt-BR" sz="1100" dirty="0"/>
            </a:p>
          </p:txBody>
        </p:sp>
        <p:cxnSp>
          <p:nvCxnSpPr>
            <p:cNvPr id="36" name="Conector de seta reta 43"/>
            <p:cNvCxnSpPr>
              <a:endCxn id="48" idx="1"/>
            </p:cNvCxnSpPr>
            <p:nvPr/>
          </p:nvCxnSpPr>
          <p:spPr>
            <a:xfrm flipV="1">
              <a:off x="4910671" y="2492896"/>
              <a:ext cx="906183" cy="1894959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/>
            <p:cNvSpPr txBox="1"/>
            <p:nvPr/>
          </p:nvSpPr>
          <p:spPr>
            <a:xfrm>
              <a:off x="5561306" y="1553119"/>
              <a:ext cx="1352191" cy="631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PSQT – Prêmio SESI Qualidade no Trabalho (5S)</a:t>
              </a:r>
              <a:endParaRPr lang="pt-BR" sz="1100" dirty="0"/>
            </a:p>
          </p:txBody>
        </p:sp>
        <p:cxnSp>
          <p:nvCxnSpPr>
            <p:cNvPr id="38" name="Conector de seta reta 46"/>
            <p:cNvCxnSpPr>
              <a:endCxn id="47" idx="2"/>
            </p:cNvCxnSpPr>
            <p:nvPr/>
          </p:nvCxnSpPr>
          <p:spPr>
            <a:xfrm flipV="1">
              <a:off x="4892062" y="1942258"/>
              <a:ext cx="247501" cy="2445599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have direita 50"/>
            <p:cNvSpPr/>
            <p:nvPr/>
          </p:nvSpPr>
          <p:spPr>
            <a:xfrm rot="5400000">
              <a:off x="4031748" y="1595010"/>
              <a:ext cx="684458" cy="8100902"/>
            </a:xfrm>
            <a:prstGeom prst="rightBrace">
              <a:avLst>
                <a:gd name="adj1" fmla="val 8333"/>
                <a:gd name="adj2" fmla="val 50000"/>
              </a:avLst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2771800" y="6014163"/>
              <a:ext cx="1800200" cy="646331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Reconhecimento “500 Maiores do Sul” – Revista Amanhã</a:t>
              </a:r>
              <a:endParaRPr lang="pt-BR" sz="1200" dirty="0"/>
            </a:p>
          </p:txBody>
        </p:sp>
        <p:pic>
          <p:nvPicPr>
            <p:cNvPr id="41" name="Imagem 10" descr="image00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58689" y="980728"/>
              <a:ext cx="1022982" cy="764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m 12" descr="image00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83568" y="3068960"/>
              <a:ext cx="942039" cy="704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Imagem 16" descr="image008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195736" y="2276872"/>
              <a:ext cx="1080120" cy="810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Imagem 18" descr="image01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873537" y="2132856"/>
              <a:ext cx="732334" cy="97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Imagem 22" descr="image018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5367871" y="5987690"/>
              <a:ext cx="897967" cy="672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Imagem 4" descr="image007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644009" y="5797910"/>
              <a:ext cx="647663" cy="86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Imagem 3" descr="image005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4644009" y="619325"/>
              <a:ext cx="991108" cy="1322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Imagem 2" descr="image003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5816854" y="2168860"/>
              <a:ext cx="865825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CaixaDeTexto 48"/>
            <p:cNvSpPr txBox="1"/>
            <p:nvPr/>
          </p:nvSpPr>
          <p:spPr>
            <a:xfrm>
              <a:off x="6630029" y="2931733"/>
              <a:ext cx="1331640" cy="631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Prêmio Ser Humano – ABRH (PPR, UNICAJ)</a:t>
              </a:r>
              <a:endParaRPr lang="pt-BR" sz="1100" dirty="0"/>
            </a:p>
          </p:txBody>
        </p:sp>
        <p:cxnSp>
          <p:nvCxnSpPr>
            <p:cNvPr id="50" name="Conector de seta reta 76"/>
            <p:cNvCxnSpPr/>
            <p:nvPr/>
          </p:nvCxnSpPr>
          <p:spPr>
            <a:xfrm flipV="1">
              <a:off x="5844308" y="3563124"/>
              <a:ext cx="1199964" cy="1018006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13" descr="Chegou a hora de mostrar as suas práticas"/>
            <p:cNvPicPr>
              <a:picLocks noChangeAspect="1" noChangeArrowheads="1"/>
            </p:cNvPicPr>
            <p:nvPr/>
          </p:nvPicPr>
          <p:blipFill rotWithShape="1">
            <a:blip r:embed="rId13" cstate="screen"/>
            <a:srcRect l="-6945" b="32232"/>
            <a:stretch/>
          </p:blipFill>
          <p:spPr bwMode="auto">
            <a:xfrm>
              <a:off x="6741376" y="2050742"/>
              <a:ext cx="1057888" cy="865642"/>
            </a:xfrm>
            <a:prstGeom prst="rect">
              <a:avLst/>
            </a:prstGeom>
            <a:noFill/>
          </p:spPr>
        </p:pic>
        <p:pic>
          <p:nvPicPr>
            <p:cNvPr id="52" name="Picture 19" descr="http://t2.gstatic.com/images?q=tbn:ANd9GcShsYAvtvXdVgXjT5ZZUM4kukIBn9qdUDZfs0t3ST_Phbl4YrL-6irWN7Vqhg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3139354" y="675875"/>
              <a:ext cx="799954" cy="898063"/>
            </a:xfrm>
            <a:prstGeom prst="rect">
              <a:avLst/>
            </a:prstGeom>
            <a:noFill/>
          </p:spPr>
        </p:pic>
      </p:grpSp>
      <p:sp>
        <p:nvSpPr>
          <p:cNvPr id="53" name="CaixaDeTexto 52"/>
          <p:cNvSpPr txBox="1"/>
          <p:nvPr/>
        </p:nvSpPr>
        <p:spPr>
          <a:xfrm>
            <a:off x="6137998" y="3757627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2014</a:t>
            </a:r>
            <a:endParaRPr lang="pt-BR" sz="1600" b="1" dirty="0"/>
          </a:p>
        </p:txBody>
      </p:sp>
      <p:cxnSp>
        <p:nvCxnSpPr>
          <p:cNvPr id="54" name="Conector reto 53"/>
          <p:cNvCxnSpPr/>
          <p:nvPr/>
        </p:nvCxnSpPr>
        <p:spPr>
          <a:xfrm>
            <a:off x="6444208" y="3429000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8"/>
          <p:cNvCxnSpPr>
            <a:endCxn id="49" idx="2"/>
          </p:cNvCxnSpPr>
          <p:nvPr/>
        </p:nvCxnSpPr>
        <p:spPr>
          <a:xfrm flipV="1">
            <a:off x="6444208" y="2573052"/>
            <a:ext cx="597777" cy="939678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61"/>
          <p:cNvCxnSpPr/>
          <p:nvPr/>
        </p:nvCxnSpPr>
        <p:spPr>
          <a:xfrm>
            <a:off x="7174153" y="3702787"/>
            <a:ext cx="1244201" cy="620384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https://encrypted-tbn1.gstatic.com/images?q=tbn:ANd9GcRFOMY4hn-GNRpAo0CEIS7gyHLRqoBpHJ-B2Mtguw0eMOnnQevP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695" y="362297"/>
            <a:ext cx="527119" cy="5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ector de seta reta 66"/>
          <p:cNvCxnSpPr/>
          <p:nvPr/>
        </p:nvCxnSpPr>
        <p:spPr>
          <a:xfrm>
            <a:off x="7164288" y="3746047"/>
            <a:ext cx="252380" cy="752913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33692"/>
            <a:ext cx="735649" cy="66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Conector de seta reta 74"/>
          <p:cNvCxnSpPr/>
          <p:nvPr/>
        </p:nvCxnSpPr>
        <p:spPr>
          <a:xfrm flipH="1" flipV="1">
            <a:off x="7290478" y="2573052"/>
            <a:ext cx="540061" cy="939677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>
            <a:off x="6804248" y="3789040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2015</a:t>
            </a:r>
            <a:endParaRPr lang="pt-BR" sz="1600" b="1" dirty="0"/>
          </a:p>
        </p:txBody>
      </p:sp>
      <p:cxnSp>
        <p:nvCxnSpPr>
          <p:cNvPr id="62" name="Conector de seta reta 57"/>
          <p:cNvCxnSpPr/>
          <p:nvPr/>
        </p:nvCxnSpPr>
        <p:spPr>
          <a:xfrm flipH="1" flipV="1">
            <a:off x="7164288" y="2570360"/>
            <a:ext cx="9865" cy="942370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ixaDeTexto 62"/>
          <p:cNvSpPr txBox="1"/>
          <p:nvPr/>
        </p:nvSpPr>
        <p:spPr>
          <a:xfrm>
            <a:off x="6619695" y="141988"/>
            <a:ext cx="110891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Selo Verde A3P</a:t>
            </a:r>
            <a:endParaRPr lang="pt-BR" sz="1100" dirty="0"/>
          </a:p>
        </p:txBody>
      </p:sp>
      <p:sp>
        <p:nvSpPr>
          <p:cNvPr id="64" name="CaixaDeTexto 63"/>
          <p:cNvSpPr txBox="1"/>
          <p:nvPr/>
        </p:nvSpPr>
        <p:spPr>
          <a:xfrm>
            <a:off x="6948264" y="5157192"/>
            <a:ext cx="1124791" cy="43088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Prêmio Oswaldo Checchia</a:t>
            </a:r>
            <a:endParaRPr lang="pt-BR" sz="1100" dirty="0"/>
          </a:p>
        </p:txBody>
      </p:sp>
      <p:sp>
        <p:nvSpPr>
          <p:cNvPr id="65" name="CaixaDeTexto 64"/>
          <p:cNvSpPr txBox="1"/>
          <p:nvPr/>
        </p:nvSpPr>
        <p:spPr>
          <a:xfrm>
            <a:off x="8055721" y="5158353"/>
            <a:ext cx="1088279" cy="43088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Chico Mendes (aprovado)</a:t>
            </a:r>
            <a:endParaRPr lang="pt-BR" sz="1100" dirty="0"/>
          </a:p>
        </p:txBody>
      </p:sp>
      <p:cxnSp>
        <p:nvCxnSpPr>
          <p:cNvPr id="66" name="Conector reto 65"/>
          <p:cNvCxnSpPr/>
          <p:nvPr/>
        </p:nvCxnSpPr>
        <p:spPr>
          <a:xfrm>
            <a:off x="7164288" y="3429000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7812360" y="3429000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524328" y="3789040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2016</a:t>
            </a:r>
            <a:endParaRPr lang="pt-BR" sz="1600" b="1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63" y="1156529"/>
            <a:ext cx="354375" cy="46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CaixaDeTexto 69"/>
          <p:cNvSpPr txBox="1"/>
          <p:nvPr/>
        </p:nvSpPr>
        <p:spPr>
          <a:xfrm>
            <a:off x="8009165" y="1357488"/>
            <a:ext cx="110891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Selo Prata A3P</a:t>
            </a:r>
            <a:endParaRPr lang="pt-BR" sz="1100" dirty="0"/>
          </a:p>
        </p:txBody>
      </p:sp>
      <p:cxnSp>
        <p:nvCxnSpPr>
          <p:cNvPr id="71" name="Conector reto 70"/>
          <p:cNvCxnSpPr/>
          <p:nvPr/>
        </p:nvCxnSpPr>
        <p:spPr>
          <a:xfrm>
            <a:off x="8460432" y="3429000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/>
          <p:nvPr/>
        </p:nvSpPr>
        <p:spPr>
          <a:xfrm>
            <a:off x="8208052" y="3789040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2017</a:t>
            </a:r>
            <a:endParaRPr lang="pt-BR" sz="1600" b="1" dirty="0"/>
          </a:p>
        </p:txBody>
      </p:sp>
      <p:cxnSp>
        <p:nvCxnSpPr>
          <p:cNvPr id="73" name="Conector de seta reta 96"/>
          <p:cNvCxnSpPr/>
          <p:nvPr/>
        </p:nvCxnSpPr>
        <p:spPr>
          <a:xfrm flipV="1">
            <a:off x="7830538" y="1600013"/>
            <a:ext cx="33348" cy="1940694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99"/>
          <p:cNvCxnSpPr>
            <a:endCxn id="57" idx="2"/>
          </p:cNvCxnSpPr>
          <p:nvPr/>
        </p:nvCxnSpPr>
        <p:spPr>
          <a:xfrm flipV="1">
            <a:off x="6444208" y="920770"/>
            <a:ext cx="439047" cy="2619939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5" descr="Image result for iso 170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32" y="4042986"/>
            <a:ext cx="629894" cy="8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Conector de seta reta 104"/>
          <p:cNvCxnSpPr>
            <a:endCxn id="75" idx="3"/>
          </p:cNvCxnSpPr>
          <p:nvPr/>
        </p:nvCxnSpPr>
        <p:spPr>
          <a:xfrm flipH="1">
            <a:off x="2718926" y="3565893"/>
            <a:ext cx="2051512" cy="913514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Imagem 7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4" b="28525"/>
          <a:stretch/>
        </p:blipFill>
        <p:spPr>
          <a:xfrm>
            <a:off x="5446194" y="2174517"/>
            <a:ext cx="963815" cy="629374"/>
          </a:xfrm>
          <a:prstGeom prst="rect">
            <a:avLst/>
          </a:prstGeom>
        </p:spPr>
      </p:pic>
      <p:sp>
        <p:nvSpPr>
          <p:cNvPr id="78" name="CaixaDeTexto 77"/>
          <p:cNvSpPr txBox="1"/>
          <p:nvPr/>
        </p:nvSpPr>
        <p:spPr>
          <a:xfrm>
            <a:off x="5519081" y="2735342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Prêmio FDC</a:t>
            </a:r>
            <a:endParaRPr lang="pt-BR" sz="1100" dirty="0"/>
          </a:p>
        </p:txBody>
      </p:sp>
      <p:cxnSp>
        <p:nvCxnSpPr>
          <p:cNvPr id="79" name="Conector de seta reta 112"/>
          <p:cNvCxnSpPr>
            <a:endCxn id="78" idx="2"/>
          </p:cNvCxnSpPr>
          <p:nvPr/>
        </p:nvCxnSpPr>
        <p:spPr>
          <a:xfrm flipV="1">
            <a:off x="5644355" y="2996952"/>
            <a:ext cx="301286" cy="515778"/>
          </a:xfrm>
          <a:prstGeom prst="straightConnector1">
            <a:avLst/>
          </a:prstGeom>
          <a:ln w="2222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214239"/>
            <a:ext cx="8291264" cy="706090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Gestão: Modelos, Estratégias e Resultados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61451" y="657917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Instrumento: </a:t>
            </a:r>
            <a:r>
              <a:rPr lang="pt-BR" sz="1600" b="1" dirty="0" smtClean="0"/>
              <a:t>Planejamento </a:t>
            </a:r>
            <a:r>
              <a:rPr lang="pt-BR" sz="1600" b="1" dirty="0" smtClean="0"/>
              <a:t>Estratégico</a:t>
            </a:r>
            <a:r>
              <a:rPr lang="pt-BR" sz="1600" dirty="0" smtClean="0"/>
              <a:t>. </a:t>
            </a:r>
            <a:r>
              <a:rPr lang="pt-BR" sz="1000" dirty="0"/>
              <a:t> 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66" y="2924944"/>
            <a:ext cx="1785765" cy="13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>
            <a:off x="611560" y="4509120"/>
            <a:ext cx="8532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48" y="1772816"/>
            <a:ext cx="1845113" cy="11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>
            <a:off x="1475656" y="4372226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796138" y="4365104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ve esquerda 7"/>
          <p:cNvSpPr/>
          <p:nvPr/>
        </p:nvSpPr>
        <p:spPr>
          <a:xfrm rot="16200000">
            <a:off x="3384284" y="2737388"/>
            <a:ext cx="524268" cy="43415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25856" r="19228" b="17017"/>
          <a:stretch/>
        </p:blipFill>
        <p:spPr bwMode="auto">
          <a:xfrm>
            <a:off x="3310002" y="3062637"/>
            <a:ext cx="1838062" cy="130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have esquerda 13"/>
          <p:cNvSpPr/>
          <p:nvPr/>
        </p:nvSpPr>
        <p:spPr>
          <a:xfrm rot="16200000">
            <a:off x="5916763" y="4566636"/>
            <a:ext cx="427857" cy="6270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8" name="Conector reto 17"/>
          <p:cNvCxnSpPr/>
          <p:nvPr/>
        </p:nvCxnSpPr>
        <p:spPr>
          <a:xfrm>
            <a:off x="899592" y="4365104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have esquerda 15"/>
          <p:cNvSpPr/>
          <p:nvPr/>
        </p:nvSpPr>
        <p:spPr>
          <a:xfrm rot="16200000">
            <a:off x="925490" y="4772278"/>
            <a:ext cx="524269" cy="5760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93383" y="4638891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2007</a:t>
            </a:r>
            <a:endParaRPr lang="pt-BR" sz="16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224656" y="4662110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2009</a:t>
            </a:r>
            <a:endParaRPr lang="pt-BR" sz="16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508104" y="4590102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2015</a:t>
            </a:r>
            <a:endParaRPr lang="pt-BR" sz="16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644204" y="4590102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2018</a:t>
            </a:r>
            <a:endParaRPr lang="pt-BR" sz="1600" b="1" dirty="0"/>
          </a:p>
        </p:txBody>
      </p:sp>
      <p:sp>
        <p:nvSpPr>
          <p:cNvPr id="24" name="Chave esquerda 20"/>
          <p:cNvSpPr/>
          <p:nvPr/>
        </p:nvSpPr>
        <p:spPr>
          <a:xfrm rot="16200000">
            <a:off x="8371378" y="4321459"/>
            <a:ext cx="351658" cy="11935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006502" y="5229200"/>
            <a:ext cx="1277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Parceria com FDC</a:t>
            </a:r>
            <a:endParaRPr lang="pt-BR" sz="12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657101" y="5312241"/>
            <a:ext cx="1034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Apoio Cagece</a:t>
            </a:r>
            <a:endParaRPr lang="pt-BR" sz="12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694198" y="5085185"/>
            <a:ext cx="96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Apoio </a:t>
            </a:r>
          </a:p>
          <a:p>
            <a:pPr algn="ctr"/>
            <a:r>
              <a:rPr lang="pt-BR" sz="1200" dirty="0" smtClean="0"/>
              <a:t>Souza Rocha</a:t>
            </a:r>
            <a:endParaRPr lang="pt-BR" sz="1200" dirty="0"/>
          </a:p>
        </p:txBody>
      </p:sp>
      <p:cxnSp>
        <p:nvCxnSpPr>
          <p:cNvPr id="28" name="Conector reto 27"/>
          <p:cNvCxnSpPr/>
          <p:nvPr/>
        </p:nvCxnSpPr>
        <p:spPr>
          <a:xfrm>
            <a:off x="6444208" y="4365104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7956376" y="4365104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6156176" y="4590102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2016</a:t>
            </a:r>
            <a:endParaRPr lang="pt-BR" sz="1600" b="1" dirty="0"/>
          </a:p>
        </p:txBody>
      </p:sp>
      <p:sp>
        <p:nvSpPr>
          <p:cNvPr id="31" name="Chave esquerda 30"/>
          <p:cNvSpPr/>
          <p:nvPr/>
        </p:nvSpPr>
        <p:spPr>
          <a:xfrm rot="16200000">
            <a:off x="6945285" y="4152061"/>
            <a:ext cx="504056" cy="15062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2" name="Conector reto 31"/>
          <p:cNvCxnSpPr/>
          <p:nvPr/>
        </p:nvCxnSpPr>
        <p:spPr>
          <a:xfrm>
            <a:off x="7236296" y="4379349"/>
            <a:ext cx="0" cy="273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6983916" y="4590102"/>
            <a:ext cx="612420" cy="35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2017</a:t>
            </a:r>
            <a:endParaRPr lang="pt-BR" sz="1600" b="1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907525" y="5085184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Apoio </a:t>
            </a:r>
          </a:p>
          <a:p>
            <a:pPr algn="ctr"/>
            <a:r>
              <a:rPr lang="pt-BR" sz="1200" dirty="0" smtClean="0"/>
              <a:t>CBG</a:t>
            </a:r>
            <a:endParaRPr lang="pt-BR" sz="12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7788208" y="5086925"/>
            <a:ext cx="139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Canvas – </a:t>
            </a:r>
          </a:p>
          <a:p>
            <a:pPr algn="ctr"/>
            <a:r>
              <a:rPr lang="pt-BR" sz="1200" dirty="0" smtClean="0"/>
              <a:t>Modelo de negócio</a:t>
            </a:r>
            <a:endParaRPr lang="pt-BR" sz="1200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25000" r="19228" b="16037"/>
          <a:stretch/>
        </p:blipFill>
        <p:spPr bwMode="auto">
          <a:xfrm>
            <a:off x="4296728" y="1930591"/>
            <a:ext cx="1588986" cy="116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4" t="26713" r="21731" b="19103"/>
          <a:stretch/>
        </p:blipFill>
        <p:spPr bwMode="auto">
          <a:xfrm>
            <a:off x="6123127" y="3229343"/>
            <a:ext cx="1475757" cy="10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1" t="30865" r="22562" b="19485"/>
          <a:stretch/>
        </p:blipFill>
        <p:spPr bwMode="auto">
          <a:xfrm>
            <a:off x="5955717" y="2263218"/>
            <a:ext cx="1334409" cy="93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13015" r="17688" b="6249"/>
          <a:stretch/>
        </p:blipFill>
        <p:spPr bwMode="auto">
          <a:xfrm>
            <a:off x="7950414" y="3316069"/>
            <a:ext cx="1194492" cy="100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196373"/>
              </p:ext>
            </p:extLst>
          </p:nvPr>
        </p:nvGraphicFramePr>
        <p:xfrm>
          <a:off x="7950413" y="2777528"/>
          <a:ext cx="1293189" cy="57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Objeto de Shell de Gerenciador" showAsIcon="1" r:id="rId12" imgW="1549800" imgH="685800" progId="Package">
                  <p:embed/>
                </p:oleObj>
              </mc:Choice>
              <mc:Fallback>
                <p:oleObj name="Objeto de Shell de Gerenciador" showAsIcon="1" r:id="rId12" imgW="15498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50413" y="2777528"/>
                        <a:ext cx="1293189" cy="57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1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22" y="132802"/>
            <a:ext cx="8864136" cy="66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14238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CaixaDeTexto 59"/>
          <p:cNvSpPr txBox="1"/>
          <p:nvPr/>
        </p:nvSpPr>
        <p:spPr>
          <a:xfrm>
            <a:off x="1439630" y="3453679"/>
            <a:ext cx="757743" cy="651895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Desempenho da Qualidade da Água  (IDQAD) (%)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CaixaDeTexto 59"/>
          <p:cNvSpPr txBox="1"/>
          <p:nvPr/>
        </p:nvSpPr>
        <p:spPr>
          <a:xfrm>
            <a:off x="4501554" y="3404998"/>
            <a:ext cx="762365" cy="528784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Qualidade do Efluente Tratado (%)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CaixaDeTexto 59"/>
          <p:cNvSpPr txBox="1"/>
          <p:nvPr/>
        </p:nvSpPr>
        <p:spPr>
          <a:xfrm>
            <a:off x="872800" y="3552507"/>
            <a:ext cx="613675" cy="40567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% Serviços executados no prazo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CaixaDeTexto 59"/>
          <p:cNvSpPr txBox="1"/>
          <p:nvPr/>
        </p:nvSpPr>
        <p:spPr>
          <a:xfrm>
            <a:off x="78385" y="3396112"/>
            <a:ext cx="775675" cy="528784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da amostragem onde houve reserviço</a:t>
            </a:r>
          </a:p>
        </p:txBody>
      </p:sp>
      <p:sp>
        <p:nvSpPr>
          <p:cNvPr id="191" name="CaixaDeTexto 59"/>
          <p:cNvSpPr txBox="1"/>
          <p:nvPr/>
        </p:nvSpPr>
        <p:spPr>
          <a:xfrm>
            <a:off x="2389580" y="3345784"/>
            <a:ext cx="710645" cy="775005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Disponibilidade do  Serviço do Sistema de Água (IDSA) (%)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CaixaDeTexto 59"/>
          <p:cNvSpPr txBox="1"/>
          <p:nvPr/>
        </p:nvSpPr>
        <p:spPr>
          <a:xfrm>
            <a:off x="3815189" y="3513398"/>
            <a:ext cx="629220" cy="40567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Cobertura (%)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CaixaDeTexto 59"/>
          <p:cNvSpPr txBox="1"/>
          <p:nvPr/>
        </p:nvSpPr>
        <p:spPr>
          <a:xfrm>
            <a:off x="3152801" y="3455376"/>
            <a:ext cx="504056" cy="40567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Perdas (çi/lig.dia)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CaixaDeTexto 59"/>
          <p:cNvSpPr txBox="1"/>
          <p:nvPr/>
        </p:nvSpPr>
        <p:spPr>
          <a:xfrm>
            <a:off x="5313041" y="3455376"/>
            <a:ext cx="800279" cy="40567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Atendimento da Vazão </a:t>
            </a:r>
          </a:p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Ecológica (%)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CaixaDeTexto 194"/>
          <p:cNvSpPr txBox="1"/>
          <p:nvPr/>
        </p:nvSpPr>
        <p:spPr>
          <a:xfrm>
            <a:off x="3619413" y="241567"/>
            <a:ext cx="1248139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rtlCol="0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 de Valor</a:t>
            </a:r>
          </a:p>
        </p:txBody>
      </p:sp>
      <p:sp>
        <p:nvSpPr>
          <p:cNvPr id="196" name="Retângulo 195"/>
          <p:cNvSpPr/>
          <p:nvPr/>
        </p:nvSpPr>
        <p:spPr>
          <a:xfrm>
            <a:off x="2286970" y="1113251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7" name="Conector de seta reta 213"/>
          <p:cNvCxnSpPr>
            <a:stCxn id="196" idx="0"/>
            <a:endCxn id="195" idx="2"/>
          </p:cNvCxnSpPr>
          <p:nvPr/>
        </p:nvCxnSpPr>
        <p:spPr>
          <a:xfrm flipV="1">
            <a:off x="2774470" y="462574"/>
            <a:ext cx="1469013" cy="65067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tângulo 197"/>
          <p:cNvSpPr/>
          <p:nvPr/>
        </p:nvSpPr>
        <p:spPr>
          <a:xfrm>
            <a:off x="986241" y="1125306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9" name="Conector de seta reta 237"/>
          <p:cNvCxnSpPr>
            <a:stCxn id="198" idx="0"/>
            <a:endCxn id="195" idx="2"/>
          </p:cNvCxnSpPr>
          <p:nvPr/>
        </p:nvCxnSpPr>
        <p:spPr>
          <a:xfrm flipV="1">
            <a:off x="1473741" y="462574"/>
            <a:ext cx="2769742" cy="66273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CaixaDeTexto 59"/>
          <p:cNvSpPr txBox="1"/>
          <p:nvPr/>
        </p:nvSpPr>
        <p:spPr>
          <a:xfrm>
            <a:off x="1615789" y="2214680"/>
            <a:ext cx="426775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CaixaDeTexto 59"/>
          <p:cNvSpPr txBox="1"/>
          <p:nvPr/>
        </p:nvSpPr>
        <p:spPr>
          <a:xfrm>
            <a:off x="101500" y="2206570"/>
            <a:ext cx="63037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2" name="Conector reto 201"/>
          <p:cNvCxnSpPr>
            <a:stCxn id="201" idx="0"/>
            <a:endCxn id="198" idx="2"/>
          </p:cNvCxnSpPr>
          <p:nvPr/>
        </p:nvCxnSpPr>
        <p:spPr>
          <a:xfrm flipV="1">
            <a:off x="416685" y="1346313"/>
            <a:ext cx="1057056" cy="860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aixaDeTexto 59"/>
          <p:cNvSpPr txBox="1"/>
          <p:nvPr/>
        </p:nvSpPr>
        <p:spPr>
          <a:xfrm>
            <a:off x="2204642" y="2206570"/>
            <a:ext cx="828000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Disponível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CaixaDeTexto 59"/>
          <p:cNvSpPr txBox="1"/>
          <p:nvPr/>
        </p:nvSpPr>
        <p:spPr>
          <a:xfrm>
            <a:off x="841898" y="2032852"/>
            <a:ext cx="723087" cy="451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Eficiência/ Tempo de Reparo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Conector reto 204"/>
          <p:cNvCxnSpPr>
            <a:stCxn id="198" idx="2"/>
            <a:endCxn id="204" idx="0"/>
          </p:cNvCxnSpPr>
          <p:nvPr/>
        </p:nvCxnSpPr>
        <p:spPr>
          <a:xfrm flipH="1">
            <a:off x="1203442" y="1346313"/>
            <a:ext cx="270299" cy="686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to 205"/>
          <p:cNvCxnSpPr>
            <a:stCxn id="196" idx="2"/>
            <a:endCxn id="200" idx="0"/>
          </p:cNvCxnSpPr>
          <p:nvPr/>
        </p:nvCxnSpPr>
        <p:spPr>
          <a:xfrm flipH="1">
            <a:off x="1829177" y="1334258"/>
            <a:ext cx="945293" cy="880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reto 206"/>
          <p:cNvCxnSpPr>
            <a:stCxn id="203" idx="0"/>
            <a:endCxn id="196" idx="2"/>
          </p:cNvCxnSpPr>
          <p:nvPr/>
        </p:nvCxnSpPr>
        <p:spPr>
          <a:xfrm flipV="1">
            <a:off x="2618642" y="1334258"/>
            <a:ext cx="155828" cy="872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to 207"/>
          <p:cNvCxnSpPr>
            <a:stCxn id="195" idx="2"/>
            <a:endCxn id="287" idx="0"/>
          </p:cNvCxnSpPr>
          <p:nvPr/>
        </p:nvCxnSpPr>
        <p:spPr>
          <a:xfrm>
            <a:off x="4243483" y="462574"/>
            <a:ext cx="1253573" cy="526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tângulo 208"/>
          <p:cNvSpPr/>
          <p:nvPr/>
        </p:nvSpPr>
        <p:spPr>
          <a:xfrm>
            <a:off x="20641" y="4274760"/>
            <a:ext cx="9123359" cy="38880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Retângulo 209"/>
          <p:cNvSpPr/>
          <p:nvPr/>
        </p:nvSpPr>
        <p:spPr>
          <a:xfrm>
            <a:off x="20641" y="4663377"/>
            <a:ext cx="9123359" cy="40466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Retângulo 210"/>
          <p:cNvSpPr/>
          <p:nvPr/>
        </p:nvSpPr>
        <p:spPr>
          <a:xfrm>
            <a:off x="20641" y="5066848"/>
            <a:ext cx="9123359" cy="40466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2" name="Conector reto 211"/>
          <p:cNvCxnSpPr/>
          <p:nvPr/>
        </p:nvCxnSpPr>
        <p:spPr>
          <a:xfrm>
            <a:off x="481734" y="4276271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reto 212"/>
          <p:cNvCxnSpPr/>
          <p:nvPr/>
        </p:nvCxnSpPr>
        <p:spPr>
          <a:xfrm>
            <a:off x="388023" y="5194052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ector reto 213"/>
          <p:cNvCxnSpPr/>
          <p:nvPr/>
        </p:nvCxnSpPr>
        <p:spPr>
          <a:xfrm>
            <a:off x="389631" y="466440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ector reto 214"/>
          <p:cNvCxnSpPr/>
          <p:nvPr/>
        </p:nvCxnSpPr>
        <p:spPr>
          <a:xfrm>
            <a:off x="386966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ector reto 215"/>
          <p:cNvCxnSpPr/>
          <p:nvPr/>
        </p:nvCxnSpPr>
        <p:spPr>
          <a:xfrm>
            <a:off x="389631" y="50672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CaixaDeTexto 216"/>
          <p:cNvSpPr txBox="1"/>
          <p:nvPr/>
        </p:nvSpPr>
        <p:spPr>
          <a:xfrm>
            <a:off x="548940" y="5019801"/>
            <a:ext cx="80365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CaixaDeTexto 217"/>
          <p:cNvSpPr txBox="1"/>
          <p:nvPr/>
        </p:nvSpPr>
        <p:spPr>
          <a:xfrm>
            <a:off x="575526" y="5139574"/>
            <a:ext cx="37186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CaixaDeTexto 218"/>
          <p:cNvSpPr txBox="1"/>
          <p:nvPr/>
        </p:nvSpPr>
        <p:spPr>
          <a:xfrm>
            <a:off x="580292" y="4600927"/>
            <a:ext cx="21602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0" name="CaixaDeTexto 219"/>
          <p:cNvSpPr txBox="1"/>
          <p:nvPr/>
        </p:nvSpPr>
        <p:spPr>
          <a:xfrm>
            <a:off x="632520" y="4437112"/>
            <a:ext cx="288032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1" name="CaixaDeTexto 220"/>
          <p:cNvSpPr txBox="1"/>
          <p:nvPr/>
        </p:nvSpPr>
        <p:spPr>
          <a:xfrm>
            <a:off x="580292" y="4866483"/>
            <a:ext cx="288032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2" name="Conector reto 221"/>
          <p:cNvCxnSpPr/>
          <p:nvPr/>
        </p:nvCxnSpPr>
        <p:spPr>
          <a:xfrm>
            <a:off x="388812" y="493048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>
          <a:xfrm>
            <a:off x="1175069" y="4311232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>
          <a:xfrm>
            <a:off x="1078995" y="465313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>
          <a:xfrm>
            <a:off x="1077124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>
          <a:xfrm>
            <a:off x="1082170" y="506632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to 226"/>
          <p:cNvCxnSpPr/>
          <p:nvPr/>
        </p:nvCxnSpPr>
        <p:spPr>
          <a:xfrm>
            <a:off x="1738575" y="4311232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to 227"/>
          <p:cNvCxnSpPr/>
          <p:nvPr/>
        </p:nvCxnSpPr>
        <p:spPr>
          <a:xfrm>
            <a:off x="1650420" y="52402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/>
          <p:cNvCxnSpPr/>
          <p:nvPr/>
        </p:nvCxnSpPr>
        <p:spPr>
          <a:xfrm>
            <a:off x="1650156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to 229"/>
          <p:cNvCxnSpPr/>
          <p:nvPr/>
        </p:nvCxnSpPr>
        <p:spPr>
          <a:xfrm>
            <a:off x="1652028" y="508218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>
          <a:xfrm>
            <a:off x="1648827" y="465313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>
          <a:xfrm>
            <a:off x="2683823" y="4277858"/>
            <a:ext cx="0" cy="12060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>
          <a:xfrm>
            <a:off x="2589224" y="519919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to 233"/>
          <p:cNvCxnSpPr/>
          <p:nvPr/>
        </p:nvCxnSpPr>
        <p:spPr>
          <a:xfrm>
            <a:off x="2590830" y="466825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/>
          <p:cNvCxnSpPr/>
          <p:nvPr/>
        </p:nvCxnSpPr>
        <p:spPr>
          <a:xfrm>
            <a:off x="2588959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to 235"/>
          <p:cNvCxnSpPr/>
          <p:nvPr/>
        </p:nvCxnSpPr>
        <p:spPr>
          <a:xfrm>
            <a:off x="2587655" y="50679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to 236"/>
          <p:cNvCxnSpPr/>
          <p:nvPr/>
        </p:nvCxnSpPr>
        <p:spPr>
          <a:xfrm>
            <a:off x="3420634" y="4276944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>
          <a:xfrm>
            <a:off x="3319779" y="517798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>
          <a:xfrm>
            <a:off x="3321385" y="466825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>
          <a:xfrm>
            <a:off x="3319514" y="447118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to 240"/>
          <p:cNvCxnSpPr/>
          <p:nvPr/>
        </p:nvCxnSpPr>
        <p:spPr>
          <a:xfrm>
            <a:off x="3321385" y="50679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/>
          <p:cNvCxnSpPr/>
          <p:nvPr/>
        </p:nvCxnSpPr>
        <p:spPr>
          <a:xfrm>
            <a:off x="4125235" y="4273768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>
          <a:xfrm>
            <a:off x="4029163" y="466190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to 243"/>
          <p:cNvCxnSpPr/>
          <p:nvPr/>
        </p:nvCxnSpPr>
        <p:spPr>
          <a:xfrm>
            <a:off x="4027291" y="447118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>
          <a:xfrm>
            <a:off x="4861454" y="4280118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to 245"/>
          <p:cNvCxnSpPr/>
          <p:nvPr/>
        </p:nvCxnSpPr>
        <p:spPr>
          <a:xfrm>
            <a:off x="4766949" y="516887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to 246"/>
          <p:cNvCxnSpPr/>
          <p:nvPr/>
        </p:nvCxnSpPr>
        <p:spPr>
          <a:xfrm>
            <a:off x="4765382" y="466825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>
            <a:off x="4763511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>
          <a:xfrm>
            <a:off x="4765382" y="50679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>
          <a:xfrm>
            <a:off x="1071705" y="523417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CaixaDeTexto 250"/>
          <p:cNvSpPr txBox="1"/>
          <p:nvPr/>
        </p:nvSpPr>
        <p:spPr>
          <a:xfrm>
            <a:off x="1262471" y="5176483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2" name="Conector reto 251"/>
          <p:cNvCxnSpPr/>
          <p:nvPr/>
        </p:nvCxnSpPr>
        <p:spPr>
          <a:xfrm>
            <a:off x="4032853" y="517798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>
          <a:xfrm>
            <a:off x="4034461" y="506791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>
          <a:xfrm>
            <a:off x="5662154" y="4279474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>
          <a:xfrm>
            <a:off x="5572412" y="529372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>
          <a:xfrm>
            <a:off x="5570844" y="466760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>
          <a:xfrm>
            <a:off x="5568974" y="450912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reto 257"/>
          <p:cNvCxnSpPr/>
          <p:nvPr/>
        </p:nvCxnSpPr>
        <p:spPr>
          <a:xfrm>
            <a:off x="5570844" y="506727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CaixaDeTexto 59"/>
          <p:cNvSpPr txBox="1"/>
          <p:nvPr/>
        </p:nvSpPr>
        <p:spPr>
          <a:xfrm>
            <a:off x="3081667" y="2181562"/>
            <a:ext cx="503182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Perdas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0" name="Conector reto 259"/>
          <p:cNvCxnSpPr>
            <a:stCxn id="259" idx="0"/>
            <a:endCxn id="196" idx="2"/>
          </p:cNvCxnSpPr>
          <p:nvPr/>
        </p:nvCxnSpPr>
        <p:spPr>
          <a:xfrm flipH="1" flipV="1">
            <a:off x="2774470" y="1334258"/>
            <a:ext cx="558788" cy="847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reto 260"/>
          <p:cNvCxnSpPr/>
          <p:nvPr/>
        </p:nvCxnSpPr>
        <p:spPr>
          <a:xfrm>
            <a:off x="6464817" y="4295932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6368743" y="4645776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 reto 262"/>
          <p:cNvCxnSpPr/>
          <p:nvPr/>
        </p:nvCxnSpPr>
        <p:spPr>
          <a:xfrm>
            <a:off x="6366872" y="44933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CaixaDeTexto 263"/>
          <p:cNvSpPr txBox="1"/>
          <p:nvPr/>
        </p:nvSpPr>
        <p:spPr>
          <a:xfrm>
            <a:off x="6555436" y="4425203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5" name="Conector reto 264"/>
          <p:cNvCxnSpPr/>
          <p:nvPr/>
        </p:nvCxnSpPr>
        <p:spPr>
          <a:xfrm>
            <a:off x="6372435" y="5200151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ector reto 265"/>
          <p:cNvCxnSpPr/>
          <p:nvPr/>
        </p:nvCxnSpPr>
        <p:spPr>
          <a:xfrm>
            <a:off x="6374041" y="504557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ector reto 266"/>
          <p:cNvCxnSpPr/>
          <p:nvPr/>
        </p:nvCxnSpPr>
        <p:spPr>
          <a:xfrm>
            <a:off x="7218614" y="4263775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ector reto 267"/>
          <p:cNvCxnSpPr/>
          <p:nvPr/>
        </p:nvCxnSpPr>
        <p:spPr>
          <a:xfrm>
            <a:off x="7122542" y="461984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reto 268"/>
          <p:cNvCxnSpPr/>
          <p:nvPr/>
        </p:nvCxnSpPr>
        <p:spPr>
          <a:xfrm>
            <a:off x="7120670" y="4461187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ector reto 269"/>
          <p:cNvCxnSpPr/>
          <p:nvPr/>
        </p:nvCxnSpPr>
        <p:spPr>
          <a:xfrm>
            <a:off x="7126233" y="5167994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ector reto 270"/>
          <p:cNvCxnSpPr/>
          <p:nvPr/>
        </p:nvCxnSpPr>
        <p:spPr>
          <a:xfrm>
            <a:off x="7120670" y="503201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ector reto 271"/>
          <p:cNvCxnSpPr/>
          <p:nvPr/>
        </p:nvCxnSpPr>
        <p:spPr>
          <a:xfrm>
            <a:off x="8027407" y="4286014"/>
            <a:ext cx="0" cy="119880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ector reto 272"/>
          <p:cNvCxnSpPr/>
          <p:nvPr/>
        </p:nvCxnSpPr>
        <p:spPr>
          <a:xfrm>
            <a:off x="7932901" y="5174769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Conector reto 273"/>
          <p:cNvCxnSpPr/>
          <p:nvPr/>
        </p:nvCxnSpPr>
        <p:spPr>
          <a:xfrm>
            <a:off x="7931333" y="464261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ector reto 274"/>
          <p:cNvCxnSpPr/>
          <p:nvPr/>
        </p:nvCxnSpPr>
        <p:spPr>
          <a:xfrm>
            <a:off x="7929464" y="447676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ector reto 275"/>
          <p:cNvCxnSpPr/>
          <p:nvPr/>
        </p:nvCxnSpPr>
        <p:spPr>
          <a:xfrm>
            <a:off x="7949842" y="5060315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CaixaDeTexto 276"/>
          <p:cNvSpPr txBox="1"/>
          <p:nvPr/>
        </p:nvSpPr>
        <p:spPr>
          <a:xfrm>
            <a:off x="8138717" y="4573402"/>
            <a:ext cx="10590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CaixaDeTexto 277"/>
          <p:cNvSpPr txBox="1"/>
          <p:nvPr/>
        </p:nvSpPr>
        <p:spPr>
          <a:xfrm>
            <a:off x="8134754" y="4973120"/>
            <a:ext cx="34384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CaixaDeTexto 59"/>
          <p:cNvSpPr txBox="1"/>
          <p:nvPr/>
        </p:nvSpPr>
        <p:spPr>
          <a:xfrm>
            <a:off x="6878369" y="3476280"/>
            <a:ext cx="744001" cy="528784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Variação entre tarifa vigente e tarifa calculada</a:t>
            </a:r>
          </a:p>
          <a:p>
            <a:pPr algn="ctr"/>
            <a:endParaRPr lang="pt-BR" sz="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CaixaDeTexto 279"/>
          <p:cNvSpPr txBox="1"/>
          <p:nvPr/>
        </p:nvSpPr>
        <p:spPr>
          <a:xfrm>
            <a:off x="5487102" y="4985697"/>
            <a:ext cx="8531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pPr algn="r"/>
            <a:endParaRPr lang="pt-BR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Retângulo 280"/>
          <p:cNvSpPr/>
          <p:nvPr/>
        </p:nvSpPr>
        <p:spPr>
          <a:xfrm>
            <a:off x="3606755" y="1121348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2" name="Conector de seta reta 213"/>
          <p:cNvCxnSpPr>
            <a:stCxn id="281" idx="0"/>
            <a:endCxn id="195" idx="2"/>
          </p:cNvCxnSpPr>
          <p:nvPr/>
        </p:nvCxnSpPr>
        <p:spPr>
          <a:xfrm flipV="1">
            <a:off x="4094255" y="462574"/>
            <a:ext cx="149228" cy="65877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CaixaDeTexto 59"/>
          <p:cNvSpPr txBox="1"/>
          <p:nvPr/>
        </p:nvSpPr>
        <p:spPr>
          <a:xfrm>
            <a:off x="3730963" y="2224573"/>
            <a:ext cx="640254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4" name="Conector reto 283"/>
          <p:cNvCxnSpPr>
            <a:endCxn id="281" idx="2"/>
          </p:cNvCxnSpPr>
          <p:nvPr/>
        </p:nvCxnSpPr>
        <p:spPr>
          <a:xfrm flipV="1">
            <a:off x="3941662" y="1342355"/>
            <a:ext cx="152593" cy="82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CaixaDeTexto 59"/>
          <p:cNvSpPr txBox="1"/>
          <p:nvPr/>
        </p:nvSpPr>
        <p:spPr>
          <a:xfrm>
            <a:off x="4561232" y="2206569"/>
            <a:ext cx="608376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6" name="Conector reto 285"/>
          <p:cNvCxnSpPr>
            <a:stCxn id="285" idx="0"/>
            <a:endCxn id="281" idx="2"/>
          </p:cNvCxnSpPr>
          <p:nvPr/>
        </p:nvCxnSpPr>
        <p:spPr>
          <a:xfrm flipH="1" flipV="1">
            <a:off x="4094255" y="1342355"/>
            <a:ext cx="771165" cy="864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Retângulo 286"/>
          <p:cNvSpPr/>
          <p:nvPr/>
        </p:nvSpPr>
        <p:spPr>
          <a:xfrm>
            <a:off x="5009556" y="989241"/>
            <a:ext cx="975000" cy="4056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Rios Limpos e Vivos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8" name="Conector reto 287"/>
          <p:cNvCxnSpPr>
            <a:stCxn id="287" idx="2"/>
            <a:endCxn id="289" idx="0"/>
          </p:cNvCxnSpPr>
          <p:nvPr/>
        </p:nvCxnSpPr>
        <p:spPr>
          <a:xfrm>
            <a:off x="5497056" y="1394914"/>
            <a:ext cx="187303" cy="775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CaixaDeTexto 59"/>
          <p:cNvSpPr txBox="1"/>
          <p:nvPr/>
        </p:nvSpPr>
        <p:spPr>
          <a:xfrm>
            <a:off x="5241032" y="2170698"/>
            <a:ext cx="886653" cy="17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ecológica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CaixaDeTexto 59"/>
          <p:cNvSpPr txBox="1"/>
          <p:nvPr/>
        </p:nvSpPr>
        <p:spPr>
          <a:xfrm>
            <a:off x="6208544" y="2178913"/>
            <a:ext cx="585316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dos Rios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1" name="Conector reto 290"/>
          <p:cNvCxnSpPr>
            <a:stCxn id="287" idx="2"/>
            <a:endCxn id="290" idx="0"/>
          </p:cNvCxnSpPr>
          <p:nvPr/>
        </p:nvCxnSpPr>
        <p:spPr>
          <a:xfrm>
            <a:off x="5497056" y="1394914"/>
            <a:ext cx="1004146" cy="783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Retângulo 291"/>
          <p:cNvSpPr/>
          <p:nvPr/>
        </p:nvSpPr>
        <p:spPr>
          <a:xfrm>
            <a:off x="7002336" y="1069720"/>
            <a:ext cx="975000" cy="221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Financeiro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3" name="Conector reto 292"/>
          <p:cNvCxnSpPr>
            <a:stCxn id="195" idx="2"/>
            <a:endCxn id="292" idx="0"/>
          </p:cNvCxnSpPr>
          <p:nvPr/>
        </p:nvCxnSpPr>
        <p:spPr>
          <a:xfrm>
            <a:off x="4243483" y="462574"/>
            <a:ext cx="3246353" cy="607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CaixaDeTexto 59"/>
          <p:cNvSpPr txBox="1"/>
          <p:nvPr/>
        </p:nvSpPr>
        <p:spPr>
          <a:xfrm>
            <a:off x="6860242" y="2174139"/>
            <a:ext cx="518419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 Justo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CaixaDeTexto 59"/>
          <p:cNvSpPr txBox="1"/>
          <p:nvPr/>
        </p:nvSpPr>
        <p:spPr>
          <a:xfrm>
            <a:off x="7477419" y="2106819"/>
            <a:ext cx="808584" cy="313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txBody>
          <a:bodyPr wrap="square" lIns="17995" tIns="17995" rIns="17995" bIns="17995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Financeira</a:t>
            </a:r>
            <a:endParaRPr lang="pt-B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6" name="Conector reto 295"/>
          <p:cNvCxnSpPr>
            <a:stCxn id="292" idx="2"/>
            <a:endCxn id="294" idx="0"/>
          </p:cNvCxnSpPr>
          <p:nvPr/>
        </p:nvCxnSpPr>
        <p:spPr>
          <a:xfrm flipH="1">
            <a:off x="7119452" y="1290727"/>
            <a:ext cx="370384" cy="883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Conector reto 296"/>
          <p:cNvCxnSpPr>
            <a:stCxn id="292" idx="2"/>
            <a:endCxn id="295" idx="0"/>
          </p:cNvCxnSpPr>
          <p:nvPr/>
        </p:nvCxnSpPr>
        <p:spPr>
          <a:xfrm>
            <a:off x="7489836" y="1290727"/>
            <a:ext cx="391875" cy="816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CaixaDeTexto 59"/>
          <p:cNvSpPr txBox="1"/>
          <p:nvPr/>
        </p:nvSpPr>
        <p:spPr>
          <a:xfrm>
            <a:off x="7593761" y="3614061"/>
            <a:ext cx="946521" cy="282563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</a:t>
            </a:r>
          </a:p>
          <a:p>
            <a:pPr algn="ctr"/>
            <a:endParaRPr lang="pt-BR" sz="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CaixaDeTexto 59"/>
          <p:cNvSpPr txBox="1"/>
          <p:nvPr/>
        </p:nvSpPr>
        <p:spPr>
          <a:xfrm>
            <a:off x="6116241" y="3462907"/>
            <a:ext cx="744001" cy="528784"/>
          </a:xfrm>
          <a:prstGeom prst="rect">
            <a:avLst/>
          </a:prstGeom>
          <a:noFill/>
          <a:ln>
            <a:noFill/>
          </a:ln>
        </p:spPr>
        <p:txBody>
          <a:bodyPr wrap="square" lIns="7198" tIns="17995" rIns="7198" bIns="17995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Qualidade dos Rios (IQA)</a:t>
            </a:r>
          </a:p>
          <a:p>
            <a:pPr algn="ctr"/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CaixaDeTexto 299"/>
          <p:cNvSpPr txBox="1"/>
          <p:nvPr/>
        </p:nvSpPr>
        <p:spPr>
          <a:xfrm>
            <a:off x="1852739" y="5185863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CaixaDeTexto 300"/>
          <p:cNvSpPr txBox="1"/>
          <p:nvPr/>
        </p:nvSpPr>
        <p:spPr>
          <a:xfrm>
            <a:off x="1832300" y="5003784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CaixaDeTexto 301"/>
          <p:cNvSpPr txBox="1"/>
          <p:nvPr/>
        </p:nvSpPr>
        <p:spPr>
          <a:xfrm>
            <a:off x="1861124" y="4584219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98,5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CaixaDeTexto 302"/>
          <p:cNvSpPr txBox="1"/>
          <p:nvPr/>
        </p:nvSpPr>
        <p:spPr>
          <a:xfrm>
            <a:off x="1880877" y="4441781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CaixaDeTexto 303"/>
          <p:cNvSpPr txBox="1"/>
          <p:nvPr/>
        </p:nvSpPr>
        <p:spPr>
          <a:xfrm>
            <a:off x="2741191" y="5181194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CaixaDeTexto 304"/>
          <p:cNvSpPr txBox="1"/>
          <p:nvPr/>
        </p:nvSpPr>
        <p:spPr>
          <a:xfrm>
            <a:off x="2806126" y="5006920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CaixaDeTexto 305"/>
          <p:cNvSpPr txBox="1"/>
          <p:nvPr/>
        </p:nvSpPr>
        <p:spPr>
          <a:xfrm>
            <a:off x="2758766" y="4579550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CaixaDeTexto 306"/>
          <p:cNvSpPr txBox="1"/>
          <p:nvPr/>
        </p:nvSpPr>
        <p:spPr>
          <a:xfrm>
            <a:off x="2769329" y="4437112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CaixaDeTexto 307"/>
          <p:cNvSpPr txBox="1"/>
          <p:nvPr/>
        </p:nvSpPr>
        <p:spPr>
          <a:xfrm>
            <a:off x="3542945" y="5118847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571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CaixaDeTexto 308"/>
          <p:cNvSpPr txBox="1"/>
          <p:nvPr/>
        </p:nvSpPr>
        <p:spPr>
          <a:xfrm>
            <a:off x="3531890" y="501210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541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CaixaDeTexto 309"/>
          <p:cNvSpPr txBox="1"/>
          <p:nvPr/>
        </p:nvSpPr>
        <p:spPr>
          <a:xfrm>
            <a:off x="3522899" y="4602006"/>
            <a:ext cx="123233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CaixaDeTexto 310"/>
          <p:cNvSpPr txBox="1"/>
          <p:nvPr/>
        </p:nvSpPr>
        <p:spPr>
          <a:xfrm>
            <a:off x="3523403" y="4365104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CaixaDeTexto 311"/>
          <p:cNvSpPr txBox="1"/>
          <p:nvPr/>
        </p:nvSpPr>
        <p:spPr>
          <a:xfrm>
            <a:off x="4942513" y="5156290"/>
            <a:ext cx="742133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76,79%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CaixaDeTexto 312"/>
          <p:cNvSpPr txBox="1"/>
          <p:nvPr/>
        </p:nvSpPr>
        <p:spPr>
          <a:xfrm>
            <a:off x="4991014" y="4579550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CaixaDeTexto 313"/>
          <p:cNvSpPr txBox="1"/>
          <p:nvPr/>
        </p:nvSpPr>
        <p:spPr>
          <a:xfrm>
            <a:off x="5001577" y="4437112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CaixaDeTexto 314"/>
          <p:cNvSpPr txBox="1"/>
          <p:nvPr/>
        </p:nvSpPr>
        <p:spPr>
          <a:xfrm>
            <a:off x="4215345" y="5156290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CaixaDeTexto 315"/>
          <p:cNvSpPr txBox="1"/>
          <p:nvPr/>
        </p:nvSpPr>
        <p:spPr>
          <a:xfrm>
            <a:off x="4061785" y="5001150"/>
            <a:ext cx="80629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CaixaDeTexto 316"/>
          <p:cNvSpPr txBox="1"/>
          <p:nvPr/>
        </p:nvSpPr>
        <p:spPr>
          <a:xfrm>
            <a:off x="4232920" y="4554646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CaixaDeTexto 317"/>
          <p:cNvSpPr txBox="1"/>
          <p:nvPr/>
        </p:nvSpPr>
        <p:spPr>
          <a:xfrm>
            <a:off x="4243483" y="441220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CaixaDeTexto 318"/>
          <p:cNvSpPr txBox="1"/>
          <p:nvPr/>
        </p:nvSpPr>
        <p:spPr>
          <a:xfrm>
            <a:off x="5753885" y="4457045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CaixaDeTexto 319"/>
          <p:cNvSpPr txBox="1"/>
          <p:nvPr/>
        </p:nvSpPr>
        <p:spPr>
          <a:xfrm>
            <a:off x="5778997" y="5006920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CaixaDeTexto 320"/>
          <p:cNvSpPr txBox="1"/>
          <p:nvPr/>
        </p:nvSpPr>
        <p:spPr>
          <a:xfrm>
            <a:off x="5755651" y="4609445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CaixaDeTexto 321"/>
          <p:cNvSpPr txBox="1"/>
          <p:nvPr/>
        </p:nvSpPr>
        <p:spPr>
          <a:xfrm>
            <a:off x="7318205" y="4406227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CaixaDeTexto 322"/>
          <p:cNvSpPr txBox="1"/>
          <p:nvPr/>
        </p:nvSpPr>
        <p:spPr>
          <a:xfrm>
            <a:off x="8104973" y="5115754"/>
            <a:ext cx="343840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35,5%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CaixaDeTexto 323"/>
          <p:cNvSpPr txBox="1"/>
          <p:nvPr/>
        </p:nvSpPr>
        <p:spPr>
          <a:xfrm>
            <a:off x="1302513" y="4437112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CaixaDeTexto 324"/>
          <p:cNvSpPr txBox="1"/>
          <p:nvPr/>
        </p:nvSpPr>
        <p:spPr>
          <a:xfrm>
            <a:off x="1265615" y="5024995"/>
            <a:ext cx="45143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CaixaDeTexto 325"/>
          <p:cNvSpPr txBox="1"/>
          <p:nvPr/>
        </p:nvSpPr>
        <p:spPr>
          <a:xfrm>
            <a:off x="1283915" y="4622388"/>
            <a:ext cx="224004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CaixaDeTexto 326"/>
          <p:cNvSpPr txBox="1"/>
          <p:nvPr/>
        </p:nvSpPr>
        <p:spPr>
          <a:xfrm>
            <a:off x="6537176" y="4577603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CaixaDeTexto 327"/>
          <p:cNvSpPr txBox="1"/>
          <p:nvPr/>
        </p:nvSpPr>
        <p:spPr>
          <a:xfrm>
            <a:off x="6575843" y="4767590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CaixaDeTexto 328"/>
          <p:cNvSpPr txBox="1"/>
          <p:nvPr/>
        </p:nvSpPr>
        <p:spPr>
          <a:xfrm>
            <a:off x="5770436" y="5237358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0" name="Conector reto 329"/>
          <p:cNvCxnSpPr/>
          <p:nvPr/>
        </p:nvCxnSpPr>
        <p:spPr>
          <a:xfrm>
            <a:off x="6382587" y="4813623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CaixaDeTexto 330"/>
          <p:cNvSpPr txBox="1"/>
          <p:nvPr/>
        </p:nvSpPr>
        <p:spPr>
          <a:xfrm>
            <a:off x="6585831" y="4986590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CaixaDeTexto 331"/>
          <p:cNvSpPr txBox="1"/>
          <p:nvPr/>
        </p:nvSpPr>
        <p:spPr>
          <a:xfrm>
            <a:off x="6567498" y="5139188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3" name="Conector reto 332"/>
          <p:cNvCxnSpPr/>
          <p:nvPr/>
        </p:nvCxnSpPr>
        <p:spPr>
          <a:xfrm>
            <a:off x="2607849" y="4869160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CaixaDeTexto 333"/>
          <p:cNvSpPr txBox="1"/>
          <p:nvPr/>
        </p:nvSpPr>
        <p:spPr>
          <a:xfrm>
            <a:off x="2798422" y="4809342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5" name="Conector reto 334"/>
          <p:cNvCxnSpPr/>
          <p:nvPr/>
        </p:nvCxnSpPr>
        <p:spPr>
          <a:xfrm>
            <a:off x="3319514" y="4877368"/>
            <a:ext cx="1849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CaixaDeTexto 335"/>
          <p:cNvSpPr txBox="1"/>
          <p:nvPr/>
        </p:nvSpPr>
        <p:spPr>
          <a:xfrm>
            <a:off x="3512770" y="4831017"/>
            <a:ext cx="349477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CaixaDeTexto 336"/>
          <p:cNvSpPr txBox="1"/>
          <p:nvPr/>
        </p:nvSpPr>
        <p:spPr>
          <a:xfrm>
            <a:off x="7329264" y="4558627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CaixaDeTexto 337"/>
          <p:cNvSpPr txBox="1"/>
          <p:nvPr/>
        </p:nvSpPr>
        <p:spPr>
          <a:xfrm>
            <a:off x="7329264" y="4941168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CaixaDeTexto 338"/>
          <p:cNvSpPr txBox="1"/>
          <p:nvPr/>
        </p:nvSpPr>
        <p:spPr>
          <a:xfrm>
            <a:off x="7329264" y="5093568"/>
            <a:ext cx="288032" cy="129529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CaixaDeTexto 339"/>
          <p:cNvSpPr txBox="1"/>
          <p:nvPr/>
        </p:nvSpPr>
        <p:spPr>
          <a:xfrm>
            <a:off x="3947010" y="2011921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1" name="CaixaDeTexto 340"/>
          <p:cNvSpPr txBox="1"/>
          <p:nvPr/>
        </p:nvSpPr>
        <p:spPr>
          <a:xfrm>
            <a:off x="4739098" y="1985499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2" name="CaixaDeTexto 341"/>
          <p:cNvSpPr txBox="1"/>
          <p:nvPr/>
        </p:nvSpPr>
        <p:spPr>
          <a:xfrm>
            <a:off x="6805825" y="1985499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60%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3" name="CaixaDeTexto 342"/>
          <p:cNvSpPr txBox="1"/>
          <p:nvPr/>
        </p:nvSpPr>
        <p:spPr>
          <a:xfrm>
            <a:off x="7901281" y="1913491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4" name="CaixaDeTexto 343"/>
          <p:cNvSpPr txBox="1"/>
          <p:nvPr/>
        </p:nvSpPr>
        <p:spPr>
          <a:xfrm>
            <a:off x="1203442" y="1795897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70%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5" name="CaixaDeTexto 344"/>
          <p:cNvSpPr txBox="1"/>
          <p:nvPr/>
        </p:nvSpPr>
        <p:spPr>
          <a:xfrm>
            <a:off x="79086" y="2011921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6" name="CaixaDeTexto 345"/>
          <p:cNvSpPr txBox="1"/>
          <p:nvPr/>
        </p:nvSpPr>
        <p:spPr>
          <a:xfrm>
            <a:off x="5652395" y="1985499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70%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7" name="CaixaDeTexto 346"/>
          <p:cNvSpPr txBox="1"/>
          <p:nvPr/>
        </p:nvSpPr>
        <p:spPr>
          <a:xfrm>
            <a:off x="6393160" y="1985499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30%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8" name="CaixaDeTexto 347"/>
          <p:cNvSpPr txBox="1"/>
          <p:nvPr/>
        </p:nvSpPr>
        <p:spPr>
          <a:xfrm>
            <a:off x="2543338" y="201192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45,45%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49" name="CaixaDeTexto 348"/>
          <p:cNvSpPr txBox="1"/>
          <p:nvPr/>
        </p:nvSpPr>
        <p:spPr>
          <a:xfrm>
            <a:off x="3078046" y="1985499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36,37%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0" name="CaixaDeTexto 349"/>
          <p:cNvSpPr txBox="1"/>
          <p:nvPr/>
        </p:nvSpPr>
        <p:spPr>
          <a:xfrm>
            <a:off x="1568624" y="201192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18,18%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1" name="CaixaDeTexto 350"/>
          <p:cNvSpPr txBox="1"/>
          <p:nvPr/>
        </p:nvSpPr>
        <p:spPr>
          <a:xfrm>
            <a:off x="1136576" y="93180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20,51%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2" name="CaixaDeTexto 351"/>
          <p:cNvSpPr txBox="1"/>
          <p:nvPr/>
        </p:nvSpPr>
        <p:spPr>
          <a:xfrm>
            <a:off x="2408582" y="905379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30,77%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3" name="CaixaDeTexto 352"/>
          <p:cNvSpPr txBox="1"/>
          <p:nvPr/>
        </p:nvSpPr>
        <p:spPr>
          <a:xfrm>
            <a:off x="4055506" y="905379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28,21%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4" name="CaixaDeTexto 353"/>
          <p:cNvSpPr txBox="1"/>
          <p:nvPr/>
        </p:nvSpPr>
        <p:spPr>
          <a:xfrm>
            <a:off x="5389667" y="787785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12,82%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5" name="CaixaDeTexto 354"/>
          <p:cNvSpPr txBox="1"/>
          <p:nvPr/>
        </p:nvSpPr>
        <p:spPr>
          <a:xfrm>
            <a:off x="7444706" y="859793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7,69%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56" name="CaixaDeTexto 355"/>
          <p:cNvSpPr txBox="1"/>
          <p:nvPr/>
        </p:nvSpPr>
        <p:spPr>
          <a:xfrm>
            <a:off x="8113125" y="4384352"/>
            <a:ext cx="1059051" cy="144918"/>
          </a:xfrm>
          <a:prstGeom prst="rect">
            <a:avLst/>
          </a:prstGeom>
          <a:noFill/>
        </p:spPr>
        <p:txBody>
          <a:bodyPr wrap="square" lIns="17995" tIns="10798" rIns="17995" bIns="10798" rtlCol="0">
            <a:spAutoFit/>
          </a:bodyPr>
          <a:lstStyle/>
          <a:p>
            <a:r>
              <a:rPr lang="pt-B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&gt;40%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CaixaDeTexto 357"/>
          <p:cNvSpPr txBox="1"/>
          <p:nvPr/>
        </p:nvSpPr>
        <p:spPr>
          <a:xfrm>
            <a:off x="3047395" y="288197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42,85%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6966" y="157611"/>
            <a:ext cx="86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PPR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57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1418</Words>
  <Application>Microsoft Office PowerPoint</Application>
  <PresentationFormat>Apresentação na tela (4:3)</PresentationFormat>
  <Paragraphs>493</Paragraphs>
  <Slides>20</Slides>
  <Notes>0</Notes>
  <HiddenSlides>3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Tema do Office</vt:lpstr>
      <vt:lpstr>Pacote</vt:lpstr>
      <vt:lpstr>Apresentação do PowerPoint</vt:lpstr>
      <vt:lpstr>Apresentação do PowerPoint</vt:lpstr>
      <vt:lpstr>Apresentação do PowerPoint</vt:lpstr>
      <vt:lpstr>Gestão: Modelos, Estratégias e Resultados</vt:lpstr>
      <vt:lpstr>Apresentação do PowerPoint</vt:lpstr>
      <vt:lpstr>Apresentação do PowerPoint</vt:lpstr>
      <vt:lpstr>Gestão: Modelos, Estratégias e 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Gestão: Modelos, Estratégias e Resultados</vt:lpstr>
      <vt:lpstr>Gestão: Modelos, Estratégias e Resultados</vt:lpstr>
      <vt:lpstr>Gestão: Modelos, Estratégias e Resultados</vt:lpstr>
      <vt:lpstr>Gestão: Modelos, Estratégias e Resultados</vt:lpstr>
      <vt:lpstr>Gestão: Modelos, Estratégias e Resultados</vt:lpstr>
      <vt:lpstr>Gestão: Modelos, Estratégias e Resultados</vt:lpstr>
      <vt:lpstr>Gestão: Modelos, Estratégias e Resultados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Luana Siewert Pretto</cp:lastModifiedBy>
  <cp:revision>32</cp:revision>
  <dcterms:created xsi:type="dcterms:W3CDTF">2018-05-02T19:43:05Z</dcterms:created>
  <dcterms:modified xsi:type="dcterms:W3CDTF">2018-05-28T14:55:45Z</dcterms:modified>
</cp:coreProperties>
</file>