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6" r:id="rId2"/>
    <p:sldId id="261" r:id="rId3"/>
    <p:sldId id="258" r:id="rId4"/>
    <p:sldId id="279" r:id="rId5"/>
    <p:sldId id="267" r:id="rId6"/>
    <p:sldId id="264" r:id="rId7"/>
    <p:sldId id="265" r:id="rId8"/>
    <p:sldId id="266" r:id="rId9"/>
    <p:sldId id="278" r:id="rId10"/>
    <p:sldId id="259" r:id="rId11"/>
    <p:sldId id="270" r:id="rId12"/>
    <p:sldId id="268" r:id="rId13"/>
    <p:sldId id="280" r:id="rId14"/>
    <p:sldId id="281" r:id="rId15"/>
    <p:sldId id="27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34502" autoAdjust="0"/>
  </p:normalViewPr>
  <p:slideViewPr>
    <p:cSldViewPr snapToGrid="0">
      <p:cViewPr varScale="1">
        <p:scale>
          <a:sx n="72" d="100"/>
          <a:sy n="72" d="100"/>
        </p:scale>
        <p:origin x="3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9E0D6A-F781-4A71-A7A5-18314C545B5C}" type="doc">
      <dgm:prSet loTypeId="urn:microsoft.com/office/officeart/2005/8/layout/hierarchy1" loCatId="hierarchy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3A12B51-9369-494D-AC9A-AC2B1DC6CA8E}">
      <dgm:prSet custT="1"/>
      <dgm:spPr/>
      <dgm:t>
        <a:bodyPr/>
        <a:lstStyle/>
        <a:p>
          <a:r>
            <a:rPr lang="pt-BR" sz="5000" dirty="0"/>
            <a:t>a) Fontes Tradicionais:</a:t>
          </a:r>
        </a:p>
        <a:p>
          <a:r>
            <a:rPr lang="pt-BR" sz="2400" dirty="0"/>
            <a:t>ÁGUA / CARVÃO MINERAL URÂNIO/ MAR / SUBSOLO</a:t>
          </a:r>
          <a:endParaRPr lang="en-US" sz="2400" dirty="0"/>
        </a:p>
      </dgm:t>
    </dgm:pt>
    <dgm:pt modelId="{FF0EEB58-602E-4CC0-8DFF-5DF68FC8456F}" type="parTrans" cxnId="{EE2627AB-8156-4412-8E78-0D7275B6DE22}">
      <dgm:prSet/>
      <dgm:spPr/>
      <dgm:t>
        <a:bodyPr/>
        <a:lstStyle/>
        <a:p>
          <a:endParaRPr lang="en-US"/>
        </a:p>
      </dgm:t>
    </dgm:pt>
    <dgm:pt modelId="{377D6D30-6F3D-4D17-82D7-B6E293983421}" type="sibTrans" cxnId="{EE2627AB-8156-4412-8E78-0D7275B6DE22}">
      <dgm:prSet/>
      <dgm:spPr/>
      <dgm:t>
        <a:bodyPr/>
        <a:lstStyle/>
        <a:p>
          <a:endParaRPr lang="en-US"/>
        </a:p>
      </dgm:t>
    </dgm:pt>
    <dgm:pt modelId="{4023806F-C730-4835-8772-75E4C96F52B3}">
      <dgm:prSet custT="1"/>
      <dgm:spPr/>
      <dgm:t>
        <a:bodyPr/>
        <a:lstStyle/>
        <a:p>
          <a:r>
            <a:rPr lang="pt-BR" sz="5000" dirty="0"/>
            <a:t>b) Fontes Alternativas</a:t>
          </a:r>
        </a:p>
        <a:p>
          <a:r>
            <a:rPr lang="pt-BR" sz="2400" dirty="0"/>
            <a:t>VENTO / SOL / LIXO BIOMASSA</a:t>
          </a:r>
          <a:endParaRPr lang="en-US" sz="2400" dirty="0"/>
        </a:p>
      </dgm:t>
    </dgm:pt>
    <dgm:pt modelId="{1C1FE182-988C-4CC8-8901-7F59FCD3D219}" type="parTrans" cxnId="{694187A8-B41F-4864-A3F7-0078E6CA218F}">
      <dgm:prSet/>
      <dgm:spPr/>
      <dgm:t>
        <a:bodyPr/>
        <a:lstStyle/>
        <a:p>
          <a:endParaRPr lang="en-US"/>
        </a:p>
      </dgm:t>
    </dgm:pt>
    <dgm:pt modelId="{B210E65D-2A0C-41AD-9D16-4FB1DDFE1E31}" type="sibTrans" cxnId="{694187A8-B41F-4864-A3F7-0078E6CA218F}">
      <dgm:prSet/>
      <dgm:spPr/>
      <dgm:t>
        <a:bodyPr/>
        <a:lstStyle/>
        <a:p>
          <a:endParaRPr lang="en-US"/>
        </a:p>
      </dgm:t>
    </dgm:pt>
    <dgm:pt modelId="{A1839229-29A2-4893-AB09-2E49A80E3C22}" type="pres">
      <dgm:prSet presAssocID="{869E0D6A-F781-4A71-A7A5-18314C545B5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23B6896-37C2-4E2F-8DC0-6F01A11138E8}" type="pres">
      <dgm:prSet presAssocID="{73A12B51-9369-494D-AC9A-AC2B1DC6CA8E}" presName="hierRoot1" presStyleCnt="0"/>
      <dgm:spPr/>
    </dgm:pt>
    <dgm:pt modelId="{17EFF9DD-0793-4C55-9A73-F968CD7B4956}" type="pres">
      <dgm:prSet presAssocID="{73A12B51-9369-494D-AC9A-AC2B1DC6CA8E}" presName="composite" presStyleCnt="0"/>
      <dgm:spPr/>
    </dgm:pt>
    <dgm:pt modelId="{B2B75E7D-0D13-437E-A7A2-99A64D4DDF54}" type="pres">
      <dgm:prSet presAssocID="{73A12B51-9369-494D-AC9A-AC2B1DC6CA8E}" presName="background" presStyleLbl="node0" presStyleIdx="0" presStyleCnt="2"/>
      <dgm:spPr/>
    </dgm:pt>
    <dgm:pt modelId="{E141669E-EA7A-40B5-843A-69806EA981AA}" type="pres">
      <dgm:prSet presAssocID="{73A12B51-9369-494D-AC9A-AC2B1DC6CA8E}" presName="text" presStyleLbl="fgAcc0" presStyleIdx="0" presStyleCnt="2" custLinFactNeighborX="-2537" custLinFactNeighborY="1598">
        <dgm:presLayoutVars>
          <dgm:chPref val="3"/>
        </dgm:presLayoutVars>
      </dgm:prSet>
      <dgm:spPr/>
    </dgm:pt>
    <dgm:pt modelId="{5F532AD0-7E50-4A2C-B8DC-3454998181BD}" type="pres">
      <dgm:prSet presAssocID="{73A12B51-9369-494D-AC9A-AC2B1DC6CA8E}" presName="hierChild2" presStyleCnt="0"/>
      <dgm:spPr/>
    </dgm:pt>
    <dgm:pt modelId="{75F46FA2-DCF2-41B1-9C68-0E42540CCC6B}" type="pres">
      <dgm:prSet presAssocID="{4023806F-C730-4835-8772-75E4C96F52B3}" presName="hierRoot1" presStyleCnt="0"/>
      <dgm:spPr/>
    </dgm:pt>
    <dgm:pt modelId="{87AEB40E-9971-4AC7-A921-E7AB6F811E86}" type="pres">
      <dgm:prSet presAssocID="{4023806F-C730-4835-8772-75E4C96F52B3}" presName="composite" presStyleCnt="0"/>
      <dgm:spPr/>
    </dgm:pt>
    <dgm:pt modelId="{C07504A3-93B9-4EAE-93CC-2CE9942EDDC7}" type="pres">
      <dgm:prSet presAssocID="{4023806F-C730-4835-8772-75E4C96F52B3}" presName="background" presStyleLbl="node0" presStyleIdx="1" presStyleCnt="2"/>
      <dgm:spPr/>
    </dgm:pt>
    <dgm:pt modelId="{552209AE-3F99-444E-9FB3-B2241954D4EE}" type="pres">
      <dgm:prSet presAssocID="{4023806F-C730-4835-8772-75E4C96F52B3}" presName="text" presStyleLbl="fgAcc0" presStyleIdx="1" presStyleCnt="2">
        <dgm:presLayoutVars>
          <dgm:chPref val="3"/>
        </dgm:presLayoutVars>
      </dgm:prSet>
      <dgm:spPr/>
    </dgm:pt>
    <dgm:pt modelId="{EBB60E0D-F90F-4363-AB34-D928103BF5D3}" type="pres">
      <dgm:prSet presAssocID="{4023806F-C730-4835-8772-75E4C96F52B3}" presName="hierChild2" presStyleCnt="0"/>
      <dgm:spPr/>
    </dgm:pt>
  </dgm:ptLst>
  <dgm:cxnLst>
    <dgm:cxn modelId="{EE2627AB-8156-4412-8E78-0D7275B6DE22}" srcId="{869E0D6A-F781-4A71-A7A5-18314C545B5C}" destId="{73A12B51-9369-494D-AC9A-AC2B1DC6CA8E}" srcOrd="0" destOrd="0" parTransId="{FF0EEB58-602E-4CC0-8DFF-5DF68FC8456F}" sibTransId="{377D6D30-6F3D-4D17-82D7-B6E293983421}"/>
    <dgm:cxn modelId="{B9E1BAA5-752A-495E-A2B1-D87BCE5CAD31}" type="presOf" srcId="{869E0D6A-F781-4A71-A7A5-18314C545B5C}" destId="{A1839229-29A2-4893-AB09-2E49A80E3C22}" srcOrd="0" destOrd="0" presId="urn:microsoft.com/office/officeart/2005/8/layout/hierarchy1"/>
    <dgm:cxn modelId="{B71C0E08-2793-47A9-984C-880980C8FEAD}" type="presOf" srcId="{4023806F-C730-4835-8772-75E4C96F52B3}" destId="{552209AE-3F99-444E-9FB3-B2241954D4EE}" srcOrd="0" destOrd="0" presId="urn:microsoft.com/office/officeart/2005/8/layout/hierarchy1"/>
    <dgm:cxn modelId="{8A94D062-DE95-43DC-B132-BA5746752F69}" type="presOf" srcId="{73A12B51-9369-494D-AC9A-AC2B1DC6CA8E}" destId="{E141669E-EA7A-40B5-843A-69806EA981AA}" srcOrd="0" destOrd="0" presId="urn:microsoft.com/office/officeart/2005/8/layout/hierarchy1"/>
    <dgm:cxn modelId="{694187A8-B41F-4864-A3F7-0078E6CA218F}" srcId="{869E0D6A-F781-4A71-A7A5-18314C545B5C}" destId="{4023806F-C730-4835-8772-75E4C96F52B3}" srcOrd="1" destOrd="0" parTransId="{1C1FE182-988C-4CC8-8901-7F59FCD3D219}" sibTransId="{B210E65D-2A0C-41AD-9D16-4FB1DDFE1E31}"/>
    <dgm:cxn modelId="{447D813E-4541-4F40-9851-004A8DEBE934}" type="presParOf" srcId="{A1839229-29A2-4893-AB09-2E49A80E3C22}" destId="{023B6896-37C2-4E2F-8DC0-6F01A11138E8}" srcOrd="0" destOrd="0" presId="urn:microsoft.com/office/officeart/2005/8/layout/hierarchy1"/>
    <dgm:cxn modelId="{E9C89BA5-0EFA-43C9-9EEB-A60CD5444EA3}" type="presParOf" srcId="{023B6896-37C2-4E2F-8DC0-6F01A11138E8}" destId="{17EFF9DD-0793-4C55-9A73-F968CD7B4956}" srcOrd="0" destOrd="0" presId="urn:microsoft.com/office/officeart/2005/8/layout/hierarchy1"/>
    <dgm:cxn modelId="{E65F2FD0-F587-49F3-A8A9-568B90632517}" type="presParOf" srcId="{17EFF9DD-0793-4C55-9A73-F968CD7B4956}" destId="{B2B75E7D-0D13-437E-A7A2-99A64D4DDF54}" srcOrd="0" destOrd="0" presId="urn:microsoft.com/office/officeart/2005/8/layout/hierarchy1"/>
    <dgm:cxn modelId="{D99541B8-8071-45D3-BFFA-10F71F9E3C97}" type="presParOf" srcId="{17EFF9DD-0793-4C55-9A73-F968CD7B4956}" destId="{E141669E-EA7A-40B5-843A-69806EA981AA}" srcOrd="1" destOrd="0" presId="urn:microsoft.com/office/officeart/2005/8/layout/hierarchy1"/>
    <dgm:cxn modelId="{80DFBDB3-F845-4600-8230-7AAF44FAC9D6}" type="presParOf" srcId="{023B6896-37C2-4E2F-8DC0-6F01A11138E8}" destId="{5F532AD0-7E50-4A2C-B8DC-3454998181BD}" srcOrd="1" destOrd="0" presId="urn:microsoft.com/office/officeart/2005/8/layout/hierarchy1"/>
    <dgm:cxn modelId="{2B34A8A3-E212-4035-8C59-24E9D668585E}" type="presParOf" srcId="{A1839229-29A2-4893-AB09-2E49A80E3C22}" destId="{75F46FA2-DCF2-41B1-9C68-0E42540CCC6B}" srcOrd="1" destOrd="0" presId="urn:microsoft.com/office/officeart/2005/8/layout/hierarchy1"/>
    <dgm:cxn modelId="{3B90AC2B-0519-45E5-A4E5-CB40725F328E}" type="presParOf" srcId="{75F46FA2-DCF2-41B1-9C68-0E42540CCC6B}" destId="{87AEB40E-9971-4AC7-A921-E7AB6F811E86}" srcOrd="0" destOrd="0" presId="urn:microsoft.com/office/officeart/2005/8/layout/hierarchy1"/>
    <dgm:cxn modelId="{F6C649FE-7181-4E09-9A6D-D57DA1DED3C9}" type="presParOf" srcId="{87AEB40E-9971-4AC7-A921-E7AB6F811E86}" destId="{C07504A3-93B9-4EAE-93CC-2CE9942EDDC7}" srcOrd="0" destOrd="0" presId="urn:microsoft.com/office/officeart/2005/8/layout/hierarchy1"/>
    <dgm:cxn modelId="{C7D8F254-6C28-4F42-8C5B-4FC082EB6618}" type="presParOf" srcId="{87AEB40E-9971-4AC7-A921-E7AB6F811E86}" destId="{552209AE-3F99-444E-9FB3-B2241954D4EE}" srcOrd="1" destOrd="0" presId="urn:microsoft.com/office/officeart/2005/8/layout/hierarchy1"/>
    <dgm:cxn modelId="{CBA88A4C-C5F9-4066-9960-F81B97CC5B78}" type="presParOf" srcId="{75F46FA2-DCF2-41B1-9C68-0E42540CCC6B}" destId="{EBB60E0D-F90F-4363-AB34-D928103BF5D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75E7D-0D13-437E-A7A2-99A64D4DDF54}">
      <dsp:nvSpPr>
        <dsp:cNvPr id="0" name=""/>
        <dsp:cNvSpPr/>
      </dsp:nvSpPr>
      <dsp:spPr>
        <a:xfrm>
          <a:off x="-113023" y="454645"/>
          <a:ext cx="4505585" cy="2861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41669E-EA7A-40B5-843A-69806EA981AA}">
      <dsp:nvSpPr>
        <dsp:cNvPr id="0" name=""/>
        <dsp:cNvSpPr/>
      </dsp:nvSpPr>
      <dsp:spPr>
        <a:xfrm>
          <a:off x="387597" y="930234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000" kern="1200" dirty="0"/>
            <a:t>a) Fontes Tradicionais: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ÁGUA / CARVÃO MINERAL URÂNIO/ MAR / SUBSOLO</a:t>
          </a:r>
          <a:endParaRPr lang="en-US" sz="2400" kern="1200" dirty="0"/>
        </a:p>
      </dsp:txBody>
      <dsp:txXfrm>
        <a:off x="471394" y="1014031"/>
        <a:ext cx="4337991" cy="2693452"/>
      </dsp:txXfrm>
    </dsp:sp>
    <dsp:sp modelId="{C07504A3-93B9-4EAE-93CC-2CE9942EDDC7}">
      <dsp:nvSpPr>
        <dsp:cNvPr id="0" name=""/>
        <dsp:cNvSpPr/>
      </dsp:nvSpPr>
      <dsp:spPr>
        <a:xfrm>
          <a:off x="5508110" y="408925"/>
          <a:ext cx="4505585" cy="2861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2209AE-3F99-444E-9FB3-B2241954D4EE}">
      <dsp:nvSpPr>
        <dsp:cNvPr id="0" name=""/>
        <dsp:cNvSpPr/>
      </dsp:nvSpPr>
      <dsp:spPr>
        <a:xfrm>
          <a:off x="6008730" y="884515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000" kern="1200" dirty="0"/>
            <a:t>b) Fontes Alternativas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VENTO / SOL / LIXO BIOMASSA</a:t>
          </a:r>
          <a:endParaRPr lang="en-US" sz="2400" kern="1200" dirty="0"/>
        </a:p>
      </dsp:txBody>
      <dsp:txXfrm>
        <a:off x="6092527" y="968312"/>
        <a:ext cx="4337991" cy="2693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2053B-B1A0-4DC9-8A7E-A6D623CCC080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21AC9-9FDE-463C-A319-2B5E2F27C6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7641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a)  / combustíveis fosseis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21AC9-9FDE-463C-A319-2B5E2F27C67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4933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3B6F-C3B2-428E-AA35-E083D3E7BE63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85538183-4E1A-4636-8DF8-09AA316B86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7704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3B6F-C3B2-428E-AA35-E083D3E7BE63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8183-4E1A-4636-8DF8-09AA316B86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4657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3B6F-C3B2-428E-AA35-E083D3E7BE63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8183-4E1A-4636-8DF8-09AA316B86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3158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3B6F-C3B2-428E-AA35-E083D3E7BE63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8183-4E1A-4636-8DF8-09AA316B86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7811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3B6F-C3B2-428E-AA35-E083D3E7BE63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8183-4E1A-4636-8DF8-09AA316B86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297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3B6F-C3B2-428E-AA35-E083D3E7BE63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8183-4E1A-4636-8DF8-09AA316B86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9803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3B6F-C3B2-428E-AA35-E083D3E7BE63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8183-4E1A-4636-8DF8-09AA316B86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85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3B6F-C3B2-428E-AA35-E083D3E7BE63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8183-4E1A-4636-8DF8-09AA316B86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5200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3B6F-C3B2-428E-AA35-E083D3E7BE63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8183-4E1A-4636-8DF8-09AA316B86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466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3B6F-C3B2-428E-AA35-E083D3E7BE63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8183-4E1A-4636-8DF8-09AA316B86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581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CDB3B6F-C3B2-428E-AA35-E083D3E7BE63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8183-4E1A-4636-8DF8-09AA316B86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163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B3B6F-C3B2-428E-AA35-E083D3E7BE63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5538183-4E1A-4636-8DF8-09AA316B86F9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3625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9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20" y="3610623"/>
            <a:ext cx="9191902" cy="164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/>
          <p:cNvSpPr>
            <a:spLocks noGrp="1"/>
          </p:cNvSpPr>
          <p:nvPr>
            <p:ph type="ctrTitle"/>
          </p:nvPr>
        </p:nvSpPr>
        <p:spPr>
          <a:xfrm>
            <a:off x="986593" y="457201"/>
            <a:ext cx="10205756" cy="2710768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dirty="0"/>
              <a:t>Alternativas de Fontes de Energia para o Saneamento Básico</a:t>
            </a:r>
          </a:p>
        </p:txBody>
      </p:sp>
    </p:spTree>
    <p:extLst>
      <p:ext uri="{BB962C8B-B14F-4D97-AF65-F5344CB8AC3E}">
        <p14:creationId xmlns:p14="http://schemas.microsoft.com/office/powerpoint/2010/main" val="390405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A Direção Ideal para o Painel Solar no Brasil é virado para o Norte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511" y="1431694"/>
            <a:ext cx="8207222" cy="3652214"/>
          </a:xfrm>
          <a:prstGeom prst="rect">
            <a:avLst/>
          </a:prstGeom>
          <a:noFill/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8252" y="5284001"/>
            <a:ext cx="8895740" cy="1151862"/>
          </a:xfrm>
        </p:spPr>
        <p:txBody>
          <a:bodyPr>
            <a:normAutofit/>
          </a:bodyPr>
          <a:lstStyle/>
          <a:p>
            <a:r>
              <a:rPr lang="pt-BR" b="1" dirty="0"/>
              <a:t>O Sol nasce no leste, sobe se inclinando ao Norte e se põe no Oeste, como na figura acima</a:t>
            </a:r>
            <a:endParaRPr lang="pt-BR" sz="16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16835" y="394072"/>
            <a:ext cx="11118574" cy="8118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4300" dirty="0"/>
              <a:t>Placas voltadas para a face NORTE</a:t>
            </a:r>
          </a:p>
        </p:txBody>
      </p:sp>
      <p:pic>
        <p:nvPicPr>
          <p:cNvPr id="6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398" y="6149340"/>
            <a:ext cx="3954602" cy="70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27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" y="1395203"/>
            <a:ext cx="10258425" cy="443865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516835" y="394072"/>
            <a:ext cx="11118574" cy="8118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Fazenda Figueiredo</a:t>
            </a:r>
            <a:r>
              <a:rPr lang="pt-BR" sz="3200" dirty="0"/>
              <a:t> - Configuração Elétrica</a:t>
            </a:r>
          </a:p>
        </p:txBody>
      </p:sp>
      <p:sp>
        <p:nvSpPr>
          <p:cNvPr id="5" name="Retângulo 4"/>
          <p:cNvSpPr/>
          <p:nvPr/>
        </p:nvSpPr>
        <p:spPr>
          <a:xfrm>
            <a:off x="1033045" y="1448214"/>
            <a:ext cx="3870256" cy="11163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033045" y="1481642"/>
            <a:ext cx="384375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ahnschrift Light" panose="020B0502040204020203" pitchFamily="34" charset="0"/>
              </a:rPr>
              <a:t>Escopo do Projeto: Fornecimento do Flutuador </a:t>
            </a:r>
            <a:r>
              <a:rPr lang="pt-BR" sz="1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ahnschrift Light" panose="020B0502040204020203" pitchFamily="34" charset="0"/>
              </a:rPr>
              <a:t>Hydrelio</a:t>
            </a:r>
            <a:r>
              <a:rPr lang="pt-BR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ahnschrift Light" panose="020B0502040204020203" pitchFamily="34" charset="0"/>
              </a:rPr>
              <a:t>. Design da ilha FV, Projeto de ancoragem </a:t>
            </a:r>
            <a:r>
              <a:rPr lang="pt-BR" sz="1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ahnschrift Light" panose="020B0502040204020203" pitchFamily="34" charset="0"/>
              </a:rPr>
              <a:t>e treinamento para a construção do sistema.</a:t>
            </a:r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398" y="6149340"/>
            <a:ext cx="3954602" cy="70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88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1549" y="804519"/>
            <a:ext cx="11622156" cy="1049235"/>
          </a:xfrm>
        </p:spPr>
        <p:txBody>
          <a:bodyPr>
            <a:noAutofit/>
          </a:bodyPr>
          <a:lstStyle/>
          <a:p>
            <a:r>
              <a:rPr lang="pt-BR" sz="4500" dirty="0"/>
              <a:t>Lagoa pluvial / projeto executivo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80" y="2186609"/>
            <a:ext cx="5322678" cy="345881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877" y="2186609"/>
            <a:ext cx="5151420" cy="3449949"/>
          </a:xfrm>
          <a:prstGeom prst="rect">
            <a:avLst/>
          </a:prstGeom>
        </p:spPr>
      </p:pic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398" y="6149340"/>
            <a:ext cx="3954602" cy="70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32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16835" y="394072"/>
            <a:ext cx="11118574" cy="8118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Fazenda Figueiredo</a:t>
            </a:r>
            <a:r>
              <a:rPr lang="pt-BR" sz="3200" dirty="0"/>
              <a:t> – 305 </a:t>
            </a:r>
            <a:r>
              <a:rPr lang="pt-BR" sz="3200" cap="none" dirty="0" err="1"/>
              <a:t>k</a:t>
            </a:r>
            <a:r>
              <a:rPr lang="pt-BR" sz="3200" dirty="0" err="1"/>
              <a:t>W</a:t>
            </a:r>
            <a:r>
              <a:rPr lang="pt-BR" sz="3200" cap="none" dirty="0" err="1"/>
              <a:t>p</a:t>
            </a:r>
            <a:endParaRPr lang="pt-BR" sz="32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60" y="1388775"/>
            <a:ext cx="10124661" cy="4585588"/>
          </a:xfrm>
          <a:prstGeom prst="rect">
            <a:avLst/>
          </a:prstGeom>
        </p:spPr>
      </p:pic>
      <p:pic>
        <p:nvPicPr>
          <p:cNvPr id="8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398" y="6149340"/>
            <a:ext cx="3954602" cy="70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44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16835" y="394072"/>
            <a:ext cx="11118574" cy="8118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Fazenda Figueiredo</a:t>
            </a:r>
            <a:r>
              <a:rPr lang="pt-BR" sz="3200" dirty="0"/>
              <a:t> – Construção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09" y="1376361"/>
            <a:ext cx="10217426" cy="4608495"/>
          </a:xfrm>
          <a:prstGeom prst="rect">
            <a:avLst/>
          </a:prstGeom>
        </p:spPr>
      </p:pic>
      <p:pic>
        <p:nvPicPr>
          <p:cNvPr id="6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398" y="6149340"/>
            <a:ext cx="3954602" cy="70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70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6B25638D-3D06-41D1-8060-4D2707C60A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161BB1E-0062-4056-AB94-121EF614D5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FBC01E2-D629-4319-B5CB-BFA461B8CF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/>
          <p:cNvSpPr txBox="1">
            <a:spLocks/>
          </p:cNvSpPr>
          <p:nvPr/>
        </p:nvSpPr>
        <p:spPr>
          <a:xfrm>
            <a:off x="549378" y="1868558"/>
            <a:ext cx="11118574" cy="2133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Obrigado!</a:t>
            </a:r>
          </a:p>
          <a:p>
            <a:r>
              <a:rPr lang="pt-BR" sz="3200" cap="none" dirty="0"/>
              <a:t>Eng. Paulo </a:t>
            </a:r>
            <a:r>
              <a:rPr lang="pt-BR" sz="3200" cap="none" dirty="0" err="1"/>
              <a:t>Takeyama</a:t>
            </a:r>
            <a:endParaRPr lang="pt-BR" sz="3200" cap="none" dirty="0"/>
          </a:p>
          <a:p>
            <a:r>
              <a:rPr lang="pt-BR" sz="3200" cap="none"/>
              <a:t>mundoeletrico@</a:t>
            </a:r>
            <a:r>
              <a:rPr lang="pt-BR" sz="3200" cap="none" dirty="0"/>
              <a:t>gmail.com</a:t>
            </a:r>
          </a:p>
          <a:p>
            <a:r>
              <a:rPr lang="pt-BR" sz="3200" cap="none" dirty="0"/>
              <a:t>(11) 9-9989-6266 / Salto - SP </a:t>
            </a:r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398" y="6149340"/>
            <a:ext cx="3954602" cy="70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34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7565" y="247929"/>
            <a:ext cx="11529392" cy="1428888"/>
          </a:xfrm>
        </p:spPr>
        <p:txBody>
          <a:bodyPr>
            <a:noAutofit/>
          </a:bodyPr>
          <a:lstStyle/>
          <a:p>
            <a:r>
              <a:rPr lang="pt-BR" sz="5500" dirty="0"/>
              <a:t>A Fatura de energia </a:t>
            </a:r>
            <a:r>
              <a:rPr lang="pt-BR" sz="5500" dirty="0" err="1"/>
              <a:t>elÉtrica</a:t>
            </a:r>
            <a:endParaRPr lang="pt-BR" sz="5500" dirty="0"/>
          </a:p>
        </p:txBody>
      </p:sp>
      <p:pic>
        <p:nvPicPr>
          <p:cNvPr id="6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398" y="6149340"/>
            <a:ext cx="3954602" cy="70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m para conta ener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761" y="1425026"/>
            <a:ext cx="800100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90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64212" y="696283"/>
            <a:ext cx="8637073" cy="1914398"/>
          </a:xfrm>
        </p:spPr>
        <p:txBody>
          <a:bodyPr>
            <a:normAutofit/>
          </a:bodyPr>
          <a:lstStyle/>
          <a:p>
            <a:r>
              <a:rPr lang="pt-BR" sz="5900" dirty="0"/>
              <a:t>ações anteriores a gerar energia</a:t>
            </a:r>
          </a:p>
        </p:txBody>
      </p:sp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278297" y="3195923"/>
            <a:ext cx="11529390" cy="2383242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/>
              <a:t>Condicionantes imperativos no saneamento: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sz="2400" dirty="0"/>
              <a:t>1-combate a perdas ........................................................... Equacionado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sz="2400" dirty="0"/>
              <a:t>2-eficiência energética tradicional ........................... Equacionado</a:t>
            </a:r>
          </a:p>
          <a:p>
            <a:pPr algn="l"/>
            <a:r>
              <a:rPr lang="pt-BR" sz="2200" dirty="0"/>
              <a:t>     ( </a:t>
            </a:r>
            <a:r>
              <a:rPr lang="pt-BR" sz="2200" dirty="0" err="1"/>
              <a:t>classif</a:t>
            </a:r>
            <a:r>
              <a:rPr lang="pt-BR" sz="2200" dirty="0"/>
              <a:t>.  tarifária : poder público &amp; Ilum. Pública/ resolução ANEEL 768)</a:t>
            </a:r>
          </a:p>
        </p:txBody>
      </p:sp>
      <p:pic>
        <p:nvPicPr>
          <p:cNvPr id="5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398" y="6149340"/>
            <a:ext cx="3954602" cy="70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43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B78599F-3289-471B-ACF3-ADE25B9944B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1774423" y="491490"/>
            <a:ext cx="8637073" cy="1871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5000" dirty="0"/>
              <a:t>FONTES DE ENERGIA</a:t>
            </a:r>
          </a:p>
        </p:txBody>
      </p:sp>
      <p:pic>
        <p:nvPicPr>
          <p:cNvPr id="4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398" y="6149340"/>
            <a:ext cx="3954602" cy="70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56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76">
            <a:extLst>
              <a:ext uri="{FF2B5EF4-FFF2-40B4-BE49-F238E27FC236}">
                <a16:creationId xmlns:a16="http://schemas.microsoft.com/office/drawing/2014/main" id="{9E7ED73B-7924-4E6C-B6A2-08BFCEDCB2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5" name="Picture 78">
            <a:extLst>
              <a:ext uri="{FF2B5EF4-FFF2-40B4-BE49-F238E27FC236}">
                <a16:creationId xmlns:a16="http://schemas.microsoft.com/office/drawing/2014/main" id="{9AAA5475-98AD-4493-8800-258CFA1D5B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036" name="Straight Connector 80">
            <a:extLst>
              <a:ext uri="{FF2B5EF4-FFF2-40B4-BE49-F238E27FC236}">
                <a16:creationId xmlns:a16="http://schemas.microsoft.com/office/drawing/2014/main" id="{021818C6-2C92-4856-83E5-510FE671E5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93EC6B7-83AE-4E13-B0AC-E829DA736C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418" y="477854"/>
            <a:ext cx="3690924" cy="1899398"/>
            <a:chOff x="649418" y="477854"/>
            <a:chExt cx="3690924" cy="1899398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1B1732F2-B322-4D3E-9E0C-0FB1400DB5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9418" y="477854"/>
              <a:ext cx="3690924" cy="189939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6C9E254-6710-4B86-9A11-44F1F71814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9419" y="485173"/>
              <a:ext cx="3690922" cy="1888604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63500" cmpd="sng">
              <a:solidFill>
                <a:srgbClr val="736F66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balanced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t="29367" r="-3" b="-3"/>
          <a:stretch/>
        </p:blipFill>
        <p:spPr>
          <a:xfrm>
            <a:off x="808859" y="637525"/>
            <a:ext cx="3360091" cy="1578294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919E77D4-B15E-46EE-8E3A-68D8EB67F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9509" y="2542318"/>
            <a:ext cx="3690924" cy="3074978"/>
            <a:chOff x="639509" y="2542318"/>
            <a:chExt cx="3690924" cy="3074978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1341BA00-18F8-4163-AAAE-396FAFBBA0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9509" y="2542318"/>
              <a:ext cx="3690924" cy="307497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10FE00E5-A343-4372-8FB2-D3717606D3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9510" y="2554167"/>
              <a:ext cx="3690922" cy="30575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63500" cmpd="sng">
              <a:solidFill>
                <a:srgbClr val="736F66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balanced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0" name="Picture 6" descr="Imagem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" r="3479" b="4"/>
          <a:stretch/>
        </p:blipFill>
        <p:spPr bwMode="auto">
          <a:xfrm>
            <a:off x="808859" y="2706910"/>
            <a:ext cx="3357848" cy="274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1" name="Group 90">
            <a:extLst>
              <a:ext uri="{FF2B5EF4-FFF2-40B4-BE49-F238E27FC236}">
                <a16:creationId xmlns:a16="http://schemas.microsoft.com/office/drawing/2014/main" id="{A3F69947-C255-4B6D-A7B9-5CE23F1430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01429" y="472933"/>
            <a:ext cx="3690924" cy="3074978"/>
            <a:chOff x="4501429" y="472933"/>
            <a:chExt cx="3690924" cy="3074978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121537DB-D22C-4925-8A9E-4C8A869501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01429" y="472933"/>
              <a:ext cx="3690924" cy="307497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0A4974F9-9D4B-462A-9272-FCBBAAA314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01430" y="484782"/>
              <a:ext cx="3690922" cy="30575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63500" cmpd="sng">
              <a:solidFill>
                <a:srgbClr val="736F66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balanced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Resultado de imagem para imagem so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4" r="10468" b="-1"/>
          <a:stretch/>
        </p:blipFill>
        <p:spPr bwMode="auto">
          <a:xfrm>
            <a:off x="4670779" y="637525"/>
            <a:ext cx="3357848" cy="274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Group 94">
            <a:extLst>
              <a:ext uri="{FF2B5EF4-FFF2-40B4-BE49-F238E27FC236}">
                <a16:creationId xmlns:a16="http://schemas.microsoft.com/office/drawing/2014/main" id="{B9B6C526-4174-45E1-BE30-2B7BF74F23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96017" y="3709644"/>
            <a:ext cx="3690924" cy="1899398"/>
            <a:chOff x="4496017" y="3709644"/>
            <a:chExt cx="3690924" cy="1899398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D407FEFD-A34D-4128-992B-5CE6A5F109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6017" y="3709644"/>
              <a:ext cx="3690924" cy="189939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9345DE7B-2B5E-43D4-9087-65B3113DB0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6018" y="3716963"/>
              <a:ext cx="3690922" cy="1888604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63500" cmpd="sng">
              <a:solidFill>
                <a:srgbClr val="736F66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balanced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2" name="Picture 8" descr="Resultado de imagem para imagens represas usina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3621"/>
          <a:stretch/>
        </p:blipFill>
        <p:spPr bwMode="auto">
          <a:xfrm>
            <a:off x="4655458" y="3869315"/>
            <a:ext cx="3360091" cy="157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Resultado de imagem para imagem geotermica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4400" y="1334328"/>
            <a:ext cx="2997911" cy="3396382"/>
          </a:xfrm>
        </p:spPr>
        <p:txBody>
          <a:bodyPr vert="horz" lIns="91440" tIns="45720" rIns="91440" bIns="0" rtlCol="0" anchor="b">
            <a:noAutofit/>
          </a:bodyPr>
          <a:lstStyle/>
          <a:p>
            <a:pPr>
              <a:lnSpc>
                <a:spcPts val="5400"/>
              </a:lnSpc>
            </a:pPr>
            <a:r>
              <a:rPr lang="en-US" sz="3500" dirty="0" err="1"/>
              <a:t>PRincipais</a:t>
            </a:r>
            <a:r>
              <a:rPr lang="en-US" sz="3500" dirty="0"/>
              <a:t> </a:t>
            </a:r>
            <a:r>
              <a:rPr lang="en-US" sz="3500" dirty="0" err="1"/>
              <a:t>Fontes</a:t>
            </a:r>
            <a:r>
              <a:rPr lang="en-US" sz="3500" dirty="0"/>
              <a:t> de </a:t>
            </a:r>
            <a:r>
              <a:rPr lang="en-US" sz="3500" dirty="0" err="1"/>
              <a:t>energia</a:t>
            </a:r>
            <a:r>
              <a:rPr lang="en-US" sz="3500" dirty="0"/>
              <a:t> </a:t>
            </a:r>
            <a:r>
              <a:rPr lang="en-US" sz="3500" dirty="0" err="1"/>
              <a:t>renováveis</a:t>
            </a:r>
            <a:r>
              <a:rPr lang="en-US" sz="3500" dirty="0"/>
              <a:t> </a:t>
            </a:r>
            <a:br>
              <a:rPr lang="en-US" sz="3500" dirty="0"/>
            </a:br>
            <a:r>
              <a:rPr lang="en-US" sz="3500" dirty="0"/>
              <a:t>e </a:t>
            </a:r>
            <a:r>
              <a:rPr lang="en-US" sz="3500" dirty="0" err="1"/>
              <a:t>limpas</a:t>
            </a:r>
            <a:endParaRPr lang="en-US" sz="3500" dirty="0"/>
          </a:p>
        </p:txBody>
      </p:sp>
      <p:pic>
        <p:nvPicPr>
          <p:cNvPr id="25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398" y="6149340"/>
            <a:ext cx="3954602" cy="70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05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 descr="Resultado de imagem para usina carvÃ£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76"/>
            <a:ext cx="12192000" cy="68388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10608" y="3970550"/>
            <a:ext cx="5064369" cy="28838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pic>
        <p:nvPicPr>
          <p:cNvPr id="9" name="Espaço Reservado para Conteúdo 8" descr="http://www.canalbioenergia.com.br/wp-content/uploads/2017/08/4-Fotovoltaica.jpg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9" y="4126928"/>
            <a:ext cx="4938135" cy="27273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1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pt-BR" dirty="0"/>
          </a:p>
          <a:p>
            <a:pPr algn="l"/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16835" y="804889"/>
            <a:ext cx="11118574" cy="13022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5900" dirty="0"/>
              <a:t>Painéis fotovoltaicos:</a:t>
            </a:r>
          </a:p>
          <a:p>
            <a:r>
              <a:rPr lang="pt-BR" sz="4200" dirty="0"/>
              <a:t>Opção na captação de água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927651" y="2753005"/>
            <a:ext cx="8256105" cy="2137048"/>
          </a:xfrm>
          <a:prstGeom prst="rect">
            <a:avLst/>
          </a:prstGeom>
        </p:spPr>
        <p:txBody>
          <a:bodyPr vert="horz" lIns="91440" tIns="9144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3200" dirty="0"/>
              <a:t>Lagos / Represas de Captação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3200" dirty="0"/>
              <a:t>Poços </a:t>
            </a:r>
            <a:r>
              <a:rPr lang="pt-BR" sz="3200" dirty="0" err="1"/>
              <a:t>Semi-Artesianos</a:t>
            </a:r>
            <a:endParaRPr lang="pt-BR" sz="3200" dirty="0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398" y="6149340"/>
            <a:ext cx="3954602" cy="70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52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27253" y="2087879"/>
            <a:ext cx="2697825" cy="245579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sz="3100" dirty="0">
                <a:solidFill>
                  <a:schemeClr val="accent1"/>
                </a:solidFill>
              </a:rPr>
              <a:t>VANTAGENS</a:t>
            </a:r>
          </a:p>
          <a:p>
            <a:r>
              <a:rPr lang="pt-BR" sz="2600" dirty="0"/>
              <a:t>Evaporação (70%)</a:t>
            </a:r>
          </a:p>
          <a:p>
            <a:r>
              <a:rPr lang="pt-BR" sz="2600" dirty="0"/>
              <a:t>Temperatura (14%)</a:t>
            </a:r>
          </a:p>
          <a:p>
            <a:r>
              <a:rPr lang="pt-BR" sz="2600" dirty="0"/>
              <a:t>Algas</a:t>
            </a:r>
          </a:p>
          <a:p>
            <a:r>
              <a:rPr lang="pt-BR" sz="2600" dirty="0"/>
              <a:t>Licenças</a:t>
            </a:r>
          </a:p>
          <a:p>
            <a:endParaRPr lang="pt-BR" sz="24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832032" y="2087879"/>
            <a:ext cx="4121426" cy="259742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sz="2400" dirty="0">
                <a:solidFill>
                  <a:schemeClr val="accent1"/>
                </a:solidFill>
              </a:rPr>
              <a:t> </a:t>
            </a:r>
            <a:r>
              <a:rPr lang="pt-BR" sz="3100" dirty="0">
                <a:solidFill>
                  <a:schemeClr val="accent1"/>
                </a:solidFill>
              </a:rPr>
              <a:t>INCENTIVOS</a:t>
            </a:r>
          </a:p>
          <a:p>
            <a:r>
              <a:rPr lang="pt-BR" sz="2600" dirty="0"/>
              <a:t>Isenção do ICMS</a:t>
            </a:r>
          </a:p>
          <a:p>
            <a:r>
              <a:rPr lang="pt-BR" sz="2600" dirty="0"/>
              <a:t>Utilização outros prédios c/ mesmo CNPJ</a:t>
            </a:r>
          </a:p>
          <a:p>
            <a:r>
              <a:rPr lang="pt-BR" sz="2600" dirty="0"/>
              <a:t>(TUSD / Projeto de Reforma do Setor Elétrico)</a:t>
            </a:r>
          </a:p>
          <a:p>
            <a:endParaRPr lang="pt-BR" sz="2400" dirty="0"/>
          </a:p>
          <a:p>
            <a:endParaRPr lang="pt-BR" sz="24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804890"/>
            <a:ext cx="12191999" cy="8118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4900" dirty="0"/>
              <a:t>Painéis fotovoltaicos flutuantes</a:t>
            </a:r>
          </a:p>
        </p:txBody>
      </p:sp>
      <p:pic>
        <p:nvPicPr>
          <p:cNvPr id="11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398" y="6149340"/>
            <a:ext cx="3954602" cy="70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078613" y="2087879"/>
            <a:ext cx="3753419" cy="24557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600" dirty="0">
                <a:solidFill>
                  <a:schemeClr val="accent1"/>
                </a:solidFill>
              </a:rPr>
              <a:t> DESVANTAGENS</a:t>
            </a:r>
          </a:p>
          <a:p>
            <a:r>
              <a:rPr lang="pt-BR" sz="2200" dirty="0"/>
              <a:t>Lazer na  Superfície</a:t>
            </a:r>
          </a:p>
          <a:p>
            <a:r>
              <a:rPr lang="pt-BR" sz="2200" dirty="0"/>
              <a:t>Fauna e Flora</a:t>
            </a:r>
          </a:p>
          <a:p>
            <a:r>
              <a:rPr lang="pt-BR" sz="2200" dirty="0"/>
              <a:t>Assoreamento</a:t>
            </a:r>
          </a:p>
          <a:p>
            <a:r>
              <a:rPr lang="pt-BR" sz="2200" dirty="0"/>
              <a:t>Flutuadores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9645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6" grpId="0"/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8716" y="815949"/>
            <a:ext cx="9291215" cy="1049235"/>
          </a:xfrm>
        </p:spPr>
        <p:txBody>
          <a:bodyPr>
            <a:normAutofit fontScale="90000"/>
          </a:bodyPr>
          <a:lstStyle/>
          <a:p>
            <a:r>
              <a:rPr lang="pt-BR" sz="5600" dirty="0"/>
              <a:t>Saneamento básico</a:t>
            </a:r>
            <a:br>
              <a:rPr lang="pt-BR" sz="5600" dirty="0"/>
            </a:br>
            <a:r>
              <a:rPr lang="pt-BR" dirty="0"/>
              <a:t>lei nº 11.445/07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4391" y="2027163"/>
            <a:ext cx="10159864" cy="921778"/>
          </a:xfrm>
        </p:spPr>
        <p:txBody>
          <a:bodyPr>
            <a:normAutofit/>
          </a:bodyPr>
          <a:lstStyle/>
          <a:p>
            <a:r>
              <a:rPr lang="pt-BR" sz="2400" dirty="0"/>
              <a:t>Resíduos Sólidos / Drenagem / Esgoto Sanitário / </a:t>
            </a:r>
            <a:r>
              <a:rPr lang="pt-BR" sz="2800" dirty="0">
                <a:solidFill>
                  <a:schemeClr val="accent6"/>
                </a:solidFill>
              </a:rPr>
              <a:t>Água Potável</a:t>
            </a:r>
            <a:endParaRPr lang="pt-BR" sz="2800" dirty="0"/>
          </a:p>
        </p:txBody>
      </p:sp>
      <p:pic>
        <p:nvPicPr>
          <p:cNvPr id="4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398" y="6149340"/>
            <a:ext cx="3954602" cy="70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sultado de imagem para tratamento agua ilustraç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90" y="145138"/>
            <a:ext cx="12222252" cy="586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46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eria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1263</TotalTime>
  <Words>243</Words>
  <Application>Microsoft Office PowerPoint</Application>
  <PresentationFormat>Widescreen</PresentationFormat>
  <Paragraphs>47</Paragraphs>
  <Slides>15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Bahnschrift Light</vt:lpstr>
      <vt:lpstr>Calibri</vt:lpstr>
      <vt:lpstr>Rockwell</vt:lpstr>
      <vt:lpstr>Wingdings</vt:lpstr>
      <vt:lpstr>Galeria</vt:lpstr>
      <vt:lpstr> Alternativas de Fontes de Energia para o Saneamento Básico</vt:lpstr>
      <vt:lpstr>A Fatura de energia elÉtrica</vt:lpstr>
      <vt:lpstr>ações anteriores a gerar energia</vt:lpstr>
      <vt:lpstr>Apresentação do PowerPoint</vt:lpstr>
      <vt:lpstr>PRincipais Fontes de energia renováveis  e limpas</vt:lpstr>
      <vt:lpstr>Apresentação do PowerPoint</vt:lpstr>
      <vt:lpstr>Apresentação do PowerPoint</vt:lpstr>
      <vt:lpstr>Apresentação do PowerPoint</vt:lpstr>
      <vt:lpstr>Saneamento básico lei nº 11.445/07</vt:lpstr>
      <vt:lpstr>Apresentação do PowerPoint</vt:lpstr>
      <vt:lpstr>Apresentação do PowerPoint</vt:lpstr>
      <vt:lpstr>Lagoa pluvial / projeto executivo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Alternativas de Fontes de Energia para o Saneamento Básico</dc:title>
  <dc:creator>usuario</dc:creator>
  <cp:lastModifiedBy>usuario</cp:lastModifiedBy>
  <cp:revision>117</cp:revision>
  <dcterms:created xsi:type="dcterms:W3CDTF">2018-05-18T02:32:32Z</dcterms:created>
  <dcterms:modified xsi:type="dcterms:W3CDTF">2018-05-28T01:59:45Z</dcterms:modified>
</cp:coreProperties>
</file>