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257" r:id="rId3"/>
    <p:sldId id="264" r:id="rId4"/>
    <p:sldId id="269" r:id="rId5"/>
    <p:sldId id="270" r:id="rId6"/>
    <p:sldId id="265" r:id="rId7"/>
    <p:sldId id="260" r:id="rId8"/>
    <p:sldId id="256" r:id="rId9"/>
    <p:sldId id="261" r:id="rId10"/>
    <p:sldId id="272" r:id="rId11"/>
    <p:sldId id="266" r:id="rId12"/>
    <p:sldId id="274" r:id="rId13"/>
    <p:sldId id="273" r:id="rId14"/>
    <p:sldId id="267" r:id="rId15"/>
    <p:sldId id="263" r:id="rId16"/>
    <p:sldId id="262" r:id="rId17"/>
    <p:sldId id="268" r:id="rId18"/>
    <p:sldId id="271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" initials="alb" lastIdx="2" clrIdx="0">
    <p:extLst>
      <p:ext uri="{19B8F6BF-5375-455C-9EA6-DF929625EA0E}">
        <p15:presenceInfo xmlns:p15="http://schemas.microsoft.com/office/powerpoint/2012/main" userId="al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1BF6C-9308-458C-87A7-0637A22F7B92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041A4-705C-4E99-9C1C-55C654BBA8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496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041A4-705C-4E99-9C1C-55C654BBA886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091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Companhias Estaduais de Saneamento Básico (CESB) buscam firmar contrato de programa por meio de gestão associada. Muitos Planos Municipais Setoriais de Água e Esgoto, elaborados pelas CESB, foram disponibilizados para os municípios, sem a participação do mesmo na elaboração de seu conteúdo, com o intuito de preencher um requisito legal quanto a exigência da apresentação de um plano, o qual não atende os conteúdos mínimos preconizados pela Resolução nº 75 (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4°) aprovada pelo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ConCidades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em 02/07/2009.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041A4-705C-4E99-9C1C-55C654BBA886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852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2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69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32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50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57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30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88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77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54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5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96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4FC9C-7297-4D99-A16B-B33898258C3D}" type="datetimeFigureOut">
              <a:rPr lang="pt-BR" smtClean="0"/>
              <a:pPr/>
              <a:t>15/05/2016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9C548-A216-421A-BB87-61FD89E7DC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0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30635"/>
            <a:ext cx="7772400" cy="2387600"/>
          </a:xfrm>
        </p:spPr>
        <p:txBody>
          <a:bodyPr>
            <a:normAutofit/>
          </a:bodyPr>
          <a:lstStyle/>
          <a:p>
            <a:r>
              <a:rPr lang="pt-BR" sz="3200" b="1" cap="all" dirty="0"/>
              <a:t>A retomada da responsabilidade Municipal na prestação dos serviços de saneamento básico: uma abordagem para o debate.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4590514"/>
            <a:ext cx="6858000" cy="1877524"/>
          </a:xfrm>
        </p:spPr>
        <p:txBody>
          <a:bodyPr>
            <a:normAutofit/>
          </a:bodyPr>
          <a:lstStyle/>
          <a:p>
            <a:pPr algn="r"/>
            <a:r>
              <a:rPr lang="pt-BR" dirty="0" smtClean="0"/>
              <a:t>Alice Borges </a:t>
            </a:r>
            <a:r>
              <a:rPr lang="pt-BR" dirty="0" err="1" smtClean="0"/>
              <a:t>Maestri</a:t>
            </a:r>
            <a:endParaRPr lang="pt-BR" dirty="0" smtClean="0"/>
          </a:p>
          <a:p>
            <a:pPr algn="r"/>
            <a:r>
              <a:rPr lang="pt-BR" dirty="0" err="1" smtClean="0"/>
              <a:t>Dieter</a:t>
            </a:r>
            <a:r>
              <a:rPr lang="pt-BR" dirty="0" smtClean="0"/>
              <a:t> </a:t>
            </a:r>
            <a:r>
              <a:rPr lang="pt-BR" dirty="0" err="1" smtClean="0"/>
              <a:t>Wartchow</a:t>
            </a:r>
            <a:endParaRPr lang="pt-BR" dirty="0" smtClean="0"/>
          </a:p>
          <a:p>
            <a:endParaRPr lang="pt-BR" sz="1400" dirty="0"/>
          </a:p>
          <a:p>
            <a:endParaRPr lang="pt-BR" sz="1400" dirty="0"/>
          </a:p>
          <a:p>
            <a:r>
              <a:rPr lang="pt-BR" sz="1400" dirty="0"/>
              <a:t>17/05/2016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6" y="5448757"/>
            <a:ext cx="799167" cy="108865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102" y="5794948"/>
            <a:ext cx="929100" cy="742469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63" y="346098"/>
            <a:ext cx="3976391" cy="133262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3875965" y="473803"/>
            <a:ext cx="4981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 Exposição de Experiências Municipais em Saneamento</a:t>
            </a:r>
          </a:p>
          <a:p>
            <a:pPr algn="ctr"/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16 a 19 de maio de 2016 </a:t>
            </a:r>
          </a:p>
          <a:p>
            <a:pPr algn="ctr"/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Jaraguá do Sul - SC</a:t>
            </a:r>
          </a:p>
        </p:txBody>
      </p:sp>
    </p:spTree>
    <p:extLst>
      <p:ext uri="{BB962C8B-B14F-4D97-AF65-F5344CB8AC3E}">
        <p14:creationId xmlns:p14="http://schemas.microsoft.com/office/powerpoint/2010/main" val="12265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736286"/>
            <a:ext cx="3797046" cy="1348142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1" indent="0" algn="just">
              <a:buNone/>
            </a:pPr>
            <a:r>
              <a:rPr lang="pt-BR" dirty="0" smtClean="0"/>
              <a:t>NÃO permite </a:t>
            </a:r>
            <a:r>
              <a:rPr lang="pt-BR" dirty="0"/>
              <a:t>tarifação diferenciada ou dificulta a cobrança de tarifas de esgoto </a:t>
            </a:r>
            <a:r>
              <a:rPr lang="pt-BR" dirty="0" smtClean="0"/>
              <a:t>misto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28650" y="1690692"/>
            <a:ext cx="7886700" cy="57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accent1"/>
                </a:solidFill>
              </a:rPr>
              <a:t>CONTRATO PADRÃO DA CORSAN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28650" y="2339625"/>
            <a:ext cx="7886700" cy="8589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Tarifas do sistema para prestação dos sistemas de serviço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28650" y="3571942"/>
            <a:ext cx="3797046" cy="4560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None/>
            </a:pPr>
            <a:r>
              <a:rPr lang="pt-BR" dirty="0" smtClean="0"/>
              <a:t>CORSAN &gt; Gestão municipal</a:t>
            </a:r>
          </a:p>
        </p:txBody>
      </p:sp>
      <p:cxnSp>
        <p:nvCxnSpPr>
          <p:cNvPr id="8" name="Conector de seta reta 7"/>
          <p:cNvCxnSpPr>
            <a:stCxn id="6" idx="3"/>
            <a:endCxn id="9" idx="1"/>
          </p:cNvCxnSpPr>
          <p:nvPr/>
        </p:nvCxnSpPr>
        <p:spPr>
          <a:xfrm>
            <a:off x="4425696" y="3799946"/>
            <a:ext cx="91897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344668" y="3292115"/>
            <a:ext cx="3170682" cy="1015663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E</a:t>
            </a:r>
            <a:r>
              <a:rPr lang="pt-BR" sz="2000" dirty="0" smtClean="0"/>
              <a:t>levado </a:t>
            </a:r>
            <a:r>
              <a:rPr lang="pt-BR" sz="2000" dirty="0"/>
              <a:t>padrão da despesa de </a:t>
            </a:r>
            <a:r>
              <a:rPr lang="pt-BR" sz="2000" dirty="0" smtClean="0"/>
              <a:t>pessoal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R</a:t>
            </a:r>
            <a:r>
              <a:rPr lang="pt-BR" sz="2000" dirty="0" smtClean="0"/>
              <a:t>ateios </a:t>
            </a:r>
            <a:r>
              <a:rPr lang="pt-BR" sz="2000" dirty="0"/>
              <a:t>de empréstimos</a:t>
            </a:r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5344668" y="4736286"/>
            <a:ext cx="3170682" cy="1348142"/>
          </a:xfrm>
          <a:prstGeom prst="rect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pt-BR" sz="2000" dirty="0" smtClean="0"/>
              <a:t>Implantação de SES </a:t>
            </a:r>
            <a:r>
              <a:rPr lang="pt-BR" sz="2000" dirty="0"/>
              <a:t>com recursos não onerosos da União ou uma implantação progressiva</a:t>
            </a:r>
            <a:endParaRPr lang="pt-BR" sz="2000" dirty="0" smtClean="0"/>
          </a:p>
        </p:txBody>
      </p:sp>
      <p:cxnSp>
        <p:nvCxnSpPr>
          <p:cNvPr id="22" name="Conector de seta reta 21"/>
          <p:cNvCxnSpPr>
            <a:stCxn id="3" idx="3"/>
            <a:endCxn id="17" idx="1"/>
          </p:cNvCxnSpPr>
          <p:nvPr/>
        </p:nvCxnSpPr>
        <p:spPr>
          <a:xfrm>
            <a:off x="4425696" y="5410357"/>
            <a:ext cx="918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ço Reservado para Conteúdo 2"/>
          <p:cNvSpPr txBox="1">
            <a:spLocks/>
          </p:cNvSpPr>
          <p:nvPr/>
        </p:nvSpPr>
        <p:spPr>
          <a:xfrm>
            <a:off x="4425696" y="5102495"/>
            <a:ext cx="918972" cy="3078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 smtClean="0"/>
              <a:t>Quando</a:t>
            </a:r>
          </a:p>
        </p:txBody>
      </p:sp>
      <p:sp>
        <p:nvSpPr>
          <p:cNvPr id="28" name="Espaço Reservado para Conteúdo 2"/>
          <p:cNvSpPr txBox="1">
            <a:spLocks/>
          </p:cNvSpPr>
          <p:nvPr/>
        </p:nvSpPr>
        <p:spPr>
          <a:xfrm>
            <a:off x="4425696" y="3548100"/>
            <a:ext cx="918972" cy="3078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 smtClean="0"/>
              <a:t>Devido</a:t>
            </a:r>
          </a:p>
        </p:txBody>
      </p:sp>
    </p:spTree>
    <p:extLst>
      <p:ext uri="{BB962C8B-B14F-4D97-AF65-F5344CB8AC3E}">
        <p14:creationId xmlns:p14="http://schemas.microsoft.com/office/powerpoint/2010/main" val="320788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9" grpId="0" animBg="1"/>
      <p:bldP spid="17" grpId="0" animBg="1"/>
      <p:bldP spid="26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356301"/>
            <a:ext cx="7886700" cy="4600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Avaliação patrimonial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28650" y="1690692"/>
            <a:ext cx="7886700" cy="57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accent1"/>
                </a:solidFill>
              </a:rPr>
              <a:t>CONTRATO PADRÃO DA CORSAN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59536" y="3264616"/>
            <a:ext cx="213969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Município </a:t>
            </a:r>
            <a:r>
              <a:rPr lang="pt-BR" sz="2000" dirty="0" smtClean="0"/>
              <a:t>quer </a:t>
            </a:r>
            <a:r>
              <a:rPr lang="pt-BR" sz="2000" dirty="0"/>
              <a:t>reassumir os SAA e SES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38728" y="3264615"/>
            <a:ext cx="158191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CORSAN define a indenização</a:t>
            </a:r>
            <a:endParaRPr lang="pt-BR" sz="2000" dirty="0"/>
          </a:p>
        </p:txBody>
      </p:sp>
      <p:cxnSp>
        <p:nvCxnSpPr>
          <p:cNvPr id="9" name="Conector de seta reta 8"/>
          <p:cNvCxnSpPr>
            <a:stCxn id="5" idx="3"/>
            <a:endCxn id="6" idx="1"/>
          </p:cNvCxnSpPr>
          <p:nvPr/>
        </p:nvCxnSpPr>
        <p:spPr>
          <a:xfrm flipV="1">
            <a:off x="2999232" y="3772447"/>
            <a:ext cx="5394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6" idx="3"/>
            <a:endCxn id="12" idx="1"/>
          </p:cNvCxnSpPr>
          <p:nvPr/>
        </p:nvCxnSpPr>
        <p:spPr>
          <a:xfrm flipV="1">
            <a:off x="5120640" y="3772446"/>
            <a:ext cx="55778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5678424" y="3572391"/>
            <a:ext cx="189585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Parâmetros</a:t>
            </a:r>
            <a:endParaRPr lang="pt-BR" sz="20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30352" y="4556969"/>
            <a:ext cx="4046220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pt-BR" sz="2000" u="sng" dirty="0" smtClean="0"/>
              <a:t>Considera</a:t>
            </a:r>
            <a:endParaRPr lang="pt-BR" sz="2000" u="sng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/>
              <a:t>Valor de mercado e as reais condições de </a:t>
            </a:r>
            <a:r>
              <a:rPr lang="pt-BR" sz="2000" dirty="0" smtClean="0"/>
              <a:t>uso / operacionalidade</a:t>
            </a:r>
            <a:endParaRPr lang="pt-BR" sz="2000" u="sng" dirty="0" smtClean="0"/>
          </a:p>
          <a:p>
            <a:pPr algn="ctr"/>
            <a:r>
              <a:rPr lang="pt-BR" sz="2000" u="sng" dirty="0" smtClean="0"/>
              <a:t>Não </a:t>
            </a:r>
            <a:r>
              <a:rPr lang="pt-BR" sz="2000" u="sng" dirty="0"/>
              <a:t>Considera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/>
              <a:t>Balanço entre despesas e receitas na unidade de </a:t>
            </a:r>
            <a:r>
              <a:rPr lang="pt-BR" sz="2000" dirty="0" smtClean="0"/>
              <a:t>saneamento</a:t>
            </a:r>
            <a:endParaRPr lang="pt-BR" sz="2000" dirty="0"/>
          </a:p>
        </p:txBody>
      </p:sp>
      <p:cxnSp>
        <p:nvCxnSpPr>
          <p:cNvPr id="22" name="Conector reto 21"/>
          <p:cNvCxnSpPr/>
          <p:nvPr/>
        </p:nvCxnSpPr>
        <p:spPr>
          <a:xfrm>
            <a:off x="530352" y="4556969"/>
            <a:ext cx="4046220" cy="19389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530352" y="4556969"/>
            <a:ext cx="4046220" cy="19389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ta para a direita 26"/>
          <p:cNvSpPr/>
          <p:nvPr/>
        </p:nvSpPr>
        <p:spPr>
          <a:xfrm>
            <a:off x="4718304" y="5261289"/>
            <a:ext cx="960120" cy="53035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5961888" y="5018633"/>
            <a:ext cx="2553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Lei Nº </a:t>
            </a:r>
            <a:r>
              <a:rPr lang="pt-BR" sz="2000" dirty="0" smtClean="0"/>
              <a:t>11.445</a:t>
            </a:r>
            <a:endParaRPr lang="pt-BR" sz="2000" dirty="0"/>
          </a:p>
          <a:p>
            <a:pPr algn="ctr"/>
            <a:r>
              <a:rPr lang="pt-BR" sz="2000" dirty="0" smtClean="0"/>
              <a:t>Art</a:t>
            </a:r>
            <a:r>
              <a:rPr lang="pt-BR" sz="2000" dirty="0"/>
              <a:t>. 58 </a:t>
            </a:r>
            <a:endParaRPr lang="pt-BR" sz="2000" dirty="0" smtClean="0"/>
          </a:p>
          <a:p>
            <a:pPr algn="ctr"/>
            <a:r>
              <a:rPr lang="pt-BR" sz="2000" dirty="0" smtClean="0"/>
              <a:t>§ </a:t>
            </a:r>
            <a:r>
              <a:rPr lang="pt-BR" sz="2000" dirty="0"/>
              <a:t>3</a:t>
            </a:r>
            <a:r>
              <a:rPr lang="pt-BR" sz="2000" baseline="30000" dirty="0"/>
              <a:t>o </a:t>
            </a:r>
            <a:r>
              <a:rPr lang="pt-BR" sz="2000" dirty="0"/>
              <a:t>inciso I, §4° e §5</a:t>
            </a:r>
            <a:r>
              <a:rPr lang="pt-BR" sz="2000" dirty="0" smtClean="0"/>
              <a:t>°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6027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 L -0.46041 0.003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21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12" grpId="0" animBg="1"/>
      <p:bldP spid="12" grpId="1" animBg="1"/>
      <p:bldP spid="20" grpId="0" animBg="1"/>
      <p:bldP spid="27" grpId="0" animBg="1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262219"/>
            <a:ext cx="7886700" cy="48098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Regulação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28650" y="1690692"/>
            <a:ext cx="7886700" cy="57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accent1"/>
                </a:solidFill>
              </a:rPr>
              <a:t>CONTRATO PADRÃO DA CORSAN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340864" y="5211482"/>
            <a:ext cx="3730752" cy="111497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AGERGS </a:t>
            </a:r>
            <a:r>
              <a:rPr lang="pt-BR" dirty="0" smtClean="0">
                <a:solidFill>
                  <a:srgbClr val="FF0000"/>
                </a:solidFill>
              </a:rPr>
              <a:t>- dificuldades e falta de familiaridade com a </a:t>
            </a:r>
            <a:r>
              <a:rPr lang="pt-BR" dirty="0" smtClean="0">
                <a:solidFill>
                  <a:srgbClr val="FF0000"/>
                </a:solidFill>
              </a:rPr>
              <a:t>Lei Nº 11.445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22960" y="2902796"/>
            <a:ext cx="7692390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MUNICÍPIO VS. CESB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Questionar </a:t>
            </a:r>
            <a:r>
              <a:rPr lang="pt-BR" sz="2400" dirty="0"/>
              <a:t>cláusulas contratuais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Buscar providências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Constituir uma instância de regulação ou </a:t>
            </a:r>
            <a:r>
              <a:rPr lang="pt-BR" sz="2400" dirty="0" smtClean="0"/>
              <a:t>fiscalização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124712" y="4052793"/>
            <a:ext cx="6702552" cy="419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3474720" y="4632052"/>
            <a:ext cx="163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POR QUE?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9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262219"/>
            <a:ext cx="7886700" cy="872867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Constituição </a:t>
            </a:r>
            <a:r>
              <a:rPr lang="pt-BR" dirty="0"/>
              <a:t>de um fundo municipal para a gestão </a:t>
            </a:r>
            <a:r>
              <a:rPr lang="pt-BR" dirty="0" smtClean="0"/>
              <a:t>compartilhada (FMGC)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28650" y="1690692"/>
            <a:ext cx="7886700" cy="57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accent1"/>
                </a:solidFill>
              </a:rPr>
              <a:t>CONTRATO PADRÃO DA CORSAN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31422" y="3600641"/>
            <a:ext cx="19267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Municípios com SAA da CORSAN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354161" y="3739141"/>
            <a:ext cx="1137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Superávit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887688" y="3600641"/>
            <a:ext cx="8109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Caixa ÚNICO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289224" y="3107790"/>
            <a:ext cx="19267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Sócio Majoritário - RS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290645" y="4108473"/>
            <a:ext cx="19267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Destinado para outro fins</a:t>
            </a:r>
            <a:endParaRPr lang="pt-BR" dirty="0"/>
          </a:p>
        </p:txBody>
      </p:sp>
      <p:cxnSp>
        <p:nvCxnSpPr>
          <p:cNvPr id="11" name="Conector de seta reta 10"/>
          <p:cNvCxnSpPr>
            <a:stCxn id="5" idx="3"/>
            <a:endCxn id="6" idx="1"/>
          </p:cNvCxnSpPr>
          <p:nvPr/>
        </p:nvCxnSpPr>
        <p:spPr>
          <a:xfrm>
            <a:off x="2958193" y="3923807"/>
            <a:ext cx="3959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6" idx="3"/>
            <a:endCxn id="7" idx="1"/>
          </p:cNvCxnSpPr>
          <p:nvPr/>
        </p:nvCxnSpPr>
        <p:spPr>
          <a:xfrm>
            <a:off x="4491719" y="3923807"/>
            <a:ext cx="395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7" idx="3"/>
            <a:endCxn id="8" idx="1"/>
          </p:cNvCxnSpPr>
          <p:nvPr/>
        </p:nvCxnSpPr>
        <p:spPr>
          <a:xfrm flipV="1">
            <a:off x="5698671" y="3430956"/>
            <a:ext cx="590553" cy="492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>
            <a:stCxn id="7" idx="3"/>
            <a:endCxn id="9" idx="1"/>
          </p:cNvCxnSpPr>
          <p:nvPr/>
        </p:nvCxnSpPr>
        <p:spPr>
          <a:xfrm>
            <a:off x="5698671" y="3923807"/>
            <a:ext cx="591974" cy="507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031423" y="4121625"/>
            <a:ext cx="9065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/>
          </a:lstStyle>
          <a:p>
            <a:r>
              <a:rPr lang="pt-BR" dirty="0"/>
              <a:t>FMGC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2447600" y="3503500"/>
            <a:ext cx="35164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/>
          </a:lstStyle>
          <a:p>
            <a:r>
              <a:rPr lang="pt-BR" dirty="0" smtClean="0"/>
              <a:t>Não deve socializar o prejuízo nem centralizar o lucro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447600" y="4519094"/>
            <a:ext cx="35164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/>
          </a:lstStyle>
          <a:p>
            <a:r>
              <a:rPr lang="pt-BR" dirty="0" smtClean="0"/>
              <a:t>Realização de investimentos</a:t>
            </a:r>
            <a:endParaRPr lang="pt-BR" dirty="0"/>
          </a:p>
        </p:txBody>
      </p:sp>
      <p:cxnSp>
        <p:nvCxnSpPr>
          <p:cNvPr id="23" name="Conector de seta reta 22"/>
          <p:cNvCxnSpPr>
            <a:stCxn id="18" idx="3"/>
            <a:endCxn id="19" idx="1"/>
          </p:cNvCxnSpPr>
          <p:nvPr/>
        </p:nvCxnSpPr>
        <p:spPr>
          <a:xfrm flipV="1">
            <a:off x="1937983" y="3826666"/>
            <a:ext cx="509617" cy="479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18" idx="3"/>
            <a:endCxn id="20" idx="1"/>
          </p:cNvCxnSpPr>
          <p:nvPr/>
        </p:nvCxnSpPr>
        <p:spPr>
          <a:xfrm>
            <a:off x="1937983" y="4306291"/>
            <a:ext cx="509617" cy="39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1031422" y="5529619"/>
            <a:ext cx="16708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/>
          </a:lstStyle>
          <a:p>
            <a:r>
              <a:rPr lang="pt-BR" dirty="0" smtClean="0"/>
              <a:t>Atingida a universalização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316575" y="5529618"/>
            <a:ext cx="17467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/>
          </a:lstStyle>
          <a:p>
            <a:r>
              <a:rPr lang="pt-BR" dirty="0" smtClean="0"/>
              <a:t>Fim dos recursos do FMGC</a:t>
            </a:r>
            <a:endParaRPr lang="pt-BR" dirty="0"/>
          </a:p>
        </p:txBody>
      </p:sp>
      <p:cxnSp>
        <p:nvCxnSpPr>
          <p:cNvPr id="28" name="Conector de seta reta 27"/>
          <p:cNvCxnSpPr>
            <a:stCxn id="26" idx="3"/>
            <a:endCxn id="27" idx="1"/>
          </p:cNvCxnSpPr>
          <p:nvPr/>
        </p:nvCxnSpPr>
        <p:spPr>
          <a:xfrm flipV="1">
            <a:off x="2702257" y="5852784"/>
            <a:ext cx="61431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5444302" y="5668118"/>
            <a:ext cx="10395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/>
          </a:lstStyle>
          <a:p>
            <a:r>
              <a:rPr lang="pt-BR" dirty="0" smtClean="0">
                <a:solidFill>
                  <a:schemeClr val="accent1"/>
                </a:solidFill>
              </a:rPr>
              <a:t>Porém...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6632810" y="5529618"/>
            <a:ext cx="226552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Município necessitará recursos financeiros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848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8" grpId="0" animBg="1"/>
      <p:bldP spid="18" grpId="2" animBg="1"/>
      <p:bldP spid="19" grpId="0" animBg="1"/>
      <p:bldP spid="19" grpId="2" animBg="1"/>
      <p:bldP spid="20" grpId="0" animBg="1"/>
      <p:bldP spid="20" grpId="2" animBg="1"/>
      <p:bldP spid="26" grpId="0" animBg="1"/>
      <p:bldP spid="27" grpId="0" animBg="1"/>
      <p:bldP spid="37" grpId="0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688335"/>
            <a:ext cx="7886700" cy="3488627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“Entes </a:t>
            </a:r>
            <a:r>
              <a:rPr lang="pt-BR" dirty="0"/>
              <a:t>administrativos autônomos, criados por lei específica, com personalidade jurídica de direito público, patrimônio próprio e atribuições outorgadas na forma da lei, tendo como princípio fundamental a </a:t>
            </a:r>
            <a:r>
              <a:rPr lang="pt-BR" dirty="0" smtClean="0"/>
              <a:t>descentralização”</a:t>
            </a:r>
          </a:p>
          <a:p>
            <a:pPr marL="0" indent="0" algn="r">
              <a:buNone/>
            </a:pPr>
            <a:r>
              <a:rPr lang="pt-BR" dirty="0" smtClean="0"/>
              <a:t>Funasa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</p:spPr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28650" y="1690692"/>
            <a:ext cx="7886700" cy="57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accent1"/>
                </a:solidFill>
              </a:rPr>
              <a:t>AUTARQUIA MUNICIPAL</a:t>
            </a:r>
          </a:p>
        </p:txBody>
      </p:sp>
    </p:spTree>
    <p:extLst>
      <p:ext uri="{BB962C8B-B14F-4D97-AF65-F5344CB8AC3E}">
        <p14:creationId xmlns:p14="http://schemas.microsoft.com/office/powerpoint/2010/main" val="275842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723915"/>
              </p:ext>
            </p:extLst>
          </p:nvPr>
        </p:nvGraphicFramePr>
        <p:xfrm>
          <a:off x="705968" y="1048883"/>
          <a:ext cx="7572618" cy="502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6916"/>
                <a:gridCol w="1140181"/>
                <a:gridCol w="2242464"/>
                <a:gridCol w="979714"/>
                <a:gridCol w="1061357"/>
                <a:gridCol w="1191986"/>
              </a:tblGrid>
              <a:tr h="199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Item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Especificação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Unidade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CENÁRIO 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CENÁRIO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387485">
                <a:tc row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DESPESAS TOTAIS COM OS SERVIÇOS (DTS)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DESPESAS DE EXPLORACÃO (DEX)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 (DEX)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392,053.31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333,133.39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362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Pessoal próprio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195,152.38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180,000.00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Produtos químicos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R$/ano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235.74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235.74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397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Energia elétrica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R$/ano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105,788.98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105,788.98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3426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Serviços de terceiros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R$/ano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9,979.68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9,979.68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2349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Água importada (bruta ou tratada)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R$/ano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0.00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0.00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975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Esgoto bruto exportado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R$/ano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-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-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49870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Fiscais ou tributárias computadas na DEX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43,787.54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0.00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9916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Outras despesas de exploração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R$/ano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37,108.99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37,108.99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2849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SERVIÇO DA DÍVIDA - PARCELA 1 DE 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Juros e encargos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18,914.07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0.00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3456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Variação cambial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7,083.36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0.00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3046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25,997.43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0.00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360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Depreciação, amortização e provisão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27,828.70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0.00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979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Fiscais ou tributários não incidentes na DEX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R$/ano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0.00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0.00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979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Outras despesas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R$/ano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0.00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0.00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38748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 (DTS)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R$/ano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445,879.44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333,133.39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9916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VOLUMES DE ÁGUA FATURADO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1000m³/ano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72.32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72.32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  <a:tr h="19916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DESPESA TOTAL COM OS SERVIÇOS POR M³ FATURADO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R$/m³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6.17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4.61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43760" y="402547"/>
            <a:ext cx="8013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Informações </a:t>
            </a:r>
            <a:r>
              <a:rPr lang="pt-BR" b="1" dirty="0"/>
              <a:t>sobre </a:t>
            </a:r>
            <a:r>
              <a:rPr lang="pt-BR" b="1" dirty="0" smtClean="0"/>
              <a:t>despesas totais com os serviços </a:t>
            </a:r>
            <a:r>
              <a:rPr lang="pt-BR" b="1" dirty="0"/>
              <a:t>consideradas para o cenário 1 e cenário </a:t>
            </a:r>
            <a:r>
              <a:rPr lang="pt-BR" b="1" dirty="0" smtClean="0"/>
              <a:t>2 – Liberato </a:t>
            </a:r>
            <a:r>
              <a:rPr lang="pt-BR" b="1" dirty="0" err="1" smtClean="0"/>
              <a:t>Salzano</a:t>
            </a:r>
            <a:r>
              <a:rPr lang="pt-BR" b="1" dirty="0" smtClean="0"/>
              <a:t>. </a:t>
            </a:r>
            <a:r>
              <a:rPr lang="pt-BR" b="1" dirty="0"/>
              <a:t>(Fonte: SNIS, 2012)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1678675" y="3507475"/>
            <a:ext cx="6455391" cy="12555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786419" y="1650382"/>
            <a:ext cx="5492168" cy="3831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05967" y="5813946"/>
            <a:ext cx="7572619" cy="25760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6741994" y="4686553"/>
            <a:ext cx="2001972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Valor da Tarifa: </a:t>
            </a:r>
          </a:p>
          <a:p>
            <a:pPr algn="ctr"/>
            <a:r>
              <a:rPr lang="pt-BR" dirty="0" smtClean="0"/>
              <a:t>R</a:t>
            </a:r>
            <a:r>
              <a:rPr lang="pt-BR" dirty="0"/>
              <a:t>$ </a:t>
            </a:r>
            <a:r>
              <a:rPr lang="pt-BR" dirty="0" smtClean="0"/>
              <a:t>5,72/m³ </a:t>
            </a:r>
          </a:p>
          <a:p>
            <a:pPr algn="ctr"/>
            <a:r>
              <a:rPr lang="pt-BR" dirty="0" smtClean="0"/>
              <a:t>(</a:t>
            </a:r>
            <a:r>
              <a:rPr lang="pt-BR" dirty="0"/>
              <a:t>SNIS, </a:t>
            </a:r>
            <a:r>
              <a:rPr lang="pt-BR" dirty="0" smtClean="0"/>
              <a:t>2012)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887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75380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O contrato padrão da CORSAN carece de uma revisão </a:t>
            </a:r>
            <a:r>
              <a:rPr lang="pt-BR" sz="2400" dirty="0" smtClean="0">
                <a:solidFill>
                  <a:srgbClr val="FF0000"/>
                </a:solidFill>
              </a:rPr>
              <a:t>URGENTE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28650" y="2579428"/>
            <a:ext cx="7886700" cy="2729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 smtClean="0"/>
              <a:t>É preciso capacitar e assessorar os municípios, principalmente os menores, em suas responsabilidades de fiscalização e controle dos contratos.</a:t>
            </a:r>
          </a:p>
          <a:p>
            <a:pPr algn="just"/>
            <a:r>
              <a:rPr lang="pt-BR" sz="2400" dirty="0" smtClean="0"/>
              <a:t>A organização da prestação de serviços de saneamento no âmbito municipal tem demonstrado </a:t>
            </a:r>
            <a:r>
              <a:rPr lang="pt-BR" sz="2400" b="1" dirty="0" smtClean="0"/>
              <a:t>vantagens financeiras </a:t>
            </a:r>
            <a:r>
              <a:rPr lang="pt-BR" sz="2400" dirty="0" smtClean="0"/>
              <a:t>e podem </a:t>
            </a:r>
            <a:r>
              <a:rPr lang="pt-BR" sz="2400" b="1" dirty="0" smtClean="0"/>
              <a:t>garantir a soberania municipal </a:t>
            </a:r>
            <a:r>
              <a:rPr lang="pt-BR" sz="2400" dirty="0" smtClean="0"/>
              <a:t>quanto à tomada de decisão de como organizar e prestar estes serviços.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3854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</a:t>
            </a:r>
            <a:r>
              <a:rPr lang="pt-BR" dirty="0"/>
              <a:t>Fundos Municipais de Gestão Compartilhada podem ser de </a:t>
            </a:r>
            <a:r>
              <a:rPr lang="pt-BR" b="1" dirty="0"/>
              <a:t>grande utilidade</a:t>
            </a:r>
            <a:r>
              <a:rPr lang="pt-BR" dirty="0"/>
              <a:t> para o município se aplicados corretamente.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implantação de fundos com a participação de grupo gestor local de saneamento pode contribuir para a </a:t>
            </a:r>
            <a:r>
              <a:rPr lang="pt-BR" b="1" dirty="0"/>
              <a:t>universalização de esgotamento sanitário urbano e saneamento em áreas </a:t>
            </a:r>
            <a:r>
              <a:rPr lang="pt-BR" b="1" dirty="0" smtClean="0"/>
              <a:t>rurais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90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79665" y="2961372"/>
            <a:ext cx="7886700" cy="1325563"/>
          </a:xfrm>
        </p:spPr>
        <p:txBody>
          <a:bodyPr/>
          <a:lstStyle/>
          <a:p>
            <a:pPr algn="ctr"/>
            <a:r>
              <a:rPr lang="pt-BR" dirty="0" smtClean="0"/>
              <a:t>OBRIGADA!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59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 de Texto 2"/>
          <p:cNvSpPr txBox="1">
            <a:spLocks noChangeArrowheads="1"/>
          </p:cNvSpPr>
          <p:nvPr/>
        </p:nvSpPr>
        <p:spPr bwMode="auto">
          <a:xfrm>
            <a:off x="358962" y="4297333"/>
            <a:ext cx="1201743" cy="7386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b="1" cap="all" dirty="0"/>
              <a:t>Prestação de Serviço Público</a:t>
            </a:r>
          </a:p>
        </p:txBody>
      </p:sp>
      <p:sp>
        <p:nvSpPr>
          <p:cNvPr id="5" name="Caixa de Texto 2"/>
          <p:cNvSpPr txBox="1">
            <a:spLocks noChangeArrowheads="1"/>
          </p:cNvSpPr>
          <p:nvPr/>
        </p:nvSpPr>
        <p:spPr bwMode="auto">
          <a:xfrm>
            <a:off x="2182993" y="3314312"/>
            <a:ext cx="163513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Direta Municipal</a:t>
            </a:r>
          </a:p>
        </p:txBody>
      </p:sp>
      <p:sp>
        <p:nvSpPr>
          <p:cNvPr id="6" name="Caixa de Texto 2"/>
          <p:cNvSpPr txBox="1">
            <a:spLocks noChangeArrowheads="1"/>
          </p:cNvSpPr>
          <p:nvPr/>
        </p:nvSpPr>
        <p:spPr bwMode="auto">
          <a:xfrm>
            <a:off x="2182993" y="4420448"/>
            <a:ext cx="1635131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Indireta </a:t>
            </a:r>
          </a:p>
          <a:p>
            <a:r>
              <a:rPr lang="pt-BR" sz="1200" cap="all" dirty="0"/>
              <a:t>(delegação)</a:t>
            </a:r>
          </a:p>
        </p:txBody>
      </p:sp>
      <p:sp>
        <p:nvSpPr>
          <p:cNvPr id="7" name="Caixa de Texto 2"/>
          <p:cNvSpPr txBox="1">
            <a:spLocks noChangeArrowheads="1"/>
          </p:cNvSpPr>
          <p:nvPr/>
        </p:nvSpPr>
        <p:spPr bwMode="auto">
          <a:xfrm>
            <a:off x="2182993" y="5536704"/>
            <a:ext cx="163513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Gestão Associada Pública</a:t>
            </a:r>
          </a:p>
        </p:txBody>
      </p:sp>
      <p:cxnSp>
        <p:nvCxnSpPr>
          <p:cNvPr id="9" name="Conector de seta reta 8"/>
          <p:cNvCxnSpPr>
            <a:stCxn id="4" idx="3"/>
            <a:endCxn id="6" idx="1"/>
          </p:cNvCxnSpPr>
          <p:nvPr/>
        </p:nvCxnSpPr>
        <p:spPr>
          <a:xfrm>
            <a:off x="1560704" y="4666665"/>
            <a:ext cx="622288" cy="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>
            <a:stCxn id="4" idx="3"/>
            <a:endCxn id="5" idx="1"/>
          </p:cNvCxnSpPr>
          <p:nvPr/>
        </p:nvCxnSpPr>
        <p:spPr>
          <a:xfrm flipV="1">
            <a:off x="1560704" y="3468201"/>
            <a:ext cx="622288" cy="1198465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>
            <a:stCxn id="4" idx="3"/>
            <a:endCxn id="7" idx="1"/>
          </p:cNvCxnSpPr>
          <p:nvPr/>
        </p:nvCxnSpPr>
        <p:spPr>
          <a:xfrm>
            <a:off x="1560704" y="4666666"/>
            <a:ext cx="622288" cy="1131649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 de Texto 2"/>
          <p:cNvSpPr txBox="1">
            <a:spLocks noChangeArrowheads="1"/>
          </p:cNvSpPr>
          <p:nvPr/>
        </p:nvSpPr>
        <p:spPr bwMode="auto">
          <a:xfrm>
            <a:off x="4411836" y="2758225"/>
            <a:ext cx="2271712" cy="677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Centralizada</a:t>
            </a:r>
          </a:p>
          <a:p>
            <a:r>
              <a:rPr lang="pt-BR" sz="1200" cap="all" dirty="0"/>
              <a:t>Departamento, secretaria ou serviços</a:t>
            </a:r>
          </a:p>
        </p:txBody>
      </p:sp>
      <p:sp>
        <p:nvSpPr>
          <p:cNvPr id="17" name="Caixa de Texto 2"/>
          <p:cNvSpPr txBox="1">
            <a:spLocks noChangeArrowheads="1"/>
          </p:cNvSpPr>
          <p:nvPr/>
        </p:nvSpPr>
        <p:spPr bwMode="auto">
          <a:xfrm>
            <a:off x="4411836" y="3596878"/>
            <a:ext cx="2271712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Descentralizada</a:t>
            </a:r>
          </a:p>
          <a:p>
            <a:r>
              <a:rPr lang="pt-BR" sz="1200" cap="all" dirty="0"/>
              <a:t>Autarquia, empresa pública</a:t>
            </a:r>
          </a:p>
        </p:txBody>
      </p:sp>
      <p:cxnSp>
        <p:nvCxnSpPr>
          <p:cNvPr id="19" name="Conector de seta reta 18"/>
          <p:cNvCxnSpPr>
            <a:stCxn id="6" idx="3"/>
            <a:endCxn id="20" idx="1"/>
          </p:cNvCxnSpPr>
          <p:nvPr/>
        </p:nvCxnSpPr>
        <p:spPr>
          <a:xfrm flipV="1">
            <a:off x="3818124" y="4666663"/>
            <a:ext cx="593713" cy="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 de Texto 2"/>
          <p:cNvSpPr txBox="1">
            <a:spLocks noChangeArrowheads="1"/>
          </p:cNvSpPr>
          <p:nvPr/>
        </p:nvSpPr>
        <p:spPr bwMode="auto">
          <a:xfrm>
            <a:off x="4411836" y="4328109"/>
            <a:ext cx="2271712" cy="677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Contrato de concessão</a:t>
            </a:r>
          </a:p>
          <a:p>
            <a:r>
              <a:rPr lang="pt-BR" sz="1200" cap="all" dirty="0"/>
              <a:t>Por meio de Licitação a uma empresa privada</a:t>
            </a:r>
          </a:p>
        </p:txBody>
      </p:sp>
      <p:sp>
        <p:nvSpPr>
          <p:cNvPr id="22" name="Caixa de Texto 2"/>
          <p:cNvSpPr txBox="1">
            <a:spLocks noChangeArrowheads="1"/>
          </p:cNvSpPr>
          <p:nvPr/>
        </p:nvSpPr>
        <p:spPr bwMode="auto">
          <a:xfrm>
            <a:off x="4411836" y="5258336"/>
            <a:ext cx="22717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Consórcio público</a:t>
            </a:r>
          </a:p>
        </p:txBody>
      </p:sp>
      <p:sp>
        <p:nvSpPr>
          <p:cNvPr id="23" name="Caixa de Texto 2"/>
          <p:cNvSpPr txBox="1">
            <a:spLocks noChangeArrowheads="1"/>
          </p:cNvSpPr>
          <p:nvPr/>
        </p:nvSpPr>
        <p:spPr bwMode="auto">
          <a:xfrm>
            <a:off x="4411836" y="5767980"/>
            <a:ext cx="227171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cap="all" dirty="0"/>
              <a:t>Companhia estadual de saneamento básico</a:t>
            </a:r>
          </a:p>
          <a:p>
            <a:r>
              <a:rPr lang="pt-BR" cap="all" dirty="0"/>
              <a:t>(</a:t>
            </a:r>
            <a:r>
              <a:rPr lang="pt-BR" cap="all" dirty="0" err="1"/>
              <a:t>cesb</a:t>
            </a:r>
            <a:r>
              <a:rPr lang="pt-BR" cap="all" dirty="0"/>
              <a:t>)</a:t>
            </a:r>
          </a:p>
        </p:txBody>
      </p:sp>
      <p:cxnSp>
        <p:nvCxnSpPr>
          <p:cNvPr id="25" name="Conector angulado 24"/>
          <p:cNvCxnSpPr>
            <a:stCxn id="7" idx="3"/>
            <a:endCxn id="22" idx="1"/>
          </p:cNvCxnSpPr>
          <p:nvPr/>
        </p:nvCxnSpPr>
        <p:spPr>
          <a:xfrm flipV="1">
            <a:off x="3818124" y="5412224"/>
            <a:ext cx="593713" cy="386090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do 26"/>
          <p:cNvCxnSpPr>
            <a:stCxn id="7" idx="3"/>
            <a:endCxn id="23" idx="1"/>
          </p:cNvCxnSpPr>
          <p:nvPr/>
        </p:nvCxnSpPr>
        <p:spPr>
          <a:xfrm>
            <a:off x="3818124" y="5798314"/>
            <a:ext cx="593713" cy="338998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angulado 28"/>
          <p:cNvCxnSpPr>
            <a:stCxn id="5" idx="3"/>
            <a:endCxn id="16" idx="1"/>
          </p:cNvCxnSpPr>
          <p:nvPr/>
        </p:nvCxnSpPr>
        <p:spPr>
          <a:xfrm flipV="1">
            <a:off x="3818124" y="3096780"/>
            <a:ext cx="593713" cy="371421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do 30"/>
          <p:cNvCxnSpPr>
            <a:stCxn id="5" idx="3"/>
            <a:endCxn id="17" idx="1"/>
          </p:cNvCxnSpPr>
          <p:nvPr/>
        </p:nvCxnSpPr>
        <p:spPr>
          <a:xfrm>
            <a:off x="3818124" y="3468201"/>
            <a:ext cx="593713" cy="374899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have direita 42"/>
          <p:cNvSpPr/>
          <p:nvPr/>
        </p:nvSpPr>
        <p:spPr>
          <a:xfrm>
            <a:off x="6758165" y="5303649"/>
            <a:ext cx="150808" cy="1112529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 de Texto 2"/>
          <p:cNvSpPr txBox="1">
            <a:spLocks noChangeArrowheads="1"/>
          </p:cNvSpPr>
          <p:nvPr/>
        </p:nvSpPr>
        <p:spPr bwMode="auto">
          <a:xfrm>
            <a:off x="6983593" y="5490578"/>
            <a:ext cx="163513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Através de um contrato de programa</a:t>
            </a:r>
          </a:p>
        </p:txBody>
      </p: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26" name="Espaço Reservado para Conteúdo 2"/>
          <p:cNvSpPr>
            <a:spLocks noGrp="1"/>
          </p:cNvSpPr>
          <p:nvPr>
            <p:ph idx="1"/>
          </p:nvPr>
        </p:nvSpPr>
        <p:spPr>
          <a:xfrm>
            <a:off x="628651" y="1702077"/>
            <a:ext cx="7886700" cy="843933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A prestação dos serviços de saneamento básico é de responsabilidade do titular, o Município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71130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2" grpId="0" animBg="1"/>
      <p:bldP spid="23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28651" y="1776638"/>
            <a:ext cx="7886700" cy="216683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Lei 11.445 de 05 de janeiro de </a:t>
            </a:r>
            <a:r>
              <a:rPr lang="pt-BR" dirty="0" smtClean="0"/>
              <a:t>2007</a:t>
            </a:r>
          </a:p>
          <a:p>
            <a:pPr lvl="1" algn="just"/>
            <a:r>
              <a:rPr lang="pt-BR" dirty="0"/>
              <a:t>universalização dos serviços com qualidade e viabilidade </a:t>
            </a:r>
            <a:r>
              <a:rPr lang="pt-BR" dirty="0" smtClean="0"/>
              <a:t>financeira</a:t>
            </a:r>
          </a:p>
          <a:p>
            <a:pPr algn="just"/>
            <a:r>
              <a:rPr lang="pt-BR" dirty="0"/>
              <a:t>Companhias Estaduais de Saneamento Básico </a:t>
            </a:r>
            <a:r>
              <a:rPr lang="pt-BR" dirty="0" smtClean="0"/>
              <a:t>(CESB)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971803" y="4643609"/>
            <a:ext cx="5339443" cy="40821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>
            <a:off x="5641524" y="5051822"/>
            <a:ext cx="8164" cy="45720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486152" y="5509022"/>
            <a:ext cx="4327071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Não atende conteúdos mínimos - Resolução nº 75 (</a:t>
            </a:r>
            <a:r>
              <a:rPr lang="pt-BR" sz="2000" dirty="0" err="1"/>
              <a:t>Art</a:t>
            </a:r>
            <a:r>
              <a:rPr lang="pt-BR" sz="2000" dirty="0"/>
              <a:t> 4°) aprovada pelo </a:t>
            </a:r>
            <a:r>
              <a:rPr lang="pt-BR" sz="2000" dirty="0" err="1"/>
              <a:t>ConCidades</a:t>
            </a:r>
            <a:r>
              <a:rPr lang="pt-BR" sz="2000" dirty="0"/>
              <a:t>, em 02/07/2009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28651" y="3939726"/>
            <a:ext cx="7886700" cy="116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pt-BR" dirty="0" smtClean="0"/>
              <a:t>Deseja firmar contrato de programa por meio de gestão associada </a:t>
            </a:r>
          </a:p>
          <a:p>
            <a:pPr lvl="1" algn="just"/>
            <a:r>
              <a:rPr lang="pt-BR" dirty="0" smtClean="0"/>
              <a:t>Disponibiliza Plano Municipal Setorial de Água e Esgoto</a:t>
            </a:r>
          </a:p>
        </p:txBody>
      </p:sp>
    </p:spTree>
    <p:extLst>
      <p:ext uri="{BB962C8B-B14F-4D97-AF65-F5344CB8AC3E}">
        <p14:creationId xmlns:p14="http://schemas.microsoft.com/office/powerpoint/2010/main" val="156489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  <p:bldP spid="6" grpId="0" animBg="1"/>
      <p:bldP spid="10" grpId="0" animBg="1"/>
      <p:bldP spid="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628651" y="1690693"/>
            <a:ext cx="7886700" cy="1281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Os municípios ficam sem saída e à mercê das regras impostas pelas CESB ou tentados a conceder estes serviços à iniciativa privada.</a:t>
            </a:r>
          </a:p>
        </p:txBody>
      </p:sp>
      <p:sp>
        <p:nvSpPr>
          <p:cNvPr id="7" name="Seta para baixo 6"/>
          <p:cNvSpPr/>
          <p:nvPr/>
        </p:nvSpPr>
        <p:spPr>
          <a:xfrm>
            <a:off x="3902532" y="3135089"/>
            <a:ext cx="669471" cy="10776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28653" y="4490357"/>
            <a:ext cx="7886699" cy="2041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t-BR" dirty="0" smtClean="0"/>
              <a:t>Falta de </a:t>
            </a:r>
            <a:r>
              <a:rPr lang="pt-BR" dirty="0"/>
              <a:t>conhecimento</a:t>
            </a:r>
          </a:p>
          <a:p>
            <a:r>
              <a:rPr lang="pt-BR" dirty="0" smtClean="0"/>
              <a:t>Falta de </a:t>
            </a:r>
            <a:r>
              <a:rPr lang="pt-BR" dirty="0"/>
              <a:t>capacidade de argumentação</a:t>
            </a:r>
          </a:p>
          <a:p>
            <a:r>
              <a:rPr lang="pt-BR" dirty="0"/>
              <a:t>Inviabilizados por demandas judiciais</a:t>
            </a:r>
          </a:p>
          <a:p>
            <a:r>
              <a:rPr lang="pt-BR" dirty="0"/>
              <a:t>Supostamente sem recursos humanos e financeiros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407409" y="3434898"/>
            <a:ext cx="987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DEVIDO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3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7" grpId="0" animBg="1"/>
      <p:bldP spid="8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1" y="1825627"/>
            <a:ext cx="7886700" cy="3535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No Rio Grande do Sul</a:t>
            </a:r>
          </a:p>
          <a:p>
            <a:r>
              <a:rPr lang="pt-BR" dirty="0" smtClean="0"/>
              <a:t>CESB = </a:t>
            </a:r>
            <a:r>
              <a:rPr lang="pt-BR" dirty="0"/>
              <a:t>Companhia </a:t>
            </a:r>
            <a:r>
              <a:rPr lang="pt-BR" dirty="0" err="1" smtClean="0"/>
              <a:t>Riograndense</a:t>
            </a:r>
            <a:r>
              <a:rPr lang="pt-BR" dirty="0" smtClean="0"/>
              <a:t> </a:t>
            </a:r>
            <a:r>
              <a:rPr lang="pt-BR" dirty="0"/>
              <a:t>de Saneamento (</a:t>
            </a:r>
            <a:r>
              <a:rPr lang="pt-BR" dirty="0" smtClean="0"/>
              <a:t>CORSAN)</a:t>
            </a:r>
          </a:p>
          <a:p>
            <a:pPr lvl="1"/>
            <a:r>
              <a:rPr lang="pt-BR" dirty="0"/>
              <a:t>N</a:t>
            </a:r>
            <a:r>
              <a:rPr lang="pt-BR" dirty="0" smtClean="0"/>
              <a:t>ão oferece </a:t>
            </a:r>
            <a:r>
              <a:rPr lang="pt-BR" dirty="0"/>
              <a:t>garantia de </a:t>
            </a:r>
            <a:r>
              <a:rPr lang="pt-BR" dirty="0" smtClean="0"/>
              <a:t>não empreender </a:t>
            </a:r>
            <a:r>
              <a:rPr lang="pt-BR" dirty="0"/>
              <a:t>negócios por meio de Parcerias Público-Privadas (PPP) ou Sociedades de Propósito </a:t>
            </a:r>
            <a:r>
              <a:rPr lang="pt-BR" dirty="0" smtClean="0"/>
              <a:t>Específico</a:t>
            </a:r>
          </a:p>
          <a:p>
            <a:pPr lvl="1"/>
            <a:r>
              <a:rPr lang="pt-BR" dirty="0" smtClean="0"/>
              <a:t>Ao renovar </a:t>
            </a:r>
            <a:r>
              <a:rPr lang="pt-BR" dirty="0"/>
              <a:t>a prestação dos SAA e SES, </a:t>
            </a:r>
            <a:r>
              <a:rPr lang="pt-BR" dirty="0" smtClean="0"/>
              <a:t>oferece </a:t>
            </a:r>
            <a:r>
              <a:rPr lang="pt-BR" dirty="0"/>
              <a:t>um contrato de programa padrão </a:t>
            </a:r>
            <a:r>
              <a:rPr lang="pt-BR" dirty="0" smtClean="0"/>
              <a:t>vinculado </a:t>
            </a:r>
            <a:r>
              <a:rPr lang="pt-BR" dirty="0"/>
              <a:t>a um Plano Setorial de Água e </a:t>
            </a:r>
            <a:r>
              <a:rPr lang="pt-BR" dirty="0" smtClean="0"/>
              <a:t>Esgoto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1325563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55274" y="4620990"/>
            <a:ext cx="3739243" cy="27758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28651" y="5361215"/>
            <a:ext cx="7886700" cy="756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pt-BR" dirty="0"/>
              <a:t>Agência Estadual de Regulação dos Serviços Públicos Delegados do Rio Grande do Sul (AGERGS)</a:t>
            </a:r>
          </a:p>
        </p:txBody>
      </p:sp>
      <p:cxnSp>
        <p:nvCxnSpPr>
          <p:cNvPr id="8" name="Conector de seta reta 7"/>
          <p:cNvCxnSpPr>
            <a:stCxn id="5" idx="2"/>
            <a:endCxn id="9" idx="0"/>
          </p:cNvCxnSpPr>
          <p:nvPr/>
        </p:nvCxnSpPr>
        <p:spPr>
          <a:xfrm flipH="1">
            <a:off x="3224895" y="4898574"/>
            <a:ext cx="1" cy="5065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637066" y="5405146"/>
            <a:ext cx="1175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IMUTÁVEL</a:t>
            </a:r>
          </a:p>
        </p:txBody>
      </p:sp>
    </p:spTree>
    <p:extLst>
      <p:ext uri="{BB962C8B-B14F-4D97-AF65-F5344CB8AC3E}">
        <p14:creationId xmlns:p14="http://schemas.microsoft.com/office/powerpoint/2010/main" val="350151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  <p:bldP spid="6" grpId="0"/>
      <p:bldP spid="6" grpId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Mostrar aos gestores municipais a visão de novas </a:t>
            </a:r>
            <a:r>
              <a:rPr lang="pt-BR" dirty="0"/>
              <a:t>realidades e </a:t>
            </a:r>
            <a:r>
              <a:rPr lang="pt-BR" dirty="0" smtClean="0"/>
              <a:t>possibilidades </a:t>
            </a:r>
          </a:p>
          <a:p>
            <a:pPr algn="just"/>
            <a:r>
              <a:rPr lang="pt-BR" dirty="0" smtClean="0"/>
              <a:t>Mostrar que é possível exercer o </a:t>
            </a:r>
            <a:r>
              <a:rPr lang="pt-BR" dirty="0" smtClean="0"/>
              <a:t>protagonismo </a:t>
            </a:r>
            <a:r>
              <a:rPr lang="pt-BR" dirty="0"/>
              <a:t>n</a:t>
            </a:r>
            <a:r>
              <a:rPr lang="pt-BR" dirty="0" smtClean="0"/>
              <a:t>o PMSB, estabelecendo um </a:t>
            </a:r>
            <a:r>
              <a:rPr lang="pt-BR" dirty="0"/>
              <a:t>modelo de gestão pública através de uma gestão </a:t>
            </a:r>
            <a:r>
              <a:rPr lang="pt-BR" dirty="0" smtClean="0"/>
              <a:t>autônoma</a:t>
            </a:r>
          </a:p>
          <a:p>
            <a:pPr algn="just"/>
            <a:r>
              <a:rPr lang="pt-BR" dirty="0" smtClean="0"/>
              <a:t>Relembrar que os </a:t>
            </a:r>
            <a:r>
              <a:rPr lang="pt-BR" dirty="0" smtClean="0"/>
              <a:t>interesses dos Municípios devem estar acima dos interesses corporativos de empresas públicas com viés comercial ou com compromissos com as Parcerias Público-Privadas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128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e 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PMSB </a:t>
            </a:r>
            <a:r>
              <a:rPr lang="pt-BR" dirty="0"/>
              <a:t>elaborados dos Municípios do Rio Grande do Sul: Camaquã e Liberato </a:t>
            </a:r>
            <a:r>
              <a:rPr lang="pt-BR" dirty="0" err="1" smtClean="0"/>
              <a:t>Salzano</a:t>
            </a:r>
            <a:endParaRPr lang="pt-BR" dirty="0" smtClean="0"/>
          </a:p>
          <a:p>
            <a:pPr algn="just"/>
            <a:r>
              <a:rPr lang="pt-BR" dirty="0" smtClean="0"/>
              <a:t>Analisados </a:t>
            </a:r>
            <a:r>
              <a:rPr lang="pt-BR" dirty="0"/>
              <a:t>cenários para a prestação de serviços de água e </a:t>
            </a:r>
            <a:r>
              <a:rPr lang="pt-BR" dirty="0" smtClean="0"/>
              <a:t>esgoto:</a:t>
            </a:r>
          </a:p>
          <a:p>
            <a:pPr lvl="1" algn="just"/>
            <a:r>
              <a:rPr lang="pt-BR" dirty="0" smtClean="0"/>
              <a:t>Gestão </a:t>
            </a:r>
            <a:r>
              <a:rPr lang="pt-BR" dirty="0"/>
              <a:t>Pública Municipal </a:t>
            </a:r>
            <a:endParaRPr lang="pt-BR" dirty="0" smtClean="0"/>
          </a:p>
          <a:p>
            <a:pPr lvl="1" algn="just"/>
            <a:r>
              <a:rPr lang="pt-BR" dirty="0" smtClean="0"/>
              <a:t>Gestão </a:t>
            </a:r>
            <a:r>
              <a:rPr lang="pt-BR" dirty="0"/>
              <a:t>Associada mediante a assinatura de contrato de programa com a CORSAN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PMSB segue </a:t>
            </a:r>
            <a:r>
              <a:rPr lang="pt-BR" dirty="0"/>
              <a:t>padrão do Ministério das Cidades ou da Fundação Nacional de Saúde (Funasa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864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 de Texto 2"/>
          <p:cNvSpPr txBox="1">
            <a:spLocks noChangeArrowheads="1"/>
          </p:cNvSpPr>
          <p:nvPr/>
        </p:nvSpPr>
        <p:spPr bwMode="auto">
          <a:xfrm>
            <a:off x="579724" y="790544"/>
            <a:ext cx="98965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Município</a:t>
            </a:r>
          </a:p>
        </p:txBody>
      </p:sp>
      <p:sp>
        <p:nvSpPr>
          <p:cNvPr id="5" name="Caixa de Texto 2"/>
          <p:cNvSpPr txBox="1">
            <a:spLocks noChangeArrowheads="1"/>
          </p:cNvSpPr>
          <p:nvPr/>
        </p:nvSpPr>
        <p:spPr bwMode="auto">
          <a:xfrm>
            <a:off x="498604" y="1632391"/>
            <a:ext cx="115189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Concede SAA</a:t>
            </a:r>
          </a:p>
          <a:p>
            <a:r>
              <a:rPr lang="pt-BR" dirty="0"/>
              <a:t>20 + 20 anos</a:t>
            </a:r>
          </a:p>
        </p:txBody>
      </p:sp>
      <p:sp>
        <p:nvSpPr>
          <p:cNvPr id="6" name="Caixa de Texto 2"/>
          <p:cNvSpPr txBox="1">
            <a:spLocks noChangeArrowheads="1"/>
          </p:cNvSpPr>
          <p:nvPr/>
        </p:nvSpPr>
        <p:spPr bwMode="auto">
          <a:xfrm>
            <a:off x="647195" y="2604446"/>
            <a:ext cx="8547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CORSAN</a:t>
            </a:r>
          </a:p>
        </p:txBody>
      </p:sp>
      <p:sp>
        <p:nvSpPr>
          <p:cNvPr id="7" name="Caixa de Texto 2"/>
          <p:cNvSpPr txBox="1">
            <a:spLocks noChangeArrowheads="1"/>
          </p:cNvSpPr>
          <p:nvPr/>
        </p:nvSpPr>
        <p:spPr bwMode="auto">
          <a:xfrm>
            <a:off x="313740" y="3282606"/>
            <a:ext cx="152162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CORSAN elabora PMSB do SAA e do SES </a:t>
            </a:r>
            <a:r>
              <a:rPr lang="pt-BR" dirty="0" smtClean="0"/>
              <a:t>que </a:t>
            </a:r>
            <a:r>
              <a:rPr lang="pt-BR" dirty="0"/>
              <a:t>não atende o conteúdo </a:t>
            </a:r>
            <a:r>
              <a:rPr lang="pt-BR" dirty="0" smtClean="0"/>
              <a:t>mínimo atual</a:t>
            </a:r>
            <a:endParaRPr lang="pt-BR" dirty="0"/>
          </a:p>
        </p:txBody>
      </p:sp>
      <p:cxnSp>
        <p:nvCxnSpPr>
          <p:cNvPr id="8" name="Conector de seta reta 7"/>
          <p:cNvCxnSpPr>
            <a:stCxn id="4" idx="2"/>
            <a:endCxn id="5" idx="0"/>
          </p:cNvCxnSpPr>
          <p:nvPr/>
        </p:nvCxnSpPr>
        <p:spPr>
          <a:xfrm flipH="1">
            <a:off x="1074550" y="1098321"/>
            <a:ext cx="1" cy="5340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5" idx="2"/>
            <a:endCxn id="6" idx="0"/>
          </p:cNvCxnSpPr>
          <p:nvPr/>
        </p:nvCxnSpPr>
        <p:spPr>
          <a:xfrm>
            <a:off x="1074550" y="2155611"/>
            <a:ext cx="1" cy="448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6" idx="2"/>
            <a:endCxn id="7" idx="0"/>
          </p:cNvCxnSpPr>
          <p:nvPr/>
        </p:nvCxnSpPr>
        <p:spPr>
          <a:xfrm>
            <a:off x="1074551" y="2912223"/>
            <a:ext cx="0" cy="3703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 de Texto 2"/>
          <p:cNvSpPr txBox="1">
            <a:spLocks noChangeArrowheads="1"/>
          </p:cNvSpPr>
          <p:nvPr/>
        </p:nvSpPr>
        <p:spPr bwMode="auto">
          <a:xfrm>
            <a:off x="2389731" y="790544"/>
            <a:ext cx="139199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Elabora o PMSB</a:t>
            </a:r>
          </a:p>
        </p:txBody>
      </p:sp>
      <p:sp>
        <p:nvSpPr>
          <p:cNvPr id="19" name="Caixa de Texto 2"/>
          <p:cNvSpPr txBox="1">
            <a:spLocks noChangeArrowheads="1"/>
          </p:cNvSpPr>
          <p:nvPr/>
        </p:nvSpPr>
        <p:spPr bwMode="auto">
          <a:xfrm>
            <a:off x="4124167" y="786098"/>
            <a:ext cx="213127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Aprova Lei Municipal</a:t>
            </a:r>
          </a:p>
        </p:txBody>
      </p:sp>
      <p:cxnSp>
        <p:nvCxnSpPr>
          <p:cNvPr id="22" name="Conector de seta reta 21"/>
          <p:cNvCxnSpPr>
            <a:stCxn id="4" idx="3"/>
            <a:endCxn id="18" idx="1"/>
          </p:cNvCxnSpPr>
          <p:nvPr/>
        </p:nvCxnSpPr>
        <p:spPr>
          <a:xfrm>
            <a:off x="1569376" y="944432"/>
            <a:ext cx="82035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18" idx="3"/>
            <a:endCxn id="19" idx="1"/>
          </p:cNvCxnSpPr>
          <p:nvPr/>
        </p:nvCxnSpPr>
        <p:spPr>
          <a:xfrm flipV="1">
            <a:off x="3781728" y="939986"/>
            <a:ext cx="342439" cy="44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5611675" y="2133818"/>
            <a:ext cx="241342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Contrato de programa através de uma Gestão associada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2715071" y="2658240"/>
            <a:ext cx="180392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100"/>
            </a:lvl1pPr>
          </a:lstStyle>
          <a:p>
            <a:r>
              <a:rPr lang="pt-BR" sz="1400" dirty="0"/>
              <a:t>Secretaria ou departamentos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5611676" y="1586228"/>
            <a:ext cx="241342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Administração indireta 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5611676" y="2896860"/>
            <a:ext cx="241342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Minuta de contrato padrão</a:t>
            </a:r>
          </a:p>
        </p:txBody>
      </p:sp>
      <p:cxnSp>
        <p:nvCxnSpPr>
          <p:cNvPr id="37" name="Conector de seta reta 36"/>
          <p:cNvCxnSpPr>
            <a:stCxn id="19" idx="2"/>
            <a:endCxn id="32" idx="0"/>
          </p:cNvCxnSpPr>
          <p:nvPr/>
        </p:nvCxnSpPr>
        <p:spPr>
          <a:xfrm>
            <a:off x="5189806" y="1093875"/>
            <a:ext cx="1628580" cy="4923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32" idx="2"/>
            <a:endCxn id="28" idx="0"/>
          </p:cNvCxnSpPr>
          <p:nvPr/>
        </p:nvCxnSpPr>
        <p:spPr>
          <a:xfrm>
            <a:off x="6818386" y="1894004"/>
            <a:ext cx="0" cy="2398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>
            <a:stCxn id="61" idx="2"/>
            <a:endCxn id="31" idx="0"/>
          </p:cNvCxnSpPr>
          <p:nvPr/>
        </p:nvCxnSpPr>
        <p:spPr>
          <a:xfrm>
            <a:off x="3617034" y="1917176"/>
            <a:ext cx="0" cy="7410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28" idx="2"/>
            <a:endCxn id="33" idx="0"/>
          </p:cNvCxnSpPr>
          <p:nvPr/>
        </p:nvCxnSpPr>
        <p:spPr>
          <a:xfrm>
            <a:off x="6818386" y="2657039"/>
            <a:ext cx="0" cy="2398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2715071" y="1609400"/>
            <a:ext cx="180392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/>
              <a:t>Administração direta</a:t>
            </a:r>
          </a:p>
        </p:txBody>
      </p:sp>
      <p:cxnSp>
        <p:nvCxnSpPr>
          <p:cNvPr id="62" name="Conector de seta reta 61"/>
          <p:cNvCxnSpPr>
            <a:stCxn id="19" idx="2"/>
            <a:endCxn id="61" idx="0"/>
          </p:cNvCxnSpPr>
          <p:nvPr/>
        </p:nvCxnSpPr>
        <p:spPr>
          <a:xfrm flipH="1">
            <a:off x="3617034" y="1093875"/>
            <a:ext cx="1572772" cy="5155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aixaDeTexto 132"/>
          <p:cNvSpPr txBox="1"/>
          <p:nvPr/>
        </p:nvSpPr>
        <p:spPr>
          <a:xfrm>
            <a:off x="2715071" y="3791308"/>
            <a:ext cx="1763439" cy="7386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71442" indent="-171442">
              <a:buFont typeface="Arial" panose="020B0604020202020204" pitchFamily="34" charset="0"/>
              <a:buChar char="•"/>
            </a:pPr>
            <a:r>
              <a:rPr lang="pt-BR" sz="1400" dirty="0"/>
              <a:t>Dificuldade de cobrança na tarifa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pt-BR" sz="1400" dirty="0"/>
              <a:t>Inadimplência</a:t>
            </a:r>
          </a:p>
        </p:txBody>
      </p:sp>
      <p:sp>
        <p:nvSpPr>
          <p:cNvPr id="137" name="CaixaDeTexto 136"/>
          <p:cNvSpPr txBox="1"/>
          <p:nvPr/>
        </p:nvSpPr>
        <p:spPr>
          <a:xfrm>
            <a:off x="5247402" y="3785775"/>
            <a:ext cx="3141967" cy="232108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/>
              <a:t>Condições de Investimento</a:t>
            </a:r>
          </a:p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/>
              <a:t>Plano Estratégico de investimento</a:t>
            </a:r>
          </a:p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/>
              <a:t>Tarifa de água e esgoto do sistema</a:t>
            </a:r>
          </a:p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/>
              <a:t>Risco de </a:t>
            </a:r>
            <a:r>
              <a:rPr lang="pt-BR" sz="1400" dirty="0" err="1"/>
              <a:t>PPPs</a:t>
            </a:r>
            <a:endParaRPr lang="pt-BR" sz="1400" dirty="0"/>
          </a:p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/>
              <a:t>Não tem tarifa diferenciada</a:t>
            </a:r>
          </a:p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 smtClean="0"/>
              <a:t>Não é um sistema integrador</a:t>
            </a:r>
            <a:endParaRPr lang="pt-BR" sz="1400" dirty="0"/>
          </a:p>
          <a:p>
            <a:pPr marL="171442" indent="-17144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 smtClean="0"/>
              <a:t>Patrimônio</a:t>
            </a:r>
            <a:endParaRPr lang="pt-BR" sz="1400" dirty="0"/>
          </a:p>
        </p:txBody>
      </p:sp>
      <p:cxnSp>
        <p:nvCxnSpPr>
          <p:cNvPr id="3" name="Conector reto 2"/>
          <p:cNvCxnSpPr/>
          <p:nvPr/>
        </p:nvCxnSpPr>
        <p:spPr>
          <a:xfrm flipH="1">
            <a:off x="2167227" y="786097"/>
            <a:ext cx="22692" cy="467493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ta para a direita 8"/>
          <p:cNvSpPr/>
          <p:nvPr/>
        </p:nvSpPr>
        <p:spPr>
          <a:xfrm>
            <a:off x="2202623" y="4722347"/>
            <a:ext cx="1502015" cy="1123871"/>
          </a:xfrm>
          <a:prstGeom prst="rightArrow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Seta para a direita 33"/>
          <p:cNvSpPr/>
          <p:nvPr/>
        </p:nvSpPr>
        <p:spPr>
          <a:xfrm rot="10800000">
            <a:off x="737670" y="4722347"/>
            <a:ext cx="1394169" cy="1123871"/>
          </a:xfrm>
          <a:prstGeom prst="rightArrow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 de Texto 2"/>
          <p:cNvSpPr txBox="1">
            <a:spLocks noChangeArrowheads="1"/>
          </p:cNvSpPr>
          <p:nvPr/>
        </p:nvSpPr>
        <p:spPr bwMode="auto">
          <a:xfrm>
            <a:off x="1001125" y="5045403"/>
            <a:ext cx="108933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>
                <a:solidFill>
                  <a:srgbClr val="0070C0"/>
                </a:solidFill>
              </a:rPr>
              <a:t>Antes da Lei 11.445</a:t>
            </a:r>
          </a:p>
        </p:txBody>
      </p:sp>
      <p:sp>
        <p:nvSpPr>
          <p:cNvPr id="36" name="Caixa de Texto 2"/>
          <p:cNvSpPr txBox="1">
            <a:spLocks noChangeArrowheads="1"/>
          </p:cNvSpPr>
          <p:nvPr/>
        </p:nvSpPr>
        <p:spPr bwMode="auto">
          <a:xfrm>
            <a:off x="2183187" y="5045403"/>
            <a:ext cx="114517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1400"/>
            </a:lvl1pPr>
          </a:lstStyle>
          <a:p>
            <a:r>
              <a:rPr lang="pt-BR" dirty="0">
                <a:solidFill>
                  <a:srgbClr val="0070C0"/>
                </a:solidFill>
              </a:rPr>
              <a:t>Depois da Lei 11.445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092481" y="3290751"/>
            <a:ext cx="182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PROBLEMAS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7" name="Seta para baixo 16"/>
          <p:cNvSpPr/>
          <p:nvPr/>
        </p:nvSpPr>
        <p:spPr>
          <a:xfrm>
            <a:off x="3447169" y="3268093"/>
            <a:ext cx="293683" cy="438641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Seta para baixo 40"/>
          <p:cNvSpPr/>
          <p:nvPr/>
        </p:nvSpPr>
        <p:spPr>
          <a:xfrm>
            <a:off x="6670589" y="3282606"/>
            <a:ext cx="302915" cy="438465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4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8" grpId="0" animBg="1"/>
      <p:bldP spid="19" grpId="0" animBg="1"/>
      <p:bldP spid="28" grpId="0" animBg="1"/>
      <p:bldP spid="31" grpId="0" animBg="1"/>
      <p:bldP spid="32" grpId="0" animBg="1"/>
      <p:bldP spid="33" grpId="0" animBg="1"/>
      <p:bldP spid="61" grpId="0" animBg="1"/>
      <p:bldP spid="133" grpId="0" animBg="1"/>
      <p:bldP spid="137" grpId="0" animBg="1"/>
      <p:bldP spid="9" grpId="0" animBg="1"/>
      <p:bldP spid="34" grpId="0" animBg="1"/>
      <p:bldP spid="34" grpId="1" animBg="1"/>
      <p:bldP spid="35" grpId="0"/>
      <p:bldP spid="35" grpId="1"/>
      <p:bldP spid="36" grpId="0"/>
      <p:bldP spid="16" grpId="0"/>
      <p:bldP spid="17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262219"/>
            <a:ext cx="7886700" cy="104069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Zona urbana: atendida pela CORSAN</a:t>
            </a:r>
          </a:p>
          <a:p>
            <a:r>
              <a:rPr lang="pt-BR" sz="2400" dirty="0" smtClean="0"/>
              <a:t>Zona rural: não atendida</a:t>
            </a:r>
            <a:endParaRPr lang="pt-BR" sz="2400" dirty="0" smtClean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536469" y="4363027"/>
            <a:ext cx="3241221" cy="67695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0" lvl="1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1"/>
            <a:r>
              <a:rPr lang="pt-BR" sz="2000" dirty="0"/>
              <a:t>CORSAN, considera que não há viabilidade financeira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28650" y="1690692"/>
            <a:ext cx="7886700" cy="57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accent1"/>
                </a:solidFill>
              </a:rPr>
              <a:t>CONTRATO PADRÃO DA CORSAN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47057" y="5821540"/>
            <a:ext cx="1894100" cy="428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defPPr>
              <a:defRPr lang="pt-BR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lvl="1" indent="0" algn="ctr">
              <a:buNone/>
            </a:pPr>
            <a:r>
              <a:rPr lang="pt-BR" sz="2000" dirty="0" smtClean="0"/>
              <a:t>Sem apoio</a:t>
            </a:r>
            <a:endParaRPr lang="pt-BR" sz="2000" dirty="0"/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5606257" y="3487177"/>
            <a:ext cx="2334986" cy="60790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None/>
            </a:pPr>
            <a:r>
              <a:rPr lang="pt-BR" sz="2000" dirty="0" smtClean="0"/>
              <a:t>Município continua responsável</a:t>
            </a:r>
            <a:endParaRPr lang="pt-BR" sz="2000" dirty="0" smtClean="0"/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1061364" y="3487177"/>
            <a:ext cx="974148" cy="60790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pt-BR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0" lvl="1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ctr">
              <a:buNone/>
            </a:pPr>
            <a:r>
              <a:rPr lang="pt-BR" sz="2000" dirty="0" smtClean="0"/>
              <a:t>Zona </a:t>
            </a:r>
            <a:r>
              <a:rPr lang="pt-BR" sz="2000" dirty="0"/>
              <a:t>rural 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2481942" y="3487177"/>
            <a:ext cx="2677886" cy="60790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defPPr>
              <a:defRPr lang="pt-BR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0" lvl="1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1"/>
            <a:r>
              <a:rPr lang="pt-BR" sz="2000" dirty="0"/>
              <a:t>Problemas relativos a potabilidade da água</a:t>
            </a:r>
          </a:p>
        </p:txBody>
      </p:sp>
      <p:cxnSp>
        <p:nvCxnSpPr>
          <p:cNvPr id="22" name="Conector de seta reta 21"/>
          <p:cNvCxnSpPr>
            <a:stCxn id="18" idx="3"/>
            <a:endCxn id="20" idx="1"/>
          </p:cNvCxnSpPr>
          <p:nvPr/>
        </p:nvCxnSpPr>
        <p:spPr>
          <a:xfrm>
            <a:off x="2035512" y="3791128"/>
            <a:ext cx="4464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>
            <a:stCxn id="20" idx="3"/>
            <a:endCxn id="17" idx="1"/>
          </p:cNvCxnSpPr>
          <p:nvPr/>
        </p:nvCxnSpPr>
        <p:spPr>
          <a:xfrm>
            <a:off x="5159828" y="3791128"/>
            <a:ext cx="4464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3257539" y="4394051"/>
            <a:ext cx="164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</a:rPr>
              <a:t>POR QUE?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559628" y="5821540"/>
            <a:ext cx="4436036" cy="4282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defPPr>
              <a:defRPr lang="pt-BR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lvl="1" indent="0" algn="ctr">
              <a:buNone/>
            </a:pPr>
            <a:r>
              <a:rPr lang="pt-BR" sz="2000" dirty="0" smtClean="0"/>
              <a:t>Não </a:t>
            </a:r>
            <a:r>
              <a:rPr lang="pt-BR" sz="2000" dirty="0"/>
              <a:t>há universalização do </a:t>
            </a:r>
            <a:r>
              <a:rPr lang="pt-BR" sz="2000" dirty="0" smtClean="0"/>
              <a:t>atendimento</a:t>
            </a:r>
            <a:endParaRPr lang="pt-BR" sz="2000" dirty="0"/>
          </a:p>
        </p:txBody>
      </p:sp>
      <p:cxnSp>
        <p:nvCxnSpPr>
          <p:cNvPr id="54" name="Conector de seta reta 53"/>
          <p:cNvCxnSpPr>
            <a:stCxn id="7" idx="3"/>
            <a:endCxn id="38" idx="1"/>
          </p:cNvCxnSpPr>
          <p:nvPr/>
        </p:nvCxnSpPr>
        <p:spPr>
          <a:xfrm>
            <a:off x="2841157" y="6035665"/>
            <a:ext cx="7184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2982720" y="5277516"/>
            <a:ext cx="2348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FF0000"/>
                </a:solidFill>
              </a:rPr>
              <a:t>C</a:t>
            </a:r>
            <a:r>
              <a:rPr lang="pt-BR" sz="2400" dirty="0" smtClean="0">
                <a:solidFill>
                  <a:srgbClr val="FF0000"/>
                </a:solidFill>
              </a:rPr>
              <a:t>ONSEQUÊNCIA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0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-0.29635 -0.0006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2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-0.29635 -0.000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26" y="-4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7" grpId="0" animBg="1"/>
      <p:bldP spid="18" grpId="0" animBg="1"/>
      <p:bldP spid="20" grpId="0" animBg="1"/>
      <p:bldP spid="37" grpId="0"/>
      <p:bldP spid="37" grpId="1"/>
      <p:bldP spid="38" grpId="0" animBg="1"/>
      <p:bldP spid="23" grpId="0"/>
      <p:bldP spid="23" grpId="2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</TotalTime>
  <Words>1228</Words>
  <Application>Microsoft Office PowerPoint</Application>
  <PresentationFormat>Apresentação na tela (4:3)</PresentationFormat>
  <Paragraphs>239</Paragraphs>
  <Slides>18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Verdana</vt:lpstr>
      <vt:lpstr>Tema do Office</vt:lpstr>
      <vt:lpstr>A retomada da responsabilidade Municipal na prestação dos serviços de saneamento básico: uma abordagem para o debate.</vt:lpstr>
      <vt:lpstr>Introdução</vt:lpstr>
      <vt:lpstr>Introdução</vt:lpstr>
      <vt:lpstr>Introdução</vt:lpstr>
      <vt:lpstr>Introdução</vt:lpstr>
      <vt:lpstr>Objetivos</vt:lpstr>
      <vt:lpstr>Material e Métodos</vt:lpstr>
      <vt:lpstr>Apresentação do PowerPoint</vt:lpstr>
      <vt:lpstr>Resultados/Discussão</vt:lpstr>
      <vt:lpstr>Resultados/Discussão</vt:lpstr>
      <vt:lpstr>Resultados/Discussão</vt:lpstr>
      <vt:lpstr>Resultados/Discussão</vt:lpstr>
      <vt:lpstr>Resultados/Discussão</vt:lpstr>
      <vt:lpstr>Resultados/Discussão</vt:lpstr>
      <vt:lpstr>Apresentação do PowerPoint</vt:lpstr>
      <vt:lpstr>Conclusão</vt:lpstr>
      <vt:lpstr>Conclusão</vt:lpstr>
      <vt:lpstr>OBRIGADA!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luiza borges</dc:creator>
  <cp:lastModifiedBy>alice</cp:lastModifiedBy>
  <cp:revision>83</cp:revision>
  <dcterms:created xsi:type="dcterms:W3CDTF">2016-02-03T22:42:40Z</dcterms:created>
  <dcterms:modified xsi:type="dcterms:W3CDTF">2016-05-16T01:16:23Z</dcterms:modified>
</cp:coreProperties>
</file>