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4" r:id="rId17"/>
    <p:sldId id="276" r:id="rId18"/>
    <p:sldId id="278" r:id="rId19"/>
    <p:sldId id="280" r:id="rId20"/>
    <p:sldId id="279" r:id="rId21"/>
    <p:sldId id="281" r:id="rId2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8810" autoAdjust="0"/>
  </p:normalViewPr>
  <p:slideViewPr>
    <p:cSldViewPr>
      <p:cViewPr varScale="1">
        <p:scale>
          <a:sx n="65" d="100"/>
          <a:sy n="65" d="100"/>
        </p:scale>
        <p:origin x="-15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squisa_Gest&#227;o%20PMS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squisa_Gest&#227;o%20PMS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squisa_Gest&#227;o%20PMSB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squisa_Gest&#227;o%20PMSB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squisa_Gest&#227;o%20PMSB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squisa_Gest&#227;o%20PMSB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squisa_Gest&#227;o%20PMSB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squisa_Gest&#227;o%20PMSB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squisa_Gest&#227;o%20PMS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Plan1!$S$3:$S$4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Plan1!$T$3:$T$4</c:f>
              <c:numCache>
                <c:formatCode>General</c:formatCode>
                <c:ptCount val="2"/>
                <c:pt idx="0">
                  <c:v>8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2"/>
              <c:layout>
                <c:manualLayout>
                  <c:x val="0.20107750373415301"/>
                  <c:y val="0.13435158439185768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PARCIAL; </a:t>
                    </a:r>
                    <a:r>
                      <a:rPr lang="en-US" sz="1400" b="1" dirty="0"/>
                      <a:t>3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Plan1!$U$3:$U$5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P</c:v>
                </c:pt>
              </c:strCache>
            </c:strRef>
          </c:cat>
          <c:val>
            <c:numRef>
              <c:f>Plan1!$V$3:$V$5</c:f>
              <c:numCache>
                <c:formatCode>General</c:formatCode>
                <c:ptCount val="3"/>
                <c:pt idx="0">
                  <c:v>9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Plan1!$W$3:$W$4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Plan1!$X$3:$X$4</c:f>
              <c:numCache>
                <c:formatCode>General</c:formatCode>
                <c:ptCount val="2"/>
                <c:pt idx="0">
                  <c:v>13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Plan1!$Y$3:$Y$4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Plan1!$Z$3:$Z$4</c:f>
              <c:numCache>
                <c:formatCode>General</c:formatCode>
                <c:ptCount val="2"/>
                <c:pt idx="0">
                  <c:v>10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Plan1!$AA$3:$AA$4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Plan1!$AB$3:$AB$4</c:f>
              <c:numCache>
                <c:formatCode>General</c:formatCode>
                <c:ptCount val="2"/>
                <c:pt idx="0">
                  <c:v>1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2"/>
              <c:layout/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dirty="0" smtClean="0"/>
                      <a:t>PARCIAL; </a:t>
                    </a:r>
                    <a:r>
                      <a:rPr lang="en-US" sz="1200" b="1" dirty="0"/>
                      <a:t>2</a:t>
                    </a:r>
                    <a:endParaRPr lang="en-US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Plan1!$AC$3:$AC$5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P</c:v>
                </c:pt>
              </c:strCache>
            </c:strRef>
          </c:cat>
          <c:val>
            <c:numRef>
              <c:f>Plan1!$AD$3:$AD$5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Plan1!$AE$3:$AE$4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Plan1!$AF$3:$AF$4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Plan1!$AG$3:$AG$4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Plan1!$AH$3:$AH$4</c:f>
              <c:numCache>
                <c:formatCode>General</c:formatCode>
                <c:ptCount val="2"/>
                <c:pt idx="0">
                  <c:v>9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Plan1!$AI$3:$AI$4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Plan1!$AJ$3:$AJ$4</c:f>
              <c:numCache>
                <c:formatCode>General</c:formatCode>
                <c:ptCount val="2"/>
                <c:pt idx="0">
                  <c:v>10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1D4AA0-BB60-43EB-829D-EF7E6431015B}" type="datetimeFigureOut">
              <a:rPr lang="pt-BR"/>
              <a:pPr>
                <a:defRPr/>
              </a:pPr>
              <a:t>16/05/2016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244D15-5C69-4F57-9043-CF920D07B5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2696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Agência Reguladora nos Planos Municipais</a:t>
            </a:r>
            <a:r>
              <a:rPr lang="pt-BR" baseline="0" dirty="0" smtClean="0"/>
              <a:t> de Saneamento: Visão da Experiência de Atuação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44D15-5C69-4F57-9043-CF920D07B594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605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Principal instrumento de planejamento e gestão</a:t>
            </a:r>
            <a:r>
              <a:rPr lang="pt-BR" baseline="0" dirty="0" smtClean="0"/>
              <a:t> em âmbito municipal.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44D15-5C69-4F57-9043-CF920D07B594}" type="slidenum">
              <a:rPr lang="pt-BR" altLang="pt-BR" smtClean="0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878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Deste modo, verifica-se que essas deficiências diagnosticadas nos PMSB em implantação, refletem e impactam, na atuação da agência no acompanhamento e fiscalização das metas de universalização dos setores do saneamento básico, assim como no planejamento e execução pelos titulares e prestadores de serviços.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44D15-5C69-4F57-9043-CF920D07B594}" type="slidenum">
              <a:rPr lang="pt-BR" altLang="pt-BR" smtClean="0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645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020C-CA39-43B5-AF84-E900BDFB66D5}" type="datetimeFigureOut">
              <a:rPr lang="pt-BR"/>
              <a:pPr>
                <a:defRPr/>
              </a:pPr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A96E5-1609-4206-A537-F8D06F43E3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881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219AC-1D5A-4FBA-80BF-83170B337AE4}" type="datetimeFigureOut">
              <a:rPr lang="pt-BR"/>
              <a:pPr>
                <a:defRPr/>
              </a:pPr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1E5FE-C8B1-477B-AA4A-1DCC7EF5E8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098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4BE3E-C072-4FBA-97A9-786D4E2AD065}" type="datetimeFigureOut">
              <a:rPr lang="pt-BR"/>
              <a:pPr>
                <a:defRPr/>
              </a:pPr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DE2E9-02C1-401A-B6AB-36FFFC7F90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356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E5964-D978-4D79-A0B9-9A81479FD950}" type="datetimeFigureOut">
              <a:rPr lang="pt-BR"/>
              <a:pPr>
                <a:defRPr/>
              </a:pPr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15655-DCC0-4FD1-9F02-18FD2578E1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534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32BC-86D4-4180-B179-08CB470545A9}" type="datetimeFigureOut">
              <a:rPr lang="pt-BR"/>
              <a:pPr>
                <a:defRPr/>
              </a:pPr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8A4F0-2DE4-42F2-96A3-B0B4D30547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691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D126-CFE9-4D12-9DBD-F25B12386C4E}" type="datetimeFigureOut">
              <a:rPr lang="pt-BR"/>
              <a:pPr>
                <a:defRPr/>
              </a:pPr>
              <a:t>16/05/2016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BB169-DF04-40F0-8183-584D039833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775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9AF1-B090-4736-AFF2-076320D6C1B5}" type="datetimeFigureOut">
              <a:rPr lang="pt-BR"/>
              <a:pPr>
                <a:defRPr/>
              </a:pPr>
              <a:t>16/05/2016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E1225-6202-417F-8779-97A11507A5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50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F5AC-028F-4AD2-BFA3-CC1C452C17D9}" type="datetimeFigureOut">
              <a:rPr lang="pt-BR"/>
              <a:pPr>
                <a:defRPr/>
              </a:pPr>
              <a:t>16/05/2016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02E78-968B-4A10-A913-AF1EBDDD2D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978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F812-5D64-4D16-BFEA-3A604ECC1078}" type="datetimeFigureOut">
              <a:rPr lang="pt-BR"/>
              <a:pPr>
                <a:defRPr/>
              </a:pPr>
              <a:t>16/05/2016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D1EF5-C8D4-4993-BE11-58811DFC55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804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E851E-F26D-4887-B0AF-96EB61CA14A7}" type="datetimeFigureOut">
              <a:rPr lang="pt-BR"/>
              <a:pPr>
                <a:defRPr/>
              </a:pPr>
              <a:t>16/05/2016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83AE7-E5A8-48FB-B58E-0E078AA78A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541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60743-E214-4A44-8AA9-AA8B72BE8188}" type="datetimeFigureOut">
              <a:rPr lang="pt-BR"/>
              <a:pPr>
                <a:defRPr/>
              </a:pPr>
              <a:t>16/05/2016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1237E-D5FB-4DD4-827B-BD83B38AC3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855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FD9F8A-A37C-4207-B8A5-33B659FADE79}" type="datetimeFigureOut">
              <a:rPr lang="pt-BR"/>
              <a:pPr>
                <a:defRPr/>
              </a:pPr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E43A9A8-2085-44AD-8137-B31443B882A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gir.sc.gov.br/" TargetMode="External"/><Relationship Id="rId4" Type="http://schemas.openxmlformats.org/officeDocument/2006/relationships/hyperlink" Target="mailto:ouvidoria@agir.sc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986542" y="176874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AGÊNCIA REGULADORA NOS PLANOS MUNICIPAIS DE SANEAMENTO: UMA VISÃO DA EXPERIÊNCIA DE ATUAÇÃO</a:t>
            </a:r>
            <a:endParaRPr lang="pt-BR" sz="3600" dirty="0"/>
          </a:p>
        </p:txBody>
      </p:sp>
      <p:sp>
        <p:nvSpPr>
          <p:cNvPr id="2" name="Retângulo 1"/>
          <p:cNvSpPr/>
          <p:nvPr/>
        </p:nvSpPr>
        <p:spPr>
          <a:xfrm>
            <a:off x="121238" y="4077072"/>
            <a:ext cx="88387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Autor</a:t>
            </a:r>
            <a:r>
              <a:rPr lang="pt-BR" sz="1600" b="1" dirty="0"/>
              <a:t>: </a:t>
            </a:r>
            <a:endParaRPr lang="pt-BR" sz="1600" b="1" dirty="0" smtClean="0"/>
          </a:p>
          <a:p>
            <a:r>
              <a:rPr lang="pt-BR" sz="1600" b="1" dirty="0" smtClean="0"/>
              <a:t>Caio </a:t>
            </a:r>
            <a:r>
              <a:rPr lang="pt-BR" sz="1600" b="1" dirty="0"/>
              <a:t>Barbosa de Carulice </a:t>
            </a:r>
            <a:r>
              <a:rPr lang="pt-BR" sz="1600" b="1" baseline="30000" dirty="0"/>
              <a:t>(1)</a:t>
            </a:r>
            <a:endParaRPr lang="pt-BR" sz="1600" dirty="0"/>
          </a:p>
          <a:p>
            <a:r>
              <a:rPr lang="x-none" sz="1600"/>
              <a:t>Agente </a:t>
            </a:r>
            <a:r>
              <a:rPr lang="x-none" sz="1600" smtClean="0"/>
              <a:t>Técnico </a:t>
            </a:r>
            <a:r>
              <a:rPr lang="x-none" sz="1600"/>
              <a:t>da </a:t>
            </a:r>
            <a:r>
              <a:rPr lang="pt-BR" sz="1600" dirty="0" smtClean="0"/>
              <a:t> </a:t>
            </a:r>
            <a:r>
              <a:rPr lang="x-none" sz="1600" smtClean="0"/>
              <a:t>Agência </a:t>
            </a:r>
            <a:r>
              <a:rPr lang="x-none" sz="1600"/>
              <a:t>Intermunicipal de </a:t>
            </a:r>
            <a:r>
              <a:rPr lang="x-none" sz="1600" smtClean="0"/>
              <a:t>Regulação</a:t>
            </a:r>
            <a:r>
              <a:rPr lang="pt-BR" sz="1600" dirty="0" smtClean="0"/>
              <a:t> </a:t>
            </a:r>
            <a:r>
              <a:rPr lang="x-none" sz="1600" smtClean="0"/>
              <a:t>do </a:t>
            </a:r>
            <a:r>
              <a:rPr lang="x-none" sz="1600"/>
              <a:t>Médio Vale do Itajaí – AGIR</a:t>
            </a:r>
            <a:r>
              <a:rPr lang="x-none" sz="1600" smtClean="0"/>
              <a:t>.</a:t>
            </a:r>
            <a:endParaRPr lang="pt-BR" sz="1600" dirty="0" smtClean="0"/>
          </a:p>
          <a:p>
            <a:endParaRPr lang="pt-BR" sz="1600" dirty="0" smtClean="0"/>
          </a:p>
          <a:p>
            <a:r>
              <a:rPr lang="pt-BR" sz="1400" b="1" dirty="0" smtClean="0"/>
              <a:t>Coautores</a:t>
            </a:r>
            <a:r>
              <a:rPr lang="pt-BR" sz="1400" b="1" dirty="0"/>
              <a:t>: </a:t>
            </a:r>
          </a:p>
          <a:p>
            <a:r>
              <a:rPr lang="pt-BR" sz="1600" b="1" dirty="0"/>
              <a:t>Vanessa Fernanda Schmitt</a:t>
            </a:r>
            <a:endParaRPr lang="pt-BR" sz="1600" dirty="0"/>
          </a:p>
          <a:p>
            <a:r>
              <a:rPr lang="pt-BR" sz="1600" dirty="0"/>
              <a:t>Diretora Administrativa </a:t>
            </a:r>
            <a:r>
              <a:rPr lang="x-none" sz="1600"/>
              <a:t>da Agência Intermunicipal de Regulação</a:t>
            </a:r>
            <a:r>
              <a:rPr lang="pt-BR" sz="1600" dirty="0"/>
              <a:t> </a:t>
            </a:r>
            <a:r>
              <a:rPr lang="x-none" sz="1600"/>
              <a:t>do Médio Vale do Itajaí – AGIR</a:t>
            </a:r>
            <a:r>
              <a:rPr lang="x-none" sz="1600" smtClean="0"/>
              <a:t>.</a:t>
            </a:r>
            <a:endParaRPr lang="pt-BR" sz="1600" dirty="0" smtClean="0"/>
          </a:p>
          <a:p>
            <a:r>
              <a:rPr lang="pt-BR" sz="1600" b="1" dirty="0" smtClean="0"/>
              <a:t>Ricardo </a:t>
            </a:r>
            <a:r>
              <a:rPr lang="pt-BR" sz="1600" b="1" dirty="0"/>
              <a:t>Hübner</a:t>
            </a:r>
            <a:endParaRPr lang="pt-BR" sz="1600" dirty="0"/>
          </a:p>
          <a:p>
            <a:r>
              <a:rPr lang="pt-BR" sz="1600" dirty="0"/>
              <a:t>Diretor Técnico </a:t>
            </a:r>
            <a:r>
              <a:rPr lang="x-none" sz="1600"/>
              <a:t>da Agência Intermunicipal de Regulação</a:t>
            </a:r>
            <a:r>
              <a:rPr lang="pt-BR" sz="1600" dirty="0"/>
              <a:t> </a:t>
            </a:r>
            <a:r>
              <a:rPr lang="x-none" sz="1600"/>
              <a:t>do Médio Vale do Itajaí – AGIR</a:t>
            </a:r>
            <a:r>
              <a:rPr lang="pt-BR" sz="1600" dirty="0" smtClean="0"/>
              <a:t>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67544" y="1268760"/>
            <a:ext cx="5506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/>
              <a:t>RESULTADOS/DISCUSSÃO</a:t>
            </a:r>
            <a:endParaRPr lang="pt-BR" sz="3200" b="1" dirty="0"/>
          </a:p>
        </p:txBody>
      </p:sp>
      <p:sp>
        <p:nvSpPr>
          <p:cNvPr id="7" name="Retângulo 6"/>
          <p:cNvSpPr/>
          <p:nvPr/>
        </p:nvSpPr>
        <p:spPr>
          <a:xfrm>
            <a:off x="116649" y="2204864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No que diz respeito à qualidade e conformidade quanto à elaboração e aprovação dos PMSB, e também das análises e conclusões propostas nos trabalhos de Souza (2013) e Oliveira (2013), pode-se constatar conjuntamente com as avaliações da agência que </a:t>
            </a:r>
            <a:r>
              <a:rPr lang="pt-BR" sz="2800" b="1" dirty="0"/>
              <a:t>nenhum município </a:t>
            </a:r>
            <a:r>
              <a:rPr lang="pt-BR" sz="2800" b="1" dirty="0" smtClean="0"/>
              <a:t>abrangeu </a:t>
            </a:r>
            <a:r>
              <a:rPr lang="pt-BR" sz="2800" b="1" dirty="0"/>
              <a:t>todos os itens mencionados como conteúdo mínimo do art. 19 da referida Lei nº 11.445/2007. </a:t>
            </a:r>
          </a:p>
        </p:txBody>
      </p:sp>
    </p:spTree>
    <p:extLst>
      <p:ext uri="{BB962C8B-B14F-4D97-AF65-F5344CB8AC3E}">
        <p14:creationId xmlns:p14="http://schemas.microsoft.com/office/powerpoint/2010/main" val="40835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78017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95316" y="1257710"/>
            <a:ext cx="8503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Lei </a:t>
            </a:r>
            <a:r>
              <a:rPr lang="pt-BR" sz="3200" b="1" dirty="0"/>
              <a:t>11.445/2007</a:t>
            </a:r>
            <a:r>
              <a:rPr lang="pt-BR" sz="2400" b="1" dirty="0"/>
              <a:t> – Estabelece as diretrizes nacionais para o saneamento básico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1926" y="2384449"/>
            <a:ext cx="900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Art. 19. A prestação de serviços públicos de saneamento básico observará plano, que poderá ser específico para cada serviço, o qual abrangerá, </a:t>
            </a:r>
            <a:r>
              <a:rPr lang="pt-BR" b="1" dirty="0" smtClean="0"/>
              <a:t>no mínimo: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282426" y="3031221"/>
            <a:ext cx="7890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I - </a:t>
            </a:r>
            <a:r>
              <a:rPr lang="pt-BR" b="1" dirty="0" smtClean="0"/>
              <a:t>diagnóstico da situação e de seus impactos nas condições de vida</a:t>
            </a:r>
            <a:r>
              <a:rPr lang="pt-BR" dirty="0" smtClean="0"/>
              <a:t>, (...)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92592" y="3757723"/>
            <a:ext cx="7595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II - </a:t>
            </a:r>
            <a:r>
              <a:rPr lang="pt-BR" b="1" dirty="0"/>
              <a:t>objetivos e metas de curto, médio e longo prazos para a universalização</a:t>
            </a:r>
            <a:r>
              <a:rPr lang="pt-BR" dirty="0"/>
              <a:t>, </a:t>
            </a:r>
            <a:r>
              <a:rPr lang="pt-BR" dirty="0" smtClean="0"/>
              <a:t>(...)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03053" y="4673374"/>
            <a:ext cx="8099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III - </a:t>
            </a:r>
            <a:r>
              <a:rPr lang="pt-BR" b="1" dirty="0"/>
              <a:t>programas, projetos e ações necessárias para atingir os objetivos e as metas</a:t>
            </a:r>
            <a:r>
              <a:rPr lang="pt-BR" dirty="0"/>
              <a:t>, </a:t>
            </a:r>
            <a:r>
              <a:rPr lang="pt-BR" dirty="0" smtClean="0"/>
              <a:t>(...)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82426" y="5430284"/>
            <a:ext cx="440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IV - </a:t>
            </a:r>
            <a:r>
              <a:rPr lang="pt-BR" b="1" dirty="0"/>
              <a:t>ações para emergências e contingências</a:t>
            </a:r>
            <a:r>
              <a:rPr lang="pt-BR" dirty="0"/>
              <a:t>;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17762" y="5949280"/>
            <a:ext cx="7837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V - </a:t>
            </a:r>
            <a:r>
              <a:rPr lang="pt-BR" b="1" dirty="0"/>
              <a:t>mecanismos e procedimentos para a avaliação sistemática da eficiência e eficácia das ações programadas.</a:t>
            </a:r>
          </a:p>
        </p:txBody>
      </p:sp>
    </p:spTree>
    <p:extLst>
      <p:ext uri="{BB962C8B-B14F-4D97-AF65-F5344CB8AC3E}">
        <p14:creationId xmlns:p14="http://schemas.microsoft.com/office/powerpoint/2010/main" val="40835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44174" y="1292237"/>
            <a:ext cx="4837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RESULTADOS/DISCUSSÃO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45413" y="1913639"/>
            <a:ext cx="8520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Investimentos até 2015 em Sistemas de Água e Esgoto</a:t>
            </a:r>
            <a:endParaRPr lang="pt-BR" sz="2400" dirty="0"/>
          </a:p>
        </p:txBody>
      </p:sp>
      <p:pic>
        <p:nvPicPr>
          <p:cNvPr id="8" name="imag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18" y="2413307"/>
            <a:ext cx="671490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5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18069" y="1412776"/>
            <a:ext cx="4837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RESULTADOS/DISCUSSÃO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403083" y="2060848"/>
            <a:ext cx="81602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Após acompanhamento da universalização dos serviços de saneamento pela AGIR, constata-se o não cumprimento de grande parte das metas e investimentos de curto prazo </a:t>
            </a:r>
            <a:r>
              <a:rPr lang="pt-BR" sz="2400" dirty="0" smtClean="0"/>
              <a:t>estipulados.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Aprovação </a:t>
            </a:r>
            <a:r>
              <a:rPr lang="pt-BR" sz="2400" dirty="0"/>
              <a:t>de metas e investimentos </a:t>
            </a:r>
            <a:r>
              <a:rPr lang="pt-BR" sz="2400" dirty="0" smtClean="0"/>
              <a:t>inatingíveis </a:t>
            </a:r>
            <a:r>
              <a:rPr lang="pt-BR" sz="2400" dirty="0"/>
              <a:t>pelos </a:t>
            </a:r>
            <a:r>
              <a:rPr lang="pt-BR" sz="2400" dirty="0" smtClean="0"/>
              <a:t>municípios;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I</a:t>
            </a:r>
            <a:r>
              <a:rPr lang="pt-BR" sz="2400" dirty="0" smtClean="0"/>
              <a:t>nexistência </a:t>
            </a:r>
            <a:r>
              <a:rPr lang="pt-BR" sz="2400" dirty="0"/>
              <a:t>de estudos comprovando a viabilidade técnica e </a:t>
            </a:r>
            <a:r>
              <a:rPr lang="pt-BR" sz="2400" dirty="0" smtClean="0"/>
              <a:t>econômico-financeira, </a:t>
            </a:r>
            <a:r>
              <a:rPr lang="pt-BR" sz="2400" dirty="0"/>
              <a:t>nos termos dos respectivos PMSB, conforme especifica o art. 11 da Lei nº 11.445/2007. </a:t>
            </a:r>
          </a:p>
        </p:txBody>
      </p:sp>
    </p:spTree>
    <p:extLst>
      <p:ext uri="{BB962C8B-B14F-4D97-AF65-F5344CB8AC3E}">
        <p14:creationId xmlns:p14="http://schemas.microsoft.com/office/powerpoint/2010/main" val="40835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468560" y="1249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Pesquisa sobre a Gestão dos PMSB</a:t>
            </a:r>
            <a:endParaRPr lang="pt-BR" sz="3200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859516"/>
              </p:ext>
            </p:extLst>
          </p:nvPr>
        </p:nvGraphicFramePr>
        <p:xfrm>
          <a:off x="170699" y="4077072"/>
          <a:ext cx="411255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/>
          <p:cNvSpPr/>
          <p:nvPr/>
        </p:nvSpPr>
        <p:spPr>
          <a:xfrm>
            <a:off x="442865" y="2204864"/>
            <a:ext cx="3457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 smtClean="0">
                <a:solidFill>
                  <a:prstClr val="black"/>
                </a:solidFill>
              </a:rPr>
              <a:t>1 - Existe </a:t>
            </a:r>
            <a:r>
              <a:rPr lang="pt-BR" sz="2000" dirty="0">
                <a:solidFill>
                  <a:prstClr val="black"/>
                </a:solidFill>
              </a:rPr>
              <a:t>órgão na estrutura administrativa municipal responsável pela gestão do PMSB?</a:t>
            </a:r>
          </a:p>
        </p:txBody>
      </p:sp>
      <p:sp>
        <p:nvSpPr>
          <p:cNvPr id="9" name="Retângulo 8"/>
          <p:cNvSpPr/>
          <p:nvPr/>
        </p:nvSpPr>
        <p:spPr>
          <a:xfrm>
            <a:off x="4283255" y="2018417"/>
            <a:ext cx="41548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 smtClean="0">
                <a:solidFill>
                  <a:prstClr val="black"/>
                </a:solidFill>
              </a:rPr>
              <a:t>2 - O </a:t>
            </a:r>
            <a:r>
              <a:rPr lang="pt-BR" sz="2000" dirty="0">
                <a:solidFill>
                  <a:prstClr val="black"/>
                </a:solidFill>
              </a:rPr>
              <a:t>PMSB é utilizado como instrumento orientador das políticas, programas, projetos e ações pelo titular dos serviços, neste caso a Prefeitura, e também pelos seus prestadores de serviços? 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591733"/>
              </p:ext>
            </p:extLst>
          </p:nvPr>
        </p:nvGraphicFramePr>
        <p:xfrm>
          <a:off x="4427984" y="3874493"/>
          <a:ext cx="417646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835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702435"/>
              </p:ext>
            </p:extLst>
          </p:nvPr>
        </p:nvGraphicFramePr>
        <p:xfrm>
          <a:off x="163359" y="3501008"/>
          <a:ext cx="4326226" cy="27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/>
          <p:cNvSpPr/>
          <p:nvPr/>
        </p:nvSpPr>
        <p:spPr>
          <a:xfrm>
            <a:off x="-108520" y="1679322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prstClr val="black"/>
                </a:solidFill>
              </a:rPr>
              <a:t>3 - O </a:t>
            </a:r>
            <a:r>
              <a:rPr lang="pt-BR" sz="2000" b="1" dirty="0">
                <a:solidFill>
                  <a:prstClr val="black"/>
                </a:solidFill>
              </a:rPr>
              <a:t>Plano Plurianual – PPA, a Lei de Diretrizes Orçamentárias – LDO e Lei Orçamentária Anual - LOA deste município prevê investimentos em saneamento básico?</a:t>
            </a:r>
          </a:p>
        </p:txBody>
      </p:sp>
      <p:sp>
        <p:nvSpPr>
          <p:cNvPr id="8" name="Retângulo 7"/>
          <p:cNvSpPr/>
          <p:nvPr/>
        </p:nvSpPr>
        <p:spPr>
          <a:xfrm>
            <a:off x="4489585" y="1340768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prstClr val="black"/>
                </a:solidFill>
              </a:rPr>
              <a:t>4 - O </a:t>
            </a:r>
            <a:r>
              <a:rPr lang="pt-BR" sz="2000" b="1" dirty="0">
                <a:solidFill>
                  <a:prstClr val="black"/>
                </a:solidFill>
              </a:rPr>
              <a:t>PPA, LDO e LOA foram compatibilizados com o disposto no PMSB? Ou seja os programas, projetos e ações propostos pelo PMSB foram inseridos no PPA, LDO e LOA, definindo para cada ano os valores a serem investidos?</a:t>
            </a:r>
            <a:r>
              <a:rPr lang="pt-BR" sz="2400" b="1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089693"/>
              </p:ext>
            </p:extLst>
          </p:nvPr>
        </p:nvGraphicFramePr>
        <p:xfrm>
          <a:off x="4572000" y="3354387"/>
          <a:ext cx="4443682" cy="310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835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362521"/>
              </p:ext>
            </p:extLst>
          </p:nvPr>
        </p:nvGraphicFramePr>
        <p:xfrm>
          <a:off x="-115299" y="3502533"/>
          <a:ext cx="4680519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/>
          <p:cNvSpPr/>
          <p:nvPr/>
        </p:nvSpPr>
        <p:spPr>
          <a:xfrm>
            <a:off x="107504" y="1556792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prstClr val="black"/>
                </a:solidFill>
              </a:rPr>
              <a:t>5 - Foi implantado sistema de avaliação e monitoramento das metas e demais indicadores de resultados estabelecidos pelo PMSB, conforme determina o Art. 19. da Lei Federal nº 11.445/2007?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76056" y="2060848"/>
            <a:ext cx="3654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>
                <a:solidFill>
                  <a:prstClr val="black"/>
                </a:solidFill>
              </a:rPr>
              <a:t>6 - O PMSB mostrou-se um bom instrumento de gestão municipal?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535443"/>
              </p:ext>
            </p:extLst>
          </p:nvPr>
        </p:nvGraphicFramePr>
        <p:xfrm>
          <a:off x="4449027" y="3495784"/>
          <a:ext cx="4694973" cy="281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16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693827"/>
              </p:ext>
            </p:extLst>
          </p:nvPr>
        </p:nvGraphicFramePr>
        <p:xfrm>
          <a:off x="-1132" y="3168263"/>
          <a:ext cx="4423039" cy="265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/>
          <p:cNvSpPr/>
          <p:nvPr/>
        </p:nvSpPr>
        <p:spPr>
          <a:xfrm>
            <a:off x="179512" y="1844824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7 - O PMSB já foi exigido como requisito de financiamento de obras de saneamento no município?</a:t>
            </a:r>
            <a:endParaRPr lang="pt-BR" sz="2000" b="1" dirty="0"/>
          </a:p>
        </p:txBody>
      </p:sp>
      <p:sp>
        <p:nvSpPr>
          <p:cNvPr id="8" name="Retângulo 7"/>
          <p:cNvSpPr/>
          <p:nvPr/>
        </p:nvSpPr>
        <p:spPr>
          <a:xfrm>
            <a:off x="4574023" y="2152600"/>
            <a:ext cx="4303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 smtClean="0">
                <a:solidFill>
                  <a:prstClr val="black"/>
                </a:solidFill>
              </a:rPr>
              <a:t>8 - O </a:t>
            </a:r>
            <a:r>
              <a:rPr lang="pt-BR" sz="2400" b="1" dirty="0">
                <a:solidFill>
                  <a:prstClr val="black"/>
                </a:solidFill>
              </a:rPr>
              <a:t>PMSB encontra-se em período de revisão? 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520939"/>
              </p:ext>
            </p:extLst>
          </p:nvPr>
        </p:nvGraphicFramePr>
        <p:xfrm>
          <a:off x="4355975" y="3239122"/>
          <a:ext cx="4521753" cy="271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16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72246"/>
              </p:ext>
            </p:extLst>
          </p:nvPr>
        </p:nvGraphicFramePr>
        <p:xfrm>
          <a:off x="1188171" y="2564904"/>
          <a:ext cx="6120679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/>
          <p:cNvSpPr/>
          <p:nvPr/>
        </p:nvSpPr>
        <p:spPr>
          <a:xfrm>
            <a:off x="323528" y="141277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 smtClean="0">
                <a:solidFill>
                  <a:prstClr val="black"/>
                </a:solidFill>
              </a:rPr>
              <a:t>9 -Existe </a:t>
            </a:r>
            <a:r>
              <a:rPr lang="pt-BR" sz="2800" b="1" dirty="0">
                <a:solidFill>
                  <a:prstClr val="black"/>
                </a:solidFill>
              </a:rPr>
              <a:t>conselho responsável por exercer o controle social dos serviços públicos de saneamento básico municipal? </a:t>
            </a:r>
          </a:p>
        </p:txBody>
      </p:sp>
    </p:spTree>
    <p:extLst>
      <p:ext uri="{BB962C8B-B14F-4D97-AF65-F5344CB8AC3E}">
        <p14:creationId xmlns:p14="http://schemas.microsoft.com/office/powerpoint/2010/main" val="26616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44352" y="1450400"/>
            <a:ext cx="560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CONSIDERAÇÕES FINAIS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44352" y="2132856"/>
            <a:ext cx="830411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Os resultados deste trabalho mostram as principais deficiências encontradas no monitoramento da execução dos PMSB em 13 municípios do Médio Vale do Itajaí, Estado de Santa </a:t>
            </a:r>
            <a:r>
              <a:rPr lang="pt-BR" sz="2000" dirty="0" smtClean="0"/>
              <a:t>Catarina/SC.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Estas falhas identificadas, atualmente, repercutem diretamente no êxito e atuação da agência em acompanhar e fiscalizar o cumprimento das metas e investimentos de universalização estipuladas </a:t>
            </a:r>
            <a:r>
              <a:rPr lang="pt-BR" sz="2000" dirty="0" smtClean="0"/>
              <a:t>para </a:t>
            </a:r>
            <a:r>
              <a:rPr lang="pt-BR" sz="2000" dirty="0"/>
              <a:t>cada componente dos planos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É</a:t>
            </a:r>
            <a:r>
              <a:rPr lang="pt-BR" sz="2000" dirty="0" smtClean="0"/>
              <a:t> </a:t>
            </a:r>
            <a:r>
              <a:rPr lang="pt-BR" sz="2000" dirty="0"/>
              <a:t>conveniente salientar a importância do papel das agências reguladoras na revisão e adequação dos novos PMSB, bem como suporte e capacitação aos municípios que, em muitos casos, são desprovidos de corpo técnico qualificado disponível para atuação no campo da gestão e universalização dos serviços de </a:t>
            </a:r>
            <a:r>
              <a:rPr lang="pt-BR" sz="2000" dirty="0" smtClean="0"/>
              <a:t>saneamento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.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593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23528" y="1272905"/>
            <a:ext cx="83529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/>
              <a:t>OBJETIVOS:</a:t>
            </a:r>
          </a:p>
          <a:p>
            <a:pPr algn="just"/>
            <a:endParaRPr lang="pt-BR" sz="2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Contextualizar a regulação da prestação dos </a:t>
            </a:r>
            <a:r>
              <a:rPr lang="pt-BR" sz="2800" dirty="0"/>
              <a:t>serviços de saneamento aplicada aos Planos Municipais de Saneamento Básico - PMSB.</a:t>
            </a:r>
            <a:endParaRPr lang="pt-BR" sz="2800" b="1" dirty="0" smtClean="0"/>
          </a:p>
          <a:p>
            <a:pPr algn="just"/>
            <a:endParaRPr lang="pt-BR" sz="28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Apresentar </a:t>
            </a:r>
            <a:r>
              <a:rPr lang="pt-BR" sz="2800" dirty="0"/>
              <a:t>uma visão da atuação da </a:t>
            </a:r>
            <a:r>
              <a:rPr lang="pt-BR" sz="2800" dirty="0" smtClean="0"/>
              <a:t>Agência Intermunicipal de Regulação do Médio Vale do Itajaí - AGIR </a:t>
            </a:r>
            <a:r>
              <a:rPr lang="pt-BR" sz="2800" dirty="0"/>
              <a:t>durante o monitoramento e análise do cumprimento das metas dos PMSB sob sua jurisdição</a:t>
            </a:r>
            <a:r>
              <a:rPr lang="pt-BR" sz="2800" dirty="0" smtClean="0"/>
              <a:t>.</a:t>
            </a:r>
          </a:p>
          <a:p>
            <a:pPr algn="just"/>
            <a:endParaRPr lang="pt-BR" sz="2800" dirty="0"/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08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6" y="1665357"/>
            <a:ext cx="2810022" cy="210751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73468" y="3718915"/>
            <a:ext cx="3109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Revisão do PMSB Blumenau</a:t>
            </a:r>
            <a:endParaRPr lang="pt-BR" sz="1600" b="1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38" y="1631520"/>
            <a:ext cx="3547886" cy="199568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718470" y="3559537"/>
            <a:ext cx="2810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Revisão do PMSB Gaspar</a:t>
            </a:r>
            <a:endParaRPr lang="pt-BR" sz="1600" b="1" dirty="0"/>
          </a:p>
        </p:txBody>
      </p:sp>
      <p:pic>
        <p:nvPicPr>
          <p:cNvPr id="13" name="Picture 2" descr="http://www.ammvi.org.br/a9/scripts/a9_thumb.php?resize=700&amp;i=basico1/0.902406001462546233_seminario_pmsb__7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7" y="4054190"/>
            <a:ext cx="3085334" cy="21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572000" y="619571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AGIR-Capacitação em </a:t>
            </a:r>
            <a:r>
              <a:rPr lang="pt-BR" sz="1400" b="1" dirty="0" smtClean="0"/>
              <a:t>Planos Municipais </a:t>
            </a:r>
            <a:r>
              <a:rPr lang="pt-BR" sz="1400" b="1" dirty="0"/>
              <a:t>de </a:t>
            </a:r>
            <a:r>
              <a:rPr lang="pt-BR" sz="1400" b="1" dirty="0" smtClean="0"/>
              <a:t>Saneamento </a:t>
            </a:r>
            <a:r>
              <a:rPr lang="pt-BR" sz="1400" b="1" dirty="0"/>
              <a:t>B</a:t>
            </a:r>
            <a:r>
              <a:rPr lang="pt-BR" sz="1400" b="1" dirty="0" smtClean="0"/>
              <a:t>ásico – Prof. Alceu Galvão</a:t>
            </a:r>
            <a:endParaRPr lang="pt-BR" sz="1400" b="1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38" y="3986301"/>
            <a:ext cx="2984287" cy="223821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-5261" y="6116189"/>
            <a:ext cx="4474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/>
              <a:t>AGIR/AMMVI -  Seminário </a:t>
            </a:r>
            <a:r>
              <a:rPr lang="pt-BR" sz="1400" b="1" dirty="0"/>
              <a:t>Planos Municipais de Saneamento Básico: compatibilidade com os demais planos setoriais</a:t>
            </a:r>
            <a:endParaRPr lang="pt-BR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91899" y="1240593"/>
            <a:ext cx="56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CONSIDERAÇÕES FINAIS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616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23528" y="2276872"/>
            <a:ext cx="849694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  <a:p>
            <a:pPr algn="ctr"/>
            <a:r>
              <a:rPr lang="pt-BR" altLang="pt-BR" sz="6000" dirty="0">
                <a:latin typeface="Arial" pitchFamily="34" charset="0"/>
                <a:cs typeface="Arial" panose="020B0604020202020204" pitchFamily="34" charset="0"/>
              </a:rPr>
              <a:t>OBRIGADO!</a:t>
            </a:r>
          </a:p>
          <a:p>
            <a:endParaRPr lang="pt-BR" b="1" dirty="0" smtClean="0"/>
          </a:p>
          <a:p>
            <a:pPr algn="ctr">
              <a:defRPr/>
            </a:pPr>
            <a:r>
              <a:rPr lang="pt-BR" altLang="pt-BR" sz="2000" b="1" dirty="0" smtClean="0">
                <a:latin typeface="Arial" pitchFamily="34" charset="0"/>
                <a:cs typeface="Arial" panose="020B0604020202020204" pitchFamily="34" charset="0"/>
              </a:rPr>
              <a:t>Caio Barbosa de Carulice</a:t>
            </a:r>
            <a:endParaRPr lang="pt-BR" altLang="pt-BR" sz="2000" b="1" dirty="0">
              <a:latin typeface="Arial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altLang="pt-BR" sz="2000" b="1" dirty="0">
              <a:latin typeface="Arial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altLang="pt-BR" dirty="0">
                <a:latin typeface="Arial" pitchFamily="34" charset="0"/>
                <a:cs typeface="Arial" panose="020B0604020202020204" pitchFamily="34" charset="0"/>
              </a:rPr>
              <a:t>Telefone: (47) </a:t>
            </a:r>
            <a:r>
              <a:rPr lang="pt-BR" altLang="pt-BR" dirty="0" smtClean="0">
                <a:latin typeface="Arial" pitchFamily="34" charset="0"/>
                <a:cs typeface="Arial" panose="020B0604020202020204" pitchFamily="34" charset="0"/>
              </a:rPr>
              <a:t>3331-5829</a:t>
            </a:r>
            <a:endParaRPr lang="pt-BR" altLang="pt-BR" dirty="0">
              <a:latin typeface="Arial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altLang="pt-BR" dirty="0">
                <a:latin typeface="Arial" pitchFamily="34" charset="0"/>
                <a:cs typeface="Arial" panose="020B0604020202020204" pitchFamily="34" charset="0"/>
              </a:rPr>
              <a:t>E-mail: </a:t>
            </a:r>
            <a:r>
              <a:rPr lang="pt-BR" altLang="pt-BR" dirty="0" smtClean="0">
                <a:latin typeface="Arial" pitchFamily="34" charset="0"/>
                <a:cs typeface="Arial" panose="020B0604020202020204" pitchFamily="34" charset="0"/>
                <a:hlinkClick r:id="rId4"/>
              </a:rPr>
              <a:t>caio@agir.sc.gov.br</a:t>
            </a:r>
            <a:endParaRPr lang="pt-BR" altLang="pt-BR" dirty="0">
              <a:latin typeface="Arial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altLang="pt-BR" dirty="0">
                <a:latin typeface="Arial" pitchFamily="34" charset="0"/>
                <a:cs typeface="Arial" panose="020B0604020202020204" pitchFamily="34" charset="0"/>
              </a:rPr>
              <a:t>Site: </a:t>
            </a:r>
            <a:r>
              <a:rPr lang="pt-BR" altLang="pt-BR" dirty="0">
                <a:latin typeface="Arial" pitchFamily="34" charset="0"/>
                <a:cs typeface="Arial" panose="020B0604020202020204" pitchFamily="34" charset="0"/>
                <a:hlinkClick r:id="rId5"/>
              </a:rPr>
              <a:t>www.agir.sc.gov.br</a:t>
            </a:r>
            <a:endParaRPr lang="pt-BR" altLang="pt-BR" dirty="0">
              <a:latin typeface="Arial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93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X:\Logomarca AGIR\Logomarca_AGIR_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309030" cy="19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86003" y="1484784"/>
            <a:ext cx="51784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Agência </a:t>
            </a:r>
            <a:r>
              <a:rPr lang="pt-BR" sz="2400" b="1" dirty="0"/>
              <a:t>Intermunicipal de Regulação do Médio Vale Do Itajaí – </a:t>
            </a:r>
            <a:r>
              <a:rPr lang="pt-BR" sz="2400" b="1" dirty="0" smtClean="0"/>
              <a:t>AGIR</a:t>
            </a:r>
            <a:endParaRPr lang="pt-BR" sz="2400" dirty="0"/>
          </a:p>
          <a:p>
            <a:pPr algn="just"/>
            <a:r>
              <a:rPr lang="pt-BR" sz="2200" dirty="0" smtClean="0"/>
              <a:t>-Forma </a:t>
            </a:r>
            <a:r>
              <a:rPr lang="pt-BR" sz="2200" dirty="0"/>
              <a:t>de regulação via consórcio </a:t>
            </a:r>
            <a:r>
              <a:rPr lang="pt-BR" sz="2200" dirty="0" smtClean="0"/>
              <a:t>público</a:t>
            </a:r>
          </a:p>
          <a:p>
            <a:pPr algn="just"/>
            <a:r>
              <a:rPr lang="pt-BR" sz="2200" dirty="0" smtClean="0"/>
              <a:t>-Pessoa </a:t>
            </a:r>
            <a:r>
              <a:rPr lang="pt-BR" sz="2200" dirty="0"/>
              <a:t>jurídica de direito público, sem fins econômicos, dotada de independência decisória e autonomia administrativa, orçamentária e financeira. </a:t>
            </a:r>
            <a:endParaRPr lang="pt-BR" sz="2200" dirty="0" smtClean="0"/>
          </a:p>
          <a:p>
            <a:pPr algn="just"/>
            <a:r>
              <a:rPr lang="pt-BR" sz="2200" dirty="0"/>
              <a:t>-</a:t>
            </a:r>
            <a:r>
              <a:rPr lang="pt-BR" sz="2200" dirty="0" smtClean="0"/>
              <a:t>Seu </a:t>
            </a:r>
            <a:r>
              <a:rPr lang="pt-BR" sz="2200" dirty="0"/>
              <a:t>Protocolo de Intenções, com o objetivo de constituir consórcio público, foi formalizado no dia 08 de dezembro de 2009 (PROTOCOLO DE INTENÇÕES, 2009).</a:t>
            </a:r>
          </a:p>
        </p:txBody>
      </p:sp>
    </p:spTree>
    <p:extLst>
      <p:ext uri="{BB962C8B-B14F-4D97-AF65-F5344CB8AC3E}">
        <p14:creationId xmlns:p14="http://schemas.microsoft.com/office/powerpoint/2010/main" val="40835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2" t="23869" r="53649" b="31774"/>
          <a:stretch/>
        </p:blipFill>
        <p:spPr bwMode="auto">
          <a:xfrm>
            <a:off x="4842563" y="1199472"/>
            <a:ext cx="3934611" cy="553183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74" y="6493178"/>
            <a:ext cx="1384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1520" y="1507198"/>
            <a:ext cx="44644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Atualmente quatorze municípios estão consorciados a AGIR: </a:t>
            </a:r>
            <a:r>
              <a:rPr lang="pt-BR" sz="2000" b="1" dirty="0"/>
              <a:t>Apiúna, Ascurra, Benedito Novo, Blumenau, Botuverá, Brusque, Doutor Pedrinho, Gaspar, Guabiruba, Indaial, Pomerode, Rio dos Cedros,  Rodeio  e Timbó</a:t>
            </a:r>
            <a:r>
              <a:rPr lang="pt-BR" sz="2000" b="1" dirty="0" smtClean="0"/>
              <a:t>.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 smtClean="0"/>
              <a:t>Estes </a:t>
            </a:r>
            <a:r>
              <a:rPr lang="pt-BR" sz="2000" dirty="0"/>
              <a:t>municípios compreendem a região do Médio Vale do Itajaí, dentro da AMMVI – Associação dos Municípios do Médio Vale do Itajaí, ente em que a AGIR foi concebida, estruturada e dentro do qual funciona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Sede: Blumenau/SC</a:t>
            </a:r>
            <a:endParaRPr lang="pt-BR" sz="2000" dirty="0"/>
          </a:p>
          <a:p>
            <a:pPr algn="just"/>
            <a:endParaRPr lang="pt-BR" sz="2000" dirty="0"/>
          </a:p>
          <a:p>
            <a:endParaRPr lang="pt-BR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09452"/>
            <a:ext cx="1206153" cy="93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5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130211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ÁREAS DE ATUAÇÃO </a:t>
            </a:r>
            <a:endParaRPr lang="pt-BR" sz="3200" b="1" dirty="0"/>
          </a:p>
        </p:txBody>
      </p:sp>
      <p:sp>
        <p:nvSpPr>
          <p:cNvPr id="4" name="Retângulo 3"/>
          <p:cNvSpPr/>
          <p:nvPr/>
        </p:nvSpPr>
        <p:spPr>
          <a:xfrm>
            <a:off x="179512" y="1926411"/>
            <a:ext cx="84969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 AGIR </a:t>
            </a:r>
            <a:r>
              <a:rPr lang="pt-BR" sz="2400" dirty="0"/>
              <a:t>atua no controle, regulação e fiscalização </a:t>
            </a:r>
            <a:r>
              <a:rPr lang="pt-BR" sz="2400" dirty="0" smtClean="0"/>
              <a:t>dos serviços </a:t>
            </a:r>
            <a:r>
              <a:rPr lang="pt-BR" sz="2400" dirty="0"/>
              <a:t>públicos municipais do setor de </a:t>
            </a:r>
            <a:r>
              <a:rPr lang="pt-BR" sz="2400" dirty="0" smtClean="0"/>
              <a:t>saneamento </a:t>
            </a:r>
            <a:r>
              <a:rPr lang="pt-BR" sz="2400" dirty="0"/>
              <a:t>básico, compreendido como </a:t>
            </a:r>
            <a:r>
              <a:rPr lang="pt-BR" sz="2400" dirty="0" smtClean="0"/>
              <a:t>os serviços</a:t>
            </a:r>
            <a:r>
              <a:rPr lang="pt-BR" sz="2400" dirty="0"/>
              <a:t>: </a:t>
            </a:r>
            <a:endParaRPr lang="pt-BR" sz="24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56"/>
          <a:stretch/>
        </p:blipFill>
        <p:spPr bwMode="auto">
          <a:xfrm>
            <a:off x="1475656" y="3147355"/>
            <a:ext cx="3510012" cy="353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26" y="3950426"/>
            <a:ext cx="1896244" cy="18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970426" y="5445224"/>
            <a:ext cx="18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PÚBLICO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970426" y="3964414"/>
            <a:ext cx="18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TRANSPORTE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t="11461" r="1654"/>
          <a:stretch/>
        </p:blipFill>
        <p:spPr bwMode="auto">
          <a:xfrm>
            <a:off x="1294604" y="1945388"/>
            <a:ext cx="6860525" cy="464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X:\Logomarca AGIR\Logomarca_AGIR_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1364814" cy="81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8558" y="1261964"/>
            <a:ext cx="302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REGULAÇÃO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0835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4"/>
          <p:cNvSpPr txBox="1">
            <a:spLocks/>
          </p:cNvSpPr>
          <p:nvPr/>
        </p:nvSpPr>
        <p:spPr>
          <a:xfrm>
            <a:off x="205733" y="1124744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ASPECTO LEGAL – ACOMPANHAMENTO DOS PMSB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4482" y="2276872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Lei </a:t>
            </a:r>
            <a:r>
              <a:rPr lang="pt-BR" sz="2800" b="1" dirty="0" smtClean="0"/>
              <a:t>11.445/2007 </a:t>
            </a:r>
            <a:r>
              <a:rPr lang="pt-BR" sz="2800" dirty="0" smtClean="0"/>
              <a:t>– Estabelece as diretrizes nacionais para o saneamento básico</a:t>
            </a:r>
          </a:p>
          <a:p>
            <a:endParaRPr lang="pt-BR" sz="2400" dirty="0"/>
          </a:p>
        </p:txBody>
      </p:sp>
      <p:sp>
        <p:nvSpPr>
          <p:cNvPr id="8" name="Arredondar Retângulo no Mesmo Canto Lateral 4"/>
          <p:cNvSpPr/>
          <p:nvPr/>
        </p:nvSpPr>
        <p:spPr>
          <a:xfrm>
            <a:off x="93055" y="3225551"/>
            <a:ext cx="8485907" cy="26350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900" kern="1200" dirty="0"/>
          </a:p>
          <a:p>
            <a:pPr marL="0" lvl="1" algn="just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800" kern="1200" dirty="0" smtClean="0">
                <a:latin typeface="Arial" pitchFamily="34" charset="0"/>
                <a:cs typeface="Arial" pitchFamily="34" charset="0"/>
              </a:rPr>
              <a:t>Art. 20. – (...)</a:t>
            </a:r>
          </a:p>
          <a:p>
            <a:pPr marL="0" lvl="1" algn="just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800" kern="1200" dirty="0" smtClean="0">
                <a:latin typeface="Arial" pitchFamily="34" charset="0"/>
                <a:cs typeface="Arial" pitchFamily="34" charset="0"/>
              </a:rPr>
              <a:t>Parágrafo único. Incumbe à entidade reguladora e fiscalizadora dos serviços a verificação do cumprimento dos planos de saneamento por parte dos prestadores de serviços, na forma das disposições legais, regulamentares e contratuais</a:t>
            </a:r>
            <a:r>
              <a:rPr lang="pt-BR" sz="2800" i="1" kern="1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i="1" kern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07515" y="1973482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altLang="pt-BR" sz="2800" b="1" dirty="0">
                <a:latin typeface="Arial" panose="020B0604020202020204" pitchFamily="34" charset="0"/>
              </a:rPr>
              <a:t>Política pública de saneamento básico – art. 9º</a:t>
            </a:r>
          </a:p>
        </p:txBody>
      </p:sp>
      <p:sp>
        <p:nvSpPr>
          <p:cNvPr id="8" name="Retângulo 7"/>
          <p:cNvSpPr/>
          <p:nvPr/>
        </p:nvSpPr>
        <p:spPr>
          <a:xfrm>
            <a:off x="184501" y="249670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pt-BR" sz="2000" b="1" dirty="0">
                <a:latin typeface="Arial" panose="020B0604020202020204" pitchFamily="34" charset="0"/>
              </a:rPr>
              <a:t>Art. 9º </a:t>
            </a:r>
            <a:r>
              <a:rPr lang="pt-BR" altLang="pt-BR" sz="2000" dirty="0">
                <a:latin typeface="Arial" panose="020B0604020202020204" pitchFamily="34" charset="0"/>
              </a:rPr>
              <a:t>O titular dos serviços formulará a respectiva política pública de saneamento básico, devendo, para tanto: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pt-BR" sz="2000" dirty="0">
                <a:latin typeface="Arial" panose="020B0604020202020204" pitchFamily="34" charset="0"/>
              </a:rPr>
              <a:t>I - elaborar os </a:t>
            </a:r>
            <a:r>
              <a:rPr lang="pt-BR" altLang="pt-BR" sz="2000" b="1" dirty="0">
                <a:latin typeface="Arial" panose="020B0604020202020204" pitchFamily="34" charset="0"/>
              </a:rPr>
              <a:t>planos de saneamento básico</a:t>
            </a:r>
            <a:r>
              <a:rPr lang="pt-BR" altLang="pt-BR" sz="2000" dirty="0">
                <a:latin typeface="Arial" panose="020B0604020202020204" pitchFamily="34" charset="0"/>
              </a:rPr>
              <a:t>, nos termos desta Lei;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altLang="pt-BR" sz="2000" dirty="0"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07515" y="3676564"/>
            <a:ext cx="7884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altLang="pt-BR" sz="2800" b="1" dirty="0">
                <a:latin typeface="Arial" panose="020B0604020202020204" pitchFamily="34" charset="0"/>
              </a:rPr>
              <a:t>Condição de validade dos contratos – art. 11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9513" y="4227075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000" b="1" dirty="0">
                <a:latin typeface="Arial" panose="020B0604020202020204" pitchFamily="34" charset="0"/>
              </a:rPr>
              <a:t>Art. 11. </a:t>
            </a:r>
            <a:r>
              <a:rPr lang="pt-BR" altLang="pt-BR" sz="2000" dirty="0">
                <a:latin typeface="Arial" panose="020B0604020202020204" pitchFamily="34" charset="0"/>
              </a:rPr>
              <a:t>São condições de validade dos contratos que tenham por objeto a prestação de serviços públicos de saneamento básico:</a:t>
            </a:r>
          </a:p>
          <a:p>
            <a:pPr algn="just">
              <a:spcBef>
                <a:spcPct val="0"/>
              </a:spcBef>
            </a:pPr>
            <a:r>
              <a:rPr lang="pt-BR" altLang="pt-BR" sz="2000" b="1" dirty="0">
                <a:latin typeface="Arial" panose="020B0604020202020204" pitchFamily="34" charset="0"/>
              </a:rPr>
              <a:t>I - </a:t>
            </a:r>
            <a:r>
              <a:rPr lang="pt-BR" altLang="pt-BR" sz="2000" dirty="0">
                <a:latin typeface="Arial" panose="020B0604020202020204" pitchFamily="34" charset="0"/>
              </a:rPr>
              <a:t>a existência de </a:t>
            </a:r>
            <a:r>
              <a:rPr lang="pt-BR" altLang="pt-BR" sz="2000" b="1" dirty="0">
                <a:latin typeface="Arial" panose="020B0604020202020204" pitchFamily="34" charset="0"/>
              </a:rPr>
              <a:t>plano de saneamento básico</a:t>
            </a:r>
            <a:r>
              <a:rPr lang="pt-BR" altLang="pt-BR" sz="2000" dirty="0">
                <a:latin typeface="Arial" panose="020B0604020202020204" pitchFamily="34" charset="0"/>
              </a:rPr>
              <a:t>; </a:t>
            </a:r>
          </a:p>
          <a:p>
            <a:pPr algn="just">
              <a:spcBef>
                <a:spcPct val="0"/>
              </a:spcBef>
            </a:pPr>
            <a:r>
              <a:rPr lang="pt-BR" altLang="pt-BR" sz="2000" b="1" dirty="0">
                <a:latin typeface="Arial" panose="020B0604020202020204" pitchFamily="34" charset="0"/>
              </a:rPr>
              <a:t>II - </a:t>
            </a:r>
            <a:r>
              <a:rPr lang="pt-BR" altLang="pt-BR" sz="2000" dirty="0">
                <a:latin typeface="Arial" panose="020B0604020202020204" pitchFamily="34" charset="0"/>
              </a:rPr>
              <a:t>a existência de estudo comprovando a viabilidade técnica e econômico-financeira da prestação universal e integral dos serviços, nos termos do respectivo </a:t>
            </a:r>
            <a:r>
              <a:rPr lang="pt-BR" altLang="pt-BR" sz="2000" b="1" dirty="0">
                <a:latin typeface="Arial" panose="020B0604020202020204" pitchFamily="34" charset="0"/>
              </a:rPr>
              <a:t>plano de saneamento básico</a:t>
            </a:r>
            <a:r>
              <a:rPr lang="pt-BR" altLang="pt-BR" sz="20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205733" y="955988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ASPECTO LEGAL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835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36912" y="130499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Situação do PMSB - AGIR</a:t>
            </a:r>
            <a:endParaRPr lang="pt-BR" sz="3200" b="1" dirty="0"/>
          </a:p>
        </p:txBody>
      </p:sp>
      <p:pic>
        <p:nvPicPr>
          <p:cNvPr id="7" name="image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912" y="2655137"/>
            <a:ext cx="3977390" cy="2718079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76" y="2204864"/>
            <a:ext cx="4783769" cy="364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5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 ASSEMAE_Cai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ASSEMAE_Caio</Template>
  <TotalTime>631</TotalTime>
  <Words>1218</Words>
  <Application>Microsoft Office PowerPoint</Application>
  <PresentationFormat>Apresentação na tela (4:3)</PresentationFormat>
  <Paragraphs>105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Apresentação ASSEMAE_Caio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Caio</dc:creator>
  <cp:lastModifiedBy>Caio</cp:lastModifiedBy>
  <cp:revision>31</cp:revision>
  <dcterms:created xsi:type="dcterms:W3CDTF">2016-05-11T16:45:42Z</dcterms:created>
  <dcterms:modified xsi:type="dcterms:W3CDTF">2016-05-16T18:38:51Z</dcterms:modified>
</cp:coreProperties>
</file>